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6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96" y="-6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D1543-939C-D743-8ACB-933A57957F2D}" type="datetimeFigureOut">
              <a:rPr lang="en-US" smtClean="0"/>
              <a:t>2/20/14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61E23-1265-F048-9BBD-734EC3FF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services can all work together to provide a complete ALM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suite, or can be accessed independently to custom match client needs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D93B-1C98-4EC3-BEFF-9E56D3E853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5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Quality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Milyoni services must maintain a market posi8on as the highest quality services in our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vertical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 Deployment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Careful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be focused on tradeoffs between added quality provided through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customization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deployment speed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Ease of Use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Audience facing services must be simple to use without any help or assistance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 Leadership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Milyoni must establish and maintain itself as the market leader in ALM and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Privacy/Security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Milyoni must establish the highest standards for privacy and data security amongst social media conduits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Added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Milyoni will work to provide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optimum integration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readily available services 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D93B-1C98-4EC3-BEFF-9E56D3E853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1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D93B-1C98-4EC3-BEFF-9E56D3E853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1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Thimbl.com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Milyoni’s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 web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Thimbl.com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Milyoni’s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APIs, SDK, and Video Content Management.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based on Feature Film Previews.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SDK version enables clients to construct their own flexible site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D93B-1C98-4EC3-BEFF-9E56D3E853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6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primary focuses of ALM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enhancing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media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chaIlenge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engaging around the media), and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greater insights to the audience in order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offers and future interactions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D93B-1C98-4EC3-BEFF-9E56D3E853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2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Value-Added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 Gains valuable insights into consumer behavior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targets offers and future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interactions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 Provides re-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 potential 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D93B-1C98-4EC3-BEFF-9E56D3E853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2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lowchart: Off-page Connector 25"/>
          <p:cNvSpPr/>
          <p:nvPr userDrawn="1"/>
        </p:nvSpPr>
        <p:spPr>
          <a:xfrm>
            <a:off x="8497168" y="195486"/>
            <a:ext cx="379264" cy="223298"/>
          </a:xfrm>
          <a:prstGeom prst="flowChartOffpageConnector">
            <a:avLst/>
          </a:prstGeom>
          <a:solidFill>
            <a:srgbClr val="3E8DD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D92891B-131C-9642-9431-F926672C4738}" type="slidenum">
              <a:rPr lang="en-US" sz="1200" b="1" kern="12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b="1" kern="1200" dirty="0">
              <a:solidFill>
                <a:srgbClr val="FFFFFF"/>
              </a:solidFill>
            </a:endParaRPr>
          </a:p>
        </p:txBody>
      </p:sp>
      <p:pic>
        <p:nvPicPr>
          <p:cNvPr id="8" name="Picture 7" descr="milyoni_4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58" y="4718877"/>
            <a:ext cx="1037974" cy="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lowchart: Off-page Connector 25"/>
          <p:cNvSpPr/>
          <p:nvPr userDrawn="1"/>
        </p:nvSpPr>
        <p:spPr>
          <a:xfrm>
            <a:off x="8497168" y="195486"/>
            <a:ext cx="379264" cy="223298"/>
          </a:xfrm>
          <a:prstGeom prst="flowChartOffpageConnector">
            <a:avLst/>
          </a:prstGeom>
          <a:solidFill>
            <a:srgbClr val="3E8DD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D92891B-131C-9642-9431-F926672C4738}" type="slidenum">
              <a:rPr lang="en-US" sz="1200" b="1" kern="12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b="1" kern="1200" dirty="0">
              <a:solidFill>
                <a:srgbClr val="FFFFFF"/>
              </a:solidFill>
            </a:endParaRPr>
          </a:p>
        </p:txBody>
      </p:sp>
      <p:pic>
        <p:nvPicPr>
          <p:cNvPr id="9" name="Picture 8" descr="milyoni_4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58" y="4718877"/>
            <a:ext cx="1037974" cy="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lowchart: Off-page Connector 25"/>
          <p:cNvSpPr/>
          <p:nvPr userDrawn="1"/>
        </p:nvSpPr>
        <p:spPr>
          <a:xfrm>
            <a:off x="8497168" y="195486"/>
            <a:ext cx="379264" cy="223298"/>
          </a:xfrm>
          <a:prstGeom prst="flowChartOffpageConnector">
            <a:avLst/>
          </a:prstGeom>
          <a:solidFill>
            <a:srgbClr val="3E8DD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D92891B-131C-9642-9431-F926672C4738}" type="slidenum">
              <a:rPr lang="en-US" sz="1200" b="1" kern="12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b="1" kern="1200" dirty="0">
              <a:solidFill>
                <a:srgbClr val="FFFFFF"/>
              </a:solidFill>
            </a:endParaRPr>
          </a:p>
        </p:txBody>
      </p:sp>
      <p:pic>
        <p:nvPicPr>
          <p:cNvPr id="9" name="Picture 8" descr="milyoni_4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58" y="4718877"/>
            <a:ext cx="1037974" cy="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lowchart: Off-page Connector 25"/>
          <p:cNvSpPr/>
          <p:nvPr userDrawn="1"/>
        </p:nvSpPr>
        <p:spPr>
          <a:xfrm>
            <a:off x="8497168" y="195486"/>
            <a:ext cx="379264" cy="223298"/>
          </a:xfrm>
          <a:prstGeom prst="flowChartOffpageConnector">
            <a:avLst/>
          </a:prstGeom>
          <a:solidFill>
            <a:srgbClr val="3E8DD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D92891B-131C-9642-9431-F926672C4738}" type="slidenum">
              <a:rPr lang="en-US" sz="1200" b="1" kern="12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b="1" kern="1200" dirty="0">
              <a:solidFill>
                <a:srgbClr val="FFFFFF"/>
              </a:solidFill>
            </a:endParaRPr>
          </a:p>
        </p:txBody>
      </p:sp>
      <p:pic>
        <p:nvPicPr>
          <p:cNvPr id="8" name="Picture 7" descr="milyoni_4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58" y="4718877"/>
            <a:ext cx="1037974" cy="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lowchart: Off-page Connector 25"/>
          <p:cNvSpPr/>
          <p:nvPr userDrawn="1"/>
        </p:nvSpPr>
        <p:spPr>
          <a:xfrm>
            <a:off x="8497168" y="195486"/>
            <a:ext cx="379264" cy="223298"/>
          </a:xfrm>
          <a:prstGeom prst="flowChartOffpageConnector">
            <a:avLst/>
          </a:prstGeom>
          <a:solidFill>
            <a:srgbClr val="3E8DD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D92891B-131C-9642-9431-F926672C4738}" type="slidenum">
              <a:rPr lang="en-US" sz="1200" b="1" kern="12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b="1" kern="1200" dirty="0">
              <a:solidFill>
                <a:srgbClr val="FFFFFF"/>
              </a:solidFill>
            </a:endParaRPr>
          </a:p>
        </p:txBody>
      </p:sp>
      <p:pic>
        <p:nvPicPr>
          <p:cNvPr id="8" name="Picture 7" descr="milyoni_4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58" y="4718877"/>
            <a:ext cx="1037974" cy="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 sz="2000" kern="1200" spc="5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lowchart: Off-page Connector 25"/>
          <p:cNvSpPr/>
          <p:nvPr userDrawn="1"/>
        </p:nvSpPr>
        <p:spPr>
          <a:xfrm>
            <a:off x="8497168" y="195486"/>
            <a:ext cx="379264" cy="223298"/>
          </a:xfrm>
          <a:prstGeom prst="flowChartOffpageConnector">
            <a:avLst/>
          </a:prstGeom>
          <a:solidFill>
            <a:srgbClr val="3E8DD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D92891B-131C-9642-9431-F926672C4738}" type="slidenum">
              <a:rPr lang="en-US" sz="1200" b="1" kern="12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b="1" kern="1200" dirty="0">
              <a:solidFill>
                <a:srgbClr val="FFFFFF"/>
              </a:solidFill>
            </a:endParaRPr>
          </a:p>
        </p:txBody>
      </p:sp>
      <p:pic>
        <p:nvPicPr>
          <p:cNvPr id="9" name="Picture 8" descr="milyoni_4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58" y="4718877"/>
            <a:ext cx="1037974" cy="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lowchart: Off-page Connector 25"/>
          <p:cNvSpPr/>
          <p:nvPr userDrawn="1"/>
        </p:nvSpPr>
        <p:spPr>
          <a:xfrm>
            <a:off x="8497168" y="195486"/>
            <a:ext cx="379264" cy="223298"/>
          </a:xfrm>
          <a:prstGeom prst="flowChartOffpageConnector">
            <a:avLst/>
          </a:prstGeom>
          <a:solidFill>
            <a:srgbClr val="3E8DD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D92891B-131C-9642-9431-F926672C4738}" type="slidenum">
              <a:rPr lang="en-US" sz="1200" b="1" kern="12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b="1" kern="1200" dirty="0">
              <a:solidFill>
                <a:srgbClr val="FFFFFF"/>
              </a:solidFill>
            </a:endParaRPr>
          </a:p>
        </p:txBody>
      </p:sp>
      <p:pic>
        <p:nvPicPr>
          <p:cNvPr id="9" name="Picture 8" descr="milyoni_4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58" y="4718877"/>
            <a:ext cx="1037974" cy="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0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lowchart: Off-page Connector 25"/>
          <p:cNvSpPr/>
          <p:nvPr userDrawn="1"/>
        </p:nvSpPr>
        <p:spPr>
          <a:xfrm>
            <a:off x="8497168" y="195486"/>
            <a:ext cx="379264" cy="223298"/>
          </a:xfrm>
          <a:prstGeom prst="flowChartOffpageConnector">
            <a:avLst/>
          </a:prstGeom>
          <a:solidFill>
            <a:srgbClr val="3E8DD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D92891B-131C-9642-9431-F926672C4738}" type="slidenum">
              <a:rPr lang="en-US" sz="1200" b="1" kern="12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b="1" kern="1200" dirty="0">
              <a:solidFill>
                <a:srgbClr val="FFFFFF"/>
              </a:solidFill>
            </a:endParaRPr>
          </a:p>
        </p:txBody>
      </p:sp>
      <p:pic>
        <p:nvPicPr>
          <p:cNvPr id="9" name="Picture 8" descr="milyoni_4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58" y="4718877"/>
            <a:ext cx="1037974" cy="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lowchart: Off-page Connector 25"/>
          <p:cNvSpPr/>
          <p:nvPr userDrawn="1"/>
        </p:nvSpPr>
        <p:spPr>
          <a:xfrm>
            <a:off x="8497168" y="195486"/>
            <a:ext cx="379264" cy="223298"/>
          </a:xfrm>
          <a:prstGeom prst="flowChartOffpageConnector">
            <a:avLst/>
          </a:prstGeom>
          <a:solidFill>
            <a:srgbClr val="3E8DD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D92891B-131C-9642-9431-F926672C4738}" type="slidenum">
              <a:rPr lang="en-US" sz="1200" b="1" kern="12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b="1" kern="1200" dirty="0">
              <a:solidFill>
                <a:srgbClr val="FFFFFF"/>
              </a:solidFill>
            </a:endParaRPr>
          </a:p>
        </p:txBody>
      </p:sp>
      <p:pic>
        <p:nvPicPr>
          <p:cNvPr id="10" name="Picture 9" descr="milyoni_4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58" y="4718877"/>
            <a:ext cx="1037974" cy="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owchart: Off-page Connector 25"/>
          <p:cNvSpPr/>
          <p:nvPr userDrawn="1"/>
        </p:nvSpPr>
        <p:spPr>
          <a:xfrm>
            <a:off x="8497168" y="195486"/>
            <a:ext cx="379264" cy="223298"/>
          </a:xfrm>
          <a:prstGeom prst="flowChartOffpageConnector">
            <a:avLst/>
          </a:prstGeom>
          <a:solidFill>
            <a:srgbClr val="3E8DD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D92891B-131C-9642-9431-F926672C4738}" type="slidenum">
              <a:rPr lang="en-US" sz="1200" b="1" kern="12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b="1" kern="1200" dirty="0">
              <a:solidFill>
                <a:srgbClr val="FFFFFF"/>
              </a:solidFill>
            </a:endParaRPr>
          </a:p>
        </p:txBody>
      </p:sp>
      <p:pic>
        <p:nvPicPr>
          <p:cNvPr id="12" name="Picture 11" descr="milyoni_4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58" y="4718877"/>
            <a:ext cx="1037974" cy="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lowchart: Off-page Connector 25"/>
          <p:cNvSpPr/>
          <p:nvPr userDrawn="1"/>
        </p:nvSpPr>
        <p:spPr>
          <a:xfrm>
            <a:off x="8497168" y="195486"/>
            <a:ext cx="379264" cy="223298"/>
          </a:xfrm>
          <a:prstGeom prst="flowChartOffpageConnector">
            <a:avLst/>
          </a:prstGeom>
          <a:solidFill>
            <a:srgbClr val="3E8DD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D92891B-131C-9642-9431-F926672C4738}" type="slidenum">
              <a:rPr lang="en-US" sz="1200" b="1" kern="12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b="1" kern="1200" dirty="0">
              <a:solidFill>
                <a:srgbClr val="FFFFFF"/>
              </a:solidFill>
            </a:endParaRPr>
          </a:p>
        </p:txBody>
      </p:sp>
      <p:pic>
        <p:nvPicPr>
          <p:cNvPr id="8" name="Picture 7" descr="milyoni_4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58" y="4718877"/>
            <a:ext cx="1037974" cy="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ard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5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lowchart: Off-page Connector 25"/>
          <p:cNvSpPr/>
          <p:nvPr userDrawn="1"/>
        </p:nvSpPr>
        <p:spPr>
          <a:xfrm>
            <a:off x="8497168" y="195486"/>
            <a:ext cx="379264" cy="223298"/>
          </a:xfrm>
          <a:prstGeom prst="flowChartOffpageConnector">
            <a:avLst/>
          </a:prstGeom>
          <a:solidFill>
            <a:srgbClr val="3E8DD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D92891B-131C-9642-9431-F926672C4738}" type="slidenum">
              <a:rPr lang="en-US" sz="1200" b="1" kern="12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b="1" kern="1200" dirty="0">
              <a:solidFill>
                <a:srgbClr val="FFFFFF"/>
              </a:solidFill>
            </a:endParaRPr>
          </a:p>
        </p:txBody>
      </p:sp>
      <p:pic>
        <p:nvPicPr>
          <p:cNvPr id="7" name="Picture 6" descr="milyoni_4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58" y="4718877"/>
            <a:ext cx="1037974" cy="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741" y="305252"/>
            <a:ext cx="7678518" cy="65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741" y="967518"/>
            <a:ext cx="7678518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741" y="4767263"/>
            <a:ext cx="18142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67" r:id="rId3"/>
    <p:sldLayoutId id="2147493458" r:id="rId4"/>
    <p:sldLayoutId id="2147493459" r:id="rId5"/>
    <p:sldLayoutId id="2147493460" r:id="rId6"/>
    <p:sldLayoutId id="2147493461" r:id="rId7"/>
    <p:sldLayoutId id="2147493468" r:id="rId8"/>
    <p:sldLayoutId id="2147493462" r:id="rId9"/>
    <p:sldLayoutId id="2147493463" r:id="rId10"/>
    <p:sldLayoutId id="2147493464" r:id="rId11"/>
    <p:sldLayoutId id="2147493465" r:id="rId12"/>
    <p:sldLayoutId id="2147493466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400"/>
        </a:lnSpc>
        <a:spcBef>
          <a:spcPts val="0"/>
        </a:spcBef>
        <a:spcAft>
          <a:spcPts val="1200"/>
        </a:spcAft>
        <a:buFont typeface="Arial"/>
        <a:buChar char="•"/>
        <a:defRPr sz="1800" kern="1200" spc="5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ts val="2400"/>
        </a:lnSpc>
        <a:spcBef>
          <a:spcPts val="0"/>
        </a:spcBef>
        <a:spcAft>
          <a:spcPts val="1200"/>
        </a:spcAft>
        <a:buFont typeface="Arial"/>
        <a:buChar char="–"/>
        <a:defRPr sz="1400" kern="1200" spc="5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ts val="2400"/>
        </a:lnSpc>
        <a:spcBef>
          <a:spcPts val="0"/>
        </a:spcBef>
        <a:spcAft>
          <a:spcPts val="1200"/>
        </a:spcAft>
        <a:buFont typeface="Arial"/>
        <a:buChar char="•"/>
        <a:defRPr sz="1400" kern="1200" spc="5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ts val="2400"/>
        </a:lnSpc>
        <a:spcBef>
          <a:spcPts val="0"/>
        </a:spcBef>
        <a:spcAft>
          <a:spcPts val="1200"/>
        </a:spcAft>
        <a:buFont typeface="Arial"/>
        <a:buChar char="–"/>
        <a:defRPr sz="1400" kern="1200" spc="5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ts val="2400"/>
        </a:lnSpc>
        <a:spcBef>
          <a:spcPts val="0"/>
        </a:spcBef>
        <a:spcAft>
          <a:spcPts val="1200"/>
        </a:spcAft>
        <a:buFont typeface="Arial"/>
        <a:buChar char="»"/>
        <a:defRPr sz="1400" kern="1200" spc="5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lyoni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779662"/>
            <a:ext cx="3217788" cy="926588"/>
          </a:xfrm>
          <a:prstGeom prst="rect">
            <a:avLst/>
          </a:prstGeom>
        </p:spPr>
      </p:pic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3059832" y="2931790"/>
            <a:ext cx="3024337" cy="2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250" b="1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 million eyes on your video experience</a:t>
            </a:r>
            <a:endParaRPr lang="en-US" sz="1000" dirty="0" smtClean="0">
              <a:solidFill>
                <a:schemeClr val="bg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i_0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15" y="-956642"/>
            <a:ext cx="9409044" cy="70567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3560" y="2787774"/>
            <a:ext cx="3636912" cy="18002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4088" y="2931790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25400" dist="25400" dir="2700000" algn="tl" rotWithShape="0">
                    <a:srgbClr val="000000">
                      <a:alpha val="39000"/>
                    </a:srgbClr>
                  </a:outerShdw>
                </a:effectLst>
              </a:rPr>
              <a:t>#SocialVideo puts her knowledge to the test with trivia, gives her the best quotes to pull out at parties and </a:t>
            </a:r>
            <a:r>
              <a:rPr lang="en-US" dirty="0" smtClean="0">
                <a:solidFill>
                  <a:schemeClr val="bg2"/>
                </a:solidFill>
                <a:effectLst>
                  <a:outerShdw blurRad="25400" dist="25400" dir="2700000" algn="tl" rotWithShape="0">
                    <a:srgbClr val="000000">
                      <a:alpha val="39000"/>
                    </a:srgbClr>
                  </a:outerShdw>
                </a:effectLst>
              </a:rPr>
              <a:t>memorable </a:t>
            </a:r>
            <a:r>
              <a:rPr lang="en-US" dirty="0">
                <a:solidFill>
                  <a:schemeClr val="bg2"/>
                </a:solidFill>
                <a:effectLst>
                  <a:outerShdw blurRad="25400" dist="25400" dir="2700000" algn="tl" rotWithShape="0">
                    <a:srgbClr val="000000">
                      <a:alpha val="39000"/>
                    </a:srgbClr>
                  </a:outerShdw>
                </a:effectLst>
              </a:rPr>
              <a:t>clips to share with her online friends. </a:t>
            </a:r>
          </a:p>
        </p:txBody>
      </p:sp>
      <p:sp>
        <p:nvSpPr>
          <p:cNvPr id="7" name="Flowchart: Off-page Connector 6"/>
          <p:cNvSpPr/>
          <p:nvPr/>
        </p:nvSpPr>
        <p:spPr>
          <a:xfrm>
            <a:off x="8518549" y="141481"/>
            <a:ext cx="379264" cy="223298"/>
          </a:xfrm>
          <a:prstGeom prst="flowChartOffpageConnector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94459C-E993-6747-A466-82E5301F996D}" type="slidenum">
              <a:rPr lang="es-HN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fld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33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87625" y="1275606"/>
            <a:ext cx="6984775" cy="3024336"/>
          </a:xfrm>
          <a:prstGeom prst="rect">
            <a:avLst/>
          </a:prstGeom>
          <a:solidFill>
            <a:srgbClr val="3E8DDD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3" y="1155878"/>
            <a:ext cx="536243" cy="3288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400"/>
              </a:spcBef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250%</a:t>
            </a:r>
          </a:p>
          <a:p>
            <a:pPr algn="r">
              <a:spcBef>
                <a:spcPts val="3400"/>
              </a:spcBef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200%</a:t>
            </a:r>
            <a:endParaRPr lang="en-US" sz="1100" b="1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algn="r">
              <a:spcBef>
                <a:spcPts val="3400"/>
              </a:spcBef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150%</a:t>
            </a:r>
            <a:endParaRPr lang="en-US" sz="1100" b="1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algn="r">
              <a:spcBef>
                <a:spcPts val="3400"/>
              </a:spcBef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100%</a:t>
            </a:r>
            <a:endParaRPr lang="en-US" sz="1100" b="1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algn="r">
              <a:spcBef>
                <a:spcPts val="3400"/>
              </a:spcBef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50%</a:t>
            </a:r>
            <a:endParaRPr lang="en-US" sz="1100" b="1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algn="r">
              <a:spcBef>
                <a:spcPts val="3400"/>
              </a:spcBef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0%</a:t>
            </a:r>
            <a:endParaRPr lang="en-US" sz="1100" b="1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87625" y="1851670"/>
            <a:ext cx="6984775" cy="2448272"/>
          </a:xfrm>
          <a:prstGeom prst="rect">
            <a:avLst/>
          </a:prstGeom>
          <a:solidFill>
            <a:srgbClr val="3E8DDD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87625" y="2427734"/>
            <a:ext cx="6984775" cy="1872208"/>
          </a:xfrm>
          <a:prstGeom prst="rect">
            <a:avLst/>
          </a:prstGeom>
          <a:solidFill>
            <a:srgbClr val="3E8DDD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87625" y="3075806"/>
            <a:ext cx="6984775" cy="1224136"/>
          </a:xfrm>
          <a:prstGeom prst="rect">
            <a:avLst/>
          </a:prstGeom>
          <a:solidFill>
            <a:srgbClr val="3E8DDD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87625" y="3651870"/>
            <a:ext cx="6984775" cy="648072"/>
          </a:xfrm>
          <a:prstGeom prst="rect">
            <a:avLst/>
          </a:prstGeom>
          <a:solidFill>
            <a:srgbClr val="3E8DDD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63689" y="3135086"/>
            <a:ext cx="360040" cy="1164856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3699" y="4371950"/>
            <a:ext cx="840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Expressions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/ Viewers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29407" y="1923143"/>
            <a:ext cx="360040" cy="2376799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55777" y="4371950"/>
            <a:ext cx="882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Interactions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&amp; Viewers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95125" y="4230914"/>
            <a:ext cx="360040" cy="69028"/>
          </a:xfrm>
          <a:prstGeom prst="rect">
            <a:avLst/>
          </a:prstGeom>
          <a:solidFill>
            <a:srgbClr val="CE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35897" y="4371950"/>
            <a:ext cx="861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Tweets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&amp; Followers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60843" y="4011910"/>
            <a:ext cx="360040" cy="288032"/>
          </a:xfrm>
          <a:prstGeom prst="rect">
            <a:avLst/>
          </a:prstGeom>
          <a:solidFill>
            <a:srgbClr val="CE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16017" y="4371950"/>
            <a:ext cx="887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FB mentions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&amp; Likes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26561" y="4245428"/>
            <a:ext cx="360040" cy="54513"/>
          </a:xfrm>
          <a:prstGeom prst="rect">
            <a:avLst/>
          </a:prstGeom>
          <a:solidFill>
            <a:srgbClr val="CE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724129" y="4371950"/>
            <a:ext cx="1084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Yahoo mentions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&amp; Likes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092281" y="4254222"/>
            <a:ext cx="360040" cy="45719"/>
          </a:xfrm>
          <a:prstGeom prst="rect">
            <a:avLst/>
          </a:prstGeom>
          <a:solidFill>
            <a:srgbClr val="CE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04249" y="4371950"/>
            <a:ext cx="96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Youtube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Views &amp; Likes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69614" y="2910581"/>
            <a:ext cx="3961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98%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2390" y="1708216"/>
            <a:ext cx="466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196%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50737" y="4004653"/>
            <a:ext cx="4432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3.8%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91721" y="3788629"/>
            <a:ext cx="5104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22.2%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88293" y="4011910"/>
            <a:ext cx="4432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1.9%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52088" y="4011910"/>
            <a:ext cx="4432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0.5%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#SocialVideo </a:t>
            </a:r>
            <a:r>
              <a:rPr lang="en-US" dirty="0" err="1" smtClean="0"/>
              <a:t>vs</a:t>
            </a:r>
            <a:r>
              <a:rPr lang="en-US" dirty="0" smtClean="0"/>
              <a:t> Standard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8520" y="-236562"/>
            <a:ext cx="9361040" cy="5472608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/>
          <a:p>
            <a:r>
              <a:rPr lang="en-CA" b="1" dirty="0" smtClean="0">
                <a:solidFill>
                  <a:srgbClr val="FFFFFF"/>
                </a:solidFill>
                <a:cs typeface="Trebuchet MS"/>
              </a:rPr>
              <a:t>VideoCards</a:t>
            </a:r>
            <a:endParaRPr lang="en-US" dirty="0">
              <a:solidFill>
                <a:srgbClr val="FFFFFF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4231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vc_sl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223" y="1059582"/>
            <a:ext cx="9515815" cy="33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829800" y="2711568"/>
            <a:ext cx="1829800" cy="1372350"/>
          </a:xfrm>
          <a:prstGeom prst="rect">
            <a:avLst/>
          </a:prstGeom>
          <a:solidFill>
            <a:srgbClr val="3E8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30518" y="1339218"/>
            <a:ext cx="1829800" cy="1372350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54601" y="1339218"/>
            <a:ext cx="1829800" cy="1372350"/>
          </a:xfrm>
          <a:prstGeom prst="rect">
            <a:avLst/>
          </a:prstGeom>
          <a:solidFill>
            <a:srgbClr val="A6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84400" y="2711568"/>
            <a:ext cx="1829800" cy="1372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84400" y="1339218"/>
            <a:ext cx="1829800" cy="1372350"/>
          </a:xfrm>
          <a:prstGeom prst="rect">
            <a:avLst/>
          </a:prstGeom>
          <a:solidFill>
            <a:srgbClr val="0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654601" y="2711567"/>
            <a:ext cx="1829800" cy="13723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79713" y="1707654"/>
            <a:ext cx="15314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HN" sz="1200" b="1" dirty="0" smtClean="0">
                <a:solidFill>
                  <a:schemeClr val="bg1"/>
                </a:solidFill>
              </a:rPr>
              <a:t>Mobile-first design with swipe and</a:t>
            </a:r>
          </a:p>
          <a:p>
            <a:r>
              <a:rPr lang="es-HN" sz="1200" b="1" dirty="0">
                <a:solidFill>
                  <a:schemeClr val="bg1"/>
                </a:solidFill>
              </a:rPr>
              <a:t>f</a:t>
            </a:r>
            <a:r>
              <a:rPr lang="es-HN" sz="1200" b="1" dirty="0" smtClean="0">
                <a:solidFill>
                  <a:schemeClr val="bg1"/>
                </a:solidFill>
              </a:rPr>
              <a:t>lip features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60264" y="3075806"/>
            <a:ext cx="161527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HN" sz="1200" b="1" dirty="0" smtClean="0">
                <a:solidFill>
                  <a:schemeClr val="bg1"/>
                </a:solidFill>
              </a:rPr>
              <a:t>Linkable to iTunes,</a:t>
            </a:r>
          </a:p>
          <a:p>
            <a:r>
              <a:rPr lang="es-HN" sz="1200" b="1" dirty="0" smtClean="0">
                <a:solidFill>
                  <a:schemeClr val="bg1"/>
                </a:solidFill>
              </a:rPr>
              <a:t>Amazon, Fandango, </a:t>
            </a:r>
            <a:r>
              <a:rPr lang="es-HN" sz="1200" dirty="0" smtClean="0">
                <a:solidFill>
                  <a:schemeClr val="bg1"/>
                </a:solidFill>
              </a:rPr>
              <a:t>or</a:t>
            </a:r>
          </a:p>
          <a:p>
            <a:r>
              <a:rPr lang="es-HN" sz="1200" b="1" dirty="0" smtClean="0">
                <a:solidFill>
                  <a:schemeClr val="bg1"/>
                </a:solidFill>
              </a:rPr>
              <a:t>any other retailers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3207" y="1707654"/>
            <a:ext cx="160362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HN" sz="1200" b="1" dirty="0">
                <a:solidFill>
                  <a:schemeClr val="bg1"/>
                </a:solidFill>
              </a:rPr>
              <a:t>Leverage YouTube for </a:t>
            </a:r>
          </a:p>
          <a:p>
            <a:r>
              <a:rPr lang="es-HN" sz="1200" b="1" dirty="0">
                <a:solidFill>
                  <a:schemeClr val="bg1"/>
                </a:solidFill>
              </a:rPr>
              <a:t>rapid deployment and</a:t>
            </a:r>
          </a:p>
          <a:p>
            <a:r>
              <a:rPr lang="es-HN" sz="1200" b="1" dirty="0">
                <a:solidFill>
                  <a:schemeClr val="bg1"/>
                </a:solidFill>
              </a:rPr>
              <a:t>content sourcing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2120" y="1779662"/>
            <a:ext cx="14938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HN" sz="1200" b="1" dirty="0" smtClean="0">
                <a:solidFill>
                  <a:schemeClr val="bg1"/>
                </a:solidFill>
              </a:rPr>
              <a:t>Create and publish a </a:t>
            </a:r>
          </a:p>
          <a:p>
            <a:r>
              <a:rPr lang="es-HN" sz="1200" b="1" dirty="0" smtClean="0">
                <a:solidFill>
                  <a:schemeClr val="bg1"/>
                </a:solidFill>
              </a:rPr>
              <a:t>set of 5 cards</a:t>
            </a:r>
            <a:endParaRPr lang="es-HN" sz="12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7547" y="3075806"/>
            <a:ext cx="146904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HN" sz="1200" b="1" dirty="0" smtClean="0">
                <a:solidFill>
                  <a:schemeClr val="bg1"/>
                </a:solidFill>
              </a:rPr>
              <a:t>Generate additional</a:t>
            </a:r>
          </a:p>
          <a:p>
            <a:r>
              <a:rPr lang="es-HN" sz="1200" b="1" dirty="0" smtClean="0">
                <a:solidFill>
                  <a:schemeClr val="bg1"/>
                </a:solidFill>
              </a:rPr>
              <a:t>revenue from brand </a:t>
            </a:r>
          </a:p>
          <a:p>
            <a:r>
              <a:rPr lang="es-HN" sz="1200" b="1" dirty="0" smtClean="0">
                <a:solidFill>
                  <a:schemeClr val="bg1"/>
                </a:solidFill>
              </a:rPr>
              <a:t>sponsors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80112" y="3147814"/>
            <a:ext cx="169790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HN" sz="1200" b="1" dirty="0" smtClean="0">
                <a:solidFill>
                  <a:schemeClr val="bg1"/>
                </a:solidFill>
              </a:rPr>
              <a:t>Distribute via Facebook</a:t>
            </a:r>
          </a:p>
          <a:p>
            <a:r>
              <a:rPr lang="es-HN" sz="1200" b="1" dirty="0" smtClean="0">
                <a:solidFill>
                  <a:schemeClr val="bg1"/>
                </a:solidFill>
              </a:rPr>
              <a:t>and Twitter accounts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VideoCards -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7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51920" y="1635646"/>
            <a:ext cx="4392488" cy="2376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EAEA"/>
              </a:solidFill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827584" y="2161596"/>
            <a:ext cx="208896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en-US" sz="1400" b="1" dirty="0" smtClean="0">
                <a:solidFill>
                  <a:srgbClr val="3E8DDD"/>
                </a:solidFill>
                <a:latin typeface="Trebuchet MS" pitchFamily="34" charset="0"/>
              </a:rPr>
              <a:t>User Data extracted</a:t>
            </a:r>
          </a:p>
          <a:p>
            <a:pPr defTabSz="1088232"/>
            <a:r>
              <a:rPr lang="en-US" sz="1400" b="1" dirty="0">
                <a:solidFill>
                  <a:srgbClr val="3E8DDD"/>
                </a:solidFill>
                <a:latin typeface="Trebuchet MS" pitchFamily="34" charset="0"/>
              </a:rPr>
              <a:t>f</a:t>
            </a:r>
            <a:r>
              <a:rPr lang="en-US" sz="1400" b="1" dirty="0" smtClean="0">
                <a:solidFill>
                  <a:srgbClr val="3E8DDD"/>
                </a:solidFill>
                <a:latin typeface="Trebuchet MS" pitchFamily="34" charset="0"/>
              </a:rPr>
              <a:t>rom ARM communities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04048" y="2305612"/>
            <a:ext cx="2088232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050" b="1" dirty="0" smtClean="0">
                <a:solidFill>
                  <a:srgbClr val="3E8DDD"/>
                </a:solidFill>
                <a:latin typeface="Trebuchet MS" pitchFamily="34" charset="0"/>
              </a:rPr>
              <a:t>Hundreds of user attributes</a:t>
            </a:r>
            <a:endParaRPr lang="en-CA" sz="1050" b="1" dirty="0">
              <a:solidFill>
                <a:srgbClr val="3E8DDD"/>
              </a:solidFill>
              <a:latin typeface="Trebuchet MS" pitchFamily="34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5004048" y="1779662"/>
            <a:ext cx="2160240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algn="ctr" defTabSz="1088232"/>
            <a:r>
              <a:rPr lang="en-CA" sz="2000" b="1" dirty="0" smtClean="0">
                <a:solidFill>
                  <a:schemeClr val="bg1"/>
                </a:solidFill>
                <a:latin typeface="Trebuchet MS" pitchFamily="34" charset="0"/>
              </a:rPr>
              <a:t>Big Data &amp;</a:t>
            </a:r>
          </a:p>
          <a:p>
            <a:pPr algn="ctr" defTabSz="1088232"/>
            <a:r>
              <a:rPr lang="en-CA" sz="2000" b="1" dirty="0" smtClean="0">
                <a:solidFill>
                  <a:schemeClr val="bg1"/>
                </a:solidFill>
                <a:latin typeface="Trebuchet MS" pitchFamily="34" charset="0"/>
              </a:rPr>
              <a:t>Social Profiles</a:t>
            </a:r>
            <a:endParaRPr lang="en-CA" sz="20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851920" y="2787774"/>
            <a:ext cx="1760632" cy="1225302"/>
            <a:chOff x="1194753" y="3412792"/>
            <a:chExt cx="1760632" cy="1124491"/>
          </a:xfrm>
        </p:grpSpPr>
        <p:sp>
          <p:nvSpPr>
            <p:cNvPr id="55" name="Isosceles Triangle 54"/>
            <p:cNvSpPr/>
            <p:nvPr/>
          </p:nvSpPr>
          <p:spPr>
            <a:xfrm>
              <a:off x="1194753" y="3412792"/>
              <a:ext cx="1760632" cy="1124491"/>
            </a:xfrm>
            <a:prstGeom prst="triangle">
              <a:avLst/>
            </a:prstGeom>
            <a:gradFill flip="none" rotWithShape="1">
              <a:gsLst>
                <a:gs pos="0">
                  <a:srgbClr val="45C1A4">
                    <a:shade val="30000"/>
                    <a:satMod val="115000"/>
                    <a:alpha val="50000"/>
                  </a:srgbClr>
                </a:gs>
                <a:gs pos="50000">
                  <a:srgbClr val="45C1A4">
                    <a:shade val="67500"/>
                    <a:satMod val="115000"/>
                  </a:srgbClr>
                </a:gs>
                <a:gs pos="100000">
                  <a:srgbClr val="45C1A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59134" y="3975037"/>
              <a:ext cx="74729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Anonymous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612551" y="2787774"/>
            <a:ext cx="1760632" cy="1225302"/>
            <a:chOff x="2955384" y="3412792"/>
            <a:chExt cx="1760632" cy="1124491"/>
          </a:xfrm>
        </p:grpSpPr>
        <p:sp>
          <p:nvSpPr>
            <p:cNvPr id="63" name="Isosceles Triangle 62"/>
            <p:cNvSpPr/>
            <p:nvPr/>
          </p:nvSpPr>
          <p:spPr>
            <a:xfrm>
              <a:off x="2955384" y="3412792"/>
              <a:ext cx="1760632" cy="1124491"/>
            </a:xfrm>
            <a:prstGeom prst="triangle">
              <a:avLst/>
            </a:prstGeom>
            <a:gradFill flip="none" rotWithShape="1">
              <a:gsLst>
                <a:gs pos="0">
                  <a:srgbClr val="45C1A4">
                    <a:shade val="30000"/>
                    <a:satMod val="115000"/>
                    <a:alpha val="50000"/>
                  </a:srgbClr>
                </a:gs>
                <a:gs pos="50000">
                  <a:srgbClr val="45C1A4">
                    <a:shade val="67500"/>
                    <a:satMod val="115000"/>
                  </a:srgbClr>
                </a:gs>
                <a:gs pos="100000">
                  <a:srgbClr val="45C1A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7001" y="3881560"/>
              <a:ext cx="7472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Social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Affinity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732236" y="2787774"/>
            <a:ext cx="1760632" cy="1225302"/>
            <a:chOff x="2075069" y="3412792"/>
            <a:chExt cx="1760632" cy="1124491"/>
          </a:xfrm>
        </p:grpSpPr>
        <p:sp>
          <p:nvSpPr>
            <p:cNvPr id="48" name="Isosceles Triangle 47"/>
            <p:cNvSpPr/>
            <p:nvPr/>
          </p:nvSpPr>
          <p:spPr>
            <a:xfrm>
              <a:off x="2075069" y="3412792"/>
              <a:ext cx="1760632" cy="1124491"/>
            </a:xfrm>
            <a:prstGeom prst="triangle">
              <a:avLst/>
            </a:prstGeom>
            <a:gradFill flip="none" rotWithShape="1">
              <a:gsLst>
                <a:gs pos="0">
                  <a:srgbClr val="45C1A4">
                    <a:shade val="30000"/>
                    <a:satMod val="115000"/>
                    <a:alpha val="50000"/>
                  </a:srgbClr>
                </a:gs>
                <a:gs pos="50000">
                  <a:srgbClr val="45C1A4">
                    <a:shade val="67500"/>
                    <a:satMod val="115000"/>
                  </a:srgbClr>
                </a:gs>
                <a:gs pos="100000">
                  <a:srgbClr val="45C1A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90897" y="3975038"/>
              <a:ext cx="93610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Demographic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486453" y="2787774"/>
            <a:ext cx="1760632" cy="1225302"/>
            <a:chOff x="2955384" y="3412792"/>
            <a:chExt cx="1760632" cy="1124491"/>
          </a:xfrm>
        </p:grpSpPr>
        <p:sp>
          <p:nvSpPr>
            <p:cNvPr id="67" name="Isosceles Triangle 66"/>
            <p:cNvSpPr/>
            <p:nvPr/>
          </p:nvSpPr>
          <p:spPr>
            <a:xfrm>
              <a:off x="2955384" y="3412792"/>
              <a:ext cx="1760632" cy="1124491"/>
            </a:xfrm>
            <a:prstGeom prst="triangle">
              <a:avLst/>
            </a:prstGeom>
            <a:gradFill flip="none" rotWithShape="1">
              <a:gsLst>
                <a:gs pos="0">
                  <a:srgbClr val="45C1A4">
                    <a:shade val="30000"/>
                    <a:satMod val="115000"/>
                    <a:alpha val="50000"/>
                  </a:srgbClr>
                </a:gs>
                <a:gs pos="50000">
                  <a:srgbClr val="45C1A4">
                    <a:shade val="67500"/>
                    <a:satMod val="115000"/>
                  </a:srgbClr>
                </a:gs>
                <a:gs pos="100000">
                  <a:srgbClr val="45C1A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62054" y="3975038"/>
              <a:ext cx="747293" cy="21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Behavioral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3203848" y="2377620"/>
            <a:ext cx="1152128" cy="0"/>
          </a:xfrm>
          <a:prstGeom prst="straightConnector1">
            <a:avLst/>
          </a:prstGeom>
          <a:ln w="12700" cap="rnd" cmpd="sng">
            <a:solidFill>
              <a:schemeClr val="bg1">
                <a:lumMod val="65000"/>
              </a:schemeClr>
            </a:solidFill>
            <a:prstDash val="dash"/>
            <a:headEnd type="none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8520" y="-236562"/>
            <a:ext cx="9361040" cy="5472608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982"/>
            <a:ext cx="8229600" cy="857250"/>
          </a:xfrm>
        </p:spPr>
        <p:txBody>
          <a:bodyPr/>
          <a:lstStyle/>
          <a:p>
            <a:r>
              <a:rPr lang="en-CA" b="1" dirty="0" smtClean="0">
                <a:solidFill>
                  <a:schemeClr val="bg2"/>
                </a:solidFill>
                <a:cs typeface="Trebuchet MS"/>
              </a:rPr>
              <a:t>Audience Relationship Management</a:t>
            </a:r>
            <a:endParaRPr lang="en-US" dirty="0">
              <a:solidFill>
                <a:schemeClr val="bg2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9514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829" y="1154271"/>
            <a:ext cx="4188342" cy="339447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Enhancing audience interaction with media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Gaining greater insights to the audience in order to optimize offers and future interactions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727639" y="1640374"/>
            <a:ext cx="1688722" cy="16984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Relationship Management (ARM)</a:t>
            </a:r>
            <a:endParaRPr lang="en-US" dirty="0"/>
          </a:p>
        </p:txBody>
      </p:sp>
      <p:pic>
        <p:nvPicPr>
          <p:cNvPr id="5" name="Picture 4" descr="pp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46" y="2241230"/>
            <a:ext cx="924884" cy="753780"/>
          </a:xfrm>
          <a:prstGeom prst="rect">
            <a:avLst/>
          </a:prstGeom>
        </p:spPr>
      </p:pic>
      <p:pic>
        <p:nvPicPr>
          <p:cNvPr id="6" name="Picture 5" descr="chatbubb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08" y="2016704"/>
            <a:ext cx="765421" cy="6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ARM Solution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4652854" y="2139702"/>
            <a:ext cx="432048" cy="362004"/>
          </a:xfrm>
          <a:prstGeom prst="straightConnector1">
            <a:avLst/>
          </a:prstGeom>
          <a:ln w="19050">
            <a:solidFill>
              <a:srgbClr val="51A7C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29846" y="3834921"/>
            <a:ext cx="1829800" cy="794574"/>
          </a:xfrm>
          <a:prstGeom prst="rect">
            <a:avLst/>
          </a:prstGeom>
          <a:solidFill>
            <a:srgbClr val="0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23528" y="2541258"/>
            <a:ext cx="1817893" cy="2088232"/>
          </a:xfrm>
          <a:prstGeom prst="rect">
            <a:avLst/>
          </a:prstGeom>
          <a:solidFill>
            <a:srgbClr val="3E8D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2374" y="1461138"/>
            <a:ext cx="1800200" cy="504056"/>
          </a:xfrm>
          <a:prstGeom prst="rect">
            <a:avLst/>
          </a:prstGeom>
          <a:solidFill>
            <a:srgbClr val="3E8D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374" y="156363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400" b="1" dirty="0" smtClean="0">
                <a:solidFill>
                  <a:schemeClr val="bg1"/>
                </a:solidFill>
                <a:latin typeface="Trebuchet MS" pitchFamily="34" charset="0"/>
              </a:rPr>
              <a:t>Video Catalog</a:t>
            </a:r>
            <a:endParaRPr lang="en-CA" sz="1400" b="1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132574" y="1717602"/>
            <a:ext cx="593261" cy="1777"/>
          </a:xfrm>
          <a:prstGeom prst="straightConnector1">
            <a:avLst/>
          </a:prstGeom>
          <a:ln w="19050">
            <a:solidFill>
              <a:srgbClr val="408FD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32574" y="3075806"/>
            <a:ext cx="571489" cy="2972"/>
          </a:xfrm>
          <a:prstGeom prst="straightConnector1">
            <a:avLst/>
          </a:prstGeom>
          <a:ln w="19050">
            <a:solidFill>
              <a:srgbClr val="408FD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Milyoni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49" y="1419622"/>
            <a:ext cx="1512168" cy="43544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36630" y="1923678"/>
            <a:ext cx="187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E8DDD"/>
                </a:solidFill>
                <a:latin typeface="Avenir Black"/>
                <a:cs typeface="Avenir Black"/>
              </a:rPr>
              <a:t>#SocialVideo </a:t>
            </a:r>
            <a:r>
              <a:rPr lang="en-US" sz="1400" b="1" dirty="0" smtClean="0">
                <a:solidFill>
                  <a:srgbClr val="3E8DDD"/>
                </a:solidFill>
                <a:latin typeface="Trebuchet MS"/>
                <a:cs typeface="Trebuchet MS"/>
              </a:rPr>
              <a:t>/ SDK</a:t>
            </a:r>
            <a:endParaRPr lang="en-US" sz="900" b="1" dirty="0">
              <a:latin typeface="Trebuchet MS"/>
              <a:cs typeface="Trebuchet M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3528" y="2541258"/>
            <a:ext cx="1817893" cy="2088232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2374" y="261326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400" b="1" dirty="0" smtClean="0">
                <a:solidFill>
                  <a:srgbClr val="FFFFFF"/>
                </a:solidFill>
                <a:latin typeface="Trebuchet MS" pitchFamily="34" charset="0"/>
              </a:rPr>
              <a:t>Offer Management</a:t>
            </a:r>
            <a:endParaRPr lang="en-CA" sz="1400" b="1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374" y="2829290"/>
            <a:ext cx="1800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HN" sz="1200" dirty="0" smtClean="0">
                <a:solidFill>
                  <a:srgbClr val="BAD4FF"/>
                </a:solidFill>
                <a:latin typeface="Trebuchet MS" pitchFamily="34" charset="0"/>
              </a:rPr>
              <a:t>Content</a:t>
            </a:r>
          </a:p>
          <a:p>
            <a:pPr algn="ctr">
              <a:lnSpc>
                <a:spcPct val="200000"/>
              </a:lnSpc>
            </a:pPr>
            <a:r>
              <a:rPr lang="en-CA" sz="1200" dirty="0" smtClean="0">
                <a:solidFill>
                  <a:srgbClr val="BAD4FF"/>
                </a:solidFill>
                <a:latin typeface="Trebuchet MS" pitchFamily="34" charset="0"/>
              </a:rPr>
              <a:t>Commerce</a:t>
            </a:r>
          </a:p>
          <a:p>
            <a:pPr algn="ctr">
              <a:lnSpc>
                <a:spcPct val="200000"/>
              </a:lnSpc>
            </a:pPr>
            <a:r>
              <a:rPr lang="en-CA" sz="1200" dirty="0" smtClean="0">
                <a:solidFill>
                  <a:srgbClr val="BAD4FF"/>
                </a:solidFill>
                <a:latin typeface="Trebuchet MS" pitchFamily="34" charset="0"/>
              </a:rPr>
              <a:t>Engagement</a:t>
            </a:r>
          </a:p>
          <a:p>
            <a:pPr algn="ctr">
              <a:lnSpc>
                <a:spcPct val="200000"/>
              </a:lnSpc>
            </a:pPr>
            <a:r>
              <a:rPr lang="en-CA" sz="1200" dirty="0" smtClean="0">
                <a:solidFill>
                  <a:srgbClr val="BAD4FF"/>
                </a:solidFill>
                <a:latin typeface="Trebuchet MS" pitchFamily="34" charset="0"/>
              </a:rPr>
              <a:t>Invitations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30409" y="2532647"/>
            <a:ext cx="1829800" cy="1072863"/>
          </a:xfrm>
          <a:prstGeom prst="rect">
            <a:avLst/>
          </a:prstGeom>
          <a:solidFill>
            <a:srgbClr val="0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alesfor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49" y="2381374"/>
            <a:ext cx="585315" cy="40581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741678" y="260465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400" b="1" dirty="0" smtClean="0">
                <a:solidFill>
                  <a:schemeClr val="bg1"/>
                </a:solidFill>
                <a:latin typeface="Trebuchet MS" pitchFamily="34" charset="0"/>
              </a:rPr>
              <a:t>iGoDigital</a:t>
            </a:r>
            <a:endParaRPr lang="en-CA" sz="1400" b="1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51618" y="296354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rebuchet MS" pitchFamily="34" charset="0"/>
              </a:rPr>
              <a:t>Customer Intelligence</a:t>
            </a:r>
          </a:p>
          <a:p>
            <a:pPr algn="ctr"/>
            <a:r>
              <a:rPr lang="en-CA" sz="1200" dirty="0" smtClean="0">
                <a:solidFill>
                  <a:schemeClr val="bg1"/>
                </a:solidFill>
                <a:latin typeface="Trebuchet MS" pitchFamily="34" charset="0"/>
              </a:rPr>
              <a:t>Engine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788758" y="2283718"/>
            <a:ext cx="0" cy="288032"/>
          </a:xfrm>
          <a:prstGeom prst="straightConnector1">
            <a:avLst/>
          </a:prstGeom>
          <a:ln w="19050">
            <a:solidFill>
              <a:srgbClr val="1880B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428718" y="2240738"/>
            <a:ext cx="0" cy="287470"/>
          </a:xfrm>
          <a:prstGeom prst="straightConnector1">
            <a:avLst/>
          </a:prstGeom>
          <a:ln w="19050">
            <a:solidFill>
              <a:srgbClr val="408FD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30409" y="3839991"/>
            <a:ext cx="1829800" cy="789503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 descr="salesfor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49" y="3676390"/>
            <a:ext cx="585315" cy="40581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741678" y="391199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400" b="1" dirty="0" smtClean="0">
                <a:solidFill>
                  <a:schemeClr val="bg1"/>
                </a:solidFill>
                <a:latin typeface="Trebuchet MS" pitchFamily="34" charset="0"/>
              </a:rPr>
              <a:t>Radian6</a:t>
            </a:r>
            <a:endParaRPr lang="en-CA" sz="1400" b="1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51618" y="419105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rebuchet MS" pitchFamily="34" charset="0"/>
              </a:rPr>
              <a:t>Social Listening</a:t>
            </a:r>
            <a:endParaRPr lang="en-CA" sz="12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644742" y="3620751"/>
            <a:ext cx="2750" cy="243539"/>
          </a:xfrm>
          <a:prstGeom prst="straightConnector1">
            <a:avLst/>
          </a:prstGeom>
          <a:ln w="19050">
            <a:solidFill>
              <a:srgbClr val="51A7C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156910" y="2578872"/>
            <a:ext cx="1829800" cy="758849"/>
          </a:xfrm>
          <a:prstGeom prst="rect">
            <a:avLst/>
          </a:prstGeom>
          <a:solidFill>
            <a:srgbClr val="49B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 descr="salesfor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13" y="2420342"/>
            <a:ext cx="585315" cy="40581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5168742" y="265595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400" b="1" dirty="0" smtClean="0">
                <a:solidFill>
                  <a:schemeClr val="bg1"/>
                </a:solidFill>
                <a:latin typeface="Trebuchet MS" pitchFamily="34" charset="0"/>
              </a:rPr>
              <a:t>ExactTarget</a:t>
            </a:r>
            <a:endParaRPr lang="en-CA" sz="1400" b="1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78682" y="293501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rebuchet MS" pitchFamily="34" charset="0"/>
              </a:rPr>
              <a:t>Marketing Cloud</a:t>
            </a:r>
            <a:endParaRPr lang="en-CA" sz="12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4551817" y="2931790"/>
            <a:ext cx="591773" cy="1964"/>
          </a:xfrm>
          <a:prstGeom prst="straightConnector1">
            <a:avLst/>
          </a:prstGeom>
          <a:ln w="19050">
            <a:solidFill>
              <a:srgbClr val="51A7C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Milyoni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40" y="1419622"/>
            <a:ext cx="1512168" cy="435441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135421" y="1923678"/>
            <a:ext cx="187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E8DDD"/>
                </a:solidFill>
                <a:latin typeface="Avenir Black"/>
                <a:cs typeface="Avenir Black"/>
              </a:rPr>
              <a:t>VideoCards </a:t>
            </a:r>
            <a:r>
              <a:rPr lang="en-US" sz="1400" b="1" dirty="0" smtClean="0">
                <a:solidFill>
                  <a:srgbClr val="3E8DDD"/>
                </a:solidFill>
                <a:latin typeface="Trebuchet MS"/>
                <a:cs typeface="Trebuchet MS"/>
              </a:rPr>
              <a:t>/ Offers</a:t>
            </a:r>
            <a:endParaRPr lang="en-US" sz="900" b="1" dirty="0">
              <a:latin typeface="Trebuchet MS"/>
              <a:cs typeface="Trebuchet MS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093014" y="2284281"/>
            <a:ext cx="0" cy="287470"/>
          </a:xfrm>
          <a:prstGeom prst="straightConnector1">
            <a:avLst/>
          </a:prstGeom>
          <a:ln w="19050">
            <a:solidFill>
              <a:srgbClr val="408FD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552380" y="1707655"/>
            <a:ext cx="593261" cy="1777"/>
          </a:xfrm>
          <a:prstGeom prst="straightConnector1">
            <a:avLst/>
          </a:prstGeom>
          <a:ln w="19050">
            <a:solidFill>
              <a:srgbClr val="408FD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452320" y="1995686"/>
            <a:ext cx="1449007" cy="2016224"/>
          </a:xfrm>
          <a:prstGeom prst="rect">
            <a:avLst/>
          </a:prstGeom>
          <a:solidFill>
            <a:srgbClr val="8066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452320" y="20676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400" b="1" dirty="0" smtClean="0">
                <a:solidFill>
                  <a:schemeClr val="bg1"/>
                </a:solidFill>
                <a:latin typeface="Trebuchet MS" pitchFamily="34" charset="0"/>
              </a:rPr>
              <a:t>Channels</a:t>
            </a:r>
            <a:endParaRPr lang="en-CA" sz="1400" b="1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2320" y="2283718"/>
            <a:ext cx="144016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rebuchet MS" pitchFamily="34" charset="0"/>
              </a:rPr>
              <a:t>Social</a:t>
            </a:r>
          </a:p>
          <a:p>
            <a:pPr algn="ctr">
              <a:lnSpc>
                <a:spcPct val="20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rebuchet MS" pitchFamily="34" charset="0"/>
              </a:rPr>
              <a:t>Email</a:t>
            </a:r>
          </a:p>
          <a:p>
            <a:pPr algn="ctr">
              <a:lnSpc>
                <a:spcPct val="20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rebuchet MS" pitchFamily="34" charset="0"/>
              </a:rPr>
              <a:t>Mobile</a:t>
            </a:r>
          </a:p>
          <a:p>
            <a:pPr algn="ctr">
              <a:lnSpc>
                <a:spcPct val="20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rebuchet MS" pitchFamily="34" charset="0"/>
              </a:rPr>
              <a:t>Ad Networks</a:t>
            </a:r>
            <a:endParaRPr lang="en-CA" sz="12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6808788" y="2953561"/>
            <a:ext cx="591773" cy="1964"/>
          </a:xfrm>
          <a:prstGeom prst="straightConnector1">
            <a:avLst/>
          </a:prstGeom>
          <a:ln w="19050">
            <a:solidFill>
              <a:srgbClr val="4DBEA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644008" y="3651870"/>
            <a:ext cx="2880320" cy="648072"/>
          </a:xfrm>
          <a:prstGeom prst="straightConnector1">
            <a:avLst/>
          </a:prstGeom>
          <a:ln w="19050">
            <a:solidFill>
              <a:srgbClr val="80679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771800" y="2931791"/>
            <a:ext cx="1656184" cy="504056"/>
          </a:xfrm>
          <a:prstGeom prst="rect">
            <a:avLst/>
          </a:prstGeom>
          <a:solidFill>
            <a:srgbClr val="0E7FB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7452320" y="2355726"/>
            <a:ext cx="1449007" cy="1512168"/>
          </a:xfrm>
          <a:prstGeom prst="rect">
            <a:avLst/>
          </a:prstGeom>
          <a:solidFill>
            <a:srgbClr val="8066A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220072" y="2931789"/>
            <a:ext cx="1656184" cy="360041"/>
          </a:xfrm>
          <a:prstGeom prst="rect">
            <a:avLst/>
          </a:prstGeom>
          <a:solidFill>
            <a:srgbClr val="49BEA3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Harvesting appropriate user profile data maximizes the quality of the audience experience and provides value-add to the client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87624" y="1828786"/>
            <a:ext cx="2088232" cy="2726344"/>
          </a:xfrm>
          <a:prstGeom prst="rect">
            <a:avLst/>
          </a:prstGeom>
          <a:solidFill>
            <a:srgbClr val="3E8D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99473" y="1980842"/>
            <a:ext cx="3464534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algn="ctr" defTabSz="1088232"/>
            <a:r>
              <a:rPr lang="en-CA" b="1" dirty="0" smtClean="0">
                <a:solidFill>
                  <a:schemeClr val="bg1"/>
                </a:solidFill>
                <a:latin typeface="Trebuchet MS" pitchFamily="34" charset="0"/>
              </a:rPr>
              <a:t>Big Data &amp;</a:t>
            </a:r>
          </a:p>
          <a:p>
            <a:pPr algn="ctr" defTabSz="1088232"/>
            <a:r>
              <a:rPr lang="en-CA" b="1" dirty="0" smtClean="0">
                <a:solidFill>
                  <a:schemeClr val="bg1"/>
                </a:solidFill>
                <a:latin typeface="Trebuchet MS" pitchFamily="34" charset="0"/>
              </a:rPr>
              <a:t>Social Profiles</a:t>
            </a:r>
            <a:endParaRPr lang="en-CA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87624" y="2591648"/>
            <a:ext cx="2088232" cy="136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 smtClean="0">
                <a:solidFill>
                  <a:srgbClr val="CEF4FF"/>
                </a:solidFill>
                <a:latin typeface="Trebuchet MS" pitchFamily="34" charset="0"/>
              </a:rPr>
              <a:t>Anonymous</a:t>
            </a:r>
          </a:p>
          <a:p>
            <a:pPr algn="ctr" defTabSz="1088232">
              <a:lnSpc>
                <a:spcPct val="150000"/>
              </a:lnSpc>
            </a:pPr>
            <a:r>
              <a:rPr lang="en-US" sz="1400" b="1" dirty="0" smtClean="0">
                <a:solidFill>
                  <a:srgbClr val="CEF4FF"/>
                </a:solidFill>
                <a:latin typeface="Trebuchet MS" pitchFamily="34" charset="0"/>
              </a:rPr>
              <a:t>Demographic</a:t>
            </a:r>
          </a:p>
          <a:p>
            <a:pPr algn="ctr" defTabSz="1088232">
              <a:lnSpc>
                <a:spcPct val="150000"/>
              </a:lnSpc>
            </a:pPr>
            <a:r>
              <a:rPr lang="en-US" sz="1400" b="1" dirty="0" smtClean="0">
                <a:solidFill>
                  <a:srgbClr val="CEF4FF"/>
                </a:solidFill>
                <a:latin typeface="Trebuchet MS" pitchFamily="34" charset="0"/>
              </a:rPr>
              <a:t>Social / Affinity</a:t>
            </a:r>
          </a:p>
          <a:p>
            <a:pPr algn="ctr" defTabSz="1088232">
              <a:lnSpc>
                <a:spcPct val="150000"/>
              </a:lnSpc>
            </a:pPr>
            <a:r>
              <a:rPr lang="en-US" sz="1400" b="1" dirty="0" smtClean="0">
                <a:solidFill>
                  <a:srgbClr val="CEF4FF"/>
                </a:solidFill>
                <a:latin typeface="Trebuchet MS" pitchFamily="34" charset="0"/>
              </a:rPr>
              <a:t>Behavioral</a:t>
            </a:r>
            <a:endParaRPr lang="en-CA" sz="1400" b="1" dirty="0">
              <a:solidFill>
                <a:srgbClr val="CEF4FF"/>
              </a:solidFill>
              <a:latin typeface="Trebuchet MS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76346" y="1828786"/>
            <a:ext cx="4644026" cy="27263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CE39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248453" y="1919778"/>
            <a:ext cx="241178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algn="ctr" defTabSz="1088232"/>
            <a:r>
              <a:rPr lang="en-CA" sz="1400" b="1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Analytics</a:t>
            </a:r>
            <a:endParaRPr lang="en-CA" sz="1400" b="1" dirty="0" smtClean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75956" y="2221022"/>
            <a:ext cx="2736304" cy="1728192"/>
          </a:xfrm>
          <a:prstGeom prst="rect">
            <a:avLst/>
          </a:prstGeom>
          <a:solidFill>
            <a:srgbClr val="EAEAEA">
              <a:alpha val="39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99892" y="2293030"/>
            <a:ext cx="482159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88232">
              <a:spcAft>
                <a:spcPts val="2200"/>
              </a:spcAft>
            </a:pP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1/22</a:t>
            </a:r>
          </a:p>
          <a:p>
            <a:pPr algn="r" defTabSz="1088232">
              <a:spcAft>
                <a:spcPts val="2200"/>
              </a:spcAft>
            </a:pP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1/15</a:t>
            </a:r>
          </a:p>
          <a:p>
            <a:pPr algn="r" defTabSz="1088232">
              <a:spcAft>
                <a:spcPts val="2200"/>
              </a:spcAft>
            </a:pP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1/8</a:t>
            </a:r>
          </a:p>
          <a:p>
            <a:pPr algn="r" defTabSz="1088232">
              <a:spcAft>
                <a:spcPts val="2200"/>
              </a:spcAft>
            </a:pP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1/1</a:t>
            </a:r>
            <a:endParaRPr lang="en-CA" sz="105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75956" y="2652098"/>
            <a:ext cx="2736304" cy="1297116"/>
          </a:xfrm>
          <a:prstGeom prst="rect">
            <a:avLst/>
          </a:prstGeom>
          <a:solidFill>
            <a:srgbClr val="EAEAEA">
              <a:alpha val="3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75956" y="3092416"/>
            <a:ext cx="2736304" cy="864096"/>
          </a:xfrm>
          <a:prstGeom prst="rect">
            <a:avLst/>
          </a:prstGeom>
          <a:solidFill>
            <a:srgbClr val="EAEAEA">
              <a:alpha val="3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75956" y="3517166"/>
            <a:ext cx="2736304" cy="432048"/>
          </a:xfrm>
          <a:prstGeom prst="rect">
            <a:avLst/>
          </a:prstGeom>
          <a:solidFill>
            <a:srgbClr val="EAEAEA">
              <a:alpha val="3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3948" y="3993603"/>
            <a:ext cx="2952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232">
              <a:spcAft>
                <a:spcPts val="2200"/>
              </a:spcAft>
            </a:pPr>
            <a:r>
              <a:rPr lang="en-CA" sz="105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0             20             40             60             80</a:t>
            </a:r>
            <a:endParaRPr lang="en-CA" sz="105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cxnSp>
        <p:nvCxnSpPr>
          <p:cNvPr id="5" name="Straight Connector 4"/>
          <p:cNvCxnSpPr>
            <a:stCxn id="50" idx="1"/>
          </p:cNvCxnSpPr>
          <p:nvPr/>
        </p:nvCxnSpPr>
        <p:spPr>
          <a:xfrm>
            <a:off x="4175956" y="3733190"/>
            <a:ext cx="230425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75956" y="3301142"/>
            <a:ext cx="230425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175956" y="2869094"/>
            <a:ext cx="208823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175956" y="2437046"/>
            <a:ext cx="252028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04148" y="2437046"/>
            <a:ext cx="79208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184068" y="2437046"/>
            <a:ext cx="720080" cy="0"/>
          </a:xfrm>
          <a:prstGeom prst="line">
            <a:avLst/>
          </a:prstGeom>
          <a:ln>
            <a:solidFill>
              <a:srgbClr val="A6CE3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463988" y="2437046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904148" y="2869094"/>
            <a:ext cx="36004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28084" y="2869094"/>
            <a:ext cx="576064" cy="0"/>
          </a:xfrm>
          <a:prstGeom prst="line">
            <a:avLst/>
          </a:prstGeom>
          <a:ln>
            <a:solidFill>
              <a:srgbClr val="A6CE3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112060" y="2869094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120172" y="3301142"/>
            <a:ext cx="36004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544108" y="3301142"/>
            <a:ext cx="576064" cy="0"/>
          </a:xfrm>
          <a:prstGeom prst="line">
            <a:avLst/>
          </a:prstGeom>
          <a:ln>
            <a:solidFill>
              <a:srgbClr val="A6CE3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328084" y="3301142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120172" y="3733190"/>
            <a:ext cx="36004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544108" y="3733190"/>
            <a:ext cx="576064" cy="0"/>
          </a:xfrm>
          <a:prstGeom prst="line">
            <a:avLst/>
          </a:prstGeom>
          <a:ln>
            <a:solidFill>
              <a:srgbClr val="A6CE3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328084" y="3733190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779912" y="4237246"/>
            <a:ext cx="969675" cy="253916"/>
            <a:chOff x="3779912" y="4299942"/>
            <a:chExt cx="969675" cy="253916"/>
          </a:xfrm>
        </p:grpSpPr>
        <p:sp>
          <p:nvSpPr>
            <p:cNvPr id="2" name="Rectangle 1"/>
            <p:cNvSpPr/>
            <p:nvPr/>
          </p:nvSpPr>
          <p:spPr>
            <a:xfrm>
              <a:off x="3779912" y="4354892"/>
              <a:ext cx="144016" cy="144016"/>
            </a:xfrm>
            <a:prstGeom prst="rect">
              <a:avLst/>
            </a:prstGeom>
            <a:solidFill>
              <a:srgbClr val="3E8D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23928" y="4299942"/>
              <a:ext cx="8256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50" dirty="0" smtClean="0">
                  <a:solidFill>
                    <a:schemeClr val="bg1">
                      <a:lumMod val="75000"/>
                    </a:schemeClr>
                  </a:solidFill>
                  <a:latin typeface="Trebuchet MS" pitchFamily="34" charset="0"/>
                </a:rPr>
                <a:t>Facebook</a:t>
              </a:r>
              <a:endParaRPr lang="en-US" sz="105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64021" y="4237246"/>
            <a:ext cx="969675" cy="253916"/>
            <a:chOff x="4716016" y="4299942"/>
            <a:chExt cx="969675" cy="253916"/>
          </a:xfrm>
        </p:grpSpPr>
        <p:sp>
          <p:nvSpPr>
            <p:cNvPr id="34" name="Rectangle 33"/>
            <p:cNvSpPr/>
            <p:nvPr/>
          </p:nvSpPr>
          <p:spPr>
            <a:xfrm>
              <a:off x="4716016" y="4354892"/>
              <a:ext cx="144016" cy="1440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60032" y="4299942"/>
              <a:ext cx="8256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50" dirty="0" smtClean="0">
                  <a:solidFill>
                    <a:schemeClr val="bg1">
                      <a:lumMod val="75000"/>
                    </a:schemeClr>
                  </a:solidFill>
                  <a:latin typeface="Trebuchet MS" pitchFamily="34" charset="0"/>
                </a:rPr>
                <a:t>Pinterest</a:t>
              </a:r>
              <a:endParaRPr lang="en-US" sz="105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48130" y="4237246"/>
            <a:ext cx="969675" cy="253916"/>
            <a:chOff x="5652120" y="4299942"/>
            <a:chExt cx="969675" cy="253916"/>
          </a:xfrm>
        </p:grpSpPr>
        <p:sp>
          <p:nvSpPr>
            <p:cNvPr id="36" name="Rectangle 35"/>
            <p:cNvSpPr/>
            <p:nvPr/>
          </p:nvSpPr>
          <p:spPr>
            <a:xfrm>
              <a:off x="5652120" y="4354892"/>
              <a:ext cx="144016" cy="144016"/>
            </a:xfrm>
            <a:prstGeom prst="rect">
              <a:avLst/>
            </a:prstGeom>
            <a:solidFill>
              <a:srgbClr val="A6CE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96136" y="4299942"/>
              <a:ext cx="8256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50" dirty="0" smtClean="0">
                  <a:solidFill>
                    <a:schemeClr val="bg1">
                      <a:lumMod val="75000"/>
                    </a:schemeClr>
                  </a:solidFill>
                  <a:latin typeface="Trebuchet MS" pitchFamily="34" charset="0"/>
                </a:rPr>
                <a:t>YouTube</a:t>
              </a:r>
              <a:endParaRPr lang="en-US" sz="105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32240" y="4237246"/>
            <a:ext cx="969675" cy="253916"/>
            <a:chOff x="6516216" y="4299942"/>
            <a:chExt cx="969675" cy="253916"/>
          </a:xfrm>
        </p:grpSpPr>
        <p:sp>
          <p:nvSpPr>
            <p:cNvPr id="38" name="Rectangle 37"/>
            <p:cNvSpPr/>
            <p:nvPr/>
          </p:nvSpPr>
          <p:spPr>
            <a:xfrm>
              <a:off x="6516216" y="4354892"/>
              <a:ext cx="144016" cy="144016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60232" y="4299942"/>
              <a:ext cx="8256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50" dirty="0" smtClean="0">
                  <a:solidFill>
                    <a:schemeClr val="bg1">
                      <a:lumMod val="75000"/>
                    </a:schemeClr>
                  </a:solidFill>
                  <a:latin typeface="Trebuchet MS" pitchFamily="34" charset="0"/>
                </a:rPr>
                <a:t>Twitter</a:t>
              </a:r>
              <a:endParaRPr lang="en-US" sz="1050" dirty="0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ne_Americ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23678"/>
            <a:ext cx="5328592" cy="15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8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331640" y="1650242"/>
            <a:ext cx="6552728" cy="1944216"/>
          </a:xfrm>
          <a:prstGeom prst="rect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31640" y="1650242"/>
            <a:ext cx="6552728" cy="1944216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31640" y="1650242"/>
            <a:ext cx="4968552" cy="1944216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31640" y="1650242"/>
            <a:ext cx="3312368" cy="1944216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31640" y="1650242"/>
            <a:ext cx="1584176" cy="1944216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1331640" y="2370322"/>
            <a:ext cx="6552728" cy="121671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45C1A4">
                  <a:shade val="30000"/>
                  <a:satMod val="115000"/>
                  <a:alpha val="75000"/>
                </a:srgbClr>
              </a:gs>
              <a:gs pos="50000">
                <a:srgbClr val="45C1A4">
                  <a:shade val="67500"/>
                  <a:satMod val="115000"/>
                  <a:alpha val="75000"/>
                </a:srgbClr>
              </a:gs>
              <a:gs pos="100000">
                <a:srgbClr val="45C1A4">
                  <a:shade val="100000"/>
                  <a:satMod val="115000"/>
                  <a:alpha val="7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Isosceles Triangle 36"/>
          <p:cNvSpPr/>
          <p:nvPr/>
        </p:nvSpPr>
        <p:spPr>
          <a:xfrm>
            <a:off x="1331640" y="2946386"/>
            <a:ext cx="6408712" cy="640645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B9D533">
                  <a:shade val="30000"/>
                  <a:satMod val="115000"/>
                  <a:alpha val="75000"/>
                </a:srgbClr>
              </a:gs>
              <a:gs pos="50000">
                <a:srgbClr val="B9D533">
                  <a:shade val="67500"/>
                  <a:satMod val="115000"/>
                  <a:alpha val="75000"/>
                </a:srgbClr>
              </a:gs>
              <a:gs pos="100000">
                <a:srgbClr val="B9D533">
                  <a:shade val="100000"/>
                  <a:satMod val="115000"/>
                  <a:alpha val="7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27585" y="165024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B9D533"/>
                </a:solidFill>
                <a:latin typeface="Trebuchet MS" pitchFamily="34" charset="0"/>
              </a:rPr>
              <a:t>$$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1835696" y="3718729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E7FB7"/>
                </a:solidFill>
                <a:latin typeface="Trebuchet MS" pitchFamily="34" charset="0"/>
              </a:rPr>
              <a:t>2014	              </a:t>
            </a:r>
            <a:r>
              <a:rPr lang="en-US" sz="1400" b="1" dirty="0">
                <a:solidFill>
                  <a:srgbClr val="0E7FB7"/>
                </a:solidFill>
                <a:latin typeface="Trebuchet MS" pitchFamily="34" charset="0"/>
              </a:rPr>
              <a:t> </a:t>
            </a:r>
            <a:r>
              <a:rPr lang="en-US" sz="1400" b="1" dirty="0" smtClean="0">
                <a:solidFill>
                  <a:srgbClr val="0E7FB7"/>
                </a:solidFill>
                <a:latin typeface="Trebuchet MS" pitchFamily="34" charset="0"/>
              </a:rPr>
              <a:t>2015	           2016	     2017</a:t>
            </a:r>
            <a:endParaRPr lang="en-US" sz="900" dirty="0">
              <a:solidFill>
                <a:srgbClr val="0E7FB7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07704" y="179425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rebuchet MS" pitchFamily="34" charset="0"/>
              </a:rPr>
              <a:t>PPV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02644" y="179425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r>
              <a:rPr lang="en-US" sz="1200" dirty="0" smtClean="0">
                <a:solidFill>
                  <a:schemeClr val="bg1"/>
                </a:solidFill>
                <a:latin typeface="Trebuchet MS" pitchFamily="34" charset="0"/>
              </a:rPr>
              <a:t>ubscriptions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16016" y="179425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rebuchet MS" pitchFamily="34" charset="0"/>
              </a:rPr>
              <a:t>New revenue streams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56176" y="287437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rebuchet MS" pitchFamily="34" charset="0"/>
              </a:rPr>
              <a:t>Audience 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Trebuchet MS" pitchFamily="34" charset="0"/>
              </a:rPr>
              <a:t>lifetime revenue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127962" y="2946386"/>
            <a:ext cx="0" cy="2880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63244" y="306948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rebuchet MS" pitchFamily="34" charset="0"/>
              </a:rPr>
              <a:t>Audience acquisition cost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563244" y="3147048"/>
            <a:ext cx="0" cy="34523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Greater Lifetime Value &amp; Lower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76644" y="1482933"/>
            <a:ext cx="7810200" cy="581522"/>
            <a:chOff x="578224" y="1482933"/>
            <a:chExt cx="7810200" cy="581522"/>
          </a:xfrm>
        </p:grpSpPr>
        <p:sp>
          <p:nvSpPr>
            <p:cNvPr id="86" name="Pentagon 85"/>
            <p:cNvSpPr/>
            <p:nvPr/>
          </p:nvSpPr>
          <p:spPr>
            <a:xfrm>
              <a:off x="2195736" y="1482933"/>
              <a:ext cx="6192688" cy="581522"/>
            </a:xfrm>
            <a:prstGeom prst="homePlat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Launch video cards in 30 days or less</a:t>
              </a:r>
              <a:endParaRPr lang="en-US" sz="1400" dirty="0"/>
            </a:p>
          </p:txBody>
        </p:sp>
        <p:sp>
          <p:nvSpPr>
            <p:cNvPr id="87" name="Pentagon 86"/>
            <p:cNvSpPr/>
            <p:nvPr/>
          </p:nvSpPr>
          <p:spPr>
            <a:xfrm>
              <a:off x="578224" y="1482933"/>
              <a:ext cx="2121568" cy="581522"/>
            </a:xfrm>
            <a:prstGeom prst="homePlate">
              <a:avLst/>
            </a:prstGeom>
            <a:solidFill>
              <a:srgbClr val="3E8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30 days</a:t>
              </a:r>
              <a:endParaRPr lang="en-US" sz="1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5065" y="2250953"/>
            <a:ext cx="7813359" cy="579572"/>
            <a:chOff x="575065" y="2253573"/>
            <a:chExt cx="7813359" cy="579572"/>
          </a:xfrm>
        </p:grpSpPr>
        <p:sp>
          <p:nvSpPr>
            <p:cNvPr id="94" name="Pentagon 93"/>
            <p:cNvSpPr/>
            <p:nvPr/>
          </p:nvSpPr>
          <p:spPr>
            <a:xfrm>
              <a:off x="2192576" y="2253573"/>
              <a:ext cx="6195848" cy="579572"/>
            </a:xfrm>
            <a:prstGeom prst="homePlat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Launch #SocialVideo platform in 60 days or less</a:t>
              </a:r>
              <a:endParaRPr lang="en-US" sz="1400" dirty="0"/>
            </a:p>
          </p:txBody>
        </p:sp>
        <p:sp>
          <p:nvSpPr>
            <p:cNvPr id="95" name="Pentagon 94"/>
            <p:cNvSpPr/>
            <p:nvPr/>
          </p:nvSpPr>
          <p:spPr>
            <a:xfrm>
              <a:off x="575065" y="2253573"/>
              <a:ext cx="2121568" cy="579572"/>
            </a:xfrm>
            <a:prstGeom prst="homePlate">
              <a:avLst/>
            </a:prstGeom>
            <a:solidFill>
              <a:srgbClr val="3E8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60 days</a:t>
              </a:r>
              <a:endParaRPr lang="en-US" sz="1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6645" y="3017023"/>
            <a:ext cx="7810199" cy="569998"/>
            <a:chOff x="578225" y="3017023"/>
            <a:chExt cx="7810199" cy="569998"/>
          </a:xfrm>
        </p:grpSpPr>
        <p:sp>
          <p:nvSpPr>
            <p:cNvPr id="96" name="Pentagon 95"/>
            <p:cNvSpPr/>
            <p:nvPr/>
          </p:nvSpPr>
          <p:spPr>
            <a:xfrm>
              <a:off x="2339752" y="3017023"/>
              <a:ext cx="6048672" cy="569998"/>
            </a:xfrm>
            <a:prstGeom prst="homePlat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Launch ALM solution with priority offers in 90 days or less </a:t>
              </a:r>
              <a:endParaRPr lang="en-US" sz="1400" dirty="0"/>
            </a:p>
          </p:txBody>
        </p:sp>
        <p:sp>
          <p:nvSpPr>
            <p:cNvPr id="97" name="Pentagon 96"/>
            <p:cNvSpPr/>
            <p:nvPr/>
          </p:nvSpPr>
          <p:spPr>
            <a:xfrm>
              <a:off x="578225" y="3017023"/>
              <a:ext cx="2121568" cy="569998"/>
            </a:xfrm>
            <a:prstGeom prst="homePlate">
              <a:avLst/>
            </a:prstGeom>
            <a:solidFill>
              <a:srgbClr val="3E8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90 days</a:t>
              </a:r>
              <a:endParaRPr lang="en-US" sz="1400" b="1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Milyoni is building a portfolio of services for managing the relationship between entertainment producers and their audiences.</a:t>
            </a:r>
          </a:p>
          <a:p>
            <a:r>
              <a:rPr lang="en-US" sz="1800" dirty="0" smtClean="0"/>
              <a:t>The components of the ALM solution suite are focused at enhancing the social experience and maximizing data generation.</a:t>
            </a:r>
            <a:endParaRPr lang="en-US" sz="1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59632" y="3153527"/>
            <a:ext cx="640871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154250" y="2793488"/>
            <a:ext cx="1497478" cy="1087550"/>
            <a:chOff x="1014136" y="2819765"/>
            <a:chExt cx="2008097" cy="1450066"/>
          </a:xfrm>
        </p:grpSpPr>
        <p:sp>
          <p:nvSpPr>
            <p:cNvPr id="19" name="Oval 18"/>
            <p:cNvSpPr/>
            <p:nvPr/>
          </p:nvSpPr>
          <p:spPr>
            <a:xfrm>
              <a:off x="1609553" y="2819765"/>
              <a:ext cx="832097" cy="832096"/>
            </a:xfrm>
            <a:prstGeom prst="ellipse">
              <a:avLst/>
            </a:prstGeom>
            <a:solidFill>
              <a:srgbClr val="3E8DD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1014136" y="3738062"/>
              <a:ext cx="2008097" cy="53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>
                <a:lnSpc>
                  <a:spcPct val="200000"/>
                </a:lnSpc>
              </a:pPr>
              <a:r>
                <a:rPr lang="en-US" sz="1250" b="1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#SocialVideo SDK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88555" y="2793490"/>
            <a:ext cx="1379339" cy="1087550"/>
            <a:chOff x="2778895" y="2819765"/>
            <a:chExt cx="1849676" cy="1450066"/>
          </a:xfrm>
        </p:grpSpPr>
        <p:sp>
          <p:nvSpPr>
            <p:cNvPr id="23" name="Oval 22"/>
            <p:cNvSpPr/>
            <p:nvPr/>
          </p:nvSpPr>
          <p:spPr>
            <a:xfrm>
              <a:off x="3299187" y="2819765"/>
              <a:ext cx="832096" cy="832096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2778895" y="3738062"/>
              <a:ext cx="1849676" cy="53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>
                <a:lnSpc>
                  <a:spcPct val="200000"/>
                </a:lnSpc>
              </a:pPr>
              <a:r>
                <a:rPr lang="en-US" sz="1250" b="1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VideoCards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59369" y="2793487"/>
            <a:ext cx="1416897" cy="1229950"/>
            <a:chOff x="4442952" y="2819765"/>
            <a:chExt cx="1900042" cy="1639933"/>
          </a:xfrm>
        </p:grpSpPr>
        <p:sp>
          <p:nvSpPr>
            <p:cNvPr id="28" name="Oval 27"/>
            <p:cNvSpPr/>
            <p:nvPr/>
          </p:nvSpPr>
          <p:spPr>
            <a:xfrm>
              <a:off x="4988821" y="2819765"/>
              <a:ext cx="832096" cy="832096"/>
            </a:xfrm>
            <a:prstGeom prst="ellips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4442952" y="3885182"/>
              <a:ext cx="1900042" cy="574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en-US" sz="1250" b="1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Audience Life Cycle Management</a:t>
              </a:r>
            </a:p>
          </p:txBody>
        </p:sp>
      </p:grpSp>
      <p:pic>
        <p:nvPicPr>
          <p:cNvPr id="4" name="Picture 3" descr="alm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03" y="2791011"/>
            <a:ext cx="547015" cy="633672"/>
          </a:xfrm>
          <a:prstGeom prst="rect">
            <a:avLst/>
          </a:prstGeom>
        </p:spPr>
      </p:pic>
      <p:pic>
        <p:nvPicPr>
          <p:cNvPr id="7" name="Picture 6" descr="videocard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830031"/>
            <a:ext cx="450322" cy="453915"/>
          </a:xfrm>
          <a:prstGeom prst="rect">
            <a:avLst/>
          </a:prstGeom>
        </p:spPr>
      </p:pic>
      <p:pic>
        <p:nvPicPr>
          <p:cNvPr id="9" name="Picture 8" descr="sv_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66" y="2935572"/>
            <a:ext cx="369177" cy="36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3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829800" y="2711568"/>
            <a:ext cx="1829800" cy="1372350"/>
          </a:xfrm>
          <a:prstGeom prst="rect">
            <a:avLst/>
          </a:prstGeom>
          <a:solidFill>
            <a:srgbClr val="3E8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829800" y="1339218"/>
            <a:ext cx="1829800" cy="1372350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654601" y="1339218"/>
            <a:ext cx="1829800" cy="1372350"/>
          </a:xfrm>
          <a:prstGeom prst="rect">
            <a:avLst/>
          </a:prstGeom>
          <a:solidFill>
            <a:srgbClr val="A6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4400" y="2711568"/>
            <a:ext cx="1829800" cy="1372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484400" y="1339218"/>
            <a:ext cx="1829800" cy="1372350"/>
          </a:xfrm>
          <a:prstGeom prst="rect">
            <a:avLst/>
          </a:prstGeom>
          <a:solidFill>
            <a:srgbClr val="0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654601" y="2711567"/>
            <a:ext cx="1829800" cy="1372349"/>
          </a:xfrm>
          <a:prstGeom prst="rect">
            <a:avLst/>
          </a:prstGeom>
          <a:solidFill>
            <a:srgbClr val="806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95736" y="1862703"/>
            <a:ext cx="11208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HN" sz="1200" b="1" dirty="0" smtClean="0">
                <a:solidFill>
                  <a:schemeClr val="bg1"/>
                </a:solidFill>
              </a:rPr>
              <a:t>HIGH QUALITY</a:t>
            </a:r>
            <a:endParaRPr lang="es-HN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9964" y="3302863"/>
            <a:ext cx="1509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HN" sz="1200" b="1" dirty="0" smtClean="0">
                <a:solidFill>
                  <a:schemeClr val="bg1"/>
                </a:solidFill>
              </a:rPr>
              <a:t>RAPID DEPLOYMENT</a:t>
            </a:r>
            <a:endParaRPr lang="es-HN" sz="12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72836" y="1862703"/>
            <a:ext cx="9933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EASE OF USE</a:t>
            </a:r>
            <a:endParaRPr lang="es-HN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4817" y="1862703"/>
            <a:ext cx="15440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PRIVACY &amp; SECURITY</a:t>
            </a:r>
            <a:endParaRPr lang="es-HN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9912" y="3302863"/>
            <a:ext cx="155410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MARKET LEADERSHIP</a:t>
            </a:r>
            <a:endParaRPr lang="es-HN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47482" y="3302863"/>
            <a:ext cx="11036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VALUE ADDED</a:t>
            </a:r>
            <a:endParaRPr lang="es-HN" sz="1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1208367" y="2160203"/>
            <a:ext cx="640871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22873" y="1848164"/>
            <a:ext cx="1497478" cy="1311971"/>
            <a:chOff x="1014136" y="2819765"/>
            <a:chExt cx="2008097" cy="1749294"/>
          </a:xfrm>
        </p:grpSpPr>
        <p:sp>
          <p:nvSpPr>
            <p:cNvPr id="2" name="Oval 1"/>
            <p:cNvSpPr/>
            <p:nvPr/>
          </p:nvSpPr>
          <p:spPr>
            <a:xfrm>
              <a:off x="1609553" y="2819765"/>
              <a:ext cx="832096" cy="832096"/>
            </a:xfrm>
            <a:prstGeom prst="ellipse">
              <a:avLst/>
            </a:prstGeom>
            <a:solidFill>
              <a:srgbClr val="3E8DD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014136" y="3738062"/>
              <a:ext cx="200809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en-US" sz="1250" b="1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Acquire new users and increase audience reach</a:t>
              </a:r>
              <a:endParaRPr lang="en-US" sz="10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57178" y="1848167"/>
            <a:ext cx="1379339" cy="1696691"/>
            <a:chOff x="2778895" y="2819765"/>
            <a:chExt cx="1849676" cy="2262254"/>
          </a:xfrm>
        </p:grpSpPr>
        <p:sp>
          <p:nvSpPr>
            <p:cNvPr id="17" name="Oval 16"/>
            <p:cNvSpPr/>
            <p:nvPr/>
          </p:nvSpPr>
          <p:spPr>
            <a:xfrm>
              <a:off x="3299187" y="2819765"/>
              <a:ext cx="832096" cy="8320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2778895" y="3738062"/>
              <a:ext cx="1849676" cy="1343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en-US" sz="1250" b="1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Engage consumers more deeply by offering a highly interactive social experience 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27992" y="1848165"/>
            <a:ext cx="1416897" cy="1311971"/>
            <a:chOff x="4442952" y="2819765"/>
            <a:chExt cx="1900042" cy="1749294"/>
          </a:xfrm>
        </p:grpSpPr>
        <p:sp>
          <p:nvSpPr>
            <p:cNvPr id="21" name="Oval 20"/>
            <p:cNvSpPr/>
            <p:nvPr/>
          </p:nvSpPr>
          <p:spPr>
            <a:xfrm>
              <a:off x="4988821" y="2819765"/>
              <a:ext cx="832096" cy="832096"/>
            </a:xfrm>
            <a:prstGeom prst="ellips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4442952" y="3738062"/>
              <a:ext cx="190004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en-US" sz="1250" b="1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Increase awareness and distribution of your content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228184" y="1722420"/>
            <a:ext cx="1440162" cy="1822440"/>
            <a:chOff x="6143505" y="2652100"/>
            <a:chExt cx="1931238" cy="2429919"/>
          </a:xfrm>
        </p:grpSpPr>
        <p:sp>
          <p:nvSpPr>
            <p:cNvPr id="26" name="Oval 25"/>
            <p:cNvSpPr/>
            <p:nvPr/>
          </p:nvSpPr>
          <p:spPr>
            <a:xfrm>
              <a:off x="6678454" y="2819765"/>
              <a:ext cx="832096" cy="832096"/>
            </a:xfrm>
            <a:prstGeom prst="ellipse">
              <a:avLst/>
            </a:prstGeom>
            <a:solidFill>
              <a:srgbClr val="A6CE39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2743" y="2652100"/>
              <a:ext cx="585417" cy="1025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4400" spc="-150" dirty="0">
                  <a:solidFill>
                    <a:schemeClr val="bg1"/>
                  </a:solidFill>
                  <a:latin typeface="Modern Pictograms" pitchFamily="50" charset="0"/>
                </a:rPr>
                <a:t>7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6143505" y="3738062"/>
              <a:ext cx="1931238" cy="1343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8232"/>
              <a:r>
                <a:rPr lang="en-US" sz="1250" b="1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Establish a cohesive data-driven solution designed to maximize customer lifetime value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76692" y="1707654"/>
            <a:ext cx="5040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400" spc="-150" dirty="0" smtClean="0">
                <a:solidFill>
                  <a:schemeClr val="bg1"/>
                </a:solidFill>
                <a:latin typeface="Modern Pictograms" pitchFamily="50" charset="0"/>
              </a:rPr>
              <a:t>f</a:t>
            </a:r>
            <a:endParaRPr lang="en-US" sz="4400" dirty="0"/>
          </a:p>
        </p:txBody>
      </p:sp>
      <p:sp>
        <p:nvSpPr>
          <p:cNvPr id="29" name="Rectangle 28"/>
          <p:cNvSpPr/>
          <p:nvPr/>
        </p:nvSpPr>
        <p:spPr>
          <a:xfrm>
            <a:off x="4961068" y="1707654"/>
            <a:ext cx="5040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400" spc="-150" dirty="0" smtClean="0">
                <a:solidFill>
                  <a:schemeClr val="bg1"/>
                </a:solidFill>
                <a:latin typeface="Modern Pictograms" pitchFamily="50" charset="0"/>
              </a:rPr>
              <a:t>9</a:t>
            </a:r>
            <a:endParaRPr lang="en-US" sz="4400" dirty="0"/>
          </a:p>
        </p:txBody>
      </p:sp>
      <p:sp>
        <p:nvSpPr>
          <p:cNvPr id="34" name="Rectangle 33"/>
          <p:cNvSpPr/>
          <p:nvPr/>
        </p:nvSpPr>
        <p:spPr>
          <a:xfrm>
            <a:off x="3232314" y="1743377"/>
            <a:ext cx="5040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Modern Pictograms"/>
                <a:cs typeface="Modern Pictograms"/>
              </a:rPr>
              <a:t>6</a:t>
            </a:r>
            <a:endParaRPr lang="en-US" sz="4400" dirty="0">
              <a:solidFill>
                <a:schemeClr val="bg1"/>
              </a:solidFill>
              <a:latin typeface="Modern Pictograms"/>
              <a:cs typeface="Modern Pictogram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8520" y="-164554"/>
            <a:ext cx="9361040" cy="5400600"/>
          </a:xfrm>
          <a:prstGeom prst="rect">
            <a:avLst/>
          </a:prstGeom>
          <a:solidFill>
            <a:srgbClr val="3E8D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/>
          <a:p>
            <a:r>
              <a:rPr lang="en-CA" b="1" dirty="0">
                <a:solidFill>
                  <a:srgbClr val="FFFFFF"/>
                </a:solidFill>
                <a:latin typeface="Calibri"/>
                <a:cs typeface="Calibri"/>
              </a:rPr>
              <a:t>#SocialVideo </a:t>
            </a:r>
            <a:endParaRPr lang="en-US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2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741" y="955308"/>
            <a:ext cx="7678518" cy="76916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We address each digital community with unique services to </a:t>
            </a:r>
            <a:r>
              <a:rPr lang="en-US" sz="1600" i="1" dirty="0" smtClean="0"/>
              <a:t>amplify our reach</a:t>
            </a:r>
            <a:endParaRPr lang="en-US" sz="16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#SocialVideo is the core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91680" y="1556962"/>
            <a:ext cx="5688633" cy="1043816"/>
          </a:xfrm>
          <a:prstGeom prst="rect">
            <a:avLst/>
          </a:prstGeom>
          <a:solidFill>
            <a:srgbClr val="3E8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691679" y="2600778"/>
            <a:ext cx="5688633" cy="1056821"/>
          </a:xfrm>
          <a:prstGeom prst="rect">
            <a:avLst/>
          </a:prstGeom>
          <a:solidFill>
            <a:srgbClr val="3E8DDD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155439" y="1559257"/>
            <a:ext cx="1042066" cy="1048048"/>
          </a:xfrm>
          <a:prstGeom prst="ellips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0366" y="1823204"/>
            <a:ext cx="100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Primary </a:t>
            </a:r>
          </a:p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Community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39750" y="1736682"/>
            <a:ext cx="1683079" cy="624595"/>
            <a:chOff x="1160728" y="4350627"/>
            <a:chExt cx="1683079" cy="832794"/>
          </a:xfrm>
        </p:grpSpPr>
        <p:sp>
          <p:nvSpPr>
            <p:cNvPr id="9" name="TextBox 8"/>
            <p:cNvSpPr txBox="1"/>
            <p:nvPr/>
          </p:nvSpPr>
          <p:spPr>
            <a:xfrm>
              <a:off x="1160729" y="4350627"/>
              <a:ext cx="1595446" cy="410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HN" sz="1400" b="1" dirty="0" smtClean="0">
                  <a:solidFill>
                    <a:schemeClr val="bg1"/>
                  </a:solidFill>
                </a:rPr>
                <a:t>#SocialVideo / SDK</a:t>
              </a:r>
              <a:endParaRPr lang="es-H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0728" y="4865385"/>
              <a:ext cx="1683079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950" dirty="0" smtClean="0">
                  <a:solidFill>
                    <a:schemeClr val="bg1"/>
                  </a:solidFill>
                </a:rPr>
                <a:t>Core destination site for brand</a:t>
              </a:r>
              <a:endParaRPr lang="es-HN" sz="95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0729" y="4604990"/>
              <a:ext cx="980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HN" sz="1200" b="1" dirty="0" smtClean="0">
                  <a:solidFill>
                    <a:schemeClr val="bg1"/>
                  </a:solidFill>
                </a:rPr>
                <a:t>Engagement</a:t>
              </a:r>
              <a:endParaRPr lang="es-H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1155439" y="2608035"/>
            <a:ext cx="1042066" cy="1048048"/>
          </a:xfrm>
          <a:prstGeom prst="ellips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6265" y="2871982"/>
            <a:ext cx="100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Subscriber</a:t>
            </a:r>
          </a:p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Community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339750" y="2744792"/>
            <a:ext cx="3168352" cy="770789"/>
            <a:chOff x="1160728" y="4350627"/>
            <a:chExt cx="1683079" cy="1027720"/>
          </a:xfrm>
        </p:grpSpPr>
        <p:sp>
          <p:nvSpPr>
            <p:cNvPr id="42" name="TextBox 41"/>
            <p:cNvSpPr txBox="1"/>
            <p:nvPr/>
          </p:nvSpPr>
          <p:spPr>
            <a:xfrm>
              <a:off x="1160729" y="4350627"/>
              <a:ext cx="1043876" cy="410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HN" sz="1400" b="1" dirty="0" smtClean="0">
                  <a:solidFill>
                    <a:schemeClr val="bg1"/>
                  </a:solidFill>
                </a:rPr>
                <a:t>VideoCards</a:t>
              </a:r>
              <a:endParaRPr lang="es-H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60728" y="4865385"/>
              <a:ext cx="1683079" cy="51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950" dirty="0" smtClean="0">
                  <a:solidFill>
                    <a:schemeClr val="bg1"/>
                  </a:solidFill>
                </a:rPr>
                <a:t>Interactive cards that live outside the core</a:t>
              </a:r>
              <a:endParaRPr lang="es-HN" sz="95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60729" y="4604990"/>
              <a:ext cx="1434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HN" sz="1200" b="1" dirty="0" smtClean="0">
                  <a:solidFill>
                    <a:schemeClr val="bg1"/>
                  </a:solidFill>
                </a:rPr>
                <a:t>Mobile Distribution</a:t>
              </a:r>
              <a:endParaRPr lang="es-H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1691679" y="3651870"/>
            <a:ext cx="5688633" cy="1043816"/>
          </a:xfrm>
          <a:prstGeom prst="rect">
            <a:avLst/>
          </a:prstGeom>
          <a:solidFill>
            <a:srgbClr val="3E8DDD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155439" y="3654165"/>
            <a:ext cx="1042066" cy="1048048"/>
          </a:xfrm>
          <a:prstGeom prst="ellips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65851" y="3918112"/>
            <a:ext cx="100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Extended</a:t>
            </a:r>
          </a:p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Community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339750" y="3752906"/>
            <a:ext cx="4900978" cy="770789"/>
            <a:chOff x="1160728" y="4350627"/>
            <a:chExt cx="1683079" cy="1027720"/>
          </a:xfrm>
        </p:grpSpPr>
        <p:sp>
          <p:nvSpPr>
            <p:cNvPr id="49" name="TextBox 48"/>
            <p:cNvSpPr txBox="1"/>
            <p:nvPr/>
          </p:nvSpPr>
          <p:spPr>
            <a:xfrm>
              <a:off x="1160729" y="4350627"/>
              <a:ext cx="840778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1400" b="1" dirty="0" smtClean="0">
                  <a:solidFill>
                    <a:schemeClr val="bg1"/>
                  </a:solidFill>
                </a:rPr>
                <a:t>Shares + Video Ads</a:t>
              </a:r>
              <a:endParaRPr lang="es-H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0728" y="4865385"/>
              <a:ext cx="1683079" cy="51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950" dirty="0" smtClean="0">
                  <a:solidFill>
                    <a:schemeClr val="bg1"/>
                  </a:solidFill>
                </a:rPr>
                <a:t>Outbound and shareable expressions </a:t>
              </a:r>
            </a:p>
            <a:p>
              <a:r>
                <a:rPr lang="es-HN" sz="950" dirty="0" smtClean="0">
                  <a:solidFill>
                    <a:schemeClr val="bg1"/>
                  </a:solidFill>
                </a:rPr>
                <a:t>and/or integrated ad networks</a:t>
              </a:r>
              <a:endParaRPr lang="es-HN" sz="95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60729" y="4604990"/>
              <a:ext cx="88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HN" sz="1200" b="1" dirty="0" smtClean="0">
                  <a:solidFill>
                    <a:schemeClr val="bg1"/>
                  </a:solidFill>
                </a:rPr>
                <a:t>Awareness</a:t>
              </a:r>
              <a:endParaRPr lang="es-HN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Picture 51" descr="512_Faceboo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435846"/>
            <a:ext cx="417860" cy="417860"/>
          </a:xfrm>
          <a:prstGeom prst="rect">
            <a:avLst/>
          </a:prstGeom>
        </p:spPr>
      </p:pic>
      <p:pic>
        <p:nvPicPr>
          <p:cNvPr id="55" name="Picture 54" descr="512_Tumbl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13164"/>
            <a:ext cx="432048" cy="432048"/>
          </a:xfrm>
          <a:prstGeom prst="rect">
            <a:avLst/>
          </a:prstGeom>
        </p:spPr>
      </p:pic>
      <p:pic>
        <p:nvPicPr>
          <p:cNvPr id="56" name="Picture 55" descr="512_Twitt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435846"/>
            <a:ext cx="432048" cy="432048"/>
          </a:xfrm>
          <a:prstGeom prst="rect">
            <a:avLst/>
          </a:prstGeom>
        </p:spPr>
      </p:pic>
      <p:pic>
        <p:nvPicPr>
          <p:cNvPr id="58" name="Picture 57" descr="512_Youtub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13164"/>
            <a:ext cx="432048" cy="432048"/>
          </a:xfrm>
          <a:prstGeom prst="rect">
            <a:avLst/>
          </a:prstGeom>
        </p:spPr>
      </p:pic>
      <p:pic>
        <p:nvPicPr>
          <p:cNvPr id="60" name="Picture 59" descr="512_Yaho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922276"/>
            <a:ext cx="432048" cy="43204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716016" y="1851670"/>
            <a:ext cx="159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lack"/>
                <a:cs typeface="Avenir Black"/>
              </a:rPr>
              <a:t>#SocialVideo</a:t>
            </a:r>
            <a:endParaRPr lang="en-US" dirty="0">
              <a:solidFill>
                <a:schemeClr val="bg1"/>
              </a:solidFill>
              <a:latin typeface="Avenir Black"/>
              <a:cs typeface="Avenir Black"/>
            </a:endParaRPr>
          </a:p>
        </p:txBody>
      </p:sp>
      <p:pic>
        <p:nvPicPr>
          <p:cNvPr id="62" name="Picture 61" descr="512_Pinterest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913164"/>
            <a:ext cx="432048" cy="432048"/>
          </a:xfrm>
          <a:prstGeom prst="rect">
            <a:avLst/>
          </a:prstGeom>
        </p:spPr>
      </p:pic>
      <p:pic>
        <p:nvPicPr>
          <p:cNvPr id="63" name="Picture 62" descr="sms-chat.jp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874296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36511" y="-20538"/>
            <a:ext cx="9180511" cy="523604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14611" y="195486"/>
            <a:ext cx="3144451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r" defTabSz="1088232"/>
            <a:r>
              <a:rPr lang="en-CA" sz="3100" b="1" spc="-150" dirty="0" smtClean="0">
                <a:solidFill>
                  <a:schemeClr val="bg1"/>
                </a:solidFill>
                <a:latin typeface="Avenir Heavy"/>
                <a:cs typeface="Avenir Heavy"/>
              </a:rPr>
              <a:t>#</a:t>
            </a:r>
            <a:r>
              <a:rPr lang="en-CA" sz="3100" b="1" spc="-150" dirty="0" err="1" smtClean="0">
                <a:solidFill>
                  <a:schemeClr val="bg1"/>
                </a:solidFill>
                <a:latin typeface="Avenir Heavy"/>
                <a:cs typeface="Avenir Heavy"/>
              </a:rPr>
              <a:t>SocialVideo</a:t>
            </a:r>
            <a:r>
              <a:rPr lang="en-CA" sz="3100" b="1" spc="-15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</a:p>
          <a:p>
            <a:pPr algn="r" defTabSz="1088232"/>
            <a:r>
              <a:rPr lang="en-CA" sz="2000" b="1" spc="-150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enhances</a:t>
            </a:r>
            <a:r>
              <a:rPr lang="en-CA" sz="2000" b="1" spc="-150" dirty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 </a:t>
            </a:r>
            <a:r>
              <a:rPr lang="en-CA" sz="2000" b="1" spc="-150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viewing experience</a:t>
            </a:r>
          </a:p>
          <a:p>
            <a:pPr algn="r" defTabSz="1088232"/>
            <a:r>
              <a:rPr lang="en-CA" sz="2000" b="1" spc="-150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via an array of features</a:t>
            </a:r>
            <a:endParaRPr lang="en-CA" sz="2000" b="1" spc="-150" dirty="0">
              <a:solidFill>
                <a:schemeClr val="bg1">
                  <a:lumMod val="6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7" name="Flowchart: Off-page Connector 6"/>
          <p:cNvSpPr/>
          <p:nvPr/>
        </p:nvSpPr>
        <p:spPr>
          <a:xfrm>
            <a:off x="8518549" y="141481"/>
            <a:ext cx="379264" cy="223298"/>
          </a:xfrm>
          <a:prstGeom prst="flowChartOffpageConnector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94459C-E993-6747-A466-82E5301F996D}" type="slidenum">
              <a:rPr lang="es-HN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fld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 descr="thimbl_14011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0"/>
            <a:ext cx="4312676" cy="51435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07704" y="1601692"/>
            <a:ext cx="1829800" cy="576064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98074" y="1751225"/>
            <a:ext cx="12490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VIDEO CONTENT</a:t>
            </a:r>
            <a:endParaRPr lang="es-HN" sz="1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7704" y="2261947"/>
            <a:ext cx="1829800" cy="576064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24975" y="2411480"/>
            <a:ext cx="139525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PERSONALIZATION</a:t>
            </a:r>
            <a:endParaRPr lang="es-HN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07704" y="2917276"/>
            <a:ext cx="1829800" cy="576064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56284" y="3066809"/>
            <a:ext cx="5326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CHAT</a:t>
            </a:r>
            <a:endParaRPr lang="es-HN" sz="12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07704" y="3572605"/>
            <a:ext cx="1829800" cy="576064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29912" y="3722138"/>
            <a:ext cx="11853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ENGAGEMENTS</a:t>
            </a:r>
            <a:endParaRPr lang="es-HN" sz="12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07704" y="4227934"/>
            <a:ext cx="1829800" cy="576064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35198" y="4377467"/>
            <a:ext cx="7748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HN" sz="1200" b="1" dirty="0" smtClean="0">
                <a:solidFill>
                  <a:schemeClr val="bg1"/>
                </a:solidFill>
              </a:rPr>
              <a:t>SHARING</a:t>
            </a:r>
            <a:endParaRPr lang="es-HN" sz="1200" b="1" dirty="0">
              <a:solidFill>
                <a:schemeClr val="bg1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79512" y="2710278"/>
            <a:ext cx="1438855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r" defTabSz="1088232"/>
            <a:r>
              <a:rPr lang="en-CA" sz="2000" b="1" spc="-150" dirty="0" smtClean="0">
                <a:solidFill>
                  <a:schemeClr val="bg1"/>
                </a:solidFill>
                <a:latin typeface="Avenir Heavy"/>
                <a:cs typeface="Avenir Heavy"/>
              </a:rPr>
              <a:t>#</a:t>
            </a:r>
            <a:r>
              <a:rPr lang="en-CA" sz="2000" b="1" spc="-150" dirty="0" err="1" smtClean="0">
                <a:solidFill>
                  <a:schemeClr val="bg1"/>
                </a:solidFill>
                <a:latin typeface="Avenir Heavy"/>
                <a:cs typeface="Avenir Heavy"/>
              </a:rPr>
              <a:t>SocialVideo</a:t>
            </a:r>
            <a:endParaRPr lang="en-CA" sz="2000" b="1" spc="-150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algn="r" defTabSz="1088232"/>
            <a:r>
              <a:rPr lang="en-CA" sz="2000" b="1" spc="-150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Experience</a:t>
            </a:r>
            <a:endParaRPr lang="en-CA" sz="2000" b="1" spc="-150" dirty="0">
              <a:solidFill>
                <a:schemeClr val="bg1">
                  <a:lumMod val="65000"/>
                </a:schemeClr>
              </a:solidFill>
              <a:latin typeface="Trebuchet M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71600" y="1817716"/>
            <a:ext cx="72008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71600" y="1817716"/>
            <a:ext cx="0" cy="7920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71600" y="4337996"/>
            <a:ext cx="72008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1600" y="3545908"/>
            <a:ext cx="0" cy="7920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950" y="-1030481"/>
            <a:ext cx="9605949" cy="72044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536" y="483518"/>
            <a:ext cx="3960440" cy="2376264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11560" y="519522"/>
            <a:ext cx="356764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100" b="1" spc="-150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srgbClr val="000000">
                      <a:alpha val="39000"/>
                    </a:srgbClr>
                  </a:outerShdw>
                </a:effectLst>
                <a:latin typeface="Trebuchet MS" pitchFamily="34" charset="0"/>
              </a:rPr>
              <a:t>Stacy loved the first </a:t>
            </a:r>
          </a:p>
          <a:p>
            <a:pPr algn="l" defTabSz="1088232"/>
            <a:r>
              <a:rPr lang="en-CA" sz="3100" b="1" spc="-150" dirty="0">
                <a:solidFill>
                  <a:schemeClr val="bg1"/>
                </a:solidFill>
                <a:effectLst>
                  <a:outerShdw blurRad="25400" dist="25400" dir="2700000" algn="tl" rotWithShape="0">
                    <a:srgbClr val="000000">
                      <a:alpha val="39000"/>
                    </a:srgbClr>
                  </a:outerShdw>
                </a:effectLst>
                <a:latin typeface="Trebuchet MS" pitchFamily="34" charset="0"/>
              </a:rPr>
              <a:t>s</a:t>
            </a:r>
            <a:r>
              <a:rPr lang="en-CA" sz="3100" b="1" spc="-150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srgbClr val="000000">
                      <a:alpha val="39000"/>
                    </a:srgbClr>
                  </a:outerShdw>
                </a:effectLst>
                <a:latin typeface="Trebuchet MS" pitchFamily="34" charset="0"/>
              </a:rPr>
              <a:t>eason </a:t>
            </a:r>
            <a:r>
              <a:rPr lang="en-CA" sz="3100" b="1" spc="-150" dirty="0">
                <a:solidFill>
                  <a:schemeClr val="bg1"/>
                </a:solidFill>
                <a:effectLst>
                  <a:outerShdw blurRad="25400" dist="25400" dir="2700000" algn="tl" rotWithShape="0">
                    <a:srgbClr val="000000">
                      <a:alpha val="39000"/>
                    </a:srgbClr>
                  </a:outerShdw>
                </a:effectLst>
                <a:latin typeface="Trebuchet MS" pitchFamily="34" charset="0"/>
              </a:rPr>
              <a:t>o</a:t>
            </a:r>
            <a:r>
              <a:rPr lang="en-CA" sz="3100" b="1" spc="-150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srgbClr val="000000">
                      <a:alpha val="39000"/>
                    </a:srgbClr>
                  </a:outerShdw>
                </a:effectLst>
                <a:latin typeface="Trebuchet MS" pitchFamily="34" charset="0"/>
              </a:rPr>
              <a:t>f The Bridge</a:t>
            </a:r>
          </a:p>
          <a:p>
            <a:pPr algn="l" defTabSz="1088232"/>
            <a:endParaRPr lang="en-CA" sz="3100" b="1" spc="-150" dirty="0">
              <a:solidFill>
                <a:schemeClr val="bg1"/>
              </a:solidFill>
              <a:effectLst>
                <a:outerShdw blurRad="25400" dist="25400" dir="2700000" algn="tl" rotWithShape="0">
                  <a:srgbClr val="000000">
                    <a:alpha val="39000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9163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25400" dist="25400" dir="2700000" algn="tl" rotWithShape="0">
                    <a:srgbClr val="000000">
                      <a:alpha val="39000"/>
                    </a:srgbClr>
                  </a:outerShdw>
                </a:effectLst>
              </a:rPr>
              <a:t>She constantly tries to convert all her friends, has predictions on what’s going to happen next </a:t>
            </a:r>
            <a:r>
              <a:rPr lang="en-US" dirty="0" smtClean="0">
                <a:solidFill>
                  <a:srgbClr val="FFFFFF"/>
                </a:solidFill>
                <a:effectLst>
                  <a:outerShdw blurRad="25400" dist="25400" dir="2700000" algn="tl" rotWithShape="0">
                    <a:srgbClr val="000000">
                      <a:alpha val="39000"/>
                    </a:srgbClr>
                  </a:outerShdw>
                </a:effectLst>
              </a:rPr>
              <a:t>and </a:t>
            </a:r>
            <a:r>
              <a:rPr lang="en-US" dirty="0">
                <a:solidFill>
                  <a:srgbClr val="FFFFFF"/>
                </a:solidFill>
                <a:effectLst>
                  <a:outerShdw blurRad="25400" dist="25400" dir="2700000" algn="tl" rotWithShape="0">
                    <a:srgbClr val="000000">
                      <a:alpha val="39000"/>
                    </a:srgbClr>
                  </a:outerShdw>
                </a:effectLst>
              </a:rPr>
              <a:t>can’t </a:t>
            </a:r>
            <a:r>
              <a:rPr lang="en-US" dirty="0" smtClean="0">
                <a:solidFill>
                  <a:srgbClr val="FFFFFF"/>
                </a:solidFill>
                <a:effectLst>
                  <a:outerShdw blurRad="25400" dist="25400" dir="2700000" algn="tl" rotWithShape="0">
                    <a:srgbClr val="000000">
                      <a:alpha val="39000"/>
                    </a:srgbClr>
                  </a:outerShdw>
                </a:effectLst>
              </a:rPr>
              <a:t>wait to see more of Matthew Lillard.</a:t>
            </a:r>
            <a:endParaRPr lang="en-US" dirty="0">
              <a:solidFill>
                <a:srgbClr val="FFFFFF"/>
              </a:solidFill>
              <a:effectLst>
                <a:outerShdw blurRad="25400" dist="25400" dir="2700000" algn="tl" rotWithShape="0">
                  <a:srgbClr val="000000">
                    <a:alpha val="39000"/>
                  </a:srgbClr>
                </a:outerShdw>
              </a:effectLst>
            </a:endParaRPr>
          </a:p>
        </p:txBody>
      </p:sp>
      <p:sp>
        <p:nvSpPr>
          <p:cNvPr id="13" name="Flowchart: Off-page Connector 6"/>
          <p:cNvSpPr/>
          <p:nvPr/>
        </p:nvSpPr>
        <p:spPr>
          <a:xfrm>
            <a:off x="8518549" y="141481"/>
            <a:ext cx="379264" cy="223298"/>
          </a:xfrm>
          <a:prstGeom prst="flowChartOffpageConnector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394459C-E993-6747-A466-82E5301F996D}" type="slidenum">
              <a:rPr lang="es-HN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fld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rgbClr val="565656"/>
      </a:dk1>
      <a:lt1>
        <a:srgbClr val="FFFFFF"/>
      </a:lt1>
      <a:dk2>
        <a:srgbClr val="989898"/>
      </a:dk2>
      <a:lt2>
        <a:srgbClr val="FFFFFF"/>
      </a:lt2>
      <a:accent1>
        <a:srgbClr val="408FDA"/>
      </a:accent1>
      <a:accent2>
        <a:srgbClr val="4FADC4"/>
      </a:accent2>
      <a:accent3>
        <a:srgbClr val="44B196"/>
      </a:accent3>
      <a:accent4>
        <a:srgbClr val="A6CC42"/>
      </a:accent4>
      <a:accent5>
        <a:srgbClr val="CCAF50"/>
      </a:accent5>
      <a:accent6>
        <a:srgbClr val="F79646"/>
      </a:accent6>
      <a:hlink>
        <a:srgbClr val="408FDA"/>
      </a:hlink>
      <a:folHlink>
        <a:srgbClr val="4FAD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465</TotalTime>
  <Words>680</Words>
  <Application>Microsoft Macintosh PowerPoint</Application>
  <PresentationFormat>On-screen Show (16:9)</PresentationFormat>
  <Paragraphs>200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Overview</vt:lpstr>
      <vt:lpstr>Key Principles</vt:lpstr>
      <vt:lpstr>Primary Objectives</vt:lpstr>
      <vt:lpstr>#SocialVideo </vt:lpstr>
      <vt:lpstr>#SocialVideo is the core</vt:lpstr>
      <vt:lpstr>PowerPoint Presentation</vt:lpstr>
      <vt:lpstr>PowerPoint Presentation</vt:lpstr>
      <vt:lpstr>PowerPoint Presentation</vt:lpstr>
      <vt:lpstr>#SocialVideo vs Standard Video</vt:lpstr>
      <vt:lpstr>VideoCards</vt:lpstr>
      <vt:lpstr>PowerPoint Presentation</vt:lpstr>
      <vt:lpstr>VideoCards - Features</vt:lpstr>
      <vt:lpstr>Big Data Generation</vt:lpstr>
      <vt:lpstr>Audience Relationship Management</vt:lpstr>
      <vt:lpstr>Audience Relationship Management (ARM)</vt:lpstr>
      <vt:lpstr>The Complete ARM Solution</vt:lpstr>
      <vt:lpstr>ARM Effects</vt:lpstr>
      <vt:lpstr>Greater Lifetime Value &amp; Lower Costs</vt:lpstr>
      <vt:lpstr>Implementation Strategy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Blake Gentry</cp:lastModifiedBy>
  <cp:revision>51</cp:revision>
  <dcterms:created xsi:type="dcterms:W3CDTF">2010-04-12T23:12:02Z</dcterms:created>
  <dcterms:modified xsi:type="dcterms:W3CDTF">2014-02-20T19:28:30Z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