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8" r:id="rId2"/>
    <p:sldId id="279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01D9B-C424-4E58-BCED-781FBDB41758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1BE08-7DE6-4BE6-995B-82E0A80A9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9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73217-402C-283E-189C-82EFF3D55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D5F419-2D52-CAAE-CF97-3428E9D979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728F85-8B56-3CF1-231C-EF93B312DA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42443-A2E1-D916-7EB6-A5331D6218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1BE08-7DE6-4BE6-995B-82E0A80A9C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62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7ABA8-C0CD-8565-504B-28D458BE1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642116-336B-7D2E-3AD5-7AF1962E01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DD401E-1642-26F4-0A19-2ADB4B33D4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205E3-E043-FFD1-9EC1-49C9DFCC93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1BE08-7DE6-4BE6-995B-82E0A80A9C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84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1BE08-7DE6-4BE6-995B-82E0A80A9C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0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B3D9-0077-1A65-393F-50D398000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C6FFC-FDA5-7FFF-1161-95C3A63C7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174E5-5AD8-1897-2326-168BC07F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9D7B-501F-45D7-854F-5B2CFDFC8F1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69C45-0B87-4677-50CD-3C88AE4C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55BD2-0A9B-A9F1-303D-FFAF9851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BE07-4361-4B96-AEF5-8687ACBA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7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75BD7-9A9A-0064-5CC1-4602CD7F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06FDC-5006-6C54-585A-B43F9E318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9A192-ABD0-7E5B-3601-40E75FE3E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9D7B-501F-45D7-854F-5B2CFDFC8F1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0A479-E768-B5C8-9126-14F30AE6F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7BE50-2480-6ECA-EA5C-AAEC8F831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BE07-4361-4B96-AEF5-8687ACBA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1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05BE26-1DE0-1421-745E-AF21025DE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BE488-916D-FA8A-1B65-544A8208A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8F320-F468-D982-0992-31FE4AC2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9D7B-501F-45D7-854F-5B2CFDFC8F1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63BA9-D1B5-6F59-C2D0-01DF653D5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7B8D4-8374-3821-4552-17A39389D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BE07-4361-4B96-AEF5-8687ACBA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0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0404-45E4-11A8-50A3-05340ED95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FF93-524D-9346-940D-17064E250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5B897-BBD4-B73D-4947-2E517A653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9D7B-501F-45D7-854F-5B2CFDFC8F1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85031-10B1-31BC-EB47-1AE8D834E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C1F0E-A3C7-E4B1-4407-D9030A54C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BE07-4361-4B96-AEF5-8687ACBA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5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44921-4C3C-C9FE-EBDA-01397A8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6E6C3-5EE8-F767-92D2-5AE9EBC96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4852A-3FD5-B373-B6C4-9973B9FFA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9D7B-501F-45D7-854F-5B2CFDFC8F1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C6DD6-C14B-AB21-A440-2AAD0C48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BDC43-F35F-6CB9-D5AB-57DAE814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BE07-4361-4B96-AEF5-8687ACBA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5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A1563-00EB-CFF4-B59D-FD0F906B1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0E92C-60D3-F7DE-5990-642BD3311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2B451-DC44-1BD7-7A3A-91C75F8A9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32749-D088-1AA8-A135-CDADC57D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9D7B-501F-45D7-854F-5B2CFDFC8F1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9F134-B204-D8D2-A0C8-A5C7B35C9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08C94-ACAD-DE2F-E8FB-A45CA547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BE07-4361-4B96-AEF5-8687ACBA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3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82D9-7044-F6B1-2CB0-437B444B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85038-A518-EB4C-7695-831A31C52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71C8A-40B0-A6B0-8570-85C389482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C835E-E9CA-5822-DE14-B022AC00A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FF3548-E9AB-8CDB-5DAF-3C936510C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D5F996-2682-910B-BC7F-2397E7B07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9D7B-501F-45D7-854F-5B2CFDFC8F1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EEE29F-101C-FDD3-D841-DEE68F6A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04EA29-D68F-E095-A242-A79BD72A2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BE07-4361-4B96-AEF5-8687ACBA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1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45D42-F782-E98D-38B0-7641BF9BA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5084A1-45F3-8D48-A787-6DC908B5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9D7B-501F-45D7-854F-5B2CFDFC8F1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F2EF6-327A-FEB0-AF8B-3ADFA08A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FAD60-2CE9-C156-BCF4-7227C80E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BE07-4361-4B96-AEF5-8687ACBA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4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C103B7-906C-4129-A33F-FD3810D4D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9D7B-501F-45D7-854F-5B2CFDFC8F1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76775-BA96-A5F2-A418-6316724D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DACA8-61F1-BD84-E2F1-6EF3FA3A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BE07-4361-4B96-AEF5-8687ACBA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8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72EFD-8694-15A0-21A6-FD369338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3D50C-DCB7-7AEF-5284-E7A09C4A5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AFC51-18FA-0850-5E84-0297FA52F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14153-8B1D-4143-024C-F826551A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9D7B-501F-45D7-854F-5B2CFDFC8F1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1E57B-E2EB-E743-5542-2EE2A4F7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65E19-A522-180D-2ADB-4E93FCE3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BE07-4361-4B96-AEF5-8687ACBA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70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3039-E6AA-6AD7-78FB-2758D3DA8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0676B3-4149-2837-3AD3-9744B7491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680B1-50AA-40E4-D79B-0959E7EA0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27315-12F9-13F1-D8C3-C18E9C3EB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79D7B-501F-45D7-854F-5B2CFDFC8F1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4A15A-64AF-F679-C12B-F4B78020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7BE30-028E-A585-75D3-0CC6018B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BE07-4361-4B96-AEF5-8687ACBA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1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6C88A0-C7E0-E620-20EE-407D857F2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10E28-7162-D3DB-BC83-1FC91F0EF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B1AB7-4318-3E2F-B412-07A36918E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379D7B-501F-45D7-854F-5B2CFDFC8F1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D7337-A599-408A-9F04-58EF4941F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45411-B61B-AD68-B1BF-36A29ECFD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37BE07-4361-4B96-AEF5-8687ACBAC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8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746EA-C27B-A003-E735-4F33533C6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A17F-F877-FA18-7B84-485391EA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1" y="402692"/>
            <a:ext cx="10515600" cy="597314"/>
          </a:xfrm>
        </p:spPr>
        <p:txBody>
          <a:bodyPr>
            <a:normAutofit fontScale="90000"/>
          </a:bodyPr>
          <a:lstStyle/>
          <a:p>
            <a:r>
              <a:rPr lang="en-US" dirty="0"/>
              <a:t>Table one builder – manual demographics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B33FB5-67A4-587E-CBA0-0BEB0655A723}"/>
              </a:ext>
            </a:extLst>
          </p:cNvPr>
          <p:cNvGrpSpPr/>
          <p:nvPr/>
        </p:nvGrpSpPr>
        <p:grpSpPr>
          <a:xfrm>
            <a:off x="174455" y="1130255"/>
            <a:ext cx="3578025" cy="3114609"/>
            <a:chOff x="448775" y="1130255"/>
            <a:chExt cx="3578025" cy="31146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DAAB8E-73F2-E8D8-86EE-10E1CCEC5B43}"/>
                </a:ext>
              </a:extLst>
            </p:cNvPr>
            <p:cNvSpPr txBox="1"/>
            <p:nvPr/>
          </p:nvSpPr>
          <p:spPr>
            <a:xfrm>
              <a:off x="532156" y="2108631"/>
              <a:ext cx="1959191" cy="2769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Demographic Breakdown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6D10C17-2538-A4C4-BDAE-4F0AC17C06EA}"/>
                </a:ext>
              </a:extLst>
            </p:cNvPr>
            <p:cNvSpPr txBox="1"/>
            <p:nvPr/>
          </p:nvSpPr>
          <p:spPr>
            <a:xfrm>
              <a:off x="2668603" y="2108630"/>
              <a:ext cx="1358197" cy="276999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Demographic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1FE72D-8194-449D-C03F-E4F92F1A2983}"/>
                </a:ext>
              </a:extLst>
            </p:cNvPr>
            <p:cNvSpPr txBox="1"/>
            <p:nvPr/>
          </p:nvSpPr>
          <p:spPr>
            <a:xfrm>
              <a:off x="509360" y="3019753"/>
              <a:ext cx="908465" cy="27699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Charlson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4A6CE4-3371-C8CF-08B5-C62D35BA8227}"/>
                </a:ext>
              </a:extLst>
            </p:cNvPr>
            <p:cNvSpPr txBox="1"/>
            <p:nvPr/>
          </p:nvSpPr>
          <p:spPr>
            <a:xfrm>
              <a:off x="1576516" y="3001228"/>
              <a:ext cx="951283" cy="2769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Elixhauser</a:t>
              </a:r>
              <a:endParaRPr lang="en-US" sz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A6173C3-1E8B-36CF-EEF9-F97BF65738FB}"/>
                </a:ext>
              </a:extLst>
            </p:cNvPr>
            <p:cNvSpPr txBox="1"/>
            <p:nvPr/>
          </p:nvSpPr>
          <p:spPr>
            <a:xfrm>
              <a:off x="2686962" y="2995096"/>
              <a:ext cx="951283" cy="276999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None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0FCF0F-53A6-9C82-6767-F1A92C5F9A25}"/>
                </a:ext>
              </a:extLst>
            </p:cNvPr>
            <p:cNvSpPr txBox="1"/>
            <p:nvPr/>
          </p:nvSpPr>
          <p:spPr>
            <a:xfrm>
              <a:off x="502228" y="1130255"/>
              <a:ext cx="1959191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Number Columns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89BD1D-6A4C-FEB6-100A-453C1B64C676}"/>
                </a:ext>
              </a:extLst>
            </p:cNvPr>
            <p:cNvSpPr txBox="1"/>
            <p:nvPr/>
          </p:nvSpPr>
          <p:spPr>
            <a:xfrm>
              <a:off x="520335" y="3967865"/>
              <a:ext cx="897490" cy="276999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Add Group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C735883-242B-C3F2-868C-278C8CA09CB7}"/>
                </a:ext>
              </a:extLst>
            </p:cNvPr>
            <p:cNvSpPr txBox="1"/>
            <p:nvPr/>
          </p:nvSpPr>
          <p:spPr>
            <a:xfrm>
              <a:off x="1911734" y="1137320"/>
              <a:ext cx="280846" cy="307777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7D0087D-1843-8491-F68B-0E96F1AD001C}"/>
                </a:ext>
              </a:extLst>
            </p:cNvPr>
            <p:cNvSpPr txBox="1"/>
            <p:nvPr/>
          </p:nvSpPr>
          <p:spPr>
            <a:xfrm>
              <a:off x="509360" y="1719551"/>
              <a:ext cx="17815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Demographic</a:t>
              </a:r>
              <a:r>
                <a:rPr lang="en-US" sz="1400" b="1" dirty="0"/>
                <a:t> options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E37AE4-CF47-749D-BE18-50DA0C0E3588}"/>
                </a:ext>
              </a:extLst>
            </p:cNvPr>
            <p:cNvSpPr txBox="1"/>
            <p:nvPr/>
          </p:nvSpPr>
          <p:spPr>
            <a:xfrm>
              <a:off x="448775" y="2629604"/>
              <a:ext cx="2204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Comorbid  Condition options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44375A-4F16-D628-D67F-024D14699999}"/>
                </a:ext>
              </a:extLst>
            </p:cNvPr>
            <p:cNvSpPr txBox="1"/>
            <p:nvPr/>
          </p:nvSpPr>
          <p:spPr>
            <a:xfrm>
              <a:off x="448775" y="3571381"/>
              <a:ext cx="28687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Additional Variables</a:t>
              </a:r>
            </a:p>
          </p:txBody>
        </p:sp>
      </p:grp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72EA139-2194-F34A-982A-849E81725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005020"/>
              </p:ext>
            </p:extLst>
          </p:nvPr>
        </p:nvGraphicFramePr>
        <p:xfrm>
          <a:off x="8657364" y="1445097"/>
          <a:ext cx="2010178" cy="4871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7698">
                  <a:extLst>
                    <a:ext uri="{9D8B030D-6E8A-4147-A177-3AD203B41FA5}">
                      <a16:colId xmlns:a16="http://schemas.microsoft.com/office/drawing/2014/main" val="3787154109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1457278906"/>
                    </a:ext>
                  </a:extLst>
                </a:gridCol>
              </a:tblGrid>
              <a:tr h="29474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959391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r>
                        <a:rPr lang="en-US" sz="12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(n=123)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938947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r>
                        <a:rPr lang="en-US" sz="1200" dirty="0"/>
                        <a:t>Demographics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308596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r>
                        <a:rPr lang="en-US" sz="1200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56429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r>
                        <a:rPr lang="en-US" sz="12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N(%)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955916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r>
                        <a:rPr lang="en-US" sz="1200" dirty="0"/>
                        <a:t>Age 45-54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N(%)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842424"/>
                  </a:ext>
                </a:extLst>
              </a:tr>
              <a:tr h="707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Pharmacologic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77882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Baclofen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N(%)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76684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r>
                        <a:rPr lang="en-US" sz="1200" dirty="0" err="1"/>
                        <a:t>Amatadine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N(%)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80540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r>
                        <a:rPr lang="en-US" sz="1200" dirty="0" err="1"/>
                        <a:t>Halperidol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N(%)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284761"/>
                  </a:ext>
                </a:extLst>
              </a:tr>
              <a:tr h="40465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181858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2327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7BFFE2F5-A481-B282-5E69-0FD36AE49AAB}"/>
              </a:ext>
            </a:extLst>
          </p:cNvPr>
          <p:cNvSpPr txBox="1"/>
          <p:nvPr/>
        </p:nvSpPr>
        <p:spPr>
          <a:xfrm>
            <a:off x="8468962" y="6439275"/>
            <a:ext cx="3202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List sites included in the aggregate numbers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0302A0-95DD-F4F3-443E-8982244DCA31}"/>
              </a:ext>
            </a:extLst>
          </p:cNvPr>
          <p:cNvSpPr txBox="1"/>
          <p:nvPr/>
        </p:nvSpPr>
        <p:spPr>
          <a:xfrm>
            <a:off x="3978601" y="1769456"/>
            <a:ext cx="1683326" cy="46166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Demographic Label (Demographics)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D28AF8-FA94-B9AD-9A99-DAB8EA48D747}"/>
              </a:ext>
            </a:extLst>
          </p:cNvPr>
          <p:cNvSpPr txBox="1"/>
          <p:nvPr/>
        </p:nvSpPr>
        <p:spPr>
          <a:xfrm>
            <a:off x="3978600" y="2459335"/>
            <a:ext cx="1899259" cy="46166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Demographic Variable Label (Female)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31E8CF-C9D0-7205-0C3D-61A18B57DAB7}"/>
              </a:ext>
            </a:extLst>
          </p:cNvPr>
          <p:cNvSpPr txBox="1"/>
          <p:nvPr/>
        </p:nvSpPr>
        <p:spPr>
          <a:xfrm>
            <a:off x="3922918" y="4464933"/>
            <a:ext cx="1683326" cy="46166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Group 1 Label (Pharmacologic Use)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028929-ED0F-6066-A96A-7D6C11031D01}"/>
              </a:ext>
            </a:extLst>
          </p:cNvPr>
          <p:cNvSpPr txBox="1"/>
          <p:nvPr/>
        </p:nvSpPr>
        <p:spPr>
          <a:xfrm>
            <a:off x="3925645" y="5072639"/>
            <a:ext cx="2066127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Variable Label (Baclofen)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288CE0-D60A-B07F-BDDC-3ECD67482017}"/>
              </a:ext>
            </a:extLst>
          </p:cNvPr>
          <p:cNvSpPr txBox="1"/>
          <p:nvPr/>
        </p:nvSpPr>
        <p:spPr>
          <a:xfrm>
            <a:off x="3955932" y="5474240"/>
            <a:ext cx="2066127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Variable Label (</a:t>
            </a:r>
            <a:r>
              <a:rPr lang="en-US" sz="1200" dirty="0" err="1"/>
              <a:t>Amatadine</a:t>
            </a:r>
            <a:r>
              <a:rPr lang="en-US" sz="1200" dirty="0"/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E32505-0C83-8B94-00D7-0F36F59E3B4C}"/>
              </a:ext>
            </a:extLst>
          </p:cNvPr>
          <p:cNvSpPr txBox="1"/>
          <p:nvPr/>
        </p:nvSpPr>
        <p:spPr>
          <a:xfrm>
            <a:off x="3933258" y="5891010"/>
            <a:ext cx="2066127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Variable Label (</a:t>
            </a:r>
            <a:r>
              <a:rPr lang="en-US" sz="1200" dirty="0" err="1"/>
              <a:t>Halperidol</a:t>
            </a:r>
            <a:r>
              <a:rPr lang="en-US" sz="1200" dirty="0"/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976126-152D-22AF-254C-35B754F1C800}"/>
              </a:ext>
            </a:extLst>
          </p:cNvPr>
          <p:cNvSpPr txBox="1"/>
          <p:nvPr/>
        </p:nvSpPr>
        <p:spPr>
          <a:xfrm>
            <a:off x="6149681" y="2458661"/>
            <a:ext cx="1899259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Drop Demographic csv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B81CFA-58C4-C1C7-F3BF-2F7E97EDB6A8}"/>
              </a:ext>
            </a:extLst>
          </p:cNvPr>
          <p:cNvSpPr txBox="1"/>
          <p:nvPr/>
        </p:nvSpPr>
        <p:spPr>
          <a:xfrm>
            <a:off x="6104339" y="5063594"/>
            <a:ext cx="2066127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Drop Group 1 Variable 1 csv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C82E80-A943-1F98-3F53-58FBE57D9D9D}"/>
              </a:ext>
            </a:extLst>
          </p:cNvPr>
          <p:cNvSpPr txBox="1"/>
          <p:nvPr/>
        </p:nvSpPr>
        <p:spPr>
          <a:xfrm>
            <a:off x="6127013" y="5473566"/>
            <a:ext cx="2066127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Drop Group 1 Variable 2 csv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02DCA6-F6DE-4DCA-DE6E-C9D4CFF149CF}"/>
              </a:ext>
            </a:extLst>
          </p:cNvPr>
          <p:cNvSpPr txBox="1"/>
          <p:nvPr/>
        </p:nvSpPr>
        <p:spPr>
          <a:xfrm>
            <a:off x="6104339" y="5890336"/>
            <a:ext cx="2066127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Drop Group 1 Variable 3 csv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F0C6CC-05A0-C280-B01A-D97BB64B974F}"/>
              </a:ext>
            </a:extLst>
          </p:cNvPr>
          <p:cNvSpPr txBox="1"/>
          <p:nvPr/>
        </p:nvSpPr>
        <p:spPr>
          <a:xfrm>
            <a:off x="6149682" y="2966871"/>
            <a:ext cx="1899258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Drop Demographic csv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1E5D63-AE52-BDA6-9C14-A860653F8A85}"/>
              </a:ext>
            </a:extLst>
          </p:cNvPr>
          <p:cNvSpPr txBox="1"/>
          <p:nvPr/>
        </p:nvSpPr>
        <p:spPr>
          <a:xfrm>
            <a:off x="6153571" y="3497187"/>
            <a:ext cx="1899257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Drop Demographic csv 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4A0927-63C6-D414-7811-395ED369EB83}"/>
              </a:ext>
            </a:extLst>
          </p:cNvPr>
          <p:cNvSpPr txBox="1"/>
          <p:nvPr/>
        </p:nvSpPr>
        <p:spPr>
          <a:xfrm>
            <a:off x="4009080" y="2967335"/>
            <a:ext cx="1899259" cy="46166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Demographic Variable Label (Male)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31F503-B8A1-205A-E0C8-B2D511A0738C}"/>
              </a:ext>
            </a:extLst>
          </p:cNvPr>
          <p:cNvSpPr txBox="1"/>
          <p:nvPr/>
        </p:nvSpPr>
        <p:spPr>
          <a:xfrm>
            <a:off x="3978600" y="3497187"/>
            <a:ext cx="1899259" cy="46166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Demographic Variable Label (Age 45-54)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FBEDD9-4342-E3F6-F4AE-D5DFF9CF4F42}"/>
              </a:ext>
            </a:extLst>
          </p:cNvPr>
          <p:cNvCxnSpPr/>
          <p:nvPr/>
        </p:nvCxnSpPr>
        <p:spPr>
          <a:xfrm>
            <a:off x="3752480" y="1291208"/>
            <a:ext cx="0" cy="5038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2CC05C-CD1E-9094-53D9-ED9D414D0E6E}"/>
              </a:ext>
            </a:extLst>
          </p:cNvPr>
          <p:cNvCxnSpPr/>
          <p:nvPr/>
        </p:nvCxnSpPr>
        <p:spPr>
          <a:xfrm>
            <a:off x="8344800" y="1539302"/>
            <a:ext cx="0" cy="5038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FA1CBD-A9E7-E486-D76F-F275292F7832}"/>
              </a:ext>
            </a:extLst>
          </p:cNvPr>
          <p:cNvCxnSpPr/>
          <p:nvPr/>
        </p:nvCxnSpPr>
        <p:spPr>
          <a:xfrm flipV="1">
            <a:off x="5877859" y="1445097"/>
            <a:ext cx="898861" cy="9405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1088820-D956-6DBB-9A42-C117AD983BE6}"/>
              </a:ext>
            </a:extLst>
          </p:cNvPr>
          <p:cNvSpPr txBox="1"/>
          <p:nvPr/>
        </p:nvSpPr>
        <p:spPr>
          <a:xfrm>
            <a:off x="6776720" y="1113125"/>
            <a:ext cx="4035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Drop zones should behave like </a:t>
            </a:r>
            <a:r>
              <a:rPr lang="en-US" sz="1200" dirty="0" err="1"/>
              <a:t>sharephe</a:t>
            </a:r>
            <a:r>
              <a:rPr lang="en-US" sz="1200" dirty="0"/>
              <a:t> query drop zones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2755A4-917F-1A8E-1896-5343DE9A5075}"/>
              </a:ext>
            </a:extLst>
          </p:cNvPr>
          <p:cNvSpPr txBox="1"/>
          <p:nvPr/>
        </p:nvSpPr>
        <p:spPr>
          <a:xfrm>
            <a:off x="4100836" y="1148657"/>
            <a:ext cx="1683326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Column Label (All)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5C2A37-6EE1-D021-A9C1-5653BD848C03}"/>
              </a:ext>
            </a:extLst>
          </p:cNvPr>
          <p:cNvSpPr txBox="1"/>
          <p:nvPr/>
        </p:nvSpPr>
        <p:spPr>
          <a:xfrm>
            <a:off x="6115696" y="1785589"/>
            <a:ext cx="1899259" cy="46166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Drop Demographic csv for cohort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AD4554-3BB7-F15C-8601-7CECAD35E941}"/>
              </a:ext>
            </a:extLst>
          </p:cNvPr>
          <p:cNvCxnSpPr>
            <a:stCxn id="3" idx="3"/>
          </p:cNvCxnSpPr>
          <p:nvPr/>
        </p:nvCxnSpPr>
        <p:spPr>
          <a:xfrm flipV="1">
            <a:off x="8014955" y="1803995"/>
            <a:ext cx="1897926" cy="2124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715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2DCCE-7FF8-4605-4A8A-87098B6BA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05C7-A75B-7BD3-1F77-FAC93C3AF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1" y="402692"/>
            <a:ext cx="10515600" cy="597314"/>
          </a:xfrm>
        </p:spPr>
        <p:txBody>
          <a:bodyPr>
            <a:normAutofit fontScale="90000"/>
          </a:bodyPr>
          <a:lstStyle/>
          <a:p>
            <a:r>
              <a:rPr lang="en-US" dirty="0"/>
              <a:t>Table one builder – using breakdowns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1F6BE-F12C-7F06-C22F-B79980FE89C1}"/>
              </a:ext>
            </a:extLst>
          </p:cNvPr>
          <p:cNvSpPr txBox="1"/>
          <p:nvPr/>
        </p:nvSpPr>
        <p:spPr>
          <a:xfrm>
            <a:off x="257836" y="2108631"/>
            <a:ext cx="1959191" cy="276999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Demographic Breakdown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F26276-7774-005D-C28E-C7A41D621BA2}"/>
              </a:ext>
            </a:extLst>
          </p:cNvPr>
          <p:cNvSpPr txBox="1"/>
          <p:nvPr/>
        </p:nvSpPr>
        <p:spPr>
          <a:xfrm>
            <a:off x="2394283" y="2108630"/>
            <a:ext cx="1358197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Demographic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7310A0-936E-558F-D9C8-43F87AAF69D1}"/>
              </a:ext>
            </a:extLst>
          </p:cNvPr>
          <p:cNvSpPr txBox="1"/>
          <p:nvPr/>
        </p:nvSpPr>
        <p:spPr>
          <a:xfrm>
            <a:off x="235040" y="3019753"/>
            <a:ext cx="908465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Charlson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DD86F9-08CA-DDEA-B138-0BBBB297BD5A}"/>
              </a:ext>
            </a:extLst>
          </p:cNvPr>
          <p:cNvSpPr txBox="1"/>
          <p:nvPr/>
        </p:nvSpPr>
        <p:spPr>
          <a:xfrm>
            <a:off x="1302196" y="3001228"/>
            <a:ext cx="951283" cy="276999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Elixhauser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A6A0BA-FC23-C77F-197B-06A021D322E7}"/>
              </a:ext>
            </a:extLst>
          </p:cNvPr>
          <p:cNvSpPr txBox="1"/>
          <p:nvPr/>
        </p:nvSpPr>
        <p:spPr>
          <a:xfrm>
            <a:off x="2412642" y="2995096"/>
            <a:ext cx="951283" cy="276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None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790EC5-DB3E-49C9-2D76-A64BF6A1B069}"/>
              </a:ext>
            </a:extLst>
          </p:cNvPr>
          <p:cNvSpPr txBox="1"/>
          <p:nvPr/>
        </p:nvSpPr>
        <p:spPr>
          <a:xfrm>
            <a:off x="227908" y="1130255"/>
            <a:ext cx="1959191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Number Columns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426665-6E4F-1006-995F-08F93A24D021}"/>
              </a:ext>
            </a:extLst>
          </p:cNvPr>
          <p:cNvSpPr txBox="1"/>
          <p:nvPr/>
        </p:nvSpPr>
        <p:spPr>
          <a:xfrm>
            <a:off x="246015" y="3967865"/>
            <a:ext cx="897490" cy="276999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Add Group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E50E9F-78A7-B63D-F597-EDC689F6056E}"/>
              </a:ext>
            </a:extLst>
          </p:cNvPr>
          <p:cNvSpPr txBox="1"/>
          <p:nvPr/>
        </p:nvSpPr>
        <p:spPr>
          <a:xfrm>
            <a:off x="1637414" y="1137320"/>
            <a:ext cx="280846" cy="30777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F6F3FB-16B2-F6F9-283D-DD62F49333D9}"/>
              </a:ext>
            </a:extLst>
          </p:cNvPr>
          <p:cNvSpPr txBox="1"/>
          <p:nvPr/>
        </p:nvSpPr>
        <p:spPr>
          <a:xfrm>
            <a:off x="235040" y="1719551"/>
            <a:ext cx="1781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Demographic</a:t>
            </a:r>
            <a:r>
              <a:rPr lang="en-US" sz="1400" b="1" dirty="0"/>
              <a:t> options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4715E5-B3B0-DFD1-9C13-B7907F9EF3DE}"/>
              </a:ext>
            </a:extLst>
          </p:cNvPr>
          <p:cNvSpPr txBox="1"/>
          <p:nvPr/>
        </p:nvSpPr>
        <p:spPr>
          <a:xfrm>
            <a:off x="174455" y="2629604"/>
            <a:ext cx="2204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Comorbid  Condition options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6372F7-3C43-BD3E-26B0-ADF6198EB59A}"/>
              </a:ext>
            </a:extLst>
          </p:cNvPr>
          <p:cNvSpPr txBox="1"/>
          <p:nvPr/>
        </p:nvSpPr>
        <p:spPr>
          <a:xfrm>
            <a:off x="174455" y="3571381"/>
            <a:ext cx="2868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Additional Variables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407632-E54B-DD7A-014B-519C6D5579FF}"/>
              </a:ext>
            </a:extLst>
          </p:cNvPr>
          <p:cNvSpPr txBox="1"/>
          <p:nvPr/>
        </p:nvSpPr>
        <p:spPr>
          <a:xfrm>
            <a:off x="8468962" y="6439275"/>
            <a:ext cx="3202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List sites included in the aggregate numbers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32C353-45E5-E281-FC42-FBBC377D0DA0}"/>
              </a:ext>
            </a:extLst>
          </p:cNvPr>
          <p:cNvSpPr txBox="1"/>
          <p:nvPr/>
        </p:nvSpPr>
        <p:spPr>
          <a:xfrm>
            <a:off x="3978601" y="1769456"/>
            <a:ext cx="1683326" cy="64633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Drop Demographic Breakdown –Labels come from inside csv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191675-C86E-6B72-F54D-A43D1DA5E255}"/>
              </a:ext>
            </a:extLst>
          </p:cNvPr>
          <p:cNvSpPr txBox="1"/>
          <p:nvPr/>
        </p:nvSpPr>
        <p:spPr>
          <a:xfrm>
            <a:off x="3970449" y="2698810"/>
            <a:ext cx="1765376" cy="646331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Drop </a:t>
            </a:r>
            <a:r>
              <a:rPr lang="en-US" sz="1200" dirty="0" err="1"/>
              <a:t>Elixhauser</a:t>
            </a:r>
            <a:r>
              <a:rPr lang="en-US" sz="1200" dirty="0"/>
              <a:t> Breakdown – Labels are inside csv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F60537-709B-42B9-9A71-967F39588492}"/>
              </a:ext>
            </a:extLst>
          </p:cNvPr>
          <p:cNvSpPr txBox="1"/>
          <p:nvPr/>
        </p:nvSpPr>
        <p:spPr>
          <a:xfrm>
            <a:off x="3922918" y="4464933"/>
            <a:ext cx="1683326" cy="46166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Group 1 Label (Pharmacologic Use)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81ECA0-E9EB-3E55-EE4E-21AA370A575F}"/>
              </a:ext>
            </a:extLst>
          </p:cNvPr>
          <p:cNvSpPr txBox="1"/>
          <p:nvPr/>
        </p:nvSpPr>
        <p:spPr>
          <a:xfrm>
            <a:off x="3925645" y="5072639"/>
            <a:ext cx="2066127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Variable Label (Baclofen)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83EEBA-29B7-3585-4A03-13267FAF3182}"/>
              </a:ext>
            </a:extLst>
          </p:cNvPr>
          <p:cNvSpPr txBox="1"/>
          <p:nvPr/>
        </p:nvSpPr>
        <p:spPr>
          <a:xfrm>
            <a:off x="3955932" y="5474240"/>
            <a:ext cx="2066127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Variable Label (</a:t>
            </a:r>
            <a:r>
              <a:rPr lang="en-US" sz="1200" dirty="0" err="1"/>
              <a:t>Amatadine</a:t>
            </a:r>
            <a:r>
              <a:rPr lang="en-US" sz="1200" dirty="0"/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E2E7AA-89A2-BFBD-59EB-513718EF9B9E}"/>
              </a:ext>
            </a:extLst>
          </p:cNvPr>
          <p:cNvSpPr txBox="1"/>
          <p:nvPr/>
        </p:nvSpPr>
        <p:spPr>
          <a:xfrm>
            <a:off x="3933258" y="5891010"/>
            <a:ext cx="2066127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Variable Label (</a:t>
            </a:r>
            <a:r>
              <a:rPr lang="en-US" sz="1200" dirty="0" err="1"/>
              <a:t>Halperidol</a:t>
            </a:r>
            <a:r>
              <a:rPr lang="en-US" sz="1200" dirty="0"/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87E036-1495-7522-82B5-22090779AFEB}"/>
              </a:ext>
            </a:extLst>
          </p:cNvPr>
          <p:cNvSpPr txBox="1"/>
          <p:nvPr/>
        </p:nvSpPr>
        <p:spPr>
          <a:xfrm>
            <a:off x="6104339" y="5063594"/>
            <a:ext cx="2066127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Drop Group 1 Variable 1 csv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F4FA81-B8DE-5FDE-46C3-56EDE8F5283D}"/>
              </a:ext>
            </a:extLst>
          </p:cNvPr>
          <p:cNvSpPr txBox="1"/>
          <p:nvPr/>
        </p:nvSpPr>
        <p:spPr>
          <a:xfrm>
            <a:off x="6127013" y="5473566"/>
            <a:ext cx="2066127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Drop Group 1 Variable 2 csv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BAAFA9-92DC-7A0C-F886-2BDCE553BB0E}"/>
              </a:ext>
            </a:extLst>
          </p:cNvPr>
          <p:cNvSpPr txBox="1"/>
          <p:nvPr/>
        </p:nvSpPr>
        <p:spPr>
          <a:xfrm>
            <a:off x="6104339" y="5890336"/>
            <a:ext cx="2066127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Drop Group 1 Variable 3 csv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0D836F9-D342-A7E9-3434-C9E06EC56155}"/>
              </a:ext>
            </a:extLst>
          </p:cNvPr>
          <p:cNvCxnSpPr/>
          <p:nvPr/>
        </p:nvCxnSpPr>
        <p:spPr>
          <a:xfrm>
            <a:off x="3752480" y="1291208"/>
            <a:ext cx="0" cy="5038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A6295A5-3F79-8FF6-AFD1-05E6A7E0F887}"/>
              </a:ext>
            </a:extLst>
          </p:cNvPr>
          <p:cNvCxnSpPr/>
          <p:nvPr/>
        </p:nvCxnSpPr>
        <p:spPr>
          <a:xfrm>
            <a:off x="8344800" y="1539302"/>
            <a:ext cx="0" cy="5038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06678C-DFC3-DB20-26BB-1811C0760A26}"/>
              </a:ext>
            </a:extLst>
          </p:cNvPr>
          <p:cNvSpPr txBox="1"/>
          <p:nvPr/>
        </p:nvSpPr>
        <p:spPr>
          <a:xfrm>
            <a:off x="3970448" y="1079839"/>
            <a:ext cx="1347405" cy="45946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Column Label (All)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815802-CEF0-3C52-B073-48ABEA07D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587408"/>
              </p:ext>
            </p:extLst>
          </p:nvPr>
        </p:nvGraphicFramePr>
        <p:xfrm>
          <a:off x="8446438" y="114783"/>
          <a:ext cx="3552380" cy="6203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7698">
                  <a:extLst>
                    <a:ext uri="{9D8B030D-6E8A-4147-A177-3AD203B41FA5}">
                      <a16:colId xmlns:a16="http://schemas.microsoft.com/office/drawing/2014/main" val="3787154109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1457278906"/>
                    </a:ext>
                  </a:extLst>
                </a:gridCol>
                <a:gridCol w="654107">
                  <a:extLst>
                    <a:ext uri="{9D8B030D-6E8A-4147-A177-3AD203B41FA5}">
                      <a16:colId xmlns:a16="http://schemas.microsoft.com/office/drawing/2014/main" val="3837767708"/>
                    </a:ext>
                  </a:extLst>
                </a:gridCol>
                <a:gridCol w="888095">
                  <a:extLst>
                    <a:ext uri="{9D8B030D-6E8A-4147-A177-3AD203B41FA5}">
                      <a16:colId xmlns:a16="http://schemas.microsoft.com/office/drawing/2014/main" val="49805429"/>
                    </a:ext>
                  </a:extLst>
                </a:gridCol>
              </a:tblGrid>
              <a:tr h="29474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VMAT2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 VMAT2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959391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r>
                        <a:rPr lang="en-US" sz="12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(n=123)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938947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r>
                        <a:rPr lang="en-US" sz="1200" dirty="0"/>
                        <a:t>Demographics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308596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r>
                        <a:rPr lang="en-US" sz="1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56429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r>
                        <a:rPr lang="en-US" sz="1200" dirty="0"/>
                        <a:t>18-30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582350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r>
                        <a:rPr lang="en-US" sz="1200" dirty="0"/>
                        <a:t>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955916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r>
                        <a:rPr lang="en-US" sz="1200" dirty="0"/>
                        <a:t>White…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39453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r>
                        <a:rPr lang="en-US" sz="12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842424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r>
                        <a:rPr lang="en-US" sz="1200" dirty="0"/>
                        <a:t>Female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755581"/>
                  </a:ext>
                </a:extLst>
              </a:tr>
              <a:tr h="707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Elixhauser</a:t>
                      </a:r>
                      <a:r>
                        <a:rPr lang="en-US" sz="1200" dirty="0"/>
                        <a:t> Comorbidities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77882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r>
                        <a:rPr lang="en-US" sz="1200" dirty="0"/>
                        <a:t>HIV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76684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r>
                        <a:rPr lang="en-US" sz="1200" dirty="0"/>
                        <a:t>CVD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80540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284761"/>
                  </a:ext>
                </a:extLst>
              </a:tr>
              <a:tr h="4263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Pharmacologic Use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193506"/>
                  </a:ext>
                </a:extLst>
              </a:tr>
              <a:tr h="324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Baclofen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878839"/>
                  </a:ext>
                </a:extLst>
              </a:tr>
              <a:tr h="404658">
                <a:tc>
                  <a:txBody>
                    <a:bodyPr/>
                    <a:lstStyle/>
                    <a:p>
                      <a:r>
                        <a:rPr lang="en-US" sz="1200" dirty="0" err="1"/>
                        <a:t>Amatadine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181858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r>
                        <a:rPr lang="en-US" sz="1200" dirty="0" err="1"/>
                        <a:t>Halperidol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2327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220CFF5-8F29-DEB1-EA71-F10173399213}"/>
              </a:ext>
            </a:extLst>
          </p:cNvPr>
          <p:cNvSpPr txBox="1"/>
          <p:nvPr/>
        </p:nvSpPr>
        <p:spPr>
          <a:xfrm>
            <a:off x="5415984" y="1107731"/>
            <a:ext cx="1192886" cy="46166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Column Label (VMAT2)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A7069A-FAE7-1F2D-F465-D3C5B4F775EF}"/>
              </a:ext>
            </a:extLst>
          </p:cNvPr>
          <p:cNvSpPr txBox="1"/>
          <p:nvPr/>
        </p:nvSpPr>
        <p:spPr>
          <a:xfrm>
            <a:off x="6707001" y="1121460"/>
            <a:ext cx="1192886" cy="46166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Column Label (Not VMAT2)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00101B-2227-9507-DD21-A330FE841C6C}"/>
              </a:ext>
            </a:extLst>
          </p:cNvPr>
          <p:cNvSpPr txBox="1"/>
          <p:nvPr/>
        </p:nvSpPr>
        <p:spPr>
          <a:xfrm>
            <a:off x="7228184" y="4703307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THREE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7C7C07-905E-B6A6-BE30-A96D98A4F155}"/>
              </a:ext>
            </a:extLst>
          </p:cNvPr>
          <p:cNvSpPr txBox="1"/>
          <p:nvPr/>
        </p:nvSpPr>
        <p:spPr>
          <a:xfrm>
            <a:off x="5677552" y="1944626"/>
            <a:ext cx="2544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THREE (one drop zone</a:t>
            </a:r>
          </a:p>
          <a:p>
            <a:r>
              <a:rPr lang="en-US" dirty="0"/>
              <a:t> for each column)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CF7C4-51C8-FE84-4C65-5002C84F80A6}"/>
              </a:ext>
            </a:extLst>
          </p:cNvPr>
          <p:cNvSpPr txBox="1"/>
          <p:nvPr/>
        </p:nvSpPr>
        <p:spPr>
          <a:xfrm>
            <a:off x="1266659" y="3907689"/>
            <a:ext cx="2548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Allow up to 5 additional </a:t>
            </a:r>
          </a:p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18184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468F-FBBC-4162-A581-45862E744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1" y="402692"/>
            <a:ext cx="10515600" cy="597314"/>
          </a:xfrm>
        </p:spPr>
        <p:txBody>
          <a:bodyPr>
            <a:normAutofit fontScale="90000"/>
          </a:bodyPr>
          <a:lstStyle/>
          <a:p>
            <a:r>
              <a:rPr lang="en-US" dirty="0"/>
              <a:t>Table one builder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7F9172-020A-3F37-26C0-4AF49F453BAB}"/>
              </a:ext>
            </a:extLst>
          </p:cNvPr>
          <p:cNvGrpSpPr/>
          <p:nvPr/>
        </p:nvGrpSpPr>
        <p:grpSpPr>
          <a:xfrm>
            <a:off x="174455" y="1130255"/>
            <a:ext cx="3578025" cy="3114609"/>
            <a:chOff x="448775" y="1130255"/>
            <a:chExt cx="3578025" cy="31146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D094B6-EE93-B951-9360-817032406A97}"/>
                </a:ext>
              </a:extLst>
            </p:cNvPr>
            <p:cNvSpPr txBox="1"/>
            <p:nvPr/>
          </p:nvSpPr>
          <p:spPr>
            <a:xfrm>
              <a:off x="532156" y="2108631"/>
              <a:ext cx="1959191" cy="2769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Demographic Breakdown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326E1B9-17DA-FF80-4CD5-6F5AEB5CC303}"/>
                </a:ext>
              </a:extLst>
            </p:cNvPr>
            <p:cNvSpPr txBox="1"/>
            <p:nvPr/>
          </p:nvSpPr>
          <p:spPr>
            <a:xfrm>
              <a:off x="2668603" y="2108630"/>
              <a:ext cx="1358197" cy="276999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Demographic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D92C83-C8CD-046A-6EFA-5131CDDAFECF}"/>
                </a:ext>
              </a:extLst>
            </p:cNvPr>
            <p:cNvSpPr txBox="1"/>
            <p:nvPr/>
          </p:nvSpPr>
          <p:spPr>
            <a:xfrm>
              <a:off x="509360" y="3019753"/>
              <a:ext cx="908465" cy="276999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Charlson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3B9A3C-9E0B-1900-FA5E-2B9EC821D365}"/>
                </a:ext>
              </a:extLst>
            </p:cNvPr>
            <p:cNvSpPr txBox="1"/>
            <p:nvPr/>
          </p:nvSpPr>
          <p:spPr>
            <a:xfrm>
              <a:off x="1576516" y="3001228"/>
              <a:ext cx="951283" cy="2769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Elixhauser</a:t>
              </a:r>
              <a:endParaRPr lang="en-US" sz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A17F23-D82E-269E-71E9-768C38E59EFB}"/>
                </a:ext>
              </a:extLst>
            </p:cNvPr>
            <p:cNvSpPr txBox="1"/>
            <p:nvPr/>
          </p:nvSpPr>
          <p:spPr>
            <a:xfrm>
              <a:off x="2686962" y="2995096"/>
              <a:ext cx="951283" cy="276999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None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C8E303-8C8A-1B83-23EC-F95A1F7C9B22}"/>
                </a:ext>
              </a:extLst>
            </p:cNvPr>
            <p:cNvSpPr txBox="1"/>
            <p:nvPr/>
          </p:nvSpPr>
          <p:spPr>
            <a:xfrm>
              <a:off x="502228" y="1130255"/>
              <a:ext cx="1959191" cy="27699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Number Columns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1587036-58EB-D981-8437-FC375E5C08B5}"/>
                </a:ext>
              </a:extLst>
            </p:cNvPr>
            <p:cNvSpPr txBox="1"/>
            <p:nvPr/>
          </p:nvSpPr>
          <p:spPr>
            <a:xfrm>
              <a:off x="520335" y="3967865"/>
              <a:ext cx="897490" cy="276999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Add Group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BF5998C-DF79-8432-E743-4DCC56717FB7}"/>
                </a:ext>
              </a:extLst>
            </p:cNvPr>
            <p:cNvSpPr txBox="1"/>
            <p:nvPr/>
          </p:nvSpPr>
          <p:spPr>
            <a:xfrm>
              <a:off x="1911734" y="1137320"/>
              <a:ext cx="280846" cy="307777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D61D40-8996-6C40-021C-67CBDD79FAF4}"/>
                </a:ext>
              </a:extLst>
            </p:cNvPr>
            <p:cNvSpPr txBox="1"/>
            <p:nvPr/>
          </p:nvSpPr>
          <p:spPr>
            <a:xfrm>
              <a:off x="509360" y="1719551"/>
              <a:ext cx="17815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Demographic</a:t>
              </a:r>
              <a:r>
                <a:rPr lang="en-US" sz="1400" b="1" dirty="0"/>
                <a:t> options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E16C31-A4BD-9DEC-B61C-C6F647F57CE2}"/>
                </a:ext>
              </a:extLst>
            </p:cNvPr>
            <p:cNvSpPr txBox="1"/>
            <p:nvPr/>
          </p:nvSpPr>
          <p:spPr>
            <a:xfrm>
              <a:off x="448775" y="2629604"/>
              <a:ext cx="2204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Comorbid  Condition options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74E4FF2-C99C-C192-0FB8-644B39E62B56}"/>
                </a:ext>
              </a:extLst>
            </p:cNvPr>
            <p:cNvSpPr txBox="1"/>
            <p:nvPr/>
          </p:nvSpPr>
          <p:spPr>
            <a:xfrm>
              <a:off x="448775" y="3571381"/>
              <a:ext cx="28687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Additional Variables</a:t>
              </a:r>
            </a:p>
          </p:txBody>
        </p:sp>
      </p:grp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E769513-A26E-CAE0-67D3-11C8D4325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716997"/>
              </p:ext>
            </p:extLst>
          </p:nvPr>
        </p:nvGraphicFramePr>
        <p:xfrm>
          <a:off x="8535902" y="645953"/>
          <a:ext cx="3552380" cy="54303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7698">
                  <a:extLst>
                    <a:ext uri="{9D8B030D-6E8A-4147-A177-3AD203B41FA5}">
                      <a16:colId xmlns:a16="http://schemas.microsoft.com/office/drawing/2014/main" val="3787154109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1457278906"/>
                    </a:ext>
                  </a:extLst>
                </a:gridCol>
                <a:gridCol w="654107">
                  <a:extLst>
                    <a:ext uri="{9D8B030D-6E8A-4147-A177-3AD203B41FA5}">
                      <a16:colId xmlns:a16="http://schemas.microsoft.com/office/drawing/2014/main" val="3837767708"/>
                    </a:ext>
                  </a:extLst>
                </a:gridCol>
                <a:gridCol w="888095">
                  <a:extLst>
                    <a:ext uri="{9D8B030D-6E8A-4147-A177-3AD203B41FA5}">
                      <a16:colId xmlns:a16="http://schemas.microsoft.com/office/drawing/2014/main" val="49805429"/>
                    </a:ext>
                  </a:extLst>
                </a:gridCol>
              </a:tblGrid>
              <a:tr h="29474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VMAT2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 VMAT2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959391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r>
                        <a:rPr lang="en-US" sz="12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(n=123)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938947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r>
                        <a:rPr lang="en-US" sz="1200" dirty="0"/>
                        <a:t>Demographics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308596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r>
                        <a:rPr lang="en-US" sz="1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56429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r>
                        <a:rPr lang="en-US" sz="1200" dirty="0"/>
                        <a:t>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955916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r>
                        <a:rPr lang="en-US" sz="1200" dirty="0"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842424"/>
                  </a:ext>
                </a:extLst>
              </a:tr>
              <a:tr h="707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Elixhauser</a:t>
                      </a:r>
                      <a:r>
                        <a:rPr lang="en-US" sz="1200" dirty="0"/>
                        <a:t> Comorbidities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77882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r>
                        <a:rPr lang="en-US" sz="1200" dirty="0"/>
                        <a:t>HIV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76684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r>
                        <a:rPr lang="en-US" sz="1200" dirty="0"/>
                        <a:t>CVD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80540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284761"/>
                  </a:ext>
                </a:extLst>
              </a:tr>
              <a:tr h="707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Pharmacologic Use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193506"/>
                  </a:ext>
                </a:extLst>
              </a:tr>
              <a:tr h="5010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Baclofen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878839"/>
                  </a:ext>
                </a:extLst>
              </a:tr>
              <a:tr h="404658">
                <a:tc>
                  <a:txBody>
                    <a:bodyPr/>
                    <a:lstStyle/>
                    <a:p>
                      <a:r>
                        <a:rPr lang="en-US" sz="1200" dirty="0" err="1"/>
                        <a:t>Amatadine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181858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r>
                        <a:rPr lang="en-US" sz="1200" dirty="0" err="1"/>
                        <a:t>Halperidol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72327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285DFDA-E133-FBDD-5C8A-1873378631A9}"/>
              </a:ext>
            </a:extLst>
          </p:cNvPr>
          <p:cNvSpPr txBox="1"/>
          <p:nvPr/>
        </p:nvSpPr>
        <p:spPr>
          <a:xfrm>
            <a:off x="8468962" y="6439275"/>
            <a:ext cx="3202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List sites included in the aggregate numbers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BC9D8D-7F1E-1495-3C3A-6B815E5B5D49}"/>
              </a:ext>
            </a:extLst>
          </p:cNvPr>
          <p:cNvSpPr txBox="1"/>
          <p:nvPr/>
        </p:nvSpPr>
        <p:spPr>
          <a:xfrm>
            <a:off x="3978601" y="1759296"/>
            <a:ext cx="1683326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Demographic Label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CFD5FA-0E17-7A1E-D079-FAC3EACDB441}"/>
              </a:ext>
            </a:extLst>
          </p:cNvPr>
          <p:cNvSpPr txBox="1"/>
          <p:nvPr/>
        </p:nvSpPr>
        <p:spPr>
          <a:xfrm>
            <a:off x="3978600" y="2459335"/>
            <a:ext cx="1899259" cy="46166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Demographic Variable Label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DA5388-E42C-347C-2CA4-ECA95BB861DE}"/>
              </a:ext>
            </a:extLst>
          </p:cNvPr>
          <p:cNvSpPr txBox="1"/>
          <p:nvPr/>
        </p:nvSpPr>
        <p:spPr>
          <a:xfrm>
            <a:off x="3922918" y="4464933"/>
            <a:ext cx="1683326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Group 1 Label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166133-029D-C087-F81B-B20204375834}"/>
              </a:ext>
            </a:extLst>
          </p:cNvPr>
          <p:cNvSpPr txBox="1"/>
          <p:nvPr/>
        </p:nvSpPr>
        <p:spPr>
          <a:xfrm>
            <a:off x="3925645" y="5072639"/>
            <a:ext cx="2066127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Variable Label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95988C-7323-ED33-B9A8-D0563E71F1B3}"/>
              </a:ext>
            </a:extLst>
          </p:cNvPr>
          <p:cNvSpPr txBox="1"/>
          <p:nvPr/>
        </p:nvSpPr>
        <p:spPr>
          <a:xfrm>
            <a:off x="3955932" y="5474240"/>
            <a:ext cx="2066127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Variable Label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88ABFC-03B1-372C-5E05-849094568200}"/>
              </a:ext>
            </a:extLst>
          </p:cNvPr>
          <p:cNvSpPr txBox="1"/>
          <p:nvPr/>
        </p:nvSpPr>
        <p:spPr>
          <a:xfrm>
            <a:off x="3933258" y="5891010"/>
            <a:ext cx="2066127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Variable Label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2DFAAD-AB53-2FEC-BC03-A55F96F2917A}"/>
              </a:ext>
            </a:extLst>
          </p:cNvPr>
          <p:cNvSpPr txBox="1"/>
          <p:nvPr/>
        </p:nvSpPr>
        <p:spPr>
          <a:xfrm>
            <a:off x="6149681" y="2458661"/>
            <a:ext cx="1899259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Drop Demographic csv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ABD4A7-1779-54D2-9E8C-7370DDEA7F11}"/>
              </a:ext>
            </a:extLst>
          </p:cNvPr>
          <p:cNvSpPr txBox="1"/>
          <p:nvPr/>
        </p:nvSpPr>
        <p:spPr>
          <a:xfrm>
            <a:off x="6104339" y="5063594"/>
            <a:ext cx="2066127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Drop Group 1 Variable 1 csv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8ADC86-6AB1-F847-4435-2652A0B44BB6}"/>
              </a:ext>
            </a:extLst>
          </p:cNvPr>
          <p:cNvSpPr txBox="1"/>
          <p:nvPr/>
        </p:nvSpPr>
        <p:spPr>
          <a:xfrm>
            <a:off x="6127013" y="5473566"/>
            <a:ext cx="2066127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Drop Group 1 Variable 2 csv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0EB34A-B7D2-25E8-6B6A-7C05615335DF}"/>
              </a:ext>
            </a:extLst>
          </p:cNvPr>
          <p:cNvSpPr txBox="1"/>
          <p:nvPr/>
        </p:nvSpPr>
        <p:spPr>
          <a:xfrm>
            <a:off x="6104339" y="5890336"/>
            <a:ext cx="2066127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Drop Group 1 Variable 3 csv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309ADF-610D-C694-AE02-486171604AC8}"/>
              </a:ext>
            </a:extLst>
          </p:cNvPr>
          <p:cNvSpPr txBox="1"/>
          <p:nvPr/>
        </p:nvSpPr>
        <p:spPr>
          <a:xfrm>
            <a:off x="6149682" y="2966871"/>
            <a:ext cx="1899258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Drop Demographic csv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046E3E-8A78-B4E2-587A-025E570BE3B2}"/>
              </a:ext>
            </a:extLst>
          </p:cNvPr>
          <p:cNvSpPr txBox="1"/>
          <p:nvPr/>
        </p:nvSpPr>
        <p:spPr>
          <a:xfrm>
            <a:off x="6153571" y="3497187"/>
            <a:ext cx="1899257" cy="27699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Drop Demographic csv 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E0F012-D2F9-EF69-4FDE-163B972583BB}"/>
              </a:ext>
            </a:extLst>
          </p:cNvPr>
          <p:cNvSpPr txBox="1"/>
          <p:nvPr/>
        </p:nvSpPr>
        <p:spPr>
          <a:xfrm>
            <a:off x="4009080" y="2967335"/>
            <a:ext cx="1899259" cy="46166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Demographic Variable Label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A62A55-29F6-7187-6099-D2F926273DD2}"/>
              </a:ext>
            </a:extLst>
          </p:cNvPr>
          <p:cNvSpPr txBox="1"/>
          <p:nvPr/>
        </p:nvSpPr>
        <p:spPr>
          <a:xfrm>
            <a:off x="3978600" y="3497187"/>
            <a:ext cx="1899259" cy="46166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Demographic Variable Label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CFFA4C4-A23E-F2EF-12D6-480C8DB4F8EF}"/>
              </a:ext>
            </a:extLst>
          </p:cNvPr>
          <p:cNvCxnSpPr/>
          <p:nvPr/>
        </p:nvCxnSpPr>
        <p:spPr>
          <a:xfrm>
            <a:off x="3752480" y="1291208"/>
            <a:ext cx="0" cy="5038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91A448-FE56-9348-4CF2-597E5B58B79E}"/>
              </a:ext>
            </a:extLst>
          </p:cNvPr>
          <p:cNvCxnSpPr/>
          <p:nvPr/>
        </p:nvCxnSpPr>
        <p:spPr>
          <a:xfrm>
            <a:off x="8344800" y="1539302"/>
            <a:ext cx="0" cy="5038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01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8291</TotalTime>
  <Words>416</Words>
  <Application>Microsoft Office PowerPoint</Application>
  <PresentationFormat>Widescreen</PresentationFormat>
  <Paragraphs>144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Table one builder – manual demographics</vt:lpstr>
      <vt:lpstr>Table one builder – using breakdowns</vt:lpstr>
      <vt:lpstr>Table one builder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Morris, Michele</dc:creator>
  <cp:lastModifiedBy>Morris, Michele</cp:lastModifiedBy>
  <cp:revision>13</cp:revision>
  <dcterms:created xsi:type="dcterms:W3CDTF">2024-11-07T13:23:15Z</dcterms:created>
  <dcterms:modified xsi:type="dcterms:W3CDTF">2024-11-13T17:30:29Z</dcterms:modified>
</cp:coreProperties>
</file>