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68"/>
  </p:notesMasterIdLst>
  <p:sldIdLst>
    <p:sldId id="256" r:id="rId3"/>
    <p:sldId id="318" r:id="rId4"/>
    <p:sldId id="319" r:id="rId5"/>
    <p:sldId id="264" r:id="rId6"/>
    <p:sldId id="266" r:id="rId7"/>
    <p:sldId id="315" r:id="rId8"/>
    <p:sldId id="314" r:id="rId9"/>
    <p:sldId id="316" r:id="rId10"/>
    <p:sldId id="267" r:id="rId11"/>
    <p:sldId id="317" r:id="rId12"/>
    <p:sldId id="311" r:id="rId13"/>
    <p:sldId id="262" r:id="rId14"/>
    <p:sldId id="309" r:id="rId15"/>
    <p:sldId id="322" r:id="rId16"/>
    <p:sldId id="272" r:id="rId17"/>
    <p:sldId id="320" r:id="rId18"/>
    <p:sldId id="321" r:id="rId19"/>
    <p:sldId id="310" r:id="rId20"/>
    <p:sldId id="265" r:id="rId21"/>
    <p:sldId id="269" r:id="rId22"/>
    <p:sldId id="271" r:id="rId23"/>
    <p:sldId id="312" r:id="rId24"/>
    <p:sldId id="273" r:id="rId25"/>
    <p:sldId id="270" r:id="rId26"/>
    <p:sldId id="274" r:id="rId27"/>
    <p:sldId id="275" r:id="rId28"/>
    <p:sldId id="276" r:id="rId29"/>
    <p:sldId id="277" r:id="rId30"/>
    <p:sldId id="323" r:id="rId31"/>
    <p:sldId id="278" r:id="rId32"/>
    <p:sldId id="279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0" r:id="rId42"/>
    <p:sldId id="324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26" r:id="rId61"/>
    <p:sldId id="328" r:id="rId62"/>
    <p:sldId id="327" r:id="rId63"/>
    <p:sldId id="329" r:id="rId64"/>
    <p:sldId id="330" r:id="rId65"/>
    <p:sldId id="331" r:id="rId66"/>
    <p:sldId id="33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BC22-8876-47B7-AB9D-29F456D07857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081B7-E34E-4F06-83B8-B6DDE4F52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21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EB2AF-83FB-4776-BD02-DC98BFFE8C24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21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0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21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EB2AF-83FB-4776-BD02-DC98BFFE8C24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21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2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21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-options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globallity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customer</a:t>
            </a:r>
            <a:r>
              <a:rPr lang="de-DE" baseline="0" dirty="0"/>
              <a:t> </a:t>
            </a:r>
            <a:r>
              <a:rPr lang="de-DE" baseline="0" dirty="0" err="1"/>
              <a:t>proximity</a:t>
            </a:r>
            <a:r>
              <a:rPr lang="de-DE" baseline="0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21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EB2AF-83FB-4776-BD02-DC98BFFE8C24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21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50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8E6821C-B3A7-47E4-BBD3-0EA502D581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4181" y="3366804"/>
            <a:ext cx="10723419" cy="13991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0"/>
              </a:rPr>
              <a:t>INSERT NAME OF SPEAKER HERE</a:t>
            </a:r>
            <a:br>
              <a:rPr lang="en-US" b="1" dirty="0">
                <a:solidFill>
                  <a:schemeClr val="bg1"/>
                </a:solidFill>
                <a:latin typeface="Graphik" panose="020B0503030202060203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Graphik" panose="020B0503030202060203" pitchFamily="34" charset="0"/>
              </a:rPr>
              <a:t>INSERT NAME OF PRESENTATION HERE</a:t>
            </a:r>
          </a:p>
        </p:txBody>
      </p:sp>
    </p:spTree>
    <p:extLst>
      <p:ext uri="{BB962C8B-B14F-4D97-AF65-F5344CB8AC3E}">
        <p14:creationId xmlns:p14="http://schemas.microsoft.com/office/powerpoint/2010/main" val="40160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mit festen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cxnSp>
        <p:nvCxnSpPr>
          <p:cNvPr id="9" name="Top line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 line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op line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Top line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 line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22" name="Text l"/>
          <p:cNvSpPr>
            <a:spLocks noGrp="1"/>
          </p:cNvSpPr>
          <p:nvPr>
            <p:ph type="body" sz="quarter" idx="13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cxnSp>
        <p:nvCxnSpPr>
          <p:cNvPr id="25" name="Top line"/>
          <p:cNvCxnSpPr/>
          <p:nvPr userDrawn="1"/>
        </p:nvCxnSpPr>
        <p:spPr>
          <a:xfrm>
            <a:off x="4159211" y="2273790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 line"/>
          <p:cNvCxnSpPr/>
          <p:nvPr userDrawn="1"/>
        </p:nvCxnSpPr>
        <p:spPr>
          <a:xfrm>
            <a:off x="4159211" y="4114476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r1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11" y="992527"/>
            <a:ext cx="7243958" cy="102862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 baseline="0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</p:txBody>
      </p:sp>
      <p:sp>
        <p:nvSpPr>
          <p:cNvPr id="32" name="Text r1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11" y="2833214"/>
            <a:ext cx="7243958" cy="102862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</p:txBody>
      </p:sp>
      <p:sp>
        <p:nvSpPr>
          <p:cNvPr id="33" name="Text r1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11" y="4673901"/>
            <a:ext cx="7243958" cy="102862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4159211" y="631609"/>
            <a:ext cx="5450995" cy="169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96" b="1" noProof="0" dirty="0">
                <a:solidFill>
                  <a:schemeClr val="accent1"/>
                </a:solidFill>
              </a:rPr>
              <a:t>CUSTOMER</a:t>
            </a:r>
            <a:r>
              <a:rPr lang="en-US" sz="1096" b="1" baseline="0" noProof="0" dirty="0">
                <a:solidFill>
                  <a:schemeClr val="accent1"/>
                </a:solidFill>
              </a:rPr>
              <a:t> CHALLENGE</a:t>
            </a:r>
            <a:endParaRPr lang="en-US" sz="1096" b="1" noProof="0" dirty="0">
              <a:solidFill>
                <a:schemeClr val="accent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159211" y="2479400"/>
            <a:ext cx="4590373" cy="169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96" b="1" noProof="0" dirty="0">
                <a:solidFill>
                  <a:schemeClr val="accent1"/>
                </a:solidFill>
              </a:rPr>
              <a:t>MIMACOM SOLUTION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159212" y="4312982"/>
            <a:ext cx="4662091" cy="169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96" b="1" noProof="0" dirty="0">
                <a:solidFill>
                  <a:schemeClr val="accent1"/>
                </a:solidFill>
              </a:rPr>
              <a:t>IMPACT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430263" y="633444"/>
            <a:ext cx="2008118" cy="169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96" b="1" noProof="0" dirty="0">
                <a:solidFill>
                  <a:schemeClr val="accent1"/>
                </a:solidFill>
              </a:rPr>
              <a:t>REFERENCES</a:t>
            </a:r>
          </a:p>
        </p:txBody>
      </p:sp>
      <p:pic>
        <p:nvPicPr>
          <p:cNvPr id="20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sp>
        <p:nvSpPr>
          <p:cNvPr id="14" name="Dachzeile 1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cxnSp>
        <p:nvCxnSpPr>
          <p:cNvPr id="9" name="Top line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21" name="Text l"/>
          <p:cNvSpPr>
            <a:spLocks noGrp="1"/>
          </p:cNvSpPr>
          <p:nvPr>
            <p:ph type="body" sz="quarter" idx="14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sp>
        <p:nvSpPr>
          <p:cNvPr id="20" name="Dachzeile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11" y="631608"/>
            <a:ext cx="6526773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sp>
        <p:nvSpPr>
          <p:cNvPr id="4" name="Portrait"/>
          <p:cNvSpPr>
            <a:spLocks noGrp="1"/>
          </p:cNvSpPr>
          <p:nvPr>
            <p:ph type="pic" sz="quarter" idx="16" hasCustomPrompt="1"/>
          </p:nvPr>
        </p:nvSpPr>
        <p:spPr>
          <a:xfrm>
            <a:off x="4159211" y="902297"/>
            <a:ext cx="1541777" cy="15519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797"/>
            </a:lvl1pPr>
          </a:lstStyle>
          <a:p>
            <a:r>
              <a:rPr lang="en-US" noProof="0" dirty="0"/>
              <a:t>Photo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12" y="2670801"/>
            <a:ext cx="2939693" cy="2527385"/>
          </a:xfrm>
          <a:prstGeom prst="rect">
            <a:avLst/>
          </a:prstGeom>
        </p:spPr>
        <p:txBody>
          <a:bodyPr lIns="0" tIns="0" rIns="0" bIns="0"/>
          <a:lstStyle>
            <a:lvl1pPr marL="0" indent="0" rtl="0">
              <a:buNone/>
              <a:defRPr lang="de-DE" sz="1793" b="0" i="0" u="none" strike="noStrike" baseline="30000" smtClean="0"/>
            </a:lvl1pPr>
            <a:lvl2pPr>
              <a:defRPr sz="1195"/>
            </a:lvl2pPr>
            <a:lvl3pPr>
              <a:defRPr sz="1195"/>
            </a:lvl3pPr>
            <a:lvl4pPr>
              <a:defRPr sz="1195"/>
            </a:lvl4pPr>
            <a:lvl5pPr>
              <a:defRPr sz="1195"/>
            </a:lvl5pPr>
          </a:lstStyle>
          <a:p>
            <a:pPr rtl="0"/>
            <a:r>
              <a:rPr lang="en-US" sz="1793" b="0" i="0" u="none" strike="noStrike" baseline="30000" noProof="0" dirty="0">
                <a:solidFill>
                  <a:srgbClr val="1E303A"/>
                </a:solidFill>
                <a:latin typeface="Myriad Pro"/>
              </a:rPr>
              <a:t>Max Müller</a:t>
            </a:r>
            <a:br>
              <a:rPr lang="en-US" sz="1793" b="0" i="0" u="none" strike="noStrike" baseline="30000" noProof="0" dirty="0">
                <a:solidFill>
                  <a:srgbClr val="1E303A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1E303A"/>
                </a:solidFill>
                <a:latin typeface="Myriad Pro"/>
              </a:rPr>
              <a:t>Lorem Consultant</a:t>
            </a:r>
          </a:p>
          <a:p>
            <a:pPr rtl="0"/>
            <a:endParaRPr lang="en-US" sz="1793" b="0" i="0" u="none" strike="noStrike" baseline="30000" noProof="0" dirty="0">
              <a:solidFill>
                <a:srgbClr val="7E9098"/>
              </a:solidFill>
              <a:latin typeface="Myriad Pro"/>
            </a:endParaRPr>
          </a:p>
          <a:p>
            <a:pPr rtl="0"/>
            <a:r>
              <a:rPr lang="en-US" sz="1793" b="0" i="0" u="none" strike="noStrike" baseline="30000" noProof="0" dirty="0">
                <a:solidFill>
                  <a:srgbClr val="1E303A"/>
                </a:solidFill>
                <a:latin typeface="Myriad Pro"/>
              </a:rPr>
              <a:t>mimacom Deutschland GmbH</a:t>
            </a:r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  <a:t>Panoramastr. 27 </a:t>
            </a:r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  <a:t>70174 Stuttgart</a:t>
            </a:r>
          </a:p>
          <a:p>
            <a:pPr rtl="0"/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  <a:t>T: +49 711 460 59 64 - XX</a:t>
            </a:r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  <a:t>F: +49 711 460 59 64 - XX </a:t>
            </a:r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b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</a:br>
            <a:r>
              <a:rPr lang="en-US" sz="1793" b="0" i="0" u="none" strike="noStrike" baseline="30000" noProof="0" dirty="0">
                <a:solidFill>
                  <a:srgbClr val="7E9098"/>
                </a:solidFill>
                <a:latin typeface="Myriad Pro"/>
              </a:rPr>
              <a:t>E: </a:t>
            </a:r>
            <a:r>
              <a:rPr lang="en-US" sz="1793" b="0" i="0" u="none" strike="noStrike" baseline="30000" noProof="0" dirty="0" err="1">
                <a:solidFill>
                  <a:srgbClr val="7E9098"/>
                </a:solidFill>
                <a:latin typeface="Myriad Pro"/>
              </a:rPr>
              <a:t>max.mueller@mimacom.com</a:t>
            </a:r>
            <a:endParaRPr lang="en-US" sz="1793" b="0" i="0" u="none" strike="noStrike" baseline="30000" noProof="0" dirty="0">
              <a:solidFill>
                <a:srgbClr val="7E9098"/>
              </a:solidFill>
              <a:latin typeface="Myriad Pro"/>
            </a:endParaRPr>
          </a:p>
          <a:p>
            <a:pPr rtl="0"/>
            <a:r>
              <a:rPr lang="en-US" sz="1793" b="0" i="0" u="none" strike="noStrike" baseline="30000" noProof="0" dirty="0" err="1">
                <a:solidFill>
                  <a:srgbClr val="7E9098"/>
                </a:solidFill>
                <a:latin typeface="Myriad Pro"/>
              </a:rPr>
              <a:t>www.mimacom.de</a:t>
            </a:r>
            <a:endParaRPr lang="en-US" sz="1793" b="0" i="0" u="none" strike="noStrike" baseline="30000" noProof="0" dirty="0">
              <a:solidFill>
                <a:srgbClr val="7E9098"/>
              </a:solidFill>
              <a:latin typeface="Myriad Pro"/>
            </a:endParaRPr>
          </a:p>
          <a:p>
            <a:pPr lvl="0"/>
            <a:endParaRPr lang="en-US" noProof="0" dirty="0"/>
          </a:p>
        </p:txBody>
      </p:sp>
      <p:cxnSp>
        <p:nvCxnSpPr>
          <p:cNvPr id="23" name="Top line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 line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 line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 line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2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3433"/>
            <a:ext cx="12192000" cy="6855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aseline="0"/>
            </a:lvl1pPr>
          </a:lstStyle>
          <a:p>
            <a:r>
              <a:rPr lang="en-US" noProof="0" dirty="0"/>
              <a:t>Please insert Photo</a:t>
            </a:r>
          </a:p>
        </p:txBody>
      </p:sp>
      <p:sp>
        <p:nvSpPr>
          <p:cNvPr id="14" name="Dachzeile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10255721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cxnSp>
        <p:nvCxnSpPr>
          <p:cNvPr id="9" name="Top line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chzeile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3"/>
            <a:ext cx="11259780" cy="26347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7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27383" y="1383124"/>
            <a:ext cx="10621508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5BAD1-90E6-4BAB-8732-5946488F34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891" y="81546"/>
            <a:ext cx="906095" cy="9060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850CE-0FF2-4A5B-910F-E6101C89A08F}"/>
              </a:ext>
            </a:extLst>
          </p:cNvPr>
          <p:cNvCxnSpPr/>
          <p:nvPr userDrawn="1"/>
        </p:nvCxnSpPr>
        <p:spPr>
          <a:xfrm>
            <a:off x="527382" y="1084403"/>
            <a:ext cx="1152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27382" y="1383124"/>
            <a:ext cx="5310755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5838136" y="1383124"/>
            <a:ext cx="5310755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D9A18-6F51-4DA6-ACD0-8FBB562C3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891" y="81546"/>
            <a:ext cx="906095" cy="9060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BAF65-5C30-497E-BBCE-40E2E33658FB}"/>
              </a:ext>
            </a:extLst>
          </p:cNvPr>
          <p:cNvCxnSpPr/>
          <p:nvPr userDrawn="1"/>
        </p:nvCxnSpPr>
        <p:spPr>
          <a:xfrm>
            <a:off x="527382" y="1084403"/>
            <a:ext cx="1152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0">
            <a:extLst>
              <a:ext uri="{FF2B5EF4-FFF2-40B4-BE49-F238E27FC236}">
                <a16:creationId xmlns:a16="http://schemas.microsoft.com/office/drawing/2014/main" id="{112C913A-DA92-4D05-AD00-901A1F92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7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über Footline"/>
          <p:cNvSpPr/>
          <p:nvPr userDrawn="1"/>
        </p:nvSpPr>
        <p:spPr>
          <a:xfrm>
            <a:off x="143363" y="6172289"/>
            <a:ext cx="11833554" cy="577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sp>
        <p:nvSpPr>
          <p:cNvPr id="21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788816" y="2923444"/>
            <a:ext cx="10972946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sp>
        <p:nvSpPr>
          <p:cNvPr id="20" name="Titel"/>
          <p:cNvSpPr>
            <a:spLocks noGrp="1"/>
          </p:cNvSpPr>
          <p:nvPr>
            <p:ph type="body" sz="quarter" idx="15" hasCustomPrompt="1"/>
          </p:nvPr>
        </p:nvSpPr>
        <p:spPr>
          <a:xfrm>
            <a:off x="788816" y="2490341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  <p:cxnSp>
        <p:nvCxnSpPr>
          <p:cNvPr id="15" name="Top line"/>
          <p:cNvCxnSpPr/>
          <p:nvPr userDrawn="1"/>
        </p:nvCxnSpPr>
        <p:spPr>
          <a:xfrm>
            <a:off x="788816" y="234597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816" y="794022"/>
            <a:ext cx="2384375" cy="687280"/>
          </a:xfrm>
          <a:prstGeom prst="rect">
            <a:avLst/>
          </a:prstGeom>
        </p:spPr>
      </p:pic>
      <p:pic>
        <p:nvPicPr>
          <p:cNvPr id="9" name="Eck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 Fläche mit 2. Dach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nie ru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chzeile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211" y="631608"/>
            <a:ext cx="4948966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OPTIONAL HEADER</a:t>
            </a:r>
          </a:p>
        </p:txBody>
      </p:sp>
      <p:cxnSp>
        <p:nvCxnSpPr>
          <p:cNvPr id="15" name="Linie ro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cxnSp>
        <p:nvCxnSpPr>
          <p:cNvPr id="17" name="Linie lu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lu"/>
          <p:cNvSpPr>
            <a:spLocks noGrp="1"/>
          </p:cNvSpPr>
          <p:nvPr>
            <p:ph type="body" sz="quarter" idx="13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 baseline="0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cxnSp>
        <p:nvCxnSpPr>
          <p:cNvPr id="18" name="Linie lm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14" name="Dachzeile 1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cxnSp>
        <p:nvCxnSpPr>
          <p:cNvPr id="9" name="Linie lo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1spaltig mit 2. Dach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sp>
        <p:nvSpPr>
          <p:cNvPr id="12" name="Text r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12" y="1046665"/>
            <a:ext cx="7350330" cy="4583672"/>
          </a:xfrm>
          <a:prstGeom prst="rect">
            <a:avLst/>
          </a:prstGeom>
        </p:spPr>
        <p:txBody>
          <a:bodyPr lIns="0" tIns="0" rIns="0" bIns="0"/>
          <a:lstStyle>
            <a:lvl1pPr marL="18025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cxnSp>
        <p:nvCxnSpPr>
          <p:cNvPr id="21" name="Linie ru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chzeile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211" y="631608"/>
            <a:ext cx="7243958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OPTIONAL HEADER</a:t>
            </a:r>
          </a:p>
        </p:txBody>
      </p:sp>
      <p:cxnSp>
        <p:nvCxnSpPr>
          <p:cNvPr id="23" name="Linie ro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lu"/>
          <p:cNvSpPr>
            <a:spLocks noGrp="1"/>
          </p:cNvSpPr>
          <p:nvPr>
            <p:ph type="body" sz="quarter" idx="13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cxnSp>
        <p:nvCxnSpPr>
          <p:cNvPr id="24" name="Linie lu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nie lm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14" name="Dachzeile 1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cxnSp>
        <p:nvCxnSpPr>
          <p:cNvPr id="26" name="Linie lo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mit 2. Dach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sp>
        <p:nvSpPr>
          <p:cNvPr id="14" name="Dachzeile 1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HEADER</a:t>
            </a:r>
          </a:p>
        </p:txBody>
      </p:sp>
      <p:cxnSp>
        <p:nvCxnSpPr>
          <p:cNvPr id="9" name="Top line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 line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op line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Top line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 line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22" name="Text l"/>
          <p:cNvSpPr>
            <a:spLocks noGrp="1"/>
          </p:cNvSpPr>
          <p:nvPr>
            <p:ph type="body" sz="quarter" idx="13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sp>
        <p:nvSpPr>
          <p:cNvPr id="20" name="Dachzeile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211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OPTIONAL HEADER</a:t>
            </a:r>
          </a:p>
        </p:txBody>
      </p:sp>
      <p:sp>
        <p:nvSpPr>
          <p:cNvPr id="21" name="Text r1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11" y="1046665"/>
            <a:ext cx="3585527" cy="4583672"/>
          </a:xfrm>
          <a:prstGeom prst="rect">
            <a:avLst/>
          </a:prstGeom>
        </p:spPr>
        <p:txBody>
          <a:bodyPr lIns="0" tIns="0" rIns="0" bIns="0"/>
          <a:lstStyle>
            <a:lvl1pPr marL="18025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sp>
        <p:nvSpPr>
          <p:cNvPr id="23" name="Text r2"/>
          <p:cNvSpPr>
            <a:spLocks noGrp="1"/>
          </p:cNvSpPr>
          <p:nvPr>
            <p:ph type="body" sz="quarter" idx="15" hasCustomPrompt="1"/>
          </p:nvPr>
        </p:nvSpPr>
        <p:spPr>
          <a:xfrm>
            <a:off x="7888962" y="1046665"/>
            <a:ext cx="3585527" cy="4583672"/>
          </a:xfrm>
          <a:prstGeom prst="rect">
            <a:avLst/>
          </a:prstGeom>
        </p:spPr>
        <p:txBody>
          <a:bodyPr lIns="0" tIns="0" rIns="0" bIns="0"/>
          <a:lstStyle>
            <a:lvl1pPr marL="18025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pic>
        <p:nvPicPr>
          <p:cNvPr id="25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mit freien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x l"/>
          <p:cNvSpPr/>
          <p:nvPr userDrawn="1"/>
        </p:nvSpPr>
        <p:spPr>
          <a:xfrm flipH="1">
            <a:off x="190033" y="191286"/>
            <a:ext cx="3460034" cy="5962382"/>
          </a:xfrm>
          <a:prstGeom prst="round1Rect">
            <a:avLst>
              <a:gd name="adj" fmla="val 6249"/>
            </a:avLst>
          </a:prstGeom>
          <a:gradFill>
            <a:gsLst>
              <a:gs pos="0">
                <a:srgbClr val="D7E2E6">
                  <a:alpha val="40000"/>
                </a:srgbClr>
              </a:gs>
              <a:gs pos="100000">
                <a:srgbClr val="EAF2F5">
                  <a:alpha val="60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072" tIns="45536" rIns="91072" bIns="45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3" b="1" noProof="0" dirty="0"/>
          </a:p>
        </p:txBody>
      </p:sp>
      <p:sp>
        <p:nvSpPr>
          <p:cNvPr id="14" name="Dachzeile 1"/>
          <p:cNvSpPr>
            <a:spLocks noGrp="1"/>
          </p:cNvSpPr>
          <p:nvPr>
            <p:ph type="body" sz="quarter" idx="11" hasCustomPrompt="1"/>
          </p:nvPr>
        </p:nvSpPr>
        <p:spPr>
          <a:xfrm>
            <a:off x="430263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REFERENCES</a:t>
            </a:r>
          </a:p>
        </p:txBody>
      </p:sp>
      <p:cxnSp>
        <p:nvCxnSpPr>
          <p:cNvPr id="9" name="Top line"/>
          <p:cNvCxnSpPr/>
          <p:nvPr userDrawn="1"/>
        </p:nvCxnSpPr>
        <p:spPr>
          <a:xfrm>
            <a:off x="430263" y="433103"/>
            <a:ext cx="896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 line"/>
          <p:cNvCxnSpPr/>
          <p:nvPr userDrawn="1"/>
        </p:nvCxnSpPr>
        <p:spPr>
          <a:xfrm>
            <a:off x="4159211" y="43310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op line"/>
          <p:cNvCxnSpPr/>
          <p:nvPr userDrawn="1"/>
        </p:nvCxnSpPr>
        <p:spPr>
          <a:xfrm>
            <a:off x="4159211" y="5955163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Top line"/>
          <p:cNvCxnSpPr/>
          <p:nvPr userDrawn="1"/>
        </p:nvCxnSpPr>
        <p:spPr>
          <a:xfrm>
            <a:off x="430263" y="5955163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 line"/>
          <p:cNvCxnSpPr/>
          <p:nvPr userDrawn="1"/>
        </p:nvCxnSpPr>
        <p:spPr>
          <a:xfrm>
            <a:off x="430263" y="3158041"/>
            <a:ext cx="896382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"/>
          <p:cNvSpPr>
            <a:spLocks noGrp="1"/>
          </p:cNvSpPr>
          <p:nvPr>
            <p:ph type="body" sz="quarter" idx="12" hasCustomPrompt="1"/>
          </p:nvPr>
        </p:nvSpPr>
        <p:spPr>
          <a:xfrm>
            <a:off x="430263" y="1046665"/>
            <a:ext cx="2868422" cy="15160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84"/>
              </a:lnSpc>
              <a:buNone/>
              <a:defRPr sz="3735" b="0" i="0" baseline="0">
                <a:solidFill>
                  <a:schemeClr val="accent2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noProof="0" dirty="0"/>
              <a:t>Slide name or header</a:t>
            </a:r>
          </a:p>
        </p:txBody>
      </p:sp>
      <p:sp>
        <p:nvSpPr>
          <p:cNvPr id="22" name="Text l"/>
          <p:cNvSpPr>
            <a:spLocks noGrp="1"/>
          </p:cNvSpPr>
          <p:nvPr>
            <p:ph type="body" sz="quarter" idx="13" hasCustomPrompt="1"/>
          </p:nvPr>
        </p:nvSpPr>
        <p:spPr>
          <a:xfrm>
            <a:off x="430263" y="3356546"/>
            <a:ext cx="2868422" cy="2273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9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1pPr>
            <a:lvl2pPr marL="180251" indent="-180251">
              <a:lnSpc>
                <a:spcPts val="2241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793">
                <a:solidFill>
                  <a:schemeClr val="accent2"/>
                </a:solidFill>
                <a:latin typeface="Myriad Pro" pitchFamily="34" charset="0"/>
              </a:defRPr>
            </a:lvl2pPr>
            <a:lvl3pPr marL="711518" indent="0">
              <a:lnSpc>
                <a:spcPts val="2241"/>
              </a:lnSpc>
              <a:buNone/>
              <a:defRPr sz="1793">
                <a:solidFill>
                  <a:schemeClr val="accent2"/>
                </a:solidFill>
                <a:latin typeface="Myriad Pro" pitchFamily="34" charset="0"/>
              </a:defRPr>
            </a:lvl3pPr>
            <a:lvl4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4pPr>
            <a:lvl5pPr>
              <a:lnSpc>
                <a:spcPts val="2241"/>
              </a:lnSpc>
              <a:defRPr sz="1793">
                <a:solidFill>
                  <a:schemeClr val="accent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</a:p>
        </p:txBody>
      </p:sp>
      <p:sp>
        <p:nvSpPr>
          <p:cNvPr id="20" name="Dachzeile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211" y="631608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pPr marL="0" marR="0" lvl="0" indent="0" algn="l" defTabSz="1216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096" b="1" noProof="0" dirty="0">
                <a:solidFill>
                  <a:schemeClr val="accent1"/>
                </a:solidFill>
              </a:rPr>
              <a:t>CUSTOMER CHALLENGE</a:t>
            </a:r>
          </a:p>
          <a:p>
            <a:pPr lvl="0"/>
            <a:endParaRPr lang="en-US" noProof="0" dirty="0"/>
          </a:p>
        </p:txBody>
      </p:sp>
      <p:cxnSp>
        <p:nvCxnSpPr>
          <p:cNvPr id="25" name="Top line"/>
          <p:cNvCxnSpPr/>
          <p:nvPr userDrawn="1"/>
        </p:nvCxnSpPr>
        <p:spPr>
          <a:xfrm>
            <a:off x="4159211" y="2273790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 line"/>
          <p:cNvCxnSpPr/>
          <p:nvPr userDrawn="1"/>
        </p:nvCxnSpPr>
        <p:spPr>
          <a:xfrm>
            <a:off x="4159211" y="4114476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chzeile 2"/>
          <p:cNvSpPr>
            <a:spLocks noGrp="1"/>
          </p:cNvSpPr>
          <p:nvPr>
            <p:ph type="body" sz="quarter" idx="15" hasCustomPrompt="1"/>
          </p:nvPr>
        </p:nvSpPr>
        <p:spPr>
          <a:xfrm>
            <a:off x="4159211" y="2472295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r>
              <a:rPr lang="en-US" sz="1096" b="1" noProof="0" dirty="0">
                <a:solidFill>
                  <a:schemeClr val="accent1"/>
                </a:solidFill>
              </a:rPr>
              <a:t>MIMACOM SOLUTION</a:t>
            </a:r>
          </a:p>
        </p:txBody>
      </p:sp>
      <p:sp>
        <p:nvSpPr>
          <p:cNvPr id="30" name="Dachzeile 2"/>
          <p:cNvSpPr>
            <a:spLocks noGrp="1"/>
          </p:cNvSpPr>
          <p:nvPr>
            <p:ph type="body" sz="quarter" idx="16" hasCustomPrompt="1"/>
          </p:nvPr>
        </p:nvSpPr>
        <p:spPr>
          <a:xfrm>
            <a:off x="4159211" y="4312982"/>
            <a:ext cx="2868422" cy="2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96" b="1" i="0" baseline="0">
                <a:solidFill>
                  <a:schemeClr val="accent1"/>
                </a:solidFill>
                <a:latin typeface="Myriad Pro" pitchFamily="34" charset="0"/>
              </a:defRPr>
            </a:lvl1pPr>
          </a:lstStyle>
          <a:p>
            <a:r>
              <a:rPr lang="en-US" sz="1096" b="1" noProof="0" dirty="0">
                <a:solidFill>
                  <a:schemeClr val="accent1"/>
                </a:solidFill>
              </a:rPr>
              <a:t>IMPACT</a:t>
            </a:r>
          </a:p>
        </p:txBody>
      </p:sp>
      <p:sp>
        <p:nvSpPr>
          <p:cNvPr id="31" name="Text r1"/>
          <p:cNvSpPr>
            <a:spLocks noGrp="1"/>
          </p:cNvSpPr>
          <p:nvPr>
            <p:ph type="body" sz="quarter" idx="10" hasCustomPrompt="1"/>
          </p:nvPr>
        </p:nvSpPr>
        <p:spPr>
          <a:xfrm>
            <a:off x="4159211" y="992527"/>
            <a:ext cx="7243958" cy="102862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 baseline="0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2" name="Text r1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11" y="2833214"/>
            <a:ext cx="7243958" cy="102862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</p:txBody>
      </p:sp>
      <p:sp>
        <p:nvSpPr>
          <p:cNvPr id="33" name="Text r1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11" y="4673901"/>
            <a:ext cx="7243958" cy="1028621"/>
          </a:xfrm>
          <a:prstGeom prst="rect">
            <a:avLst/>
          </a:prstGeom>
        </p:spPr>
        <p:txBody>
          <a:bodyPr/>
          <a:lstStyle>
            <a:lvl1pPr marL="0" marR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793">
                <a:latin typeface="Myriad Pro" pitchFamily="34" charset="0"/>
              </a:defRPr>
            </a:lvl1pPr>
            <a:lvl2pPr marL="536010" indent="-175508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2pPr>
            <a:lvl3pPr marL="891769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>
                <a:latin typeface="Myriad Pro" pitchFamily="34" charset="0"/>
              </a:defRPr>
            </a:lvl3pPr>
            <a:lvl4pPr marL="1252271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93" baseline="0">
                <a:latin typeface="Myriad Pro" pitchFamily="34" charset="0"/>
              </a:defRPr>
            </a:lvl4pPr>
            <a:lvl5pPr marL="1608030" indent="-180251">
              <a:lnSpc>
                <a:spcPts val="2191"/>
              </a:lnSpc>
              <a:spcBef>
                <a:spcPts val="99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608030" algn="l"/>
              </a:tabLst>
              <a:defRPr sz="1793" baseline="0">
                <a:latin typeface="Myriad Pro" pitchFamily="34" charset="0"/>
              </a:defRPr>
            </a:lvl5pPr>
          </a:lstStyle>
          <a:p>
            <a:pPr marL="0" marR="0" lvl="0" indent="0" algn="l" defTabSz="1216296" rtl="0" eaLnBrk="1" fontAlgn="auto" latinLnBrk="0" hangingPunct="1">
              <a:lnSpc>
                <a:spcPts val="2191"/>
              </a:lnSpc>
              <a:spcBef>
                <a:spcPts val="996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Here`s space for three lines. Here`s space for three lines. Here`s space for three lines. Here`s space for three lines. Here`s space for three lines. Here`s space for three lines. Here`s space for three lines.</a:t>
            </a:r>
          </a:p>
        </p:txBody>
      </p:sp>
      <p:pic>
        <p:nvPicPr>
          <p:cNvPr id="21" name="Eck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8532" cy="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ootline"/>
          <p:cNvGrpSpPr/>
          <p:nvPr userDrawn="1"/>
        </p:nvGrpSpPr>
        <p:grpSpPr>
          <a:xfrm>
            <a:off x="1434211" y="6388266"/>
            <a:ext cx="9116093" cy="252365"/>
            <a:chOff x="1440000" y="6372000"/>
            <a:chExt cx="9152890" cy="251722"/>
          </a:xfrm>
        </p:grpSpPr>
        <p:sp>
          <p:nvSpPr>
            <p:cNvPr id="9" name="Footline bottom"/>
            <p:cNvSpPr>
              <a:spLocks/>
            </p:cNvSpPr>
            <p:nvPr userDrawn="1">
              <p:custDataLst>
                <p:tags r:id="rId12"/>
              </p:custDataLst>
            </p:nvPr>
          </p:nvSpPr>
          <p:spPr>
            <a:xfrm>
              <a:off x="1440000" y="6516000"/>
              <a:ext cx="9152890" cy="1077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spAutoFit/>
            </a:bodyPr>
            <a:lstStyle/>
            <a:p>
              <a:pPr rtl="0"/>
              <a:r>
                <a:rPr lang="en-US" sz="697" b="0" i="0" u="none" strike="noStrike" kern="1200" baseline="0" noProof="0" dirty="0">
                  <a:solidFill>
                    <a:schemeClr val="accent4"/>
                  </a:solidFill>
                  <a:latin typeface="Myriad Pro" pitchFamily="34" charset="0"/>
                  <a:ea typeface="+mn-ea"/>
                  <a:cs typeface="+mn-cs"/>
                </a:rPr>
                <a:t>Copyright: mimacom ag, 2017. All rights reserved.</a:t>
              </a:r>
              <a:endParaRPr lang="en-US" sz="697" kern="1200" baseline="30000" noProof="0" dirty="0">
                <a:solidFill>
                  <a:schemeClr val="accent4"/>
                </a:solidFill>
                <a:latin typeface="Myriad Pro" pitchFamily="34" charset="0"/>
                <a:ea typeface="+mn-ea"/>
                <a:cs typeface="+mn-cs"/>
              </a:endParaRPr>
            </a:p>
          </p:txBody>
        </p:sp>
        <p:sp>
          <p:nvSpPr>
            <p:cNvPr id="8" name="Footline top"/>
            <p:cNvSpPr>
              <a:spLocks/>
            </p:cNvSpPr>
            <p:nvPr userDrawn="1">
              <p:custDataLst>
                <p:tags r:id="rId13"/>
              </p:custDataLst>
            </p:nvPr>
          </p:nvSpPr>
          <p:spPr>
            <a:xfrm>
              <a:off x="1440000" y="6372000"/>
              <a:ext cx="9152890" cy="11528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07000"/>
                </a:lnSpc>
                <a:spcAft>
                  <a:spcPts val="100"/>
                </a:spcAft>
                <a:tabLst>
                  <a:tab pos="536010" algn="l"/>
                </a:tabLst>
              </a:pPr>
              <a:r>
                <a:rPr lang="en-US" sz="697" b="0" noProof="0" dirty="0">
                  <a:solidFill>
                    <a:schemeClr val="accent3"/>
                  </a:solidFill>
                  <a:latin typeface="Myriad Pro" pitchFamily="34" charset="0"/>
                </a:rPr>
                <a:t>Customer</a:t>
              </a:r>
              <a:r>
                <a:rPr lang="en-US" sz="697" b="0" baseline="0" noProof="0" dirty="0">
                  <a:solidFill>
                    <a:schemeClr val="accent3"/>
                  </a:solidFill>
                  <a:latin typeface="Myriad Pro" pitchFamily="34" charset="0"/>
                </a:rPr>
                <a:t> or Project Name, Place, Date</a:t>
              </a:r>
              <a:endParaRPr lang="en-US" sz="697" b="0" noProof="0" dirty="0">
                <a:solidFill>
                  <a:schemeClr val="accent3"/>
                </a:solidFill>
                <a:latin typeface="Myriad Pro" pitchFamily="34" charset="0"/>
              </a:endParaRPr>
            </a:p>
          </p:txBody>
        </p:sp>
      </p:grpSp>
      <p:pic>
        <p:nvPicPr>
          <p:cNvPr id="3" name="Logo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333" y="6388266"/>
            <a:ext cx="851449" cy="245425"/>
          </a:xfrm>
          <a:prstGeom prst="rect">
            <a:avLst/>
          </a:prstGeom>
        </p:spPr>
      </p:pic>
      <p:sp>
        <p:nvSpPr>
          <p:cNvPr id="13" name="Seitenzahl"/>
          <p:cNvSpPr>
            <a:spLocks/>
          </p:cNvSpPr>
          <p:nvPr userDrawn="1">
            <p:custDataLst>
              <p:tags r:id="rId11"/>
            </p:custDataLst>
          </p:nvPr>
        </p:nvSpPr>
        <p:spPr>
          <a:xfrm>
            <a:off x="11282526" y="6461056"/>
            <a:ext cx="550954" cy="2523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855" rIns="0" bIns="0" rtlCol="0" anchor="t"/>
          <a:lstStyle/>
          <a:p>
            <a:pPr algn="r" rtl="0"/>
            <a:fld id="{18ADD05B-E272-4277-B9A4-D1CA6B0E4E68}" type="slidenum">
              <a:rPr lang="en-US" sz="2390" kern="1200" baseline="30000" noProof="0" smtClean="0">
                <a:solidFill>
                  <a:schemeClr val="accent3"/>
                </a:solidFill>
                <a:latin typeface="Myriad Pro" pitchFamily="34" charset="0"/>
                <a:ea typeface="+mn-ea"/>
                <a:cs typeface="+mn-cs"/>
              </a:rPr>
              <a:pPr algn="r" rtl="0"/>
              <a:t>‹#›</a:t>
            </a:fld>
            <a:endParaRPr lang="en-US" sz="2390" kern="1200" baseline="30000" noProof="0" dirty="0">
              <a:solidFill>
                <a:schemeClr val="accent3"/>
              </a:solidFill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29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dt="0"/>
  <p:txStyles>
    <p:titleStyle>
      <a:lvl1pPr algn="l" defTabSz="1216296" rtl="0" eaLnBrk="1" latinLnBrk="0" hangingPunct="1">
        <a:lnSpc>
          <a:spcPts val="6275"/>
        </a:lnSpc>
        <a:spcBef>
          <a:spcPct val="0"/>
        </a:spcBef>
        <a:buNone/>
        <a:defRPr sz="5976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502" indent="-360502" algn="l" defTabSz="1216296" rtl="0" eaLnBrk="1" latinLnBrk="0" hangingPunct="1">
        <a:spcBef>
          <a:spcPct val="20000"/>
        </a:spcBef>
        <a:buFont typeface="Arial" pitchFamily="34" charset="0"/>
        <a:buChar char="•"/>
        <a:defRPr sz="4283" kern="1200">
          <a:solidFill>
            <a:schemeClr val="tx1"/>
          </a:solidFill>
          <a:latin typeface="+mn-lt"/>
          <a:ea typeface="+mn-ea"/>
          <a:cs typeface="+mn-cs"/>
        </a:defRPr>
      </a:lvl1pPr>
      <a:lvl2pPr marL="711518" indent="-351015" algn="l" defTabSz="1216296" rtl="0" eaLnBrk="1" latinLnBrk="0" hangingPunct="1">
        <a:spcBef>
          <a:spcPct val="20000"/>
        </a:spcBef>
        <a:buFont typeface="Gotham Book" pitchFamily="50" charset="0"/>
        <a:buChar char="»"/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072020" indent="-360502" algn="l" defTabSz="1216296" rtl="0" eaLnBrk="1" latinLnBrk="0" hangingPunct="1">
        <a:spcBef>
          <a:spcPct val="20000"/>
        </a:spcBef>
        <a:buFont typeface="Gotham Book" pitchFamily="50" charset="0"/>
        <a:buChar char="›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2128519" indent="-304074" algn="l" defTabSz="1216296" rtl="0" eaLnBrk="1" latinLnBrk="0" hangingPunct="1">
        <a:spcBef>
          <a:spcPct val="20000"/>
        </a:spcBef>
        <a:buFont typeface="Gotham Book" pitchFamily="50" charset="0"/>
        <a:buChar char="»"/>
        <a:defRPr sz="2689" kern="1200">
          <a:solidFill>
            <a:schemeClr val="tx1"/>
          </a:solidFill>
          <a:latin typeface="+mn-lt"/>
          <a:ea typeface="+mn-ea"/>
          <a:cs typeface="+mn-cs"/>
        </a:defRPr>
      </a:lvl4pPr>
      <a:lvl5pPr marL="2736667" indent="-304074" algn="l" defTabSz="1216296" rtl="0" eaLnBrk="1" latinLnBrk="0" hangingPunct="1">
        <a:spcBef>
          <a:spcPct val="20000"/>
        </a:spcBef>
        <a:buFont typeface="Gotham Book" pitchFamily="50" charset="0"/>
        <a:buChar char="»"/>
        <a:defRPr sz="2689" kern="1200">
          <a:solidFill>
            <a:schemeClr val="tx1"/>
          </a:solidFill>
          <a:latin typeface="+mn-lt"/>
          <a:ea typeface="+mn-ea"/>
          <a:cs typeface="+mn-cs"/>
        </a:defRPr>
      </a:lvl5pPr>
      <a:lvl6pPr marL="3344815" indent="-304074" algn="l" defTabSz="1216296" rtl="0" eaLnBrk="1" latinLnBrk="0" hangingPunct="1">
        <a:spcBef>
          <a:spcPct val="20000"/>
        </a:spcBef>
        <a:buFont typeface="Arial" pitchFamily="34" charset="0"/>
        <a:buChar char="•"/>
        <a:defRPr sz="2689" kern="1200">
          <a:solidFill>
            <a:schemeClr val="tx1"/>
          </a:solidFill>
          <a:latin typeface="+mn-lt"/>
          <a:ea typeface="+mn-ea"/>
          <a:cs typeface="+mn-cs"/>
        </a:defRPr>
      </a:lvl6pPr>
      <a:lvl7pPr marL="3952964" indent="-304074" algn="l" defTabSz="1216296" rtl="0" eaLnBrk="1" latinLnBrk="0" hangingPunct="1">
        <a:spcBef>
          <a:spcPct val="20000"/>
        </a:spcBef>
        <a:buFont typeface="Arial" pitchFamily="34" charset="0"/>
        <a:buChar char="•"/>
        <a:defRPr sz="2689" kern="1200">
          <a:solidFill>
            <a:schemeClr val="tx1"/>
          </a:solidFill>
          <a:latin typeface="+mn-lt"/>
          <a:ea typeface="+mn-ea"/>
          <a:cs typeface="+mn-cs"/>
        </a:defRPr>
      </a:lvl7pPr>
      <a:lvl8pPr marL="4561112" indent="-304074" algn="l" defTabSz="1216296" rtl="0" eaLnBrk="1" latinLnBrk="0" hangingPunct="1">
        <a:spcBef>
          <a:spcPct val="20000"/>
        </a:spcBef>
        <a:buFont typeface="Arial" pitchFamily="34" charset="0"/>
        <a:buChar char="•"/>
        <a:defRPr sz="2689" kern="1200">
          <a:solidFill>
            <a:schemeClr val="tx1"/>
          </a:solidFill>
          <a:latin typeface="+mn-lt"/>
          <a:ea typeface="+mn-ea"/>
          <a:cs typeface="+mn-cs"/>
        </a:defRPr>
      </a:lvl8pPr>
      <a:lvl9pPr marL="5169260" indent="-304074" algn="l" defTabSz="1216296" rtl="0" eaLnBrk="1" latinLnBrk="0" hangingPunct="1">
        <a:spcBef>
          <a:spcPct val="20000"/>
        </a:spcBef>
        <a:buFont typeface="Arial" pitchFamily="34" charset="0"/>
        <a:buChar char="•"/>
        <a:defRPr sz="2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1pPr>
      <a:lvl2pPr marL="608149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216296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3pPr>
      <a:lvl4pPr marL="1824445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4pPr>
      <a:lvl5pPr marL="2432593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5pPr>
      <a:lvl6pPr marL="3040741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6pPr>
      <a:lvl7pPr marL="3648890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7pPr>
      <a:lvl8pPr marL="4257037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8pPr>
      <a:lvl9pPr marL="4865186" algn="l" defTabSz="1216296" rtl="0" eaLnBrk="1" latinLnBrk="0" hangingPunct="1">
        <a:defRPr sz="2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macom/angular-ngrx-app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02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3062075" y="1374022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1766739" y="2904916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63E45-E395-4EC5-B6E4-3229355EE6BC}"/>
              </a:ext>
            </a:extLst>
          </p:cNvPr>
          <p:cNvSpPr/>
          <p:nvPr/>
        </p:nvSpPr>
        <p:spPr>
          <a:xfrm>
            <a:off x="647121" y="47619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EF89F-DF9E-4268-9896-234444355D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86357" y="1981558"/>
            <a:ext cx="1295336" cy="92335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B0B49-AE87-4E4B-AEE0-A85AC2566D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766739" y="3512452"/>
            <a:ext cx="1119618" cy="124953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12CA5-AEE3-4963-8C58-38B45AB2EE36}"/>
              </a:ext>
            </a:extLst>
          </p:cNvPr>
          <p:cNvSpPr/>
          <p:nvPr/>
        </p:nvSpPr>
        <p:spPr>
          <a:xfrm>
            <a:off x="6690432" y="2904916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47D3F-0ECD-4444-BD04-A97217745DA0}"/>
              </a:ext>
            </a:extLst>
          </p:cNvPr>
          <p:cNvSpPr/>
          <p:nvPr/>
        </p:nvSpPr>
        <p:spPr>
          <a:xfrm>
            <a:off x="7933077" y="47619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881C6-0E0E-481B-9C2C-06F912C8EA2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181693" y="1981558"/>
            <a:ext cx="3628357" cy="92335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78001C-B508-4034-8C1A-FB44B2BD55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10050" y="3512452"/>
            <a:ext cx="1242645" cy="124953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AEF52BF1-DF82-40AF-8554-D78F8329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>
            <a:normAutofit/>
          </a:bodyPr>
          <a:lstStyle/>
          <a:p>
            <a:r>
              <a:rPr lang="en-GB" b="1" dirty="0"/>
              <a:t>State in components</a:t>
            </a:r>
            <a:endParaRPr lang="sk-S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E9463-E352-4BF1-92B9-8A4A90867CE4}"/>
              </a:ext>
            </a:extLst>
          </p:cNvPr>
          <p:cNvSpPr/>
          <p:nvPr/>
        </p:nvSpPr>
        <p:spPr>
          <a:xfrm>
            <a:off x="4290099" y="4761991"/>
            <a:ext cx="2239236" cy="607536"/>
          </a:xfrm>
          <a:prstGeom prst="rect">
            <a:avLst/>
          </a:prstGeom>
          <a:solidFill>
            <a:srgbClr val="92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642322-1602-49AB-B0C6-6B232C4E3717}"/>
              </a:ext>
            </a:extLst>
          </p:cNvPr>
          <p:cNvCxnSpPr/>
          <p:nvPr/>
        </p:nvCxnSpPr>
        <p:spPr>
          <a:xfrm>
            <a:off x="6690432" y="5065759"/>
            <a:ext cx="1119618" cy="0"/>
          </a:xfrm>
          <a:prstGeom prst="straightConnector1">
            <a:avLst/>
          </a:prstGeom>
          <a:ln w="57150">
            <a:solidFill>
              <a:srgbClr val="FF3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0191A6-6464-486F-828B-33D670E3CE03}"/>
              </a:ext>
            </a:extLst>
          </p:cNvPr>
          <p:cNvCxnSpPr>
            <a:cxnSpLocks/>
          </p:cNvCxnSpPr>
          <p:nvPr/>
        </p:nvCxnSpPr>
        <p:spPr>
          <a:xfrm flipH="1">
            <a:off x="3047454" y="5065759"/>
            <a:ext cx="958521" cy="0"/>
          </a:xfrm>
          <a:prstGeom prst="straightConnector1">
            <a:avLst/>
          </a:prstGeom>
          <a:ln w="57150">
            <a:solidFill>
              <a:srgbClr val="FF3C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36CB6-C3BF-4AC6-9D2F-C1CAB8116B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261-665C-4ABB-A925-D9B3F415296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2" y="1383124"/>
            <a:ext cx="10978820" cy="4689475"/>
          </a:xfrm>
        </p:spPr>
        <p:txBody>
          <a:bodyPr>
            <a:normAutofit/>
          </a:bodyPr>
          <a:lstStyle/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200" dirty="0"/>
              <a:t>problem of component interaction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200" dirty="0"/>
              <a:t>client-side cache if needed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200" dirty="0"/>
              <a:t>a place to put temporary UI state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200" dirty="0"/>
              <a:t>modification of client side transient data by multiple actors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3E061-A472-43DB-B028-CA0482B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>
            <a:normAutofit/>
          </a:bodyPr>
          <a:lstStyle/>
          <a:p>
            <a:r>
              <a:rPr lang="en-GB" b="1" dirty="0"/>
              <a:t>stores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99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36CB6-C3BF-4AC6-9D2F-C1CAB8116B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261-665C-4ABB-A925-D9B3F415296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2" y="1383124"/>
            <a:ext cx="10978820" cy="4689475"/>
          </a:xfrm>
        </p:spPr>
        <p:txBody>
          <a:bodyPr>
            <a:normAutofit/>
          </a:bodyPr>
          <a:lstStyle/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600" dirty="0"/>
              <a:t>Same data used in multiple places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600" dirty="0"/>
              <a:t>Multiple independent actors that mutate data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398461" indent="-342900">
              <a:buFont typeface="Arial" panose="020B0604020202020204" pitchFamily="34" charset="0"/>
              <a:buChar char="•"/>
            </a:pPr>
            <a:r>
              <a:rPr lang="en-GB" sz="3600" dirty="0"/>
              <a:t>Extraneous props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3E061-A472-43DB-B028-CA0482B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>
            <a:normAutofit/>
          </a:bodyPr>
          <a:lstStyle/>
          <a:p>
            <a:r>
              <a:rPr lang="en-GB" b="1" dirty="0"/>
              <a:t>When to use store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4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4843982" y="1655377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4843982" y="3208684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63E45-E395-4EC5-B6E4-3229355EE6BC}"/>
              </a:ext>
            </a:extLst>
          </p:cNvPr>
          <p:cNvSpPr/>
          <p:nvPr/>
        </p:nvSpPr>
        <p:spPr>
          <a:xfrm>
            <a:off x="4843982" y="4761992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EF89F-DF9E-4268-9896-234444355D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63600" y="2262913"/>
            <a:ext cx="0" cy="9457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B0B49-AE87-4E4B-AEE0-A85AC2566D8D}"/>
              </a:ext>
            </a:extLst>
          </p:cNvPr>
          <p:cNvCxnSpPr>
            <a:cxnSpLocks/>
          </p:cNvCxnSpPr>
          <p:nvPr/>
        </p:nvCxnSpPr>
        <p:spPr>
          <a:xfrm>
            <a:off x="5936708" y="3816220"/>
            <a:ext cx="0" cy="9457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4714412" y="1351609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2475176" y="2904916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63E45-E395-4EC5-B6E4-3229355EE6BC}"/>
              </a:ext>
            </a:extLst>
          </p:cNvPr>
          <p:cNvSpPr/>
          <p:nvPr/>
        </p:nvSpPr>
        <p:spPr>
          <a:xfrm>
            <a:off x="1355558" y="4727393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EF89F-DF9E-4268-9896-234444355D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594794" y="1959145"/>
            <a:ext cx="2239236" cy="9457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B0B49-AE87-4E4B-AEE0-A85AC2566D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475176" y="3512452"/>
            <a:ext cx="1119618" cy="121494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12CA5-AEE3-4963-8C58-38B45AB2EE36}"/>
              </a:ext>
            </a:extLst>
          </p:cNvPr>
          <p:cNvSpPr/>
          <p:nvPr/>
        </p:nvSpPr>
        <p:spPr>
          <a:xfrm>
            <a:off x="6813459" y="2904916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47D3F-0ECD-4444-BD04-A97217745DA0}"/>
              </a:ext>
            </a:extLst>
          </p:cNvPr>
          <p:cNvSpPr/>
          <p:nvPr/>
        </p:nvSpPr>
        <p:spPr>
          <a:xfrm>
            <a:off x="7933077" y="47619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881C6-0E0E-481B-9C2C-06F912C8EA2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834030" y="1959145"/>
            <a:ext cx="2099047" cy="9457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78001C-B508-4034-8C1A-FB44B2BD55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933077" y="3512452"/>
            <a:ext cx="1119618" cy="124953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/>
          <a:lstStyle/>
          <a:p>
            <a:pPr algn="ctr"/>
            <a:r>
              <a:rPr lang="en-GB" dirty="0"/>
              <a:t>Demo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8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5066722" y="3144207"/>
            <a:ext cx="2107802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find-person-page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7174524" y="4931962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person-search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5373E-2DAF-4D75-A2B7-5DF76D56B952}"/>
              </a:ext>
            </a:extLst>
          </p:cNvPr>
          <p:cNvCxnSpPr>
            <a:cxnSpLocks/>
          </p:cNvCxnSpPr>
          <p:nvPr/>
        </p:nvCxnSpPr>
        <p:spPr>
          <a:xfrm>
            <a:off x="7016262" y="3915508"/>
            <a:ext cx="1277880" cy="914400"/>
          </a:xfrm>
          <a:prstGeom prst="straightConnector1">
            <a:avLst/>
          </a:prstGeom>
          <a:ln w="57150">
            <a:solidFill>
              <a:srgbClr val="FF9128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5CCB22-B24A-455C-8830-A4D8F7FBDC10}"/>
              </a:ext>
            </a:extLst>
          </p:cNvPr>
          <p:cNvCxnSpPr>
            <a:cxnSpLocks/>
          </p:cNvCxnSpPr>
          <p:nvPr/>
        </p:nvCxnSpPr>
        <p:spPr>
          <a:xfrm flipH="1">
            <a:off x="3868037" y="3915508"/>
            <a:ext cx="1365740" cy="914400"/>
          </a:xfrm>
          <a:prstGeom prst="straightConnector1">
            <a:avLst/>
          </a:prstGeom>
          <a:ln w="57150">
            <a:solidFill>
              <a:srgbClr val="008E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FE23D1-90ED-4484-9E78-35846A9FCC2D}"/>
              </a:ext>
            </a:extLst>
          </p:cNvPr>
          <p:cNvSpPr/>
          <p:nvPr/>
        </p:nvSpPr>
        <p:spPr>
          <a:xfrm>
            <a:off x="2664891" y="4931962"/>
            <a:ext cx="2406291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person-overview-list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D4FB23-04EB-4313-800A-8A01EF5DB170}"/>
              </a:ext>
            </a:extLst>
          </p:cNvPr>
          <p:cNvSpPr/>
          <p:nvPr/>
        </p:nvSpPr>
        <p:spPr>
          <a:xfrm>
            <a:off x="5066722" y="1491253"/>
            <a:ext cx="2107802" cy="607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5E56B7-BD51-485E-89FE-1FC779806B36}"/>
              </a:ext>
            </a:extLst>
          </p:cNvPr>
          <p:cNvCxnSpPr>
            <a:cxnSpLocks/>
          </p:cNvCxnSpPr>
          <p:nvPr/>
        </p:nvCxnSpPr>
        <p:spPr>
          <a:xfrm>
            <a:off x="6482830" y="2274277"/>
            <a:ext cx="0" cy="71788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1B8E0-1956-401D-9563-947D1BB992EA}"/>
              </a:ext>
            </a:extLst>
          </p:cNvPr>
          <p:cNvCxnSpPr>
            <a:cxnSpLocks/>
          </p:cNvCxnSpPr>
          <p:nvPr/>
        </p:nvCxnSpPr>
        <p:spPr>
          <a:xfrm>
            <a:off x="5802892" y="2274277"/>
            <a:ext cx="0" cy="71788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71EF83-8ED7-4324-81EF-483A79A4CCAB}"/>
              </a:ext>
            </a:extLst>
          </p:cNvPr>
          <p:cNvSpPr txBox="1"/>
          <p:nvPr/>
        </p:nvSpPr>
        <p:spPr>
          <a:xfrm>
            <a:off x="6706353" y="2531410"/>
            <a:ext cx="83978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CE402-FD01-4122-8F0D-C30E2A875150}"/>
              </a:ext>
            </a:extLst>
          </p:cNvPr>
          <p:cNvSpPr txBox="1"/>
          <p:nvPr/>
        </p:nvSpPr>
        <p:spPr>
          <a:xfrm>
            <a:off x="4654981" y="2456249"/>
            <a:ext cx="89274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024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5066722" y="3144207"/>
            <a:ext cx="2107802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find-person-page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5001005" y="4928509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person-search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5373E-2DAF-4D75-A2B7-5DF76D56B952}"/>
              </a:ext>
            </a:extLst>
          </p:cNvPr>
          <p:cNvCxnSpPr>
            <a:cxnSpLocks/>
          </p:cNvCxnSpPr>
          <p:nvPr/>
        </p:nvCxnSpPr>
        <p:spPr>
          <a:xfrm>
            <a:off x="6120623" y="3882926"/>
            <a:ext cx="0" cy="806305"/>
          </a:xfrm>
          <a:prstGeom prst="straightConnector1">
            <a:avLst/>
          </a:prstGeom>
          <a:ln w="57150">
            <a:solidFill>
              <a:srgbClr val="FF9128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5CCB22-B24A-455C-8830-A4D8F7FBDC10}"/>
              </a:ext>
            </a:extLst>
          </p:cNvPr>
          <p:cNvCxnSpPr>
            <a:cxnSpLocks/>
          </p:cNvCxnSpPr>
          <p:nvPr/>
        </p:nvCxnSpPr>
        <p:spPr>
          <a:xfrm flipH="1">
            <a:off x="2965938" y="3850344"/>
            <a:ext cx="2371913" cy="838887"/>
          </a:xfrm>
          <a:prstGeom prst="straightConnector1">
            <a:avLst/>
          </a:prstGeom>
          <a:ln w="57150">
            <a:solidFill>
              <a:srgbClr val="008E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FE23D1-90ED-4484-9E78-35846A9FCC2D}"/>
              </a:ext>
            </a:extLst>
          </p:cNvPr>
          <p:cNvSpPr/>
          <p:nvPr/>
        </p:nvSpPr>
        <p:spPr>
          <a:xfrm>
            <a:off x="1461746" y="4931962"/>
            <a:ext cx="2406291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person-overview-list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D4FB23-04EB-4313-800A-8A01EF5DB170}"/>
              </a:ext>
            </a:extLst>
          </p:cNvPr>
          <p:cNvSpPr/>
          <p:nvPr/>
        </p:nvSpPr>
        <p:spPr>
          <a:xfrm>
            <a:off x="5066722" y="1491253"/>
            <a:ext cx="2107802" cy="607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5E56B7-BD51-485E-89FE-1FC779806B36}"/>
              </a:ext>
            </a:extLst>
          </p:cNvPr>
          <p:cNvCxnSpPr>
            <a:cxnSpLocks/>
          </p:cNvCxnSpPr>
          <p:nvPr/>
        </p:nvCxnSpPr>
        <p:spPr>
          <a:xfrm>
            <a:off x="6482830" y="2274277"/>
            <a:ext cx="0" cy="71788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1B8E0-1956-401D-9563-947D1BB992EA}"/>
              </a:ext>
            </a:extLst>
          </p:cNvPr>
          <p:cNvCxnSpPr>
            <a:cxnSpLocks/>
          </p:cNvCxnSpPr>
          <p:nvPr/>
        </p:nvCxnSpPr>
        <p:spPr>
          <a:xfrm>
            <a:off x="5802892" y="2274277"/>
            <a:ext cx="0" cy="71788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71EF83-8ED7-4324-81EF-483A79A4CCAB}"/>
              </a:ext>
            </a:extLst>
          </p:cNvPr>
          <p:cNvSpPr txBox="1"/>
          <p:nvPr/>
        </p:nvSpPr>
        <p:spPr>
          <a:xfrm>
            <a:off x="6706353" y="2531410"/>
            <a:ext cx="83978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CE402-FD01-4122-8F0D-C30E2A875150}"/>
              </a:ext>
            </a:extLst>
          </p:cNvPr>
          <p:cNvSpPr txBox="1"/>
          <p:nvPr/>
        </p:nvSpPr>
        <p:spPr>
          <a:xfrm>
            <a:off x="4654981" y="2456249"/>
            <a:ext cx="89274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7A2DA3-C209-4D1E-8D58-DA4C64F9C0EB}"/>
              </a:ext>
            </a:extLst>
          </p:cNvPr>
          <p:cNvSpPr/>
          <p:nvPr/>
        </p:nvSpPr>
        <p:spPr>
          <a:xfrm>
            <a:off x="8373209" y="4928509"/>
            <a:ext cx="2406291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counter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AE9364-E70E-4B9D-A519-E671D3E761F6}"/>
              </a:ext>
            </a:extLst>
          </p:cNvPr>
          <p:cNvCxnSpPr>
            <a:cxnSpLocks/>
          </p:cNvCxnSpPr>
          <p:nvPr/>
        </p:nvCxnSpPr>
        <p:spPr>
          <a:xfrm>
            <a:off x="6903396" y="3882926"/>
            <a:ext cx="2672958" cy="806305"/>
          </a:xfrm>
          <a:prstGeom prst="straightConnector1">
            <a:avLst/>
          </a:prstGeom>
          <a:ln w="57150">
            <a:solidFill>
              <a:srgbClr val="008E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758A-125F-4B62-AB82-B39E872518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CA072-3B50-4EC7-B002-57FB2DEEB6DF}"/>
              </a:ext>
            </a:extLst>
          </p:cNvPr>
          <p:cNvSpPr/>
          <p:nvPr/>
        </p:nvSpPr>
        <p:spPr>
          <a:xfrm>
            <a:off x="4451196" y="1336338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E74D2-4D61-444E-A3D5-C26470694C7E}"/>
              </a:ext>
            </a:extLst>
          </p:cNvPr>
          <p:cNvSpPr/>
          <p:nvPr/>
        </p:nvSpPr>
        <p:spPr>
          <a:xfrm>
            <a:off x="2211960" y="2874127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63E45-E395-4EC5-B6E4-3229355EE6BC}"/>
              </a:ext>
            </a:extLst>
          </p:cNvPr>
          <p:cNvSpPr/>
          <p:nvPr/>
        </p:nvSpPr>
        <p:spPr>
          <a:xfrm>
            <a:off x="946689" y="4724308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EF89F-DF9E-4268-9896-234444355D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31578" y="1943874"/>
            <a:ext cx="2239236" cy="93025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B0B49-AE87-4E4B-AEE0-A85AC2566D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066307" y="3481663"/>
            <a:ext cx="1265271" cy="1242645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12CA5-AEE3-4963-8C58-38B45AB2EE36}"/>
              </a:ext>
            </a:extLst>
          </p:cNvPr>
          <p:cNvSpPr/>
          <p:nvPr/>
        </p:nvSpPr>
        <p:spPr>
          <a:xfrm>
            <a:off x="6690432" y="2874127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47D3F-0ECD-4444-BD04-A97217745DA0}"/>
              </a:ext>
            </a:extLst>
          </p:cNvPr>
          <p:cNvSpPr/>
          <p:nvPr/>
        </p:nvSpPr>
        <p:spPr>
          <a:xfrm>
            <a:off x="7810050" y="4724308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881C6-0E0E-481B-9C2C-06F912C8EA2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570814" y="1943874"/>
            <a:ext cx="2239236" cy="93025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78001C-B508-4034-8C1A-FB44B2BD55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10050" y="3481663"/>
            <a:ext cx="1119618" cy="1242645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207DA7-56E8-455F-A981-CA67BBB5AF2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066307" y="1943874"/>
            <a:ext cx="3504507" cy="2780434"/>
          </a:xfrm>
          <a:prstGeom prst="straightConnector1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A74590-498B-46BF-9463-6C2EBC05C3F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570814" y="1943874"/>
            <a:ext cx="3358854" cy="2780434"/>
          </a:xfrm>
          <a:prstGeom prst="straightConnector1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pPr algn="ctr"/>
            <a:r>
              <a:rPr lang="en-GB" dirty="0"/>
              <a:t>Reactive Extensions for Angular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/>
          <a:lstStyle/>
          <a:p>
            <a:pPr algn="ctr"/>
            <a:r>
              <a:rPr lang="en-GB" dirty="0"/>
              <a:t>@</a:t>
            </a:r>
            <a:r>
              <a:rPr lang="en-GB" dirty="0" err="1"/>
              <a:t>NgRX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3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36CB6-C3BF-4AC6-9D2F-C1CAB8116B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261-665C-4ABB-A925-D9B3F415296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2" y="1383124"/>
            <a:ext cx="10978820" cy="4689475"/>
          </a:xfrm>
        </p:spPr>
        <p:txBody>
          <a:bodyPr>
            <a:normAutofit/>
          </a:bodyPr>
          <a:lstStyle/>
          <a:p>
            <a:r>
              <a:rPr lang="en-GB" sz="3200" dirty="0"/>
              <a:t>git clone </a:t>
            </a:r>
          </a:p>
          <a:p>
            <a:pPr marL="398461" indent="-342900">
              <a:buFont typeface="Arial" panose="020B0604020202020204" pitchFamily="34" charset="0"/>
              <a:buChar char="•"/>
            </a:pPr>
            <a:endParaRPr lang="en-GB" sz="3600" dirty="0"/>
          </a:p>
          <a:p>
            <a:r>
              <a:rPr lang="en-GB" sz="3200" dirty="0">
                <a:hlinkClick r:id="rId2"/>
              </a:rPr>
              <a:t>https://github.com/mimacom/angular-ngrx-app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</a:t>
            </a:r>
          </a:p>
          <a:p>
            <a:endParaRPr lang="en-GB" sz="3200" dirty="0"/>
          </a:p>
          <a:p>
            <a:r>
              <a:rPr lang="en-GB" sz="3200" dirty="0"/>
              <a:t>ng serve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3E061-A472-43DB-B028-CA0482B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317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47B57-3744-488A-9197-45EA188278C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Community project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Small, reactive libraries for Angular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www.github.com/ngrx/platform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D4D1C-8943-4CAA-B900-AD0F6249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ngrx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5F1F-E4DE-4CFB-A9D3-DA6B1FB3A6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0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96A7D-CD7E-44CF-BEC9-415081F1AA2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https://github.com/ngrx/platform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/store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/effects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/router-store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/store-</a:t>
            </a:r>
            <a:r>
              <a:rPr lang="en-GB" dirty="0" err="1"/>
              <a:t>devtools</a:t>
            </a: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3CF4F1-5456-41CE-B2B8-A0D8348A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Ngrx</a:t>
            </a:r>
            <a:r>
              <a:rPr lang="en-GB" dirty="0"/>
              <a:t>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9515F-0E12-44EF-8509-0FCCBA626A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3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/>
          <a:lstStyle/>
          <a:p>
            <a:pPr algn="ctr"/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5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E1F0-F34B-4320-A64B-93461A9EBBE9}"/>
              </a:ext>
            </a:extLst>
          </p:cNvPr>
          <p:cNvSpPr/>
          <p:nvPr/>
        </p:nvSpPr>
        <p:spPr>
          <a:xfrm>
            <a:off x="4048216" y="2086253"/>
            <a:ext cx="4163627" cy="73684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REDUCER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CE798D-3EBC-4D9C-8539-DA464CBC66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51067" y="2454676"/>
            <a:ext cx="71022" cy="2539014"/>
          </a:xfrm>
          <a:prstGeom prst="bentConnector3">
            <a:avLst>
              <a:gd name="adj1" fmla="val -2246854"/>
            </a:avLst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02608B-38D0-4F0E-B4BA-0F47E0CF025D}"/>
              </a:ext>
            </a:extLst>
          </p:cNvPr>
          <p:cNvCxnSpPr>
            <a:cxnSpLocks/>
          </p:cNvCxnSpPr>
          <p:nvPr/>
        </p:nvCxnSpPr>
        <p:spPr>
          <a:xfrm>
            <a:off x="8708994" y="2454676"/>
            <a:ext cx="115409" cy="2539014"/>
          </a:xfrm>
          <a:prstGeom prst="bentConnector3">
            <a:avLst>
              <a:gd name="adj1" fmla="val 1244238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5B2F4-AF08-443F-B455-2A68DA10C2BE}"/>
              </a:ext>
            </a:extLst>
          </p:cNvPr>
          <p:cNvSpPr/>
          <p:nvPr/>
        </p:nvSpPr>
        <p:spPr>
          <a:xfrm>
            <a:off x="4048215" y="4625267"/>
            <a:ext cx="4163627" cy="73684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59845-6B28-437E-9AFC-1D3E8124249A}"/>
              </a:ext>
            </a:extLst>
          </p:cNvPr>
          <p:cNvSpPr txBox="1"/>
          <p:nvPr/>
        </p:nvSpPr>
        <p:spPr>
          <a:xfrm rot="16200000">
            <a:off x="1241341" y="3431514"/>
            <a:ext cx="94884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4F504-0FBB-4027-8629-4543063C7B4A}"/>
              </a:ext>
            </a:extLst>
          </p:cNvPr>
          <p:cNvSpPr txBox="1"/>
          <p:nvPr/>
        </p:nvSpPr>
        <p:spPr>
          <a:xfrm rot="5400000">
            <a:off x="10093145" y="3431515"/>
            <a:ext cx="61292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22097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5877-37F2-40DC-A695-3E950E94C3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518E83-E0CF-49C9-845A-81C810759C82}"/>
              </a:ext>
            </a:extLst>
          </p:cNvPr>
          <p:cNvSpPr>
            <a:spLocks noGrp="1" noChangeArrowheads="1"/>
          </p:cNvSpPr>
          <p:nvPr>
            <p:ph sz="quarter" idx="18"/>
          </p:nvPr>
        </p:nvSpPr>
        <p:spPr bwMode="auto">
          <a:xfrm>
            <a:off x="527383" y="2573699"/>
            <a:ext cx="1097881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{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5877-37F2-40DC-A695-3E950E94C3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0FE8FA-8CFF-4266-B4EA-1A85C393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16" y="1406981"/>
            <a:ext cx="1126058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5D1707-A9CC-4928-B49C-88B4BFFE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16" y="1406981"/>
            <a:ext cx="112774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‘[Person] Search'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Represent </a:t>
            </a:r>
            <a:r>
              <a:rPr lang="en-GB" sz="4800" dirty="0" err="1"/>
              <a:t>ui</a:t>
            </a:r>
            <a:r>
              <a:rPr lang="en-GB" sz="4800" dirty="0"/>
              <a:t> actions and http responses as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9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5877-37F2-40DC-A695-3E950E94C3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457EC-9730-4A00-9C49-1F1EBC0E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6" y="2629088"/>
            <a:ext cx="1167413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ActionReducer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V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= Action&gt;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(state: T |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action: V): 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7707F31-3D70-4016-A4B0-7FD3CECD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337169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5877-37F2-40DC-A695-3E950E94C3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457EC-9730-4A00-9C49-1F1EBC0E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6" y="2444423"/>
            <a:ext cx="1167413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ActionReducer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State,Action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(state: State, action: Action): State;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EB794B0-2AD5-4455-9D62-1921F8F0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7543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D7572-47B1-4BF8-85EF-E6524465DB5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3600" dirty="0"/>
              <a:t>State is undefined when app starts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3600" dirty="0"/>
              <a:t>Always return new state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76F-78C0-4AEE-A1F9-F93C472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REducer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0C84-CD0E-4B08-B6FD-717F84A23F2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36CB6-C3BF-4AC6-9D2F-C1CAB8116B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261-665C-4ABB-A925-D9B3F415296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2" y="1383124"/>
            <a:ext cx="10978820" cy="4689475"/>
          </a:xfrm>
        </p:spPr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3200" dirty="0"/>
              <a:t>master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3200" dirty="0"/>
              <a:t>first-step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3200" dirty="0"/>
              <a:t>second-step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3E061-A472-43DB-B028-CA0482B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213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E1F0-F34B-4320-A64B-93461A9EBBE9}"/>
              </a:ext>
            </a:extLst>
          </p:cNvPr>
          <p:cNvSpPr/>
          <p:nvPr/>
        </p:nvSpPr>
        <p:spPr>
          <a:xfrm>
            <a:off x="457504" y="3735213"/>
            <a:ext cx="2224247" cy="721115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APP REDUCER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CE798D-3EBC-4D9C-8539-DA464CBC66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8925" y="5357643"/>
            <a:ext cx="1802634" cy="3"/>
          </a:xfrm>
          <a:prstGeom prst="bentConnector3">
            <a:avLst>
              <a:gd name="adj1" fmla="val 50000"/>
            </a:avLst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02608B-38D0-4F0E-B4BA-0F47E0CF025D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5970216" y="-665374"/>
            <a:ext cx="23277" cy="8824451"/>
          </a:xfrm>
          <a:prstGeom prst="bentConnector3">
            <a:avLst>
              <a:gd name="adj1" fmla="val 8775087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5B2F4-AF08-443F-B455-2A68DA10C2BE}"/>
              </a:ext>
            </a:extLst>
          </p:cNvPr>
          <p:cNvSpPr/>
          <p:nvPr/>
        </p:nvSpPr>
        <p:spPr>
          <a:xfrm>
            <a:off x="9281955" y="3758490"/>
            <a:ext cx="2224247" cy="721115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APP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59845-6B28-437E-9AFC-1D3E8124249A}"/>
              </a:ext>
            </a:extLst>
          </p:cNvPr>
          <p:cNvSpPr txBox="1"/>
          <p:nvPr/>
        </p:nvSpPr>
        <p:spPr>
          <a:xfrm rot="16200000">
            <a:off x="343699" y="4994993"/>
            <a:ext cx="82702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4F504-0FBB-4027-8629-4543063C7B4A}"/>
              </a:ext>
            </a:extLst>
          </p:cNvPr>
          <p:cNvSpPr txBox="1"/>
          <p:nvPr/>
        </p:nvSpPr>
        <p:spPr>
          <a:xfrm>
            <a:off x="4912343" y="1305562"/>
            <a:ext cx="175907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PREVIOUS STATE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DA3A266-1508-4C3F-9544-A8E85191E71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9492761" y="5380923"/>
            <a:ext cx="1802637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562E2-FCEE-4DF4-89A2-53B3B5D3C1B5}"/>
              </a:ext>
            </a:extLst>
          </p:cNvPr>
          <p:cNvSpPr/>
          <p:nvPr/>
        </p:nvSpPr>
        <p:spPr>
          <a:xfrm>
            <a:off x="3378598" y="2534563"/>
            <a:ext cx="2239236" cy="60753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REDUCER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3378598" y="3795177"/>
            <a:ext cx="2239236" cy="60753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AUTH REDUCER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934D5F-059D-4EF9-89CB-0F884C63A214}"/>
              </a:ext>
            </a:extLst>
          </p:cNvPr>
          <p:cNvSpPr/>
          <p:nvPr/>
        </p:nvSpPr>
        <p:spPr>
          <a:xfrm>
            <a:off x="3378598" y="5057838"/>
            <a:ext cx="2239236" cy="60753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LAYOUT REDUCER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52A948-6947-4D22-9B58-D70A2EA6D0D0}"/>
              </a:ext>
            </a:extLst>
          </p:cNvPr>
          <p:cNvSpPr/>
          <p:nvPr/>
        </p:nvSpPr>
        <p:spPr>
          <a:xfrm>
            <a:off x="6314681" y="2534563"/>
            <a:ext cx="2224247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STATE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E484-78F3-4639-9881-1637D24A5184}"/>
              </a:ext>
            </a:extLst>
          </p:cNvPr>
          <p:cNvSpPr/>
          <p:nvPr/>
        </p:nvSpPr>
        <p:spPr>
          <a:xfrm>
            <a:off x="6314681" y="3823420"/>
            <a:ext cx="2224247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AUTH STATE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6DCC5F-98C3-488C-BA72-0DAC8E2118E2}"/>
              </a:ext>
            </a:extLst>
          </p:cNvPr>
          <p:cNvSpPr/>
          <p:nvPr/>
        </p:nvSpPr>
        <p:spPr>
          <a:xfrm>
            <a:off x="6314680" y="5053876"/>
            <a:ext cx="2224247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LAYOUT STATE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7294FF-6188-45F6-B8D1-684F66321B79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2681751" y="2838331"/>
            <a:ext cx="696847" cy="1257440"/>
          </a:xfrm>
          <a:prstGeom prst="bentConnector3">
            <a:avLst>
              <a:gd name="adj1" fmla="val 50000"/>
            </a:avLst>
          </a:prstGeom>
          <a:ln w="57150">
            <a:solidFill>
              <a:srgbClr val="A1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3852743-3767-474F-9438-AC1E24D6B150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681751" y="4095771"/>
            <a:ext cx="696847" cy="3174"/>
          </a:xfrm>
          <a:prstGeom prst="bentConnector3">
            <a:avLst>
              <a:gd name="adj1" fmla="val 50000"/>
            </a:avLst>
          </a:prstGeom>
          <a:ln w="57150">
            <a:solidFill>
              <a:srgbClr val="A1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281043-ED7F-435C-9B53-03D080AA46D4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2681751" y="4095771"/>
            <a:ext cx="696847" cy="1265835"/>
          </a:xfrm>
          <a:prstGeom prst="bentConnector3">
            <a:avLst>
              <a:gd name="adj1" fmla="val 50000"/>
            </a:avLst>
          </a:prstGeom>
          <a:ln w="57150">
            <a:solidFill>
              <a:srgbClr val="A1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241489-3213-473B-9F28-CF48104422DF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5617834" y="2838331"/>
            <a:ext cx="696847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4567F-AF8E-47DC-9970-C71E2AB466D9}"/>
              </a:ext>
            </a:extLst>
          </p:cNvPr>
          <p:cNvCxnSpPr/>
          <p:nvPr/>
        </p:nvCxnSpPr>
        <p:spPr>
          <a:xfrm>
            <a:off x="5617834" y="4114702"/>
            <a:ext cx="696847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C4C3E7-C348-4819-BFF8-1B5ED7C65298}"/>
              </a:ext>
            </a:extLst>
          </p:cNvPr>
          <p:cNvCxnSpPr/>
          <p:nvPr/>
        </p:nvCxnSpPr>
        <p:spPr>
          <a:xfrm>
            <a:off x="5617834" y="5361606"/>
            <a:ext cx="696847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2E9F1E-C94F-41A9-8248-0D5D86EFF3E5}"/>
              </a:ext>
            </a:extLst>
          </p:cNvPr>
          <p:cNvCxnSpPr>
            <a:cxnSpLocks/>
            <a:stCxn id="34" idx="3"/>
            <a:endCxn id="15" idx="1"/>
          </p:cNvCxnSpPr>
          <p:nvPr/>
        </p:nvCxnSpPr>
        <p:spPr>
          <a:xfrm>
            <a:off x="8538928" y="2838331"/>
            <a:ext cx="743027" cy="12807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76AC0CA-DB4E-4B26-90C0-91BB5AE319B3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 flipV="1">
            <a:off x="8538928" y="4119048"/>
            <a:ext cx="743027" cy="8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D082BDD-E77F-444F-83D9-6FB0C931F2A9}"/>
              </a:ext>
            </a:extLst>
          </p:cNvPr>
          <p:cNvCxnSpPr>
            <a:cxnSpLocks/>
            <a:stCxn id="37" idx="3"/>
            <a:endCxn id="15" idx="1"/>
          </p:cNvCxnSpPr>
          <p:nvPr/>
        </p:nvCxnSpPr>
        <p:spPr>
          <a:xfrm flipV="1">
            <a:off x="8538927" y="4119048"/>
            <a:ext cx="743028" cy="123859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Reducers that manage </a:t>
            </a:r>
            <a:br>
              <a:rPr lang="en-GB" sz="4800" dirty="0"/>
            </a:br>
            <a:r>
              <a:rPr lang="en-GB" sz="4800" dirty="0"/>
              <a:t>application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ABCCA8-6297-4556-B785-74DF4C1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9EB0-C4D3-4960-9F6C-F2DE0A1F373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7E27CB-D86F-47EB-BDC2-B9F65EE592F7}"/>
              </a:ext>
            </a:extLst>
          </p:cNvPr>
          <p:cNvSpPr>
            <a:spLocks noGrp="1" noChangeArrowheads="1"/>
          </p:cNvSpPr>
          <p:nvPr>
            <p:ph sz="quarter" idx="18"/>
          </p:nvPr>
        </p:nvSpPr>
        <p:spPr bwMode="auto">
          <a:xfrm>
            <a:off x="527383" y="2758364"/>
            <a:ext cx="1141851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Store&lt;T&gt;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Observable&lt;T&gt;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Observer&lt;Action&gt;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&lt;K&gt;(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(state: T) =&gt; K): Store&lt;K&gt;;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= Action&gt;(action: V);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7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ABCCA8-6297-4556-B785-74DF4C1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9EB0-C4D3-4960-9F6C-F2DE0A1F373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7E27CB-D86F-47EB-BDC2-B9F65EE592F7}"/>
              </a:ext>
            </a:extLst>
          </p:cNvPr>
          <p:cNvSpPr>
            <a:spLocks noGrp="1" noChangeArrowheads="1"/>
          </p:cNvSpPr>
          <p:nvPr>
            <p:ph sz="quarter" idx="18"/>
          </p:nvPr>
        </p:nvSpPr>
        <p:spPr bwMode="auto">
          <a:xfrm>
            <a:off x="527383" y="2389032"/>
            <a:ext cx="1156919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Store&lt;State&gt;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Observable&lt;State&gt;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(state: State) =&gt; T): Store&lt;T&gt;;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&lt;Action&gt;(action: Action);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4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USE the store to Dispatch actions and select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0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ABCCA8-6297-4556-B785-74DF4C1C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9EB0-C4D3-4960-9F6C-F2DE0A1F373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7E27CB-D86F-47EB-BDC2-B9F65EE592F7}"/>
              </a:ext>
            </a:extLst>
          </p:cNvPr>
          <p:cNvSpPr>
            <a:spLocks noGrp="1" noChangeArrowheads="1"/>
          </p:cNvSpPr>
          <p:nvPr>
            <p:ph sz="quarter" idx="18"/>
          </p:nvPr>
        </p:nvSpPr>
        <p:spPr bwMode="auto">
          <a:xfrm>
            <a:off x="527383" y="2389032"/>
            <a:ext cx="1156919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Store&lt;State&gt;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Observable&lt;State&gt;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(state: State) =&gt; T): Store&lt;T&gt;;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&lt;Action&gt;(action: Action);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CDB76D-A3C8-45A8-9D1F-55F9133D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21" y="3289099"/>
            <a:ext cx="1049518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0" kern="1200" cap="none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mapFn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(state: State) =&gt; T): Store&lt;T&gt;;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347FF-C46A-48B5-8A51-94AA8757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B12C-9D31-4467-835B-AFD0C5A0B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33A365-FBFC-4AAC-A30B-EBB1F78B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2" y="2780953"/>
            <a:ext cx="1097882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Selector&lt;T, V&gt; {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(state: T): V;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347FF-C46A-48B5-8A51-94AA8757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B12C-9D31-4467-835B-AFD0C5A0B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33A365-FBFC-4AAC-A30B-EBB1F78B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1" y="3057951"/>
            <a:ext cx="1128361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(state: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09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Refactor selector functions out of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E1F0-F34B-4320-A64B-93461A9EBBE9}"/>
              </a:ext>
            </a:extLst>
          </p:cNvPr>
          <p:cNvSpPr/>
          <p:nvPr/>
        </p:nvSpPr>
        <p:spPr>
          <a:xfrm>
            <a:off x="6533692" y="2385770"/>
            <a:ext cx="3365736" cy="595642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REDUCER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5B2F4-AF08-443F-B455-2A68DA10C2BE}"/>
              </a:ext>
            </a:extLst>
          </p:cNvPr>
          <p:cNvSpPr/>
          <p:nvPr/>
        </p:nvSpPr>
        <p:spPr>
          <a:xfrm>
            <a:off x="6533691" y="4438223"/>
            <a:ext cx="3365736" cy="595642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A371D4-4CEF-4805-900F-E547031A99F6}"/>
              </a:ext>
            </a:extLst>
          </p:cNvPr>
          <p:cNvGrpSpPr/>
          <p:nvPr/>
        </p:nvGrpSpPr>
        <p:grpSpPr>
          <a:xfrm>
            <a:off x="4502285" y="2683591"/>
            <a:ext cx="1686941" cy="2052453"/>
            <a:chOff x="4502285" y="2683591"/>
            <a:chExt cx="1686941" cy="2052453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ECE798D-3EBC-4D9C-8539-DA464CBC663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131814" y="2683591"/>
              <a:ext cx="57412" cy="2052453"/>
            </a:xfrm>
            <a:prstGeom prst="bentConnector3">
              <a:avLst>
                <a:gd name="adj1" fmla="val -2246854"/>
              </a:avLst>
            </a:prstGeom>
            <a:ln w="57150">
              <a:solidFill>
                <a:srgbClr val="FF91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459845-6B28-437E-9AFC-1D3E8124249A}"/>
                </a:ext>
              </a:extLst>
            </p:cNvPr>
            <p:cNvSpPr txBox="1"/>
            <p:nvPr/>
          </p:nvSpPr>
          <p:spPr>
            <a:xfrm rot="16200000">
              <a:off x="4170062" y="3532845"/>
              <a:ext cx="1018389" cy="353943"/>
            </a:xfrm>
            <a:prstGeom prst="rect">
              <a:avLst/>
            </a:prstGeom>
            <a:noFill/>
          </p:spPr>
          <p:txBody>
            <a:bodyPr wrap="square" lIns="0" tIns="0" rIns="0" bIns="45720" rtlCol="0">
              <a:spAutoFit/>
            </a:bodyPr>
            <a:lstStyle/>
            <a:p>
              <a:r>
                <a:rPr lang="en-GB" sz="2000" b="1" dirty="0"/>
                <a:t>ACTIONS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5B070-B8BF-46C2-8655-F7FFA47D93CB}"/>
              </a:ext>
            </a:extLst>
          </p:cNvPr>
          <p:cNvGrpSpPr/>
          <p:nvPr/>
        </p:nvGrpSpPr>
        <p:grpSpPr>
          <a:xfrm>
            <a:off x="10301308" y="2683591"/>
            <a:ext cx="1534264" cy="2052453"/>
            <a:chOff x="10301308" y="2683591"/>
            <a:chExt cx="1534264" cy="2052453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802608B-38D0-4F0E-B4BA-0F47E0CF025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308" y="2683591"/>
              <a:ext cx="93293" cy="2052453"/>
            </a:xfrm>
            <a:prstGeom prst="bentConnector3">
              <a:avLst>
                <a:gd name="adj1" fmla="val 1244238"/>
              </a:avLst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44F504-0FBB-4027-8629-4543063C7B4A}"/>
                </a:ext>
              </a:extLst>
            </p:cNvPr>
            <p:cNvSpPr txBox="1"/>
            <p:nvPr/>
          </p:nvSpPr>
          <p:spPr>
            <a:xfrm rot="5400000">
              <a:off x="11244449" y="3532844"/>
              <a:ext cx="828303" cy="353943"/>
            </a:xfrm>
            <a:prstGeom prst="rect">
              <a:avLst/>
            </a:prstGeom>
            <a:noFill/>
          </p:spPr>
          <p:txBody>
            <a:bodyPr wrap="square" lIns="0" tIns="0" rIns="0" bIns="45720" rtlCol="0">
              <a:spAutoFit/>
            </a:bodyPr>
            <a:lstStyle/>
            <a:p>
              <a:r>
                <a:rPr lang="en-GB" sz="2000" b="1" dirty="0"/>
                <a:t>STATE</a:t>
              </a:r>
            </a:p>
          </p:txBody>
        </p:sp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4B031B9-6E29-4E85-8D79-CE81111E0BE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1383124"/>
            <a:ext cx="3974902" cy="4689475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Actions represents events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Reducers reduce action into state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State can be shared among all components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5500962-4653-4586-A8BE-A5E017B0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Recap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73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453D-DAA1-4B53-94E3-444711F60623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raphik" panose="020B0503030202060203" pitchFamily="34" charset="0"/>
              </a:rPr>
              <a:t>Software engineer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raphik" panose="020B0503030202060203" pitchFamily="34" charset="0"/>
              </a:rPr>
              <a:t>ludovit.hajzer@mimacom.com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5FFD9-7D15-4169-A307-93373B76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Graphik" panose="020B0503030202060203" pitchFamily="34" charset="0"/>
              </a:rPr>
              <a:t>Ludovit</a:t>
            </a:r>
            <a:r>
              <a:rPr lang="en-US" b="1" dirty="0">
                <a:latin typeface="Graphik" panose="020B0503030202060203" pitchFamily="34" charset="0"/>
              </a:rPr>
              <a:t> Hajzer</a:t>
            </a:r>
            <a:endParaRPr lang="sk-S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9A86-FEC3-454F-80B6-24725DF3F67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5152B-3E88-4E31-AE15-FE9DABA9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52" y="1556793"/>
            <a:ext cx="2364675" cy="2860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9078B-D472-4392-8AFB-58D3BFC1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07" y="1383124"/>
            <a:ext cx="3185163" cy="31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4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562E2-FCEE-4DF4-89A2-53B3B5D3C1B5}"/>
              </a:ext>
            </a:extLst>
          </p:cNvPr>
          <p:cNvSpPr/>
          <p:nvPr/>
        </p:nvSpPr>
        <p:spPr>
          <a:xfrm>
            <a:off x="3970677" y="1663492"/>
            <a:ext cx="2239236" cy="60753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2851059" y="3343500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 PERSON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934D5F-059D-4EF9-89CB-0F884C63A214}"/>
              </a:ext>
            </a:extLst>
          </p:cNvPr>
          <p:cNvSpPr/>
          <p:nvPr/>
        </p:nvSpPr>
        <p:spPr>
          <a:xfrm>
            <a:off x="611823" y="5095489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SEARCH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88ADE-C764-45DB-88C9-4EEA78421CD8}"/>
              </a:ext>
            </a:extLst>
          </p:cNvPr>
          <p:cNvSpPr/>
          <p:nvPr/>
        </p:nvSpPr>
        <p:spPr>
          <a:xfrm>
            <a:off x="3970677" y="50857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F3DCC-59A4-47E6-AB07-5A7D8B0BCCBB}"/>
              </a:ext>
            </a:extLst>
          </p:cNvPr>
          <p:cNvCxnSpPr>
            <a:cxnSpLocks/>
          </p:cNvCxnSpPr>
          <p:nvPr/>
        </p:nvCxnSpPr>
        <p:spPr>
          <a:xfrm flipV="1">
            <a:off x="4363401" y="2512883"/>
            <a:ext cx="691661" cy="656492"/>
          </a:xfrm>
          <a:prstGeom prst="straightConnector1">
            <a:avLst/>
          </a:prstGeom>
          <a:ln w="57150">
            <a:solidFill>
              <a:srgbClr val="FF91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9FAF64-7CE8-43DF-883F-6C474ED093D4}"/>
              </a:ext>
            </a:extLst>
          </p:cNvPr>
          <p:cNvCxnSpPr>
            <a:cxnSpLocks/>
          </p:cNvCxnSpPr>
          <p:nvPr/>
        </p:nvCxnSpPr>
        <p:spPr>
          <a:xfrm flipH="1">
            <a:off x="3970677" y="2507435"/>
            <a:ext cx="738555" cy="656492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69A34A-7C71-4556-A653-C9944A7508EF}"/>
              </a:ext>
            </a:extLst>
          </p:cNvPr>
          <p:cNvCxnSpPr>
            <a:cxnSpLocks/>
          </p:cNvCxnSpPr>
          <p:nvPr/>
        </p:nvCxnSpPr>
        <p:spPr>
          <a:xfrm flipH="1" flipV="1">
            <a:off x="4947138" y="4190168"/>
            <a:ext cx="532501" cy="702138"/>
          </a:xfrm>
          <a:prstGeom prst="straightConnector1">
            <a:avLst/>
          </a:prstGeom>
          <a:ln w="57150">
            <a:solidFill>
              <a:srgbClr val="FF91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6A73D1-C29E-4556-BABA-4DD2F525993C}"/>
              </a:ext>
            </a:extLst>
          </p:cNvPr>
          <p:cNvCxnSpPr>
            <a:cxnSpLocks/>
          </p:cNvCxnSpPr>
          <p:nvPr/>
        </p:nvCxnSpPr>
        <p:spPr>
          <a:xfrm flipH="1">
            <a:off x="1977754" y="4235814"/>
            <a:ext cx="738555" cy="656492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7A9B26-DC6C-4A17-B647-C647A354586A}"/>
              </a:ext>
            </a:extLst>
          </p:cNvPr>
          <p:cNvCxnSpPr>
            <a:cxnSpLocks/>
          </p:cNvCxnSpPr>
          <p:nvPr/>
        </p:nvCxnSpPr>
        <p:spPr>
          <a:xfrm>
            <a:off x="6025662" y="2507435"/>
            <a:ext cx="1910861" cy="2384871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B1EE24B-070E-4665-87A2-070C5F50A9BF}"/>
              </a:ext>
            </a:extLst>
          </p:cNvPr>
          <p:cNvSpPr/>
          <p:nvPr/>
        </p:nvSpPr>
        <p:spPr>
          <a:xfrm>
            <a:off x="7329531" y="50857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COUNTER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728C2A-FB81-44E0-85F2-A0B848F3409A}"/>
              </a:ext>
            </a:extLst>
          </p:cNvPr>
          <p:cNvSpPr txBox="1"/>
          <p:nvPr/>
        </p:nvSpPr>
        <p:spPr>
          <a:xfrm>
            <a:off x="7233431" y="5709840"/>
            <a:ext cx="240097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ng g c persons-counter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528326-816A-4E72-B1DB-C72545A5EE23}"/>
              </a:ext>
            </a:extLst>
          </p:cNvPr>
          <p:cNvSpPr txBox="1"/>
          <p:nvPr/>
        </p:nvSpPr>
        <p:spPr>
          <a:xfrm>
            <a:off x="7233431" y="6080296"/>
            <a:ext cx="304403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count: Observable&lt;number&gt;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93863E-9232-49CD-9905-9A1B2FD0617F}"/>
              </a:ext>
            </a:extLst>
          </p:cNvPr>
          <p:cNvSpPr txBox="1"/>
          <p:nvPr/>
        </p:nvSpPr>
        <p:spPr>
          <a:xfrm>
            <a:off x="6347144" y="1737657"/>
            <a:ext cx="1472454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personsCount</a:t>
            </a:r>
            <a:endParaRPr lang="en-GB" sz="2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9F6D40-9274-4EE3-96F2-5BED1BFBA1D4}"/>
              </a:ext>
            </a:extLst>
          </p:cNvPr>
          <p:cNvCxnSpPr>
            <a:cxnSpLocks/>
          </p:cNvCxnSpPr>
          <p:nvPr/>
        </p:nvCxnSpPr>
        <p:spPr>
          <a:xfrm flipH="1">
            <a:off x="8105313" y="1846555"/>
            <a:ext cx="2361460" cy="0"/>
          </a:xfrm>
          <a:prstGeom prst="straightConnector1">
            <a:avLst/>
          </a:prstGeom>
          <a:ln w="57150">
            <a:solidFill>
              <a:srgbClr val="FF91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13E56C-A481-46AA-B096-180FBBAF011F}"/>
              </a:ext>
            </a:extLst>
          </p:cNvPr>
          <p:cNvSpPr txBox="1"/>
          <p:nvPr/>
        </p:nvSpPr>
        <p:spPr>
          <a:xfrm>
            <a:off x="8390637" y="1395869"/>
            <a:ext cx="189526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SEARCH_SUCCESS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1CFCD1-937A-48A2-9759-CAC33E69BAF1}"/>
              </a:ext>
            </a:extLst>
          </p:cNvPr>
          <p:cNvSpPr txBox="1"/>
          <p:nvPr/>
        </p:nvSpPr>
        <p:spPr>
          <a:xfrm>
            <a:off x="7107073" y="3247284"/>
            <a:ext cx="84709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selector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FE7DAD-4EB5-488A-84B3-C4276D8E6DD4}"/>
              </a:ext>
            </a:extLst>
          </p:cNvPr>
          <p:cNvSpPr txBox="1"/>
          <p:nvPr/>
        </p:nvSpPr>
        <p:spPr>
          <a:xfrm>
            <a:off x="9794486" y="5095489"/>
            <a:ext cx="178779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{{count | </a:t>
            </a:r>
            <a:r>
              <a:rPr lang="en-GB" sz="2000" b="1" dirty="0" err="1"/>
              <a:t>async</a:t>
            </a:r>
            <a:r>
              <a:rPr lang="en-GB" sz="2000" b="1" dirty="0"/>
              <a:t>}}</a:t>
            </a: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7A4D60F6-FCEE-4EE5-94F5-7AB2FFE1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Assignment 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1696C39-9F49-4007-B753-D83F983654B6}"/>
              </a:ext>
            </a:extLst>
          </p:cNvPr>
          <p:cNvCxnSpPr>
            <a:cxnSpLocks/>
          </p:cNvCxnSpPr>
          <p:nvPr/>
        </p:nvCxnSpPr>
        <p:spPr>
          <a:xfrm>
            <a:off x="5213388" y="3958300"/>
            <a:ext cx="2020043" cy="106238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/>
      <p:bldP spid="55" grpId="0"/>
      <p:bldP spid="56" grpId="0"/>
      <p:bldP spid="64" grpId="0"/>
      <p:bldP spid="65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562E2-FCEE-4DF4-89A2-53B3B5D3C1B5}"/>
              </a:ext>
            </a:extLst>
          </p:cNvPr>
          <p:cNvSpPr/>
          <p:nvPr/>
        </p:nvSpPr>
        <p:spPr>
          <a:xfrm>
            <a:off x="3970677" y="1663492"/>
            <a:ext cx="2239236" cy="60753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2851059" y="3343500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 PERSON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934D5F-059D-4EF9-89CB-0F884C63A214}"/>
              </a:ext>
            </a:extLst>
          </p:cNvPr>
          <p:cNvSpPr/>
          <p:nvPr/>
        </p:nvSpPr>
        <p:spPr>
          <a:xfrm>
            <a:off x="611823" y="5095489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SEARCH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88ADE-C764-45DB-88C9-4EEA78421CD8}"/>
              </a:ext>
            </a:extLst>
          </p:cNvPr>
          <p:cNvSpPr/>
          <p:nvPr/>
        </p:nvSpPr>
        <p:spPr>
          <a:xfrm>
            <a:off x="3970677" y="50857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F3DCC-59A4-47E6-AB07-5A7D8B0BCCBB}"/>
              </a:ext>
            </a:extLst>
          </p:cNvPr>
          <p:cNvCxnSpPr>
            <a:cxnSpLocks/>
          </p:cNvCxnSpPr>
          <p:nvPr/>
        </p:nvCxnSpPr>
        <p:spPr>
          <a:xfrm flipV="1">
            <a:off x="4363401" y="2512883"/>
            <a:ext cx="691661" cy="656492"/>
          </a:xfrm>
          <a:prstGeom prst="straightConnector1">
            <a:avLst/>
          </a:prstGeom>
          <a:ln w="57150">
            <a:solidFill>
              <a:srgbClr val="FF91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9FAF64-7CE8-43DF-883F-6C474ED093D4}"/>
              </a:ext>
            </a:extLst>
          </p:cNvPr>
          <p:cNvCxnSpPr>
            <a:cxnSpLocks/>
          </p:cNvCxnSpPr>
          <p:nvPr/>
        </p:nvCxnSpPr>
        <p:spPr>
          <a:xfrm flipH="1">
            <a:off x="3970677" y="2507435"/>
            <a:ext cx="738555" cy="656492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69A34A-7C71-4556-A653-C9944A7508EF}"/>
              </a:ext>
            </a:extLst>
          </p:cNvPr>
          <p:cNvCxnSpPr>
            <a:cxnSpLocks/>
          </p:cNvCxnSpPr>
          <p:nvPr/>
        </p:nvCxnSpPr>
        <p:spPr>
          <a:xfrm flipH="1" flipV="1">
            <a:off x="4947138" y="4190168"/>
            <a:ext cx="532501" cy="702138"/>
          </a:xfrm>
          <a:prstGeom prst="straightConnector1">
            <a:avLst/>
          </a:prstGeom>
          <a:ln w="57150">
            <a:solidFill>
              <a:srgbClr val="FF91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6A73D1-C29E-4556-BABA-4DD2F525993C}"/>
              </a:ext>
            </a:extLst>
          </p:cNvPr>
          <p:cNvCxnSpPr>
            <a:cxnSpLocks/>
          </p:cNvCxnSpPr>
          <p:nvPr/>
        </p:nvCxnSpPr>
        <p:spPr>
          <a:xfrm flipH="1">
            <a:off x="1977754" y="4235814"/>
            <a:ext cx="738555" cy="656492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7A9B26-DC6C-4A17-B647-C647A354586A}"/>
              </a:ext>
            </a:extLst>
          </p:cNvPr>
          <p:cNvCxnSpPr>
            <a:cxnSpLocks/>
          </p:cNvCxnSpPr>
          <p:nvPr/>
        </p:nvCxnSpPr>
        <p:spPr>
          <a:xfrm>
            <a:off x="6025662" y="2507435"/>
            <a:ext cx="1910861" cy="2384871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B1EE24B-070E-4665-87A2-070C5F50A9BF}"/>
              </a:ext>
            </a:extLst>
          </p:cNvPr>
          <p:cNvSpPr/>
          <p:nvPr/>
        </p:nvSpPr>
        <p:spPr>
          <a:xfrm>
            <a:off x="7329531" y="5085791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COUNTER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A6109C-E877-4910-9117-495C8120D4FB}"/>
              </a:ext>
            </a:extLst>
          </p:cNvPr>
          <p:cNvSpPr/>
          <p:nvPr/>
        </p:nvSpPr>
        <p:spPr>
          <a:xfrm>
            <a:off x="611823" y="1662307"/>
            <a:ext cx="2239236" cy="60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69E13-682A-40FA-B455-0ED3848EDCC3}"/>
              </a:ext>
            </a:extLst>
          </p:cNvPr>
          <p:cNvCxnSpPr>
            <a:cxnSpLocks/>
          </p:cNvCxnSpPr>
          <p:nvPr/>
        </p:nvCxnSpPr>
        <p:spPr>
          <a:xfrm>
            <a:off x="2146431" y="2371863"/>
            <a:ext cx="716399" cy="8809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E2DEE5-C18F-4ADC-8BE6-B941A2E56B3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Anything that interacts with outside world</a:t>
            </a:r>
          </a:p>
          <a:p>
            <a:pPr marL="742944" lvl="1" indent="-457200"/>
            <a:r>
              <a:rPr lang="en-GB" dirty="0"/>
              <a:t>HTTP</a:t>
            </a:r>
          </a:p>
          <a:p>
            <a:pPr marL="742944" lvl="1" indent="-457200"/>
            <a:r>
              <a:rPr lang="en-GB" dirty="0"/>
              <a:t>Web sockets</a:t>
            </a:r>
          </a:p>
          <a:p>
            <a:pPr marL="742944" lvl="1" indent="-457200"/>
            <a:r>
              <a:rPr lang="en-GB" dirty="0"/>
              <a:t>Offline storage</a:t>
            </a:r>
          </a:p>
          <a:p>
            <a:pPr marL="742944" lvl="1" indent="-457200"/>
            <a:r>
              <a:rPr lang="en-GB" dirty="0"/>
              <a:t>Timeouts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Writing components without side effects makes them easier to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325F8-9F83-44A8-8D52-1EFF0B88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2937-E12C-4CC5-BED9-FBA13C8587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5090295" y="4299475"/>
            <a:ext cx="1691698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CHILD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88ADE-C764-45DB-88C9-4EEA78421CD8}"/>
              </a:ext>
            </a:extLst>
          </p:cNvPr>
          <p:cNvSpPr/>
          <p:nvPr/>
        </p:nvSpPr>
        <p:spPr>
          <a:xfrm>
            <a:off x="7329531" y="1764327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F2A74-45EB-4466-A31F-DFE3A163AB75}"/>
              </a:ext>
            </a:extLst>
          </p:cNvPr>
          <p:cNvSpPr/>
          <p:nvPr/>
        </p:nvSpPr>
        <p:spPr>
          <a:xfrm>
            <a:off x="7603300" y="4327794"/>
            <a:ext cx="1691698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CHILD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74068-EF81-405F-9D24-BE541D4E25B1}"/>
              </a:ext>
            </a:extLst>
          </p:cNvPr>
          <p:cNvSpPr/>
          <p:nvPr/>
        </p:nvSpPr>
        <p:spPr>
          <a:xfrm>
            <a:off x="10119303" y="4344390"/>
            <a:ext cx="1691698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CHILD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621E24-604D-4AAC-8528-A856CA685944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5936144" y="2371863"/>
            <a:ext cx="2513005" cy="1927612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DAE79E-1284-4D57-BC76-D5B094595979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8449149" y="2371863"/>
            <a:ext cx="0" cy="1955931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0F627C-E2F2-420D-9066-16B5E173CB5A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8449149" y="2371863"/>
            <a:ext cx="2516003" cy="1972527"/>
          </a:xfrm>
          <a:prstGeom prst="straightConnector1">
            <a:avLst/>
          </a:prstGeom>
          <a:ln w="57150">
            <a:solidFill>
              <a:srgbClr val="008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ABAAE082-4415-405D-91AE-E89617BA3E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9960" y="2880884"/>
            <a:ext cx="3433086" cy="940840"/>
          </a:xfrm>
        </p:spPr>
        <p:txBody>
          <a:bodyPr>
            <a:normAutofit/>
          </a:bodyPr>
          <a:lstStyle/>
          <a:p>
            <a:r>
              <a:rPr lang="en-GB" sz="4000" dirty="0"/>
              <a:t>f(</a:t>
            </a:r>
            <a:r>
              <a:rPr lang="en-GB" sz="4000" dirty="0">
                <a:solidFill>
                  <a:srgbClr val="0070C0"/>
                </a:solidFill>
              </a:rPr>
              <a:t>           </a:t>
            </a:r>
            <a:r>
              <a:rPr lang="en-GB" sz="4000" dirty="0"/>
              <a:t>) =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6FF2C9B8-2D3A-4077-BFD3-AADECCB9F48A}"/>
              </a:ext>
            </a:extLst>
          </p:cNvPr>
          <p:cNvSpPr txBox="1">
            <a:spLocks/>
          </p:cNvSpPr>
          <p:nvPr/>
        </p:nvSpPr>
        <p:spPr>
          <a:xfrm>
            <a:off x="1596124" y="2889614"/>
            <a:ext cx="1581200" cy="616619"/>
          </a:xfrm>
          <a:prstGeom prst="rect">
            <a:avLst/>
          </a:prstGeom>
        </p:spPr>
        <p:txBody>
          <a:bodyPr vert="horz" lIns="0" tIns="91440" rIns="0" bIns="45720" rtlCol="0">
            <a:normAutofit lnSpcReduction="10000"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0" kern="1200" cap="none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rgbClr val="0070C0"/>
                </a:solidFill>
              </a:rPr>
              <a:t>state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1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We need to isolate side effects from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13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/>
          <a:lstStyle/>
          <a:p>
            <a:pPr algn="ctr"/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87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E1F0-F34B-4320-A64B-93461A9EBBE9}"/>
              </a:ext>
            </a:extLst>
          </p:cNvPr>
          <p:cNvSpPr/>
          <p:nvPr/>
        </p:nvSpPr>
        <p:spPr>
          <a:xfrm>
            <a:off x="4048216" y="2086253"/>
            <a:ext cx="4163627" cy="73684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REDUCER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CE798D-3EBC-4D9C-8539-DA464CBC66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51067" y="2454676"/>
            <a:ext cx="71022" cy="2539014"/>
          </a:xfrm>
          <a:prstGeom prst="bentConnector3">
            <a:avLst>
              <a:gd name="adj1" fmla="val -2246854"/>
            </a:avLst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02608B-38D0-4F0E-B4BA-0F47E0CF025D}"/>
              </a:ext>
            </a:extLst>
          </p:cNvPr>
          <p:cNvCxnSpPr>
            <a:cxnSpLocks/>
          </p:cNvCxnSpPr>
          <p:nvPr/>
        </p:nvCxnSpPr>
        <p:spPr>
          <a:xfrm>
            <a:off x="8708994" y="2454676"/>
            <a:ext cx="115409" cy="2539014"/>
          </a:xfrm>
          <a:prstGeom prst="bentConnector3">
            <a:avLst>
              <a:gd name="adj1" fmla="val 1244238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5B2F4-AF08-443F-B455-2A68DA10C2BE}"/>
              </a:ext>
            </a:extLst>
          </p:cNvPr>
          <p:cNvSpPr/>
          <p:nvPr/>
        </p:nvSpPr>
        <p:spPr>
          <a:xfrm>
            <a:off x="4048215" y="4625267"/>
            <a:ext cx="4163627" cy="73684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COMPONENTS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59845-6B28-437E-9AFC-1D3E8124249A}"/>
              </a:ext>
            </a:extLst>
          </p:cNvPr>
          <p:cNvSpPr txBox="1"/>
          <p:nvPr/>
        </p:nvSpPr>
        <p:spPr>
          <a:xfrm rot="16200000">
            <a:off x="1241341" y="3431514"/>
            <a:ext cx="94884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4F504-0FBB-4027-8629-4543063C7B4A}"/>
              </a:ext>
            </a:extLst>
          </p:cNvPr>
          <p:cNvSpPr txBox="1"/>
          <p:nvPr/>
        </p:nvSpPr>
        <p:spPr>
          <a:xfrm rot="5400000">
            <a:off x="10093145" y="3431515"/>
            <a:ext cx="61292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STATE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C08897-68A1-44AE-850F-2B6162E5A4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8037" y="2223378"/>
            <a:ext cx="762000" cy="723119"/>
          </a:xfrm>
          <a:prstGeom prst="bentConnector3">
            <a:avLst>
              <a:gd name="adj1" fmla="val 5384"/>
            </a:avLst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3122E68-D0AE-4E24-AA64-CC4BD87F35F5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2157364" y="885144"/>
            <a:ext cx="236258" cy="2165959"/>
          </a:xfrm>
          <a:prstGeom prst="bentConnector4">
            <a:avLst>
              <a:gd name="adj1" fmla="val -96759"/>
              <a:gd name="adj2" fmla="val 66164"/>
            </a:avLst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F39150-E767-4553-979C-B0733943C94E}"/>
              </a:ext>
            </a:extLst>
          </p:cNvPr>
          <p:cNvSpPr txBox="1"/>
          <p:nvPr/>
        </p:nvSpPr>
        <p:spPr>
          <a:xfrm>
            <a:off x="492290" y="1849994"/>
            <a:ext cx="140044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SIDE 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B7B6B3-5A1C-4E0A-90C8-5CDF24C5B225}"/>
              </a:ext>
            </a:extLst>
          </p:cNvPr>
          <p:cNvSpPr txBox="1"/>
          <p:nvPr/>
        </p:nvSpPr>
        <p:spPr>
          <a:xfrm>
            <a:off x="1456172" y="1235018"/>
            <a:ext cx="94884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0262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8022C-084C-4FD5-B7AF-CCE35EF0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4173"/>
            <a:ext cx="1049518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Actions&lt;V = Action&gt;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Observable&lt;V&gt;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&lt;V2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= V&gt;(...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allowedTypes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[]): Actions&lt;V2&gt;;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0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E8022C-084C-4FD5-B7AF-CCE35EF0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3395"/>
            <a:ext cx="1070998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Observable&lt;Action&gt;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allowedTypes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[]): Actions;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15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A5EC1-81D3-4C9D-8ADB-FBE2F94A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2" y="2265979"/>
            <a:ext cx="1106658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Injectable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PersonEffects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actionSource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Observable&lt;Action&gt;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453D-DAA1-4B53-94E3-444711F60623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raphik" panose="020B0503030202060203" pitchFamily="34" charset="0"/>
              </a:rPr>
              <a:t>Software engineer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raphik" panose="020B0503030202060203" pitchFamily="34" charset="0"/>
              </a:rPr>
              <a:t>marek.vodicka@mimacom.com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5FFD9-7D15-4169-A307-93373B76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Marek </a:t>
            </a:r>
            <a:r>
              <a:rPr lang="en-US" b="1" dirty="0" err="1">
                <a:latin typeface="Graphik" panose="020B0503030202060203" pitchFamily="34" charset="0"/>
              </a:rPr>
              <a:t>vodicka</a:t>
            </a:r>
            <a:endParaRPr lang="sk-S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9A86-FEC3-454F-80B6-24725DF3F67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5152B-3E88-4E31-AE15-FE9DABA9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52" y="1556793"/>
            <a:ext cx="2364675" cy="2860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E0F3A-7455-4EA3-9D37-03DA59D3F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39" y="1460929"/>
            <a:ext cx="3086274" cy="30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6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REFACTOR APP TO PERFORM SEARCH IN A SIDE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55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CE798D-3EBC-4D9C-8539-DA464CBC663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rot="5400000" flipH="1" flipV="1">
            <a:off x="7170008" y="1841883"/>
            <a:ext cx="2365390" cy="2637670"/>
          </a:xfrm>
          <a:prstGeom prst="bentConnector4">
            <a:avLst>
              <a:gd name="adj1" fmla="val -65172"/>
              <a:gd name="adj2" fmla="val 155334"/>
            </a:avLst>
          </a:prstGeom>
          <a:ln w="57150">
            <a:solidFill>
              <a:srgbClr val="FF912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459845-6B28-437E-9AFC-1D3E8124249A}"/>
              </a:ext>
            </a:extLst>
          </p:cNvPr>
          <p:cNvSpPr txBox="1"/>
          <p:nvPr/>
        </p:nvSpPr>
        <p:spPr>
          <a:xfrm rot="16200000">
            <a:off x="6255096" y="4769813"/>
            <a:ext cx="1018389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GB" sz="2000" b="1" dirty="0"/>
              <a:t>ACTIONS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4B031B9-6E29-4E85-8D79-CE81111E0BE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1383124"/>
            <a:ext cx="3974902" cy="4689475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Actions service is an observable of all actions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dirty="0" err="1"/>
              <a:t>ofType</a:t>
            </a:r>
            <a:r>
              <a:rPr lang="en-GB" dirty="0"/>
              <a:t>’ operator can listen for specific actions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dirty="0"/>
              <a:t>Effects return new sources of actions in response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5500962-4653-4586-A8BE-A5E017B0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Recap</a:t>
            </a:r>
            <a:endParaRPr lang="sk-S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F1578E-48FA-459C-A019-13CB37033FFB}"/>
              </a:ext>
            </a:extLst>
          </p:cNvPr>
          <p:cNvCxnSpPr>
            <a:cxnSpLocks/>
            <a:stCxn id="21" idx="0"/>
            <a:endCxn id="20" idx="1"/>
          </p:cNvCxnSpPr>
          <p:nvPr/>
        </p:nvCxnSpPr>
        <p:spPr>
          <a:xfrm rot="5400000" flipH="1" flipV="1">
            <a:off x="6856071" y="2155820"/>
            <a:ext cx="1395894" cy="1040301"/>
          </a:xfrm>
          <a:prstGeom prst="bentConnector2">
            <a:avLst/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8E5555-32A2-4B1B-B44A-3998218446B6}"/>
              </a:ext>
            </a:extLst>
          </p:cNvPr>
          <p:cNvSpPr txBox="1"/>
          <p:nvPr/>
        </p:nvSpPr>
        <p:spPr>
          <a:xfrm>
            <a:off x="8074169" y="1801051"/>
            <a:ext cx="1597369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GB" sz="2000" b="1" dirty="0"/>
              <a:t>      EFFECTS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75118-49DD-4B92-9977-A394D1E1DDD3}"/>
              </a:ext>
            </a:extLst>
          </p:cNvPr>
          <p:cNvSpPr txBox="1"/>
          <p:nvPr/>
        </p:nvSpPr>
        <p:spPr>
          <a:xfrm>
            <a:off x="5838136" y="3373917"/>
            <a:ext cx="2391464" cy="96949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endParaRPr lang="en-GB" sz="2000" b="1" dirty="0"/>
          </a:p>
          <a:p>
            <a:r>
              <a:rPr lang="en-GB" sz="2000" b="1" dirty="0"/>
              <a:t>    </a:t>
            </a:r>
            <a:r>
              <a:rPr lang="en-GB" sz="2000" b="1" dirty="0" err="1"/>
              <a:t>Actions.ofType</a:t>
            </a:r>
            <a:r>
              <a:rPr lang="en-GB" sz="2000" b="1" dirty="0"/>
              <a:t>(…)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07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/>
          <a:lstStyle/>
          <a:p>
            <a:pPr algn="ctr"/>
            <a:r>
              <a:rPr lang="en-GB" dirty="0" err="1"/>
              <a:t>PErformance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22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0287CB-0BDF-4CF9-8315-354E44DB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851697"/>
            <a:ext cx="8217877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'Maud'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Maud_Hyatt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'website'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'derrick.org'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35164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689D5B-E6B8-467A-8231-0C3A94BF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851697"/>
            <a:ext cx="8217877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'Maud'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Maud_Hyatt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'website'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‘somethingelse.org'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35164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0287CB-0BDF-4CF9-8315-354E44DB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07" y="2040788"/>
            <a:ext cx="454855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'Maud'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Maud_Hyatt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'website'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'derrick.org'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35164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689D5B-E6B8-467A-8231-0C3A94BF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017" y="2052025"/>
            <a:ext cx="49002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'Maud'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Maud_Hyatt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'website'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‘somethingelse.org'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35164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48AF06-C3BD-456A-8EEE-2A9DE76967A6}"/>
              </a:ext>
            </a:extLst>
          </p:cNvPr>
          <p:cNvCxnSpPr/>
          <p:nvPr/>
        </p:nvCxnSpPr>
        <p:spPr>
          <a:xfrm>
            <a:off x="4783015" y="3634154"/>
            <a:ext cx="141849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31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REFACTOR APP TO IMPROVE CHANGE DETECTION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78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/store-</a:t>
            </a:r>
            <a:r>
              <a:rPr lang="en-GB" dirty="0" err="1"/>
              <a:t>devtools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1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695042" y="2719320"/>
            <a:ext cx="3311851" cy="607536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[PERSON]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EA710-A4AD-4261-9A92-63DC2EF20C79}"/>
              </a:ext>
            </a:extLst>
          </p:cNvPr>
          <p:cNvSpPr/>
          <p:nvPr/>
        </p:nvSpPr>
        <p:spPr>
          <a:xfrm>
            <a:off x="4746115" y="2719320"/>
            <a:ext cx="3162832" cy="607536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[PERSON] Search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C8543-8062-43EA-AF56-98F564288D95}"/>
              </a:ext>
            </a:extLst>
          </p:cNvPr>
          <p:cNvSpPr/>
          <p:nvPr/>
        </p:nvSpPr>
        <p:spPr>
          <a:xfrm>
            <a:off x="8648169" y="2719320"/>
            <a:ext cx="3162832" cy="607536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[PERSON] 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45E7-DAED-4E6A-9858-B5FF808BFB44}"/>
              </a:ext>
            </a:extLst>
          </p:cNvPr>
          <p:cNvSpPr/>
          <p:nvPr/>
        </p:nvSpPr>
        <p:spPr>
          <a:xfrm>
            <a:off x="695042" y="4188395"/>
            <a:ext cx="3311851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F3563-57A8-4C21-B6C8-3E654E08B743}"/>
              </a:ext>
            </a:extLst>
          </p:cNvPr>
          <p:cNvSpPr/>
          <p:nvPr/>
        </p:nvSpPr>
        <p:spPr>
          <a:xfrm>
            <a:off x="4746115" y="4188395"/>
            <a:ext cx="3162832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0CE9D-222E-4A8A-88C1-30A318D1819F}"/>
              </a:ext>
            </a:extLst>
          </p:cNvPr>
          <p:cNvSpPr/>
          <p:nvPr/>
        </p:nvSpPr>
        <p:spPr>
          <a:xfrm>
            <a:off x="8648169" y="4188395"/>
            <a:ext cx="3162832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9F7C42-4173-4DE2-8EA4-E87A77CAEB6E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>
            <a:off x="2350968" y="3326856"/>
            <a:ext cx="0" cy="86153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F7A6FC-4E87-48E6-9874-026CD87A13F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327531" y="3326856"/>
            <a:ext cx="0" cy="86153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9461F5-6E36-4975-9984-D58884F1EA5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10229585" y="3326856"/>
            <a:ext cx="0" cy="86153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C621E8-758E-4FBF-B3E4-A117B0A31B5A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006893" y="3023088"/>
            <a:ext cx="739222" cy="0"/>
          </a:xfrm>
          <a:prstGeom prst="straightConnector1">
            <a:avLst/>
          </a:prstGeom>
          <a:ln w="57150">
            <a:solidFill>
              <a:srgbClr val="FF9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1FF3AE-DE80-4BF5-84AC-F24956FBF7A2}"/>
              </a:ext>
            </a:extLst>
          </p:cNvPr>
          <p:cNvCxnSpPr>
            <a:cxnSpLocks/>
          </p:cNvCxnSpPr>
          <p:nvPr/>
        </p:nvCxnSpPr>
        <p:spPr>
          <a:xfrm>
            <a:off x="7908947" y="3023088"/>
            <a:ext cx="739222" cy="0"/>
          </a:xfrm>
          <a:prstGeom prst="straightConnector1">
            <a:avLst/>
          </a:prstGeom>
          <a:ln w="57150">
            <a:solidFill>
              <a:srgbClr val="FF9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E3F2BC-626E-4122-9AB2-56B9096E25B8}"/>
              </a:ext>
            </a:extLst>
          </p:cNvPr>
          <p:cNvCxnSpPr/>
          <p:nvPr/>
        </p:nvCxnSpPr>
        <p:spPr>
          <a:xfrm>
            <a:off x="2098431" y="1699846"/>
            <a:ext cx="8131154" cy="0"/>
          </a:xfrm>
          <a:prstGeom prst="line">
            <a:avLst/>
          </a:prstGeom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D5FB01-B0B2-443C-B63A-FD63CC67BDB5}"/>
              </a:ext>
            </a:extLst>
          </p:cNvPr>
          <p:cNvSpPr/>
          <p:nvPr/>
        </p:nvSpPr>
        <p:spPr>
          <a:xfrm>
            <a:off x="9918923" y="1383323"/>
            <a:ext cx="621323" cy="633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968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32005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05 0.00023 L -0.66692 0.0002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5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3" grpId="0" animBg="1"/>
      <p:bldP spid="23" grpId="1" animBg="1"/>
      <p:bldP spid="23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REDUX</a:t>
            </a:r>
            <a:br>
              <a:rPr lang="en-GB" dirty="0"/>
            </a:br>
            <a:r>
              <a:rPr lang="en-GB" dirty="0"/>
              <a:t>DEVTOOLS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87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6D203-F7EA-4F28-93D9-2D9C992A63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83" y="3036759"/>
            <a:ext cx="10621508" cy="29920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19DA0-D1E2-44B2-8D16-281955C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3" y="2334087"/>
            <a:ext cx="10621509" cy="70267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@</a:t>
            </a:r>
            <a:r>
              <a:rPr lang="en-GB" dirty="0" err="1"/>
              <a:t>ngrx</a:t>
            </a:r>
            <a:r>
              <a:rPr lang="en-GB" dirty="0"/>
              <a:t>/router-store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6A7-E88E-41FC-96F9-681A3ECF1E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enable you to reach your customers through digital innovation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mimacom </a:t>
            </a:r>
            <a:br>
              <a:rPr lang="en-US" dirty="0"/>
            </a:br>
            <a:r>
              <a:rPr lang="en-US" dirty="0"/>
              <a:t>at a glance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4018876" y="1636037"/>
            <a:ext cx="3296338" cy="1122270"/>
            <a:chOff x="4180653" y="1834034"/>
            <a:chExt cx="3309644" cy="112680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0653" y="1834034"/>
              <a:ext cx="1126800" cy="1126800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5404454" y="2105046"/>
              <a:ext cx="20858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DIGITAL-STRATEGY</a:t>
              </a:r>
            </a:p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CONSULTING</a:t>
              </a: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8174235" y="1636037"/>
            <a:ext cx="3587528" cy="1122270"/>
            <a:chOff x="8065745" y="1834034"/>
            <a:chExt cx="3602009" cy="1126800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745" y="1834034"/>
              <a:ext cx="1126800" cy="1126800"/>
            </a:xfrm>
            <a:prstGeom prst="rect">
              <a:avLst/>
            </a:prstGeom>
          </p:spPr>
        </p:pic>
        <p:sp>
          <p:nvSpPr>
            <p:cNvPr id="40" name="Rechteck 39"/>
            <p:cNvSpPr/>
            <p:nvPr/>
          </p:nvSpPr>
          <p:spPr>
            <a:xfrm>
              <a:off x="9360966" y="2105046"/>
              <a:ext cx="2306788" cy="828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SOLUTION CONCEPTION</a:t>
              </a:r>
            </a:p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AND DESIGN</a:t>
              </a: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8176157" y="3673483"/>
            <a:ext cx="3800761" cy="1122270"/>
            <a:chOff x="8067675" y="3879704"/>
            <a:chExt cx="3816103" cy="11268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7675" y="3879704"/>
              <a:ext cx="1126800" cy="1126800"/>
            </a:xfrm>
            <a:prstGeom prst="rect">
              <a:avLst/>
            </a:prstGeom>
          </p:spPr>
        </p:pic>
        <p:sp>
          <p:nvSpPr>
            <p:cNvPr id="42" name="Rechteck 41"/>
            <p:cNvSpPr/>
            <p:nvPr/>
          </p:nvSpPr>
          <p:spPr>
            <a:xfrm>
              <a:off x="9360966" y="3996333"/>
              <a:ext cx="25228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OPERATIONS, MAINTENANCE AND SERVICES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4016164" y="3673483"/>
            <a:ext cx="3994171" cy="1122270"/>
            <a:chOff x="4177929" y="3879704"/>
            <a:chExt cx="4010293" cy="1126800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7929" y="3879704"/>
              <a:ext cx="1126800" cy="1126800"/>
            </a:xfrm>
            <a:prstGeom prst="rect">
              <a:avLst/>
            </a:prstGeom>
          </p:spPr>
        </p:pic>
        <p:sp>
          <p:nvSpPr>
            <p:cNvPr id="45" name="Rechteck 44"/>
            <p:cNvSpPr/>
            <p:nvPr/>
          </p:nvSpPr>
          <p:spPr>
            <a:xfrm>
              <a:off x="5404453" y="4150717"/>
              <a:ext cx="27837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SOFTWARE DEVELOPMENT</a:t>
              </a:r>
            </a:p>
            <a:p>
              <a:pPr defTabSz="1216296"/>
              <a:r>
                <a:rPr lang="en-US" sz="1594" dirty="0">
                  <a:solidFill>
                    <a:srgbClr val="4B5E67"/>
                  </a:solidFill>
                  <a:latin typeface="Myriad Pro"/>
                </a:rPr>
                <a:t>AND IMPLEMENTATION</a:t>
              </a:r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CORE COMPETENCIES</a:t>
            </a:r>
          </a:p>
        </p:txBody>
      </p:sp>
    </p:spTree>
    <p:extLst>
      <p:ext uri="{BB962C8B-B14F-4D97-AF65-F5344CB8AC3E}">
        <p14:creationId xmlns:p14="http://schemas.microsoft.com/office/powerpoint/2010/main" val="1369398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6A2C-65DE-4DF2-860F-D3E51F5EAA7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3867A1-16AE-44E4-A83F-80A86AE8B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47" y="3065905"/>
            <a:ext cx="110255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abstract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RouterStateSerializer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RouterStateSnapshot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7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2124229" y="4598918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 PERSON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B9740-BBD6-44BB-A993-5E7D8D5C2EAE}"/>
              </a:ext>
            </a:extLst>
          </p:cNvPr>
          <p:cNvSpPr/>
          <p:nvPr/>
        </p:nvSpPr>
        <p:spPr>
          <a:xfrm>
            <a:off x="6845441" y="4598918"/>
            <a:ext cx="2790930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SELECTED  PERSON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A356A-A1B0-4D84-BA3E-8D2CDAE8DA95}"/>
              </a:ext>
            </a:extLst>
          </p:cNvPr>
          <p:cNvSpPr/>
          <p:nvPr/>
        </p:nvSpPr>
        <p:spPr>
          <a:xfrm>
            <a:off x="7121288" y="2015031"/>
            <a:ext cx="2239236" cy="60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PERSONS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F1001C-E5FA-47F2-859A-FBB0E34C054B}"/>
              </a:ext>
            </a:extLst>
          </p:cNvPr>
          <p:cNvCxnSpPr>
            <a:cxnSpLocks/>
          </p:cNvCxnSpPr>
          <p:nvPr/>
        </p:nvCxnSpPr>
        <p:spPr>
          <a:xfrm flipV="1">
            <a:off x="7971275" y="2622567"/>
            <a:ext cx="0" cy="197635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BBCF0B-117D-4348-AACF-2036F7D2E1F9}"/>
              </a:ext>
            </a:extLst>
          </p:cNvPr>
          <p:cNvCxnSpPr>
            <a:cxnSpLocks/>
          </p:cNvCxnSpPr>
          <p:nvPr/>
        </p:nvCxnSpPr>
        <p:spPr>
          <a:xfrm>
            <a:off x="8534401" y="2622567"/>
            <a:ext cx="0" cy="197635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9FC1A4-DC06-4098-A519-596AFD8AC8B5}"/>
              </a:ext>
            </a:extLst>
          </p:cNvPr>
          <p:cNvSpPr txBox="1"/>
          <p:nvPr/>
        </p:nvSpPr>
        <p:spPr>
          <a:xfrm rot="16200000">
            <a:off x="6894944" y="3433770"/>
            <a:ext cx="158953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ROUTE PARAM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A29CA-21B5-465F-BFB3-483E88112821}"/>
              </a:ext>
            </a:extLst>
          </p:cNvPr>
          <p:cNvSpPr txBox="1"/>
          <p:nvPr/>
        </p:nvSpPr>
        <p:spPr>
          <a:xfrm>
            <a:off x="2554586" y="5363262"/>
            <a:ext cx="94743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31451-2B35-4235-8F56-5E033A0658B3}"/>
              </a:ext>
            </a:extLst>
          </p:cNvPr>
          <p:cNvSpPr txBox="1"/>
          <p:nvPr/>
        </p:nvSpPr>
        <p:spPr>
          <a:xfrm>
            <a:off x="7512741" y="5363262"/>
            <a:ext cx="1328954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/persons/:id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9B5C66-9CBF-4B9A-83E6-AE44433E1313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363465" y="4902686"/>
            <a:ext cx="248197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E4E381-4860-4C5F-AEAF-E14773934FC0}"/>
              </a:ext>
            </a:extLst>
          </p:cNvPr>
          <p:cNvSpPr txBox="1"/>
          <p:nvPr/>
        </p:nvSpPr>
        <p:spPr>
          <a:xfrm>
            <a:off x="5015579" y="4523656"/>
            <a:ext cx="116576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Router link</a:t>
            </a:r>
          </a:p>
        </p:txBody>
      </p:sp>
    </p:spTree>
    <p:extLst>
      <p:ext uri="{BB962C8B-B14F-4D97-AF65-F5344CB8AC3E}">
        <p14:creationId xmlns:p14="http://schemas.microsoft.com/office/powerpoint/2010/main" val="42154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7" grpId="0"/>
      <p:bldP spid="28" grpId="0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36FCC-3D7F-41B0-A74D-ACEAAB6D9892}"/>
              </a:ext>
            </a:extLst>
          </p:cNvPr>
          <p:cNvSpPr/>
          <p:nvPr/>
        </p:nvSpPr>
        <p:spPr>
          <a:xfrm>
            <a:off x="2276628" y="4516856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 PERSON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B9740-BBD6-44BB-A993-5E7D8D5C2EAE}"/>
              </a:ext>
            </a:extLst>
          </p:cNvPr>
          <p:cNvSpPr/>
          <p:nvPr/>
        </p:nvSpPr>
        <p:spPr>
          <a:xfrm>
            <a:off x="6997840" y="4516856"/>
            <a:ext cx="2790930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SELECTED  PERSON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A29CA-21B5-465F-BFB3-483E88112821}"/>
              </a:ext>
            </a:extLst>
          </p:cNvPr>
          <p:cNvSpPr txBox="1"/>
          <p:nvPr/>
        </p:nvSpPr>
        <p:spPr>
          <a:xfrm>
            <a:off x="2706985" y="5281200"/>
            <a:ext cx="94743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31451-2B35-4235-8F56-5E033A0658B3}"/>
              </a:ext>
            </a:extLst>
          </p:cNvPr>
          <p:cNvSpPr txBox="1"/>
          <p:nvPr/>
        </p:nvSpPr>
        <p:spPr>
          <a:xfrm>
            <a:off x="7665140" y="5281200"/>
            <a:ext cx="1328954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/persons/:id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9B5C66-9CBF-4B9A-83E6-AE44433E1313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515864" y="4820624"/>
            <a:ext cx="248197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E4E381-4860-4C5F-AEAF-E14773934FC0}"/>
              </a:ext>
            </a:extLst>
          </p:cNvPr>
          <p:cNvSpPr txBox="1"/>
          <p:nvPr/>
        </p:nvSpPr>
        <p:spPr>
          <a:xfrm>
            <a:off x="5167978" y="4441594"/>
            <a:ext cx="116576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Router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D1505-EFFA-41A6-86A7-40C175C81426}"/>
              </a:ext>
            </a:extLst>
          </p:cNvPr>
          <p:cNvSpPr txBox="1"/>
          <p:nvPr/>
        </p:nvSpPr>
        <p:spPr>
          <a:xfrm>
            <a:off x="6713306" y="3150798"/>
            <a:ext cx="741293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SELECT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B5B71-C8B5-42D2-AD73-5F324C4A28B4}"/>
              </a:ext>
            </a:extLst>
          </p:cNvPr>
          <p:cNvSpPr/>
          <p:nvPr/>
        </p:nvSpPr>
        <p:spPr>
          <a:xfrm>
            <a:off x="8450996" y="1992640"/>
            <a:ext cx="2239236" cy="607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5641FE-029A-4159-9240-3FE980FDAC5F}"/>
              </a:ext>
            </a:extLst>
          </p:cNvPr>
          <p:cNvSpPr/>
          <p:nvPr/>
        </p:nvSpPr>
        <p:spPr>
          <a:xfrm>
            <a:off x="1415188" y="1992640"/>
            <a:ext cx="2239236" cy="60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PERSONS 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C7FF2-0D4C-431E-97A6-A91D1F8CDE79}"/>
              </a:ext>
            </a:extLst>
          </p:cNvPr>
          <p:cNvCxnSpPr>
            <a:cxnSpLocks/>
          </p:cNvCxnSpPr>
          <p:nvPr/>
        </p:nvCxnSpPr>
        <p:spPr>
          <a:xfrm>
            <a:off x="9334063" y="2600176"/>
            <a:ext cx="0" cy="191067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7C4879-8400-4E64-978E-646D414806D3}"/>
              </a:ext>
            </a:extLst>
          </p:cNvPr>
          <p:cNvSpPr txBox="1"/>
          <p:nvPr/>
        </p:nvSpPr>
        <p:spPr>
          <a:xfrm>
            <a:off x="6445355" y="1836066"/>
            <a:ext cx="172624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SELECT SUCCESS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945D13-AA7A-44AC-B567-6B72697D5125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rot="16200000" flipV="1">
            <a:off x="5977098" y="2100648"/>
            <a:ext cx="1993151" cy="2839265"/>
          </a:xfrm>
          <a:prstGeom prst="bentConnector3">
            <a:avLst>
              <a:gd name="adj1" fmla="val 50000"/>
            </a:avLst>
          </a:prstGeom>
          <a:ln w="57150">
            <a:solidFill>
              <a:srgbClr val="FF9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4F2D22-64BC-46D3-B77E-63CBF5EE6F94}"/>
              </a:ext>
            </a:extLst>
          </p:cNvPr>
          <p:cNvSpPr txBox="1"/>
          <p:nvPr/>
        </p:nvSpPr>
        <p:spPr>
          <a:xfrm>
            <a:off x="4884433" y="2169762"/>
            <a:ext cx="1339213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GET PERSON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11E5D-F5B6-4959-916C-E7584F80D94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45355" y="2296408"/>
            <a:ext cx="2005641" cy="0"/>
          </a:xfrm>
          <a:prstGeom prst="straightConnector1">
            <a:avLst/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928A45-679E-43ED-AE78-A68813C9BF8E}"/>
              </a:ext>
            </a:extLst>
          </p:cNvPr>
          <p:cNvCxnSpPr>
            <a:cxnSpLocks/>
          </p:cNvCxnSpPr>
          <p:nvPr/>
        </p:nvCxnSpPr>
        <p:spPr>
          <a:xfrm flipH="1">
            <a:off x="3654424" y="2391507"/>
            <a:ext cx="1069976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7000C9-79EB-46D4-AC49-A9500C6CAFBC}"/>
              </a:ext>
            </a:extLst>
          </p:cNvPr>
          <p:cNvCxnSpPr>
            <a:cxnSpLocks/>
          </p:cNvCxnSpPr>
          <p:nvPr/>
        </p:nvCxnSpPr>
        <p:spPr>
          <a:xfrm>
            <a:off x="3654424" y="2169762"/>
            <a:ext cx="1069976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1" grpId="0" animBg="1"/>
      <p:bldP spid="25" grpId="0"/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EB79AA8-5B95-493E-A70B-8646339192BA}"/>
              </a:ext>
            </a:extLst>
          </p:cNvPr>
          <p:cNvSpPr/>
          <p:nvPr/>
        </p:nvSpPr>
        <p:spPr>
          <a:xfrm>
            <a:off x="8348811" y="1266092"/>
            <a:ext cx="3756922" cy="5252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5CCF42-747F-44B7-8EAE-C7B5212C0104}"/>
              </a:ext>
            </a:extLst>
          </p:cNvPr>
          <p:cNvSpPr/>
          <p:nvPr/>
        </p:nvSpPr>
        <p:spPr>
          <a:xfrm>
            <a:off x="145818" y="1266092"/>
            <a:ext cx="8085819" cy="525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7A4D60F6-FCEE-4EE5-94F5-7AB2FFE1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0CE3D-CF9A-435A-96C1-5434803C6169}"/>
              </a:ext>
            </a:extLst>
          </p:cNvPr>
          <p:cNvSpPr/>
          <p:nvPr/>
        </p:nvSpPr>
        <p:spPr>
          <a:xfrm>
            <a:off x="1599132" y="2173553"/>
            <a:ext cx="2239236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find-person-page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A01AE-AF30-4E7C-ABDB-4292C3C50A72}"/>
              </a:ext>
            </a:extLst>
          </p:cNvPr>
          <p:cNvSpPr/>
          <p:nvPr/>
        </p:nvSpPr>
        <p:spPr>
          <a:xfrm>
            <a:off x="5209234" y="2149304"/>
            <a:ext cx="2822910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selected-person-page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71B9D-9DFC-4520-B4E0-045A11167D2A}"/>
              </a:ext>
            </a:extLst>
          </p:cNvPr>
          <p:cNvSpPr/>
          <p:nvPr/>
        </p:nvSpPr>
        <p:spPr>
          <a:xfrm>
            <a:off x="205788" y="3611569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person-search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DAA60-DB72-4491-9B74-A8E296F19AFD}"/>
              </a:ext>
            </a:extLst>
          </p:cNvPr>
          <p:cNvSpPr/>
          <p:nvPr/>
        </p:nvSpPr>
        <p:spPr>
          <a:xfrm>
            <a:off x="2579616" y="3611569"/>
            <a:ext cx="2632861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person-overview-list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69606B-FBF5-4DFA-B3CF-DF0D5F6FE2B2}"/>
              </a:ext>
            </a:extLst>
          </p:cNvPr>
          <p:cNvSpPr/>
          <p:nvPr/>
        </p:nvSpPr>
        <p:spPr>
          <a:xfrm>
            <a:off x="2776428" y="4637117"/>
            <a:ext cx="223923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8AAE1-A73F-4381-AE23-2A9B5C4EB59D}"/>
              </a:ext>
            </a:extLst>
          </p:cNvPr>
          <p:cNvSpPr/>
          <p:nvPr/>
        </p:nvSpPr>
        <p:spPr>
          <a:xfrm>
            <a:off x="5653535" y="3587320"/>
            <a:ext cx="1934307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person-detail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B15C83-2317-4FE3-AA17-F02E909B0866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1325406" y="2781089"/>
            <a:ext cx="1393344" cy="830480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EDAABA-6F8B-491F-804B-9CBAC61A067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718750" y="2781089"/>
            <a:ext cx="1177297" cy="830480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85DA38-9B47-42FB-BF58-C3C4E7141FD9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3896046" y="4219105"/>
            <a:ext cx="1" cy="418012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E49160-851E-4D79-9DC6-7CBF41997179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6620689" y="2756840"/>
            <a:ext cx="0" cy="830480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E33760-0DF6-4317-9BF8-7288D98EAA72}"/>
              </a:ext>
            </a:extLst>
          </p:cNvPr>
          <p:cNvSpPr txBox="1"/>
          <p:nvPr/>
        </p:nvSpPr>
        <p:spPr>
          <a:xfrm>
            <a:off x="2245030" y="1834935"/>
            <a:ext cx="947439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07DDA6-35D7-4097-AD18-4A4ABA4CBBA0}"/>
              </a:ext>
            </a:extLst>
          </p:cNvPr>
          <p:cNvSpPr txBox="1"/>
          <p:nvPr/>
        </p:nvSpPr>
        <p:spPr>
          <a:xfrm>
            <a:off x="5956211" y="1792307"/>
            <a:ext cx="1328954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/persons/:id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B6A9DB-CDAB-469A-ADB9-C607A692B139}"/>
              </a:ext>
            </a:extLst>
          </p:cNvPr>
          <p:cNvSpPr/>
          <p:nvPr/>
        </p:nvSpPr>
        <p:spPr>
          <a:xfrm>
            <a:off x="9272060" y="2094574"/>
            <a:ext cx="2080847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party-list-page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E1EF5-C6BA-4066-8C6A-318022C47C01}"/>
              </a:ext>
            </a:extLst>
          </p:cNvPr>
          <p:cNvSpPr/>
          <p:nvPr/>
        </p:nvSpPr>
        <p:spPr>
          <a:xfrm>
            <a:off x="8962705" y="3611569"/>
            <a:ext cx="269955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party-person-overview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160685-4451-4C7B-8E8F-6C5A820C6EE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312483" y="2702110"/>
            <a:ext cx="0" cy="90945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8B73CA-5FF4-4321-9166-23B4B7F3E898}"/>
              </a:ext>
            </a:extLst>
          </p:cNvPr>
          <p:cNvSpPr txBox="1"/>
          <p:nvPr/>
        </p:nvSpPr>
        <p:spPr>
          <a:xfrm>
            <a:off x="9974249" y="1788876"/>
            <a:ext cx="67646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/party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54613A-0D78-41E8-AB02-8136678B4A0F}"/>
              </a:ext>
            </a:extLst>
          </p:cNvPr>
          <p:cNvSpPr txBox="1"/>
          <p:nvPr/>
        </p:nvSpPr>
        <p:spPr>
          <a:xfrm>
            <a:off x="3511122" y="1368188"/>
            <a:ext cx="166148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PersonsModule</a:t>
            </a:r>
            <a:endParaRPr lang="en-GB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294528-0339-4F3C-BDBA-2975E7304258}"/>
              </a:ext>
            </a:extLst>
          </p:cNvPr>
          <p:cNvSpPr txBox="1"/>
          <p:nvPr/>
        </p:nvSpPr>
        <p:spPr>
          <a:xfrm>
            <a:off x="9759280" y="1361429"/>
            <a:ext cx="138961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PartyModule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263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EB79AA8-5B95-493E-A70B-8646339192BA}"/>
              </a:ext>
            </a:extLst>
          </p:cNvPr>
          <p:cNvSpPr/>
          <p:nvPr/>
        </p:nvSpPr>
        <p:spPr>
          <a:xfrm>
            <a:off x="4654724" y="1266092"/>
            <a:ext cx="7279368" cy="5252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7A4D60F6-FCEE-4EE5-94F5-7AB2FFE1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B6A9DB-CDAB-469A-ADB9-C607A692B139}"/>
              </a:ext>
            </a:extLst>
          </p:cNvPr>
          <p:cNvSpPr/>
          <p:nvPr/>
        </p:nvSpPr>
        <p:spPr>
          <a:xfrm>
            <a:off x="5577973" y="2094574"/>
            <a:ext cx="2080847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party-list-page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E1EF5-C6BA-4066-8C6A-318022C47C01}"/>
              </a:ext>
            </a:extLst>
          </p:cNvPr>
          <p:cNvSpPr/>
          <p:nvPr/>
        </p:nvSpPr>
        <p:spPr>
          <a:xfrm>
            <a:off x="5268618" y="3611569"/>
            <a:ext cx="269955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party-person-overview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160685-4451-4C7B-8E8F-6C5A820C6EE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618396" y="2702110"/>
            <a:ext cx="0" cy="90945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8B73CA-5FF4-4321-9166-23B4B7F3E898}"/>
              </a:ext>
            </a:extLst>
          </p:cNvPr>
          <p:cNvSpPr txBox="1"/>
          <p:nvPr/>
        </p:nvSpPr>
        <p:spPr>
          <a:xfrm>
            <a:off x="6280162" y="1788876"/>
            <a:ext cx="67646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/party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20B26F-D67A-413E-99F5-3107C9AC20E7}"/>
              </a:ext>
            </a:extLst>
          </p:cNvPr>
          <p:cNvGrpSpPr/>
          <p:nvPr/>
        </p:nvGrpSpPr>
        <p:grpSpPr>
          <a:xfrm>
            <a:off x="670138" y="1266091"/>
            <a:ext cx="3447768" cy="5252917"/>
            <a:chOff x="145819" y="1266092"/>
            <a:chExt cx="3447768" cy="525291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5CCF42-747F-44B7-8EAE-C7B5212C0104}"/>
                </a:ext>
              </a:extLst>
            </p:cNvPr>
            <p:cNvSpPr/>
            <p:nvPr/>
          </p:nvSpPr>
          <p:spPr>
            <a:xfrm>
              <a:off x="145819" y="1266092"/>
              <a:ext cx="3447768" cy="52529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7A01AE-AF30-4E7C-ABDB-4292C3C50A72}"/>
                </a:ext>
              </a:extLst>
            </p:cNvPr>
            <p:cNvSpPr/>
            <p:nvPr/>
          </p:nvSpPr>
          <p:spPr>
            <a:xfrm>
              <a:off x="414496" y="2398342"/>
              <a:ext cx="2822910" cy="607536"/>
            </a:xfrm>
            <a:prstGeom prst="rect">
              <a:avLst/>
            </a:prstGeom>
            <a:solidFill>
              <a:srgbClr val="00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selected-person-page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38AAE1-A73F-4381-AE23-2A9B5C4EB59D}"/>
                </a:ext>
              </a:extLst>
            </p:cNvPr>
            <p:cNvSpPr/>
            <p:nvPr/>
          </p:nvSpPr>
          <p:spPr>
            <a:xfrm>
              <a:off x="858797" y="3836358"/>
              <a:ext cx="1934307" cy="607536"/>
            </a:xfrm>
            <a:prstGeom prst="rect">
              <a:avLst/>
            </a:prstGeom>
            <a:solidFill>
              <a:srgbClr val="00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person-detail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6E49160-851E-4D79-9DC6-7CBF41997179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>
              <a:off x="1825951" y="3005878"/>
              <a:ext cx="0" cy="830480"/>
            </a:xfrm>
            <a:prstGeom prst="straightConnector1">
              <a:avLst/>
            </a:prstGeom>
            <a:ln w="57150">
              <a:solidFill>
                <a:srgbClr val="008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7DDA6-35D7-4097-AD18-4A4ABA4CBBA0}"/>
                </a:ext>
              </a:extLst>
            </p:cNvPr>
            <p:cNvSpPr txBox="1"/>
            <p:nvPr/>
          </p:nvSpPr>
          <p:spPr>
            <a:xfrm>
              <a:off x="1161473" y="2041345"/>
              <a:ext cx="1328954" cy="353943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en-GB" sz="2000" b="1" dirty="0"/>
                <a:t>/persons/:id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54613A-0D78-41E8-AB02-8136678B4A0F}"/>
                </a:ext>
              </a:extLst>
            </p:cNvPr>
            <p:cNvSpPr txBox="1"/>
            <p:nvPr/>
          </p:nvSpPr>
          <p:spPr>
            <a:xfrm>
              <a:off x="990661" y="1454771"/>
              <a:ext cx="1661480" cy="353943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en-GB" sz="2000" b="1" dirty="0" err="1"/>
                <a:t>PersonsModule</a:t>
              </a:r>
              <a:endParaRPr lang="en-GB" sz="2000" b="1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294528-0339-4F3C-BDBA-2975E7304258}"/>
              </a:ext>
            </a:extLst>
          </p:cNvPr>
          <p:cNvSpPr txBox="1"/>
          <p:nvPr/>
        </p:nvSpPr>
        <p:spPr>
          <a:xfrm>
            <a:off x="6065193" y="1361429"/>
            <a:ext cx="138961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PartyModule</a:t>
            </a:r>
            <a:endParaRPr lang="en-GB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C29904-7A53-46ED-8B6C-92199FB0B3A0}"/>
              </a:ext>
            </a:extLst>
          </p:cNvPr>
          <p:cNvSpPr/>
          <p:nvPr/>
        </p:nvSpPr>
        <p:spPr>
          <a:xfrm>
            <a:off x="9571765" y="2094574"/>
            <a:ext cx="2239236" cy="60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 SERVICE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27BE25-5824-4489-921F-EA79AB02FB28}"/>
              </a:ext>
            </a:extLst>
          </p:cNvPr>
          <p:cNvCxnSpPr>
            <a:cxnSpLocks/>
          </p:cNvCxnSpPr>
          <p:nvPr/>
        </p:nvCxnSpPr>
        <p:spPr>
          <a:xfrm>
            <a:off x="7658820" y="2290331"/>
            <a:ext cx="1912945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46C21-5B3B-4E59-8824-49FE3E0AB269}"/>
              </a:ext>
            </a:extLst>
          </p:cNvPr>
          <p:cNvCxnSpPr>
            <a:cxnSpLocks/>
          </p:cNvCxnSpPr>
          <p:nvPr/>
        </p:nvCxnSpPr>
        <p:spPr>
          <a:xfrm>
            <a:off x="7658820" y="2489624"/>
            <a:ext cx="1912945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D3429E-9B8E-4BA3-A439-3B3DF20CF3A5}"/>
              </a:ext>
            </a:extLst>
          </p:cNvPr>
          <p:cNvSpPr txBox="1"/>
          <p:nvPr/>
        </p:nvSpPr>
        <p:spPr>
          <a:xfrm>
            <a:off x="7797920" y="1871337"/>
            <a:ext cx="1634743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Invited persons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812B7D-9C0C-49BA-A009-E11F83476541}"/>
              </a:ext>
            </a:extLst>
          </p:cNvPr>
          <p:cNvSpPr txBox="1"/>
          <p:nvPr/>
        </p:nvSpPr>
        <p:spPr>
          <a:xfrm>
            <a:off x="10253646" y="1754313"/>
            <a:ext cx="89524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Person[]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B732F5-61E8-4146-8475-C81E1A213C7F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938815" y="2702109"/>
            <a:ext cx="9752566" cy="12700"/>
          </a:xfrm>
          <a:prstGeom prst="bentConnector5">
            <a:avLst>
              <a:gd name="adj1" fmla="val -2344"/>
              <a:gd name="adj2" fmla="val -27545724"/>
              <a:gd name="adj3" fmla="val 99933"/>
            </a:avLst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D8F9CA-272E-46B1-9ABF-5772ED5DC418}"/>
              </a:ext>
            </a:extLst>
          </p:cNvPr>
          <p:cNvSpPr txBox="1"/>
          <p:nvPr/>
        </p:nvSpPr>
        <p:spPr>
          <a:xfrm>
            <a:off x="4930209" y="5798829"/>
            <a:ext cx="269990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isInvited</a:t>
            </a:r>
            <a:r>
              <a:rPr lang="en-GB" sz="2000" b="1" dirty="0"/>
              <a:t>, invite, uninvite</a:t>
            </a:r>
          </a:p>
        </p:txBody>
      </p:sp>
    </p:spTree>
    <p:extLst>
      <p:ext uri="{BB962C8B-B14F-4D97-AF65-F5344CB8AC3E}">
        <p14:creationId xmlns:p14="http://schemas.microsoft.com/office/powerpoint/2010/main" val="16406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/>
      <p:bldP spid="39" grpId="0"/>
      <p:bldP spid="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EB79AA8-5B95-493E-A70B-8646339192BA}"/>
              </a:ext>
            </a:extLst>
          </p:cNvPr>
          <p:cNvSpPr/>
          <p:nvPr/>
        </p:nvSpPr>
        <p:spPr>
          <a:xfrm>
            <a:off x="4701616" y="2966916"/>
            <a:ext cx="3797423" cy="355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E6DF-ED6D-4C6E-8519-34F42D100F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7A4D60F6-FCEE-4EE5-94F5-7AB2FFE1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380999"/>
            <a:ext cx="10621509" cy="702672"/>
          </a:xfrm>
        </p:spPr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B6A9DB-CDAB-469A-ADB9-C607A692B139}"/>
              </a:ext>
            </a:extLst>
          </p:cNvPr>
          <p:cNvSpPr/>
          <p:nvPr/>
        </p:nvSpPr>
        <p:spPr>
          <a:xfrm>
            <a:off x="5624865" y="3795397"/>
            <a:ext cx="2080847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party-list-page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E1EF5-C6BA-4066-8C6A-318022C47C01}"/>
              </a:ext>
            </a:extLst>
          </p:cNvPr>
          <p:cNvSpPr/>
          <p:nvPr/>
        </p:nvSpPr>
        <p:spPr>
          <a:xfrm>
            <a:off x="5315510" y="5312392"/>
            <a:ext cx="269955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party-person-overview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160685-4451-4C7B-8E8F-6C5A820C6EE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665288" y="4402933"/>
            <a:ext cx="0" cy="909459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8B73CA-5FF4-4321-9166-23B4B7F3E898}"/>
              </a:ext>
            </a:extLst>
          </p:cNvPr>
          <p:cNvSpPr txBox="1"/>
          <p:nvPr/>
        </p:nvSpPr>
        <p:spPr>
          <a:xfrm>
            <a:off x="6327054" y="3489699"/>
            <a:ext cx="67646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/party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5CCF42-747F-44B7-8EAE-C7B5212C0104}"/>
              </a:ext>
            </a:extLst>
          </p:cNvPr>
          <p:cNvSpPr/>
          <p:nvPr/>
        </p:nvSpPr>
        <p:spPr>
          <a:xfrm>
            <a:off x="717030" y="2966915"/>
            <a:ext cx="3447768" cy="3552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A01AE-AF30-4E7C-ABDB-4292C3C50A72}"/>
              </a:ext>
            </a:extLst>
          </p:cNvPr>
          <p:cNvSpPr/>
          <p:nvPr/>
        </p:nvSpPr>
        <p:spPr>
          <a:xfrm>
            <a:off x="985707" y="4099164"/>
            <a:ext cx="2822910" cy="607536"/>
          </a:xfrm>
          <a:prstGeom prst="rect">
            <a:avLst/>
          </a:prstGeom>
          <a:solidFill>
            <a:srgbClr val="00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selected-person-page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8AAE1-A73F-4381-AE23-2A9B5C4EB59D}"/>
              </a:ext>
            </a:extLst>
          </p:cNvPr>
          <p:cNvSpPr/>
          <p:nvPr/>
        </p:nvSpPr>
        <p:spPr>
          <a:xfrm>
            <a:off x="1430008" y="5537180"/>
            <a:ext cx="1934307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person-detail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E49160-851E-4D79-9DC6-7CBF41997179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2397162" y="4706700"/>
            <a:ext cx="0" cy="830480"/>
          </a:xfrm>
          <a:prstGeom prst="straightConnector1">
            <a:avLst/>
          </a:prstGeom>
          <a:ln w="57150">
            <a:solidFill>
              <a:srgbClr val="00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07DDA6-35D7-4097-AD18-4A4ABA4CBBA0}"/>
              </a:ext>
            </a:extLst>
          </p:cNvPr>
          <p:cNvSpPr txBox="1"/>
          <p:nvPr/>
        </p:nvSpPr>
        <p:spPr>
          <a:xfrm>
            <a:off x="1732684" y="3742167"/>
            <a:ext cx="1328954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/persons/:id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54613A-0D78-41E8-AB02-8136678B4A0F}"/>
              </a:ext>
            </a:extLst>
          </p:cNvPr>
          <p:cNvSpPr txBox="1"/>
          <p:nvPr/>
        </p:nvSpPr>
        <p:spPr>
          <a:xfrm>
            <a:off x="1561872" y="3155593"/>
            <a:ext cx="166148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PersonsModule</a:t>
            </a:r>
            <a:endParaRPr lang="en-GB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294528-0339-4F3C-BDBA-2975E7304258}"/>
              </a:ext>
            </a:extLst>
          </p:cNvPr>
          <p:cNvSpPr txBox="1"/>
          <p:nvPr/>
        </p:nvSpPr>
        <p:spPr>
          <a:xfrm>
            <a:off x="6112085" y="3062252"/>
            <a:ext cx="138961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PartyModule</a:t>
            </a:r>
            <a:endParaRPr lang="en-GB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DC84D-78A8-417F-BA4C-B61FC18ADA83}"/>
              </a:ext>
            </a:extLst>
          </p:cNvPr>
          <p:cNvSpPr/>
          <p:nvPr/>
        </p:nvSpPr>
        <p:spPr>
          <a:xfrm>
            <a:off x="3480411" y="1304616"/>
            <a:ext cx="2239236" cy="607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APP 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C9FB5D-CB9A-4E21-A889-EE575B6326B9}"/>
              </a:ext>
            </a:extLst>
          </p:cNvPr>
          <p:cNvSpPr txBox="1"/>
          <p:nvPr/>
        </p:nvSpPr>
        <p:spPr>
          <a:xfrm>
            <a:off x="5936780" y="1431412"/>
            <a:ext cx="156491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invitedPersons</a:t>
            </a:r>
            <a:endParaRPr lang="en-GB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93A6A-8563-400F-A07C-8B660D807B57}"/>
              </a:ext>
            </a:extLst>
          </p:cNvPr>
          <p:cNvSpPr/>
          <p:nvPr/>
        </p:nvSpPr>
        <p:spPr>
          <a:xfrm>
            <a:off x="4811137" y="2114196"/>
            <a:ext cx="2699556" cy="607536"/>
          </a:xfrm>
          <a:prstGeom prst="rect">
            <a:avLst/>
          </a:prstGeom>
          <a:solidFill>
            <a:srgbClr val="008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1755A-8E2E-49F1-B4F9-103BFBA4A815}"/>
              </a:ext>
            </a:extLst>
          </p:cNvPr>
          <p:cNvSpPr/>
          <p:nvPr/>
        </p:nvSpPr>
        <p:spPr>
          <a:xfrm>
            <a:off x="9422288" y="3254823"/>
            <a:ext cx="2239236" cy="60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PARTY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CD5963-EDD6-452D-A2BD-90A2701226F4}"/>
              </a:ext>
            </a:extLst>
          </p:cNvPr>
          <p:cNvCxnSpPr>
            <a:cxnSpLocks/>
          </p:cNvCxnSpPr>
          <p:nvPr/>
        </p:nvCxnSpPr>
        <p:spPr>
          <a:xfrm>
            <a:off x="7501696" y="2453155"/>
            <a:ext cx="2556704" cy="1561"/>
          </a:xfrm>
          <a:prstGeom prst="straightConnector1">
            <a:avLst/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B411CA-5DED-415D-8DF4-D9569E2C9C2E}"/>
              </a:ext>
            </a:extLst>
          </p:cNvPr>
          <p:cNvSpPr txBox="1"/>
          <p:nvPr/>
        </p:nvSpPr>
        <p:spPr>
          <a:xfrm>
            <a:off x="7590146" y="2058052"/>
            <a:ext cx="2567113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LOAD INVITED PERSONS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1AF50A-0DE7-4D22-A207-026AA6EB5AE6}"/>
              </a:ext>
            </a:extLst>
          </p:cNvPr>
          <p:cNvCxnSpPr>
            <a:cxnSpLocks/>
          </p:cNvCxnSpPr>
          <p:nvPr/>
        </p:nvCxnSpPr>
        <p:spPr>
          <a:xfrm flipV="1">
            <a:off x="10842795" y="2697939"/>
            <a:ext cx="0" cy="5800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56D9D3-9B88-4681-9A29-03CDECCBB805}"/>
              </a:ext>
            </a:extLst>
          </p:cNvPr>
          <p:cNvCxnSpPr>
            <a:cxnSpLocks/>
          </p:cNvCxnSpPr>
          <p:nvPr/>
        </p:nvCxnSpPr>
        <p:spPr>
          <a:xfrm flipV="1">
            <a:off x="10397773" y="2662578"/>
            <a:ext cx="0" cy="60867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CC9E2B-56C9-439D-AA0F-93DB928601C1}"/>
              </a:ext>
            </a:extLst>
          </p:cNvPr>
          <p:cNvSpPr txBox="1"/>
          <p:nvPr/>
        </p:nvSpPr>
        <p:spPr>
          <a:xfrm>
            <a:off x="10364669" y="2237142"/>
            <a:ext cx="46487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/>
              <a:t>load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637AB1-DE5D-43F0-A3DB-3298EFBE97EC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8786679" y="426716"/>
            <a:ext cx="706082" cy="2914770"/>
          </a:xfrm>
          <a:prstGeom prst="bentConnector2">
            <a:avLst/>
          </a:prstGeom>
          <a:ln w="57150">
            <a:solidFill>
              <a:srgbClr val="FF91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E782F7-360F-4AC9-8D06-2BFA291FAFC3}"/>
              </a:ext>
            </a:extLst>
          </p:cNvPr>
          <p:cNvSpPr txBox="1"/>
          <p:nvPr/>
        </p:nvSpPr>
        <p:spPr>
          <a:xfrm>
            <a:off x="8681871" y="1200625"/>
            <a:ext cx="157645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LOAD SUCCESS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55EC23-CFE7-4B58-B41F-199A00CEDB52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>
            <a:off x="985707" y="1608384"/>
            <a:ext cx="2494704" cy="2794548"/>
          </a:xfrm>
          <a:prstGeom prst="bentConnector3">
            <a:avLst>
              <a:gd name="adj1" fmla="val -22791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E113D0-5F59-4B18-83E8-9D52AFBBAAB1}"/>
              </a:ext>
            </a:extLst>
          </p:cNvPr>
          <p:cNvSpPr txBox="1"/>
          <p:nvPr/>
        </p:nvSpPr>
        <p:spPr>
          <a:xfrm>
            <a:off x="1278864" y="1252914"/>
            <a:ext cx="1633845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 err="1"/>
              <a:t>isPersonInvited</a:t>
            </a:r>
            <a:endParaRPr lang="en-GB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FD557A-DCFB-4354-829F-E29A35618C68}"/>
              </a:ext>
            </a:extLst>
          </p:cNvPr>
          <p:cNvSpPr txBox="1"/>
          <p:nvPr/>
        </p:nvSpPr>
        <p:spPr>
          <a:xfrm>
            <a:off x="1206806" y="6165066"/>
            <a:ext cx="710131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INVITE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B5143A-827F-40C0-9924-2580ECBBD7F1}"/>
              </a:ext>
            </a:extLst>
          </p:cNvPr>
          <p:cNvSpPr txBox="1"/>
          <p:nvPr/>
        </p:nvSpPr>
        <p:spPr>
          <a:xfrm>
            <a:off x="2518288" y="6162245"/>
            <a:ext cx="104515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UNINVITE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D29F480-3C17-47C7-9950-C4C3B9915979}"/>
              </a:ext>
            </a:extLst>
          </p:cNvPr>
          <p:cNvCxnSpPr>
            <a:cxnSpLocks/>
            <a:stCxn id="50" idx="1"/>
            <a:endCxn id="24" idx="2"/>
          </p:cNvCxnSpPr>
          <p:nvPr/>
        </p:nvCxnSpPr>
        <p:spPr>
          <a:xfrm rot="10800000">
            <a:off x="4600029" y="1912153"/>
            <a:ext cx="1024836" cy="2187013"/>
          </a:xfrm>
          <a:prstGeom prst="bentConnector2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A097FA1-95C4-4BE8-9741-8C67595AAE51}"/>
              </a:ext>
            </a:extLst>
          </p:cNvPr>
          <p:cNvSpPr txBox="1"/>
          <p:nvPr/>
        </p:nvSpPr>
        <p:spPr>
          <a:xfrm>
            <a:off x="5936780" y="6078185"/>
            <a:ext cx="1496307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2000" b="1" dirty="0">
                <a:solidFill>
                  <a:srgbClr val="FF9500"/>
                </a:solidFill>
              </a:rPr>
              <a:t>IS ATTENDING</a:t>
            </a:r>
          </a:p>
        </p:txBody>
      </p:sp>
    </p:spTree>
    <p:extLst>
      <p:ext uri="{BB962C8B-B14F-4D97-AF65-F5344CB8AC3E}">
        <p14:creationId xmlns:p14="http://schemas.microsoft.com/office/powerpoint/2010/main" val="17321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8" grpId="0" animBg="1"/>
      <p:bldP spid="30" grpId="0" animBg="1"/>
      <p:bldP spid="32" grpId="0"/>
      <p:bldP spid="41" grpId="0"/>
      <p:bldP spid="62" grpId="0"/>
      <p:bldP spid="69" grpId="0"/>
      <p:bldP spid="70" grpId="0"/>
      <p:bldP spid="71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INNOVATIVE TECHNOLOGIES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mimacom develops agile and on target highly qualitative individual software solutions for your complex digitalization projects.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mimacom </a:t>
            </a:r>
            <a:br>
              <a:rPr lang="en-US" dirty="0"/>
            </a:br>
            <a:r>
              <a:rPr lang="en-US" dirty="0"/>
              <a:t>at a glance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859947" y="2780060"/>
            <a:ext cx="2241512" cy="999229"/>
          </a:xfrm>
          <a:prstGeom prst="rect">
            <a:avLst/>
          </a:prstGeom>
          <a:noFill/>
        </p:spPr>
      </p:pic>
      <p:pic>
        <p:nvPicPr>
          <p:cNvPr id="15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239" y="4574563"/>
            <a:ext cx="2400548" cy="780178"/>
          </a:xfrm>
          <a:prstGeom prst="rect">
            <a:avLst/>
          </a:prstGeom>
        </p:spPr>
      </p:pic>
      <p:pic>
        <p:nvPicPr>
          <p:cNvPr id="16" name="Grafik 13" descr="CloudFoundaryCorp_rg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9244" y="1503261"/>
            <a:ext cx="5908459" cy="782198"/>
          </a:xfrm>
          <a:prstGeom prst="rect">
            <a:avLst/>
          </a:prstGeom>
        </p:spPr>
      </p:pic>
      <p:pic>
        <p:nvPicPr>
          <p:cNvPr id="17" name="Grafik 14" descr="java-logo-vect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8193" y="2310144"/>
            <a:ext cx="1800411" cy="1800412"/>
          </a:xfrm>
          <a:prstGeom prst="rect">
            <a:avLst/>
          </a:prstGeom>
        </p:spPr>
      </p:pic>
      <p:pic>
        <p:nvPicPr>
          <p:cNvPr id="18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6004" y="2668534"/>
            <a:ext cx="789104" cy="1110755"/>
          </a:xfrm>
          <a:prstGeom prst="rect">
            <a:avLst/>
          </a:prstGeom>
        </p:spPr>
      </p:pic>
      <p:pic>
        <p:nvPicPr>
          <p:cNvPr id="19" name="Bild 2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269" y="4574563"/>
            <a:ext cx="2627100" cy="7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445" y="2344288"/>
            <a:ext cx="7932497" cy="352314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445" y="2344288"/>
            <a:ext cx="7932497" cy="3523142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LOCATIONS IN 9 COUNTRIES WORLDWIDE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experts are globally available near you, to support your local or multi-national projects.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30263" y="1062284"/>
            <a:ext cx="2868422" cy="1506094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AND NEAR YOU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5041111" y="2783533"/>
            <a:ext cx="1721633" cy="502030"/>
            <a:chOff x="5061459" y="2681928"/>
            <a:chExt cx="1728582" cy="504056"/>
          </a:xfrm>
        </p:grpSpPr>
        <p:sp>
          <p:nvSpPr>
            <p:cNvPr id="6" name="Textfeld 5"/>
            <p:cNvSpPr txBox="1"/>
            <p:nvPr/>
          </p:nvSpPr>
          <p:spPr>
            <a:xfrm>
              <a:off x="5061459" y="2681928"/>
              <a:ext cx="17285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296"/>
              <a:r>
                <a:rPr lang="en-US" sz="1394" dirty="0">
                  <a:solidFill>
                    <a:srgbClr val="7E9098"/>
                  </a:solidFill>
                  <a:latin typeface="Myriad Pro"/>
                </a:rPr>
                <a:t>United States</a:t>
              </a:r>
            </a:p>
          </p:txBody>
        </p:sp>
        <p:sp>
          <p:nvSpPr>
            <p:cNvPr id="8" name="Textplatzhalter 1"/>
            <p:cNvSpPr txBox="1">
              <a:spLocks/>
            </p:cNvSpPr>
            <p:nvPr/>
          </p:nvSpPr>
          <p:spPr>
            <a:xfrm>
              <a:off x="5061459" y="2969960"/>
              <a:ext cx="1080510" cy="21602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122118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100" b="1" i="0" kern="1200" baseline="0">
                  <a:solidFill>
                    <a:schemeClr val="accent1"/>
                  </a:solidFill>
                  <a:latin typeface="Myriad Pro" pitchFamily="34" charset="0"/>
                  <a:ea typeface="+mn-ea"/>
                  <a:cs typeface="+mn-cs"/>
                </a:defRPr>
              </a:lvl1pPr>
              <a:lvl2pPr marL="714375" indent="-35242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6325" indent="-361950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›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7067" indent="-30529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7658" indent="-30529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8248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8839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9430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90020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296"/>
              <a:r>
                <a:rPr lang="en-US" sz="1096" dirty="0">
                  <a:solidFill>
                    <a:srgbClr val="006478"/>
                  </a:solidFill>
                </a:rPr>
                <a:t>NORTH-AMERICA</a:t>
              </a:r>
            </a:p>
          </p:txBody>
        </p:sp>
        <p:cxnSp>
          <p:nvCxnSpPr>
            <p:cNvPr id="17" name="Linie ro"/>
            <p:cNvCxnSpPr/>
            <p:nvPr/>
          </p:nvCxnSpPr>
          <p:spPr>
            <a:xfrm>
              <a:off x="5061459" y="2943072"/>
              <a:ext cx="9000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Linie ro"/>
          <p:cNvCxnSpPr/>
          <p:nvPr/>
        </p:nvCxnSpPr>
        <p:spPr>
          <a:xfrm>
            <a:off x="4159212" y="452745"/>
            <a:ext cx="8963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56622" y="1132431"/>
            <a:ext cx="1721633" cy="1072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Switzerland</a:t>
            </a:r>
          </a:p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Germany</a:t>
            </a:r>
          </a:p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Austria</a:t>
            </a:r>
          </a:p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Spain</a:t>
            </a:r>
          </a:p>
          <a:p>
            <a:pPr defTabSz="1216296"/>
            <a:endParaRPr lang="en-US" sz="1394" dirty="0">
              <a:solidFill>
                <a:srgbClr val="7E9098"/>
              </a:solidFill>
              <a:latin typeface="Myriad Pro"/>
            </a:endParaRPr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956622" y="2098391"/>
            <a:ext cx="1076166" cy="21515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21181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1" i="0" kern="1200" baseline="0">
                <a:solidFill>
                  <a:schemeClr val="accent1"/>
                </a:solidFill>
                <a:latin typeface="Myriad Pro" pitchFamily="34" charset="0"/>
                <a:ea typeface="+mn-ea"/>
                <a:cs typeface="+mn-cs"/>
              </a:defRPr>
            </a:lvl1pPr>
            <a:lvl2pPr marL="714375" indent="-352425" algn="l" defTabSz="1221181" rtl="0" eaLnBrk="1" latinLnBrk="0" hangingPunct="1">
              <a:spcBef>
                <a:spcPct val="20000"/>
              </a:spcBef>
              <a:buFont typeface="Gotham Book" pitchFamily="50" charset="0"/>
              <a:buChar char="»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1221181" rtl="0" eaLnBrk="1" latinLnBrk="0" hangingPunct="1">
              <a:spcBef>
                <a:spcPct val="20000"/>
              </a:spcBef>
              <a:buFont typeface="Gotham Book" pitchFamily="50" charset="0"/>
              <a:buChar char="›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7067" indent="-305295" algn="l" defTabSz="1221181" rtl="0" eaLnBrk="1" latinLnBrk="0" hangingPunct="1">
              <a:spcBef>
                <a:spcPct val="20000"/>
              </a:spcBef>
              <a:buFont typeface="Gotham Book" pitchFamily="50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7658" indent="-305295" algn="l" defTabSz="1221181" rtl="0" eaLnBrk="1" latinLnBrk="0" hangingPunct="1">
              <a:spcBef>
                <a:spcPct val="20000"/>
              </a:spcBef>
              <a:buFont typeface="Gotham Book" pitchFamily="50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8248" indent="-305295" algn="l" defTabSz="12211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8839" indent="-305295" algn="l" defTabSz="12211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9430" indent="-305295" algn="l" defTabSz="12211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90020" indent="-305295" algn="l" defTabSz="12211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296"/>
            <a:r>
              <a:rPr lang="en-US" sz="1096" dirty="0">
                <a:solidFill>
                  <a:srgbClr val="006478"/>
                </a:solidFill>
              </a:rPr>
              <a:t>EUROPE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247361" y="1132431"/>
            <a:ext cx="1721633" cy="643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Czech Republic</a:t>
            </a:r>
          </a:p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Slovakia</a:t>
            </a:r>
          </a:p>
          <a:p>
            <a:pPr defTabSz="1216296"/>
            <a:r>
              <a:rPr lang="en-US" sz="1394" dirty="0">
                <a:solidFill>
                  <a:srgbClr val="7E9098"/>
                </a:solidFill>
                <a:latin typeface="Myriad Pro"/>
              </a:rPr>
              <a:t>Ukraine</a:t>
            </a:r>
          </a:p>
        </p:txBody>
      </p:sp>
      <p:cxnSp>
        <p:nvCxnSpPr>
          <p:cNvPr id="19" name="Linie ro"/>
          <p:cNvCxnSpPr/>
          <p:nvPr/>
        </p:nvCxnSpPr>
        <p:spPr>
          <a:xfrm>
            <a:off x="6956622" y="2066348"/>
            <a:ext cx="243842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/>
          <p:cNvGrpSpPr/>
          <p:nvPr/>
        </p:nvGrpSpPr>
        <p:grpSpPr>
          <a:xfrm>
            <a:off x="9753941" y="3070986"/>
            <a:ext cx="1721633" cy="505795"/>
            <a:chOff x="9793312" y="3020159"/>
            <a:chExt cx="1728582" cy="507837"/>
          </a:xfrm>
        </p:grpSpPr>
        <p:sp>
          <p:nvSpPr>
            <p:cNvPr id="25" name="Textfeld 5"/>
            <p:cNvSpPr txBox="1"/>
            <p:nvPr/>
          </p:nvSpPr>
          <p:spPr>
            <a:xfrm>
              <a:off x="9793312" y="3020159"/>
              <a:ext cx="17285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6296"/>
              <a:r>
                <a:rPr lang="en-US" sz="1394" dirty="0">
                  <a:solidFill>
                    <a:srgbClr val="7E9098"/>
                  </a:solidFill>
                  <a:latin typeface="Myriad Pro"/>
                </a:rPr>
                <a:t>Singapore</a:t>
              </a:r>
            </a:p>
          </p:txBody>
        </p:sp>
        <p:sp>
          <p:nvSpPr>
            <p:cNvPr id="26" name="Textplatzhalter 1"/>
            <p:cNvSpPr txBox="1">
              <a:spLocks/>
            </p:cNvSpPr>
            <p:nvPr/>
          </p:nvSpPr>
          <p:spPr>
            <a:xfrm>
              <a:off x="9793312" y="3311972"/>
              <a:ext cx="1080510" cy="21602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122118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100" b="1" i="0" kern="1200" baseline="0">
                  <a:solidFill>
                    <a:schemeClr val="accent1"/>
                  </a:solidFill>
                  <a:latin typeface="Myriad Pro" pitchFamily="34" charset="0"/>
                  <a:ea typeface="+mn-ea"/>
                  <a:cs typeface="+mn-cs"/>
                </a:defRPr>
              </a:lvl1pPr>
              <a:lvl2pPr marL="714375" indent="-35242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6325" indent="-361950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›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7067" indent="-30529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7658" indent="-305295" algn="l" defTabSz="1221181" rtl="0" eaLnBrk="1" latinLnBrk="0" hangingPunct="1">
                <a:spcBef>
                  <a:spcPct val="20000"/>
                </a:spcBef>
                <a:buFont typeface="Gotham Book" pitchFamily="50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8248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8839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9430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90020" indent="-305295" algn="l" defTabSz="122118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296"/>
              <a:r>
                <a:rPr lang="en-US" sz="1096" dirty="0">
                  <a:solidFill>
                    <a:srgbClr val="006478"/>
                  </a:solidFill>
                </a:rPr>
                <a:t>ASIA</a:t>
              </a:r>
            </a:p>
          </p:txBody>
        </p:sp>
        <p:cxnSp>
          <p:nvCxnSpPr>
            <p:cNvPr id="27" name="Linie ro"/>
            <p:cNvCxnSpPr/>
            <p:nvPr/>
          </p:nvCxnSpPr>
          <p:spPr>
            <a:xfrm>
              <a:off x="9793312" y="3285084"/>
              <a:ext cx="620477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48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747E6C-BA40-4FD8-9137-FC6D488922B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4000" dirty="0"/>
              <a:t>In components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4000" dirty="0"/>
              <a:t>In Services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4000" dirty="0"/>
              <a:t>Leveraging </a:t>
            </a:r>
            <a:r>
              <a:rPr lang="en-GB" sz="4000" dirty="0" err="1"/>
              <a:t>RxJS</a:t>
            </a:r>
            <a:endParaRPr lang="en-GB" sz="4000" dirty="0"/>
          </a:p>
          <a:p>
            <a:pPr marL="512761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GB" sz="4000" dirty="0"/>
              <a:t>Stores</a:t>
            </a:r>
            <a:endParaRPr lang="sk-SK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5F33E-8E00-4E0B-94B7-6134E5A2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management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AF7C-4A1C-4253-832B-23C071D4ED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ummary1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ummary1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ummary1"/>
  <p:tag name="COLORSETGROUPCLASSNAME" val="ColorSetGroup4"/>
  <p:tag name="FONTSETGROUPCLASSNAME" val="FontSetGroup1"/>
  <p:tag name="SHAPECLASSNAME" val="FooterLine1OnSlides"/>
  <p:tag name="SHAPECLASSPROTECTIONTYPE" val="63"/>
</p:tagLst>
</file>

<file path=ppt/theme/theme1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mimacom_Master_01">
  <a:themeElements>
    <a:clrScheme name="mimacom Farben">
      <a:dk1>
        <a:srgbClr val="1E303A"/>
      </a:dk1>
      <a:lt1>
        <a:sysClr val="window" lastClr="FFFFFF"/>
      </a:lt1>
      <a:dk2>
        <a:srgbClr val="000000"/>
      </a:dk2>
      <a:lt2>
        <a:srgbClr val="FFFFFF"/>
      </a:lt2>
      <a:accent1>
        <a:srgbClr val="B30037"/>
      </a:accent1>
      <a:accent2>
        <a:srgbClr val="006478"/>
      </a:accent2>
      <a:accent3>
        <a:srgbClr val="4B5E67"/>
      </a:accent3>
      <a:accent4>
        <a:srgbClr val="B4C6C8"/>
      </a:accent4>
      <a:accent5>
        <a:srgbClr val="1E303A"/>
      </a:accent5>
      <a:accent6>
        <a:srgbClr val="7E9098"/>
      </a:accent6>
      <a:hlink>
        <a:srgbClr val="006478"/>
      </a:hlink>
      <a:folHlink>
        <a:srgbClr val="006478"/>
      </a:folHlink>
    </a:clrScheme>
    <a:fontScheme name="mimacom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</TotalTime>
  <Words>897</Words>
  <Application>Microsoft Office PowerPoint</Application>
  <PresentationFormat>Widescreen</PresentationFormat>
  <Paragraphs>370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Gotham Book</vt:lpstr>
      <vt:lpstr>Graphik</vt:lpstr>
      <vt:lpstr>Myriad Pro</vt:lpstr>
      <vt:lpstr>Content Layouts</vt:lpstr>
      <vt:lpstr>mimacom_Master_01</vt:lpstr>
      <vt:lpstr>PowerPoint Presentation</vt:lpstr>
      <vt:lpstr>PowerPoint Presentation</vt:lpstr>
      <vt:lpstr>PowerPoint Presentation</vt:lpstr>
      <vt:lpstr>Ludovit Hajzer</vt:lpstr>
      <vt:lpstr>Marek vodicka</vt:lpstr>
      <vt:lpstr>PowerPoint Presentation</vt:lpstr>
      <vt:lpstr>PowerPoint Presentation</vt:lpstr>
      <vt:lpstr>PowerPoint Presentation</vt:lpstr>
      <vt:lpstr>State management</vt:lpstr>
      <vt:lpstr>State in components</vt:lpstr>
      <vt:lpstr>stores</vt:lpstr>
      <vt:lpstr>When to use store</vt:lpstr>
      <vt:lpstr>PowerPoint Presentation</vt:lpstr>
      <vt:lpstr>PowerPoint Presentation</vt:lpstr>
      <vt:lpstr>Demo app</vt:lpstr>
      <vt:lpstr>PowerPoint Presentation</vt:lpstr>
      <vt:lpstr>PowerPoint Presentation</vt:lpstr>
      <vt:lpstr>PowerPoint Presentation</vt:lpstr>
      <vt:lpstr>@NgRX</vt:lpstr>
      <vt:lpstr>What is ngrx</vt:lpstr>
      <vt:lpstr>Ngrx packages</vt:lpstr>
      <vt:lpstr>@ngrx/store</vt:lpstr>
      <vt:lpstr>PowerPoint Presentation</vt:lpstr>
      <vt:lpstr>PowerPoint Presentation</vt:lpstr>
      <vt:lpstr>PowerPoint Presentation</vt:lpstr>
      <vt:lpstr>Represent ui actions and http responses as actions</vt:lpstr>
      <vt:lpstr>Reducer</vt:lpstr>
      <vt:lpstr>Reducer</vt:lpstr>
      <vt:lpstr>REducer</vt:lpstr>
      <vt:lpstr>PowerPoint Presentation</vt:lpstr>
      <vt:lpstr>Reducers that manage  application state</vt:lpstr>
      <vt:lpstr>STORE</vt:lpstr>
      <vt:lpstr>STORE</vt:lpstr>
      <vt:lpstr>USE the store to Dispatch actions and select state</vt:lpstr>
      <vt:lpstr>Selector</vt:lpstr>
      <vt:lpstr>selector</vt:lpstr>
      <vt:lpstr>Selector</vt:lpstr>
      <vt:lpstr>Refactor selector functions out of component</vt:lpstr>
      <vt:lpstr>Recap</vt:lpstr>
      <vt:lpstr>Assignment 1</vt:lpstr>
      <vt:lpstr>PowerPoint Presentation</vt:lpstr>
      <vt:lpstr>Side EFFECTS</vt:lpstr>
      <vt:lpstr>PowerPoint Presentation</vt:lpstr>
      <vt:lpstr>We need to isolate side effects from components</vt:lpstr>
      <vt:lpstr>@ngrx/effects</vt:lpstr>
      <vt:lpstr>PowerPoint Presentation</vt:lpstr>
      <vt:lpstr>PowerPoint Presentation</vt:lpstr>
      <vt:lpstr>PowerPoint Presentation</vt:lpstr>
      <vt:lpstr>PowerPoint Presentation</vt:lpstr>
      <vt:lpstr>REFACTOR APP TO PERFORM SEARCH IN A SIDE EFFECT</vt:lpstr>
      <vt:lpstr>Recap</vt:lpstr>
      <vt:lpstr>PErformance</vt:lpstr>
      <vt:lpstr>PowerPoint Presentation</vt:lpstr>
      <vt:lpstr>PowerPoint Presentation</vt:lpstr>
      <vt:lpstr>REFACTOR APP TO IMPROVE CHANGE DETECTION PERFORMANCE</vt:lpstr>
      <vt:lpstr>@ngrx/store-devtools</vt:lpstr>
      <vt:lpstr>PowerPoint Presentation</vt:lpstr>
      <vt:lpstr>REDUX DEVTOOLS EXTENSION</vt:lpstr>
      <vt:lpstr>@ngrx/router-store</vt:lpstr>
      <vt:lpstr>PowerPoint Presentation</vt:lpstr>
      <vt:lpstr>PowerPoint Presentation</vt:lpstr>
      <vt:lpstr>PowerPoint Presentation</vt:lpstr>
      <vt:lpstr>Assignment 2</vt:lpstr>
      <vt:lpstr>Assignment 2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NAME OF SPEAKER HERE INSERT NAME OF PRESENTATION HERE</dc:title>
  <dc:creator>Belavy, Robert</dc:creator>
  <cp:lastModifiedBy>Ľudovít Hajzer</cp:lastModifiedBy>
  <cp:revision>118</cp:revision>
  <dcterms:created xsi:type="dcterms:W3CDTF">2017-09-26T21:39:19Z</dcterms:created>
  <dcterms:modified xsi:type="dcterms:W3CDTF">2017-10-04T20:33:42Z</dcterms:modified>
</cp:coreProperties>
</file>