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6558e8699_9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6558e8699_9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6558e8699_9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6558e8699_9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6558e8699_9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b6558e8699_9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6558e8699_9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6558e8699_9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6558e8699_9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6558e8699_9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6558e8699_9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6558e8699_9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6558e8699_9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6558e8699_9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6558e8699_9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b6558e8699_9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b6558e8699_9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b6558e8699_9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6558e8699_9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6558e8699_9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6558e8699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6558e8699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6558e8699_9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6558e8699_9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6558e8699_9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6558e8699_9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6558e8699_9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b6558e8699_9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6558e8699_9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b6558e8699_9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b6558e8699_9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b6558e8699_9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6558e8699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6558e8699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6558e8699_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6558e8699_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6558e8699_9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6558e8699_9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6558e8699_9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6558e8699_9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6558e8699_9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6558e8699_9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6558e8699_9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6558e8699_9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6558e8699_9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6558e8699_9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hostinger.co.id/tutorial/apa-itu-html/" TargetMode="External"/><Relationship Id="rId4" Type="http://schemas.openxmlformats.org/officeDocument/2006/relationships/hyperlink" Target="https://www.hostinger.co.id/tutorial/apa-itu-css/" TargetMode="External"/><Relationship Id="rId5" Type="http://schemas.openxmlformats.org/officeDocument/2006/relationships/hyperlink" Target="https://www.jagoanhosting.com/blog/pengertian-php/" TargetMode="External"/><Relationship Id="rId6" Type="http://schemas.openxmlformats.org/officeDocument/2006/relationships/hyperlink" Target="https://id.wikipedia.org/wiki/PhpMyAdmin" TargetMode="External"/><Relationship Id="rId7" Type="http://schemas.openxmlformats.org/officeDocument/2006/relationships/hyperlink" Target="https://qwords.com/blog/pengertian-xampp/" TargetMode="External"/><Relationship Id="rId8" Type="http://schemas.openxmlformats.org/officeDocument/2006/relationships/hyperlink" Target="http://heryadi-grafis.blogspot.com/2017/03/relasi-one-to-one-one-to-many-many-to.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70400" y="1547100"/>
            <a:ext cx="5017500" cy="15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Tugas Besar </a:t>
            </a:r>
            <a:endParaRPr/>
          </a:p>
          <a:p>
            <a:pPr indent="0" lvl="0" marL="0" rtl="0" algn="ctr">
              <a:spcBef>
                <a:spcPts val="0"/>
              </a:spcBef>
              <a:spcAft>
                <a:spcPts val="0"/>
              </a:spcAft>
              <a:buNone/>
            </a:pPr>
            <a:r>
              <a:rPr lang="en"/>
              <a:t>Desain Basis Data</a:t>
            </a:r>
            <a:endParaRPr/>
          </a:p>
        </p:txBody>
      </p:sp>
      <p:sp>
        <p:nvSpPr>
          <p:cNvPr id="135" name="Google Shape;135;p13"/>
          <p:cNvSpPr txBox="1"/>
          <p:nvPr/>
        </p:nvSpPr>
        <p:spPr>
          <a:xfrm>
            <a:off x="5269900" y="3126000"/>
            <a:ext cx="16185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700">
                <a:solidFill>
                  <a:schemeClr val="lt1"/>
                </a:solidFill>
                <a:latin typeface="Lato"/>
                <a:ea typeface="Lato"/>
                <a:cs typeface="Lato"/>
                <a:sym typeface="Lato"/>
              </a:rPr>
              <a:t>( TK-42-03 )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2"/>
          <p:cNvPicPr preferRelativeResize="0"/>
          <p:nvPr/>
        </p:nvPicPr>
        <p:blipFill>
          <a:blip r:embed="rId3">
            <a:alphaModFix/>
          </a:blip>
          <a:stretch>
            <a:fillRect/>
          </a:stretch>
        </p:blipFill>
        <p:spPr>
          <a:xfrm>
            <a:off x="2156687" y="675888"/>
            <a:ext cx="5280674" cy="3791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3"/>
          <p:cNvPicPr preferRelativeResize="0"/>
          <p:nvPr/>
        </p:nvPicPr>
        <p:blipFill>
          <a:blip r:embed="rId3">
            <a:alphaModFix/>
          </a:blip>
          <a:stretch>
            <a:fillRect/>
          </a:stretch>
        </p:blipFill>
        <p:spPr>
          <a:xfrm>
            <a:off x="2113325" y="702075"/>
            <a:ext cx="5326424" cy="37393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4"/>
          <p:cNvPicPr preferRelativeResize="0"/>
          <p:nvPr/>
        </p:nvPicPr>
        <p:blipFill>
          <a:blip r:embed="rId3">
            <a:alphaModFix/>
          </a:blip>
          <a:stretch>
            <a:fillRect/>
          </a:stretch>
        </p:blipFill>
        <p:spPr>
          <a:xfrm>
            <a:off x="1963325" y="628063"/>
            <a:ext cx="5440500" cy="38873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25"/>
          <p:cNvPicPr preferRelativeResize="0"/>
          <p:nvPr/>
        </p:nvPicPr>
        <p:blipFill>
          <a:blip r:embed="rId3">
            <a:alphaModFix/>
          </a:blip>
          <a:stretch>
            <a:fillRect/>
          </a:stretch>
        </p:blipFill>
        <p:spPr>
          <a:xfrm>
            <a:off x="1909750" y="558400"/>
            <a:ext cx="5540849" cy="38992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6"/>
          <p:cNvPicPr preferRelativeResize="0"/>
          <p:nvPr/>
        </p:nvPicPr>
        <p:blipFill>
          <a:blip r:embed="rId3">
            <a:alphaModFix/>
          </a:blip>
          <a:stretch>
            <a:fillRect/>
          </a:stretch>
        </p:blipFill>
        <p:spPr>
          <a:xfrm>
            <a:off x="1797975" y="547700"/>
            <a:ext cx="5627950" cy="39982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1297500" y="393750"/>
            <a:ext cx="7038900" cy="57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u="sng"/>
              <a:t>Skenario Pengujian</a:t>
            </a:r>
            <a:endParaRPr sz="2500" u="sng"/>
          </a:p>
        </p:txBody>
      </p:sp>
      <p:pic>
        <p:nvPicPr>
          <p:cNvPr id="214" name="Google Shape;214;p27"/>
          <p:cNvPicPr preferRelativeResize="0"/>
          <p:nvPr/>
        </p:nvPicPr>
        <p:blipFill>
          <a:blip r:embed="rId3">
            <a:alphaModFix/>
          </a:blip>
          <a:stretch>
            <a:fillRect/>
          </a:stretch>
        </p:blipFill>
        <p:spPr>
          <a:xfrm>
            <a:off x="1454488" y="1148900"/>
            <a:ext cx="6235026" cy="2998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1297500" y="393750"/>
            <a:ext cx="7038900" cy="57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u="sng"/>
              <a:t>Hasil Pengujian</a:t>
            </a:r>
            <a:endParaRPr sz="2500" u="sng"/>
          </a:p>
        </p:txBody>
      </p:sp>
      <p:pic>
        <p:nvPicPr>
          <p:cNvPr id="220" name="Google Shape;220;p28"/>
          <p:cNvPicPr preferRelativeResize="0"/>
          <p:nvPr/>
        </p:nvPicPr>
        <p:blipFill>
          <a:blip r:embed="rId3">
            <a:alphaModFix/>
          </a:blip>
          <a:stretch>
            <a:fillRect/>
          </a:stretch>
        </p:blipFill>
        <p:spPr>
          <a:xfrm>
            <a:off x="1431561" y="1292400"/>
            <a:ext cx="6280876" cy="255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29"/>
          <p:cNvPicPr preferRelativeResize="0"/>
          <p:nvPr/>
        </p:nvPicPr>
        <p:blipFill>
          <a:blip r:embed="rId3">
            <a:alphaModFix/>
          </a:blip>
          <a:stretch>
            <a:fillRect/>
          </a:stretch>
        </p:blipFill>
        <p:spPr>
          <a:xfrm>
            <a:off x="2135750" y="623900"/>
            <a:ext cx="4872499" cy="3801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0"/>
          <p:cNvPicPr preferRelativeResize="0"/>
          <p:nvPr/>
        </p:nvPicPr>
        <p:blipFill>
          <a:blip r:embed="rId3">
            <a:alphaModFix/>
          </a:blip>
          <a:stretch>
            <a:fillRect/>
          </a:stretch>
        </p:blipFill>
        <p:spPr>
          <a:xfrm>
            <a:off x="1349925" y="1185300"/>
            <a:ext cx="6444151" cy="2650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1"/>
          <p:cNvPicPr preferRelativeResize="0"/>
          <p:nvPr/>
        </p:nvPicPr>
        <p:blipFill>
          <a:blip r:embed="rId3">
            <a:alphaModFix/>
          </a:blip>
          <a:stretch>
            <a:fillRect/>
          </a:stretch>
        </p:blipFill>
        <p:spPr>
          <a:xfrm>
            <a:off x="1379787" y="1151975"/>
            <a:ext cx="6384424" cy="2839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600" u="sng">
                <a:latin typeface="Lato"/>
                <a:ea typeface="Lato"/>
                <a:cs typeface="Lato"/>
                <a:sym typeface="Lato"/>
              </a:rPr>
              <a:t>Judul Tubes : </a:t>
            </a:r>
            <a:r>
              <a:rPr lang="en" sz="2600" u="sng">
                <a:latin typeface="Lato"/>
                <a:ea typeface="Lato"/>
                <a:cs typeface="Lato"/>
                <a:sym typeface="Lato"/>
              </a:rPr>
              <a:t>Daftar Absensi Mahasiswa</a:t>
            </a:r>
            <a:endParaRPr sz="2600" u="sng">
              <a:latin typeface="Lato"/>
              <a:ea typeface="Lato"/>
              <a:cs typeface="Lato"/>
              <a:sym typeface="Lato"/>
            </a:endParaRPr>
          </a:p>
        </p:txBody>
      </p:sp>
      <p:sp>
        <p:nvSpPr>
          <p:cNvPr id="141" name="Google Shape;141;p14"/>
          <p:cNvSpPr txBox="1"/>
          <p:nvPr>
            <p:ph idx="1" type="body"/>
          </p:nvPr>
        </p:nvSpPr>
        <p:spPr>
          <a:xfrm>
            <a:off x="1297500" y="18336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Kelompok 2 :  </a:t>
            </a:r>
            <a:endParaRPr sz="1700"/>
          </a:p>
          <a:p>
            <a:pPr indent="0" lvl="0" marL="457200" rtl="0" algn="ctr">
              <a:spcBef>
                <a:spcPts val="1200"/>
              </a:spcBef>
              <a:spcAft>
                <a:spcPts val="0"/>
              </a:spcAft>
              <a:buNone/>
            </a:pPr>
            <a:r>
              <a:rPr lang="en"/>
              <a:t>Desfitri Ramadhani ( 1103184100 )</a:t>
            </a:r>
            <a:endParaRPr/>
          </a:p>
          <a:p>
            <a:pPr indent="0" lvl="0" marL="457200" rtl="0" algn="ctr">
              <a:spcBef>
                <a:spcPts val="1200"/>
              </a:spcBef>
              <a:spcAft>
                <a:spcPts val="0"/>
              </a:spcAft>
              <a:buNone/>
            </a:pPr>
            <a:r>
              <a:rPr lang="en"/>
              <a:t>Hikmah  Nisya ( 1103184094 )</a:t>
            </a:r>
            <a:endParaRPr/>
          </a:p>
          <a:p>
            <a:pPr indent="0" lvl="0" marL="457200" rtl="0" algn="ctr">
              <a:spcBef>
                <a:spcPts val="1200"/>
              </a:spcBef>
              <a:spcAft>
                <a:spcPts val="0"/>
              </a:spcAft>
              <a:buNone/>
            </a:pPr>
            <a:r>
              <a:rPr lang="en"/>
              <a:t>M. Farhan Ardhi Nugraha ( 1103184067 )</a:t>
            </a:r>
            <a:endParaRPr/>
          </a:p>
          <a:p>
            <a:pPr indent="0" lvl="0" marL="457200" rtl="0" algn="ctr">
              <a:spcBef>
                <a:spcPts val="1200"/>
              </a:spcBef>
              <a:spcAft>
                <a:spcPts val="1200"/>
              </a:spcAft>
              <a:buNone/>
            </a:pPr>
            <a:r>
              <a:rPr lang="en"/>
              <a:t>M. Imam Whidyarto ( 1103184089 )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32"/>
          <p:cNvPicPr preferRelativeResize="0"/>
          <p:nvPr/>
        </p:nvPicPr>
        <p:blipFill>
          <a:blip r:embed="rId3">
            <a:alphaModFix/>
          </a:blip>
          <a:stretch>
            <a:fillRect/>
          </a:stretch>
        </p:blipFill>
        <p:spPr>
          <a:xfrm>
            <a:off x="1337125" y="1446850"/>
            <a:ext cx="6469750" cy="2249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33"/>
          <p:cNvPicPr preferRelativeResize="0"/>
          <p:nvPr/>
        </p:nvPicPr>
        <p:blipFill>
          <a:blip r:embed="rId3">
            <a:alphaModFix/>
          </a:blip>
          <a:stretch>
            <a:fillRect/>
          </a:stretch>
        </p:blipFill>
        <p:spPr>
          <a:xfrm>
            <a:off x="1541751" y="608775"/>
            <a:ext cx="6060501" cy="3925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34"/>
          <p:cNvPicPr preferRelativeResize="0"/>
          <p:nvPr/>
        </p:nvPicPr>
        <p:blipFill>
          <a:blip r:embed="rId3">
            <a:alphaModFix/>
          </a:blip>
          <a:stretch>
            <a:fillRect/>
          </a:stretch>
        </p:blipFill>
        <p:spPr>
          <a:xfrm>
            <a:off x="1345412" y="1790675"/>
            <a:ext cx="6453175" cy="1562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u="sng">
                <a:latin typeface="Times New Roman"/>
                <a:ea typeface="Times New Roman"/>
                <a:cs typeface="Times New Roman"/>
                <a:sym typeface="Times New Roman"/>
              </a:rPr>
              <a:t>Kesimpulan</a:t>
            </a:r>
            <a:endParaRPr sz="2500" u="sng">
              <a:latin typeface="Times New Roman"/>
              <a:ea typeface="Times New Roman"/>
              <a:cs typeface="Times New Roman"/>
              <a:sym typeface="Times New Roman"/>
            </a:endParaRPr>
          </a:p>
        </p:txBody>
      </p:sp>
      <p:sp>
        <p:nvSpPr>
          <p:cNvPr id="256" name="Google Shape;256;p35"/>
          <p:cNvSpPr txBox="1"/>
          <p:nvPr>
            <p:ph idx="1" type="body"/>
          </p:nvPr>
        </p:nvSpPr>
        <p:spPr>
          <a:xfrm>
            <a:off x="1297500" y="1567550"/>
            <a:ext cx="7038900" cy="23865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1000"/>
              </a:spcAft>
              <a:buNone/>
            </a:pPr>
            <a:r>
              <a:rPr b="1" lang="en" sz="1200">
                <a:solidFill>
                  <a:srgbClr val="FFFFFF"/>
                </a:solidFill>
                <a:latin typeface="Times New Roman"/>
                <a:ea typeface="Times New Roman"/>
                <a:cs typeface="Times New Roman"/>
                <a:sym typeface="Times New Roman"/>
              </a:rPr>
              <a:t>	</a:t>
            </a:r>
            <a:r>
              <a:rPr lang="en" sz="1200">
                <a:solidFill>
                  <a:srgbClr val="FFFFFF"/>
                </a:solidFill>
                <a:latin typeface="Times New Roman"/>
                <a:ea typeface="Times New Roman"/>
                <a:cs typeface="Times New Roman"/>
                <a:sym typeface="Times New Roman"/>
              </a:rPr>
              <a:t>Database ini dimanfaatkan untuk daftar absensi mahasiswa yang masing-masing mahasiswa diwajibkan untuk membuat akun. Di dalam web ini user dapat mengisi data, mengubah data, mengisi absensi. Tidak hanya itu, web ini mempunyai admin (dosen), yang dapat melihat mahasiswa yang hadir pada saat jam kuliah tersebut, dan juga dapat menambahkan data diri dimana mahasiswa diharuskan untuk mengisi data diri agar mempermudah dosen untuk mendapatkan nama dan total jumlah mahasiswa, selain itu dosen juga dapat menghapus data diri mahasiswa jika ada kesalahan saat pengisian, serta mengedit data diri jika diharuskan kepada mahasiswa untuk memperbaharui data diri yang telah diisi pada sebelumnya. </a:t>
            </a:r>
            <a:endParaRPr sz="1200">
              <a:solidFill>
                <a:srgbClr val="FFFFFF"/>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u="sng"/>
              <a:t>Daftar Pustaka</a:t>
            </a:r>
            <a:endParaRPr sz="2500" u="sng"/>
          </a:p>
        </p:txBody>
      </p:sp>
      <p:sp>
        <p:nvSpPr>
          <p:cNvPr id="262" name="Google Shape;262;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https://www.hostinger.co.id/tutorial/apa-itu-html/</a:t>
            </a:r>
            <a:endParaRPr sz="1200" u="sng">
              <a:solidFill>
                <a:srgbClr val="1155CC"/>
              </a:solidFill>
              <a:latin typeface="Times New Roman"/>
              <a:ea typeface="Times New Roman"/>
              <a:cs typeface="Times New Roman"/>
              <a:sym typeface="Times New Roman"/>
            </a:endParaRPr>
          </a:p>
          <a:p>
            <a:pPr indent="0" lvl="0" marL="0" rtl="0" algn="l">
              <a:spcBef>
                <a:spcPts val="1200"/>
              </a:spcBef>
              <a:spcAft>
                <a:spcPts val="0"/>
              </a:spcAft>
              <a:buNone/>
            </a:pPr>
            <a:r>
              <a:rPr lang="en"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https://www.hostinger.co.id/tutorial/apa-itu-css/</a:t>
            </a:r>
            <a:endParaRPr sz="1200" u="sng">
              <a:solidFill>
                <a:srgbClr val="1155CC"/>
              </a:solidFill>
              <a:latin typeface="Times New Roman"/>
              <a:ea typeface="Times New Roman"/>
              <a:cs typeface="Times New Roman"/>
              <a:sym typeface="Times New Roman"/>
            </a:endParaRPr>
          </a:p>
          <a:p>
            <a:pPr indent="0" lvl="0" marL="0" rtl="0" algn="l">
              <a:spcBef>
                <a:spcPts val="1200"/>
              </a:spcBef>
              <a:spcAft>
                <a:spcPts val="0"/>
              </a:spcAft>
              <a:buNone/>
            </a:pPr>
            <a:r>
              <a:rPr lang="en" sz="12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https://www.jagoanhosting.com/blog/pengertian-php/</a:t>
            </a:r>
            <a:endParaRPr sz="1200" u="sng">
              <a:solidFill>
                <a:srgbClr val="1155CC"/>
              </a:solidFill>
              <a:latin typeface="Times New Roman"/>
              <a:ea typeface="Times New Roman"/>
              <a:cs typeface="Times New Roman"/>
              <a:sym typeface="Times New Roman"/>
            </a:endParaRPr>
          </a:p>
          <a:p>
            <a:pPr indent="0" lvl="0" marL="0" rtl="0" algn="l">
              <a:spcBef>
                <a:spcPts val="1200"/>
              </a:spcBef>
              <a:spcAft>
                <a:spcPts val="0"/>
              </a:spcAft>
              <a:buNone/>
            </a:pPr>
            <a:r>
              <a:rPr lang="en" sz="12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https://id.wikipedia.org/wiki/PhpMyAdmin</a:t>
            </a:r>
            <a:endParaRPr sz="1200" u="sng">
              <a:solidFill>
                <a:srgbClr val="1155CC"/>
              </a:solidFill>
              <a:latin typeface="Times New Roman"/>
              <a:ea typeface="Times New Roman"/>
              <a:cs typeface="Times New Roman"/>
              <a:sym typeface="Times New Roman"/>
            </a:endParaRPr>
          </a:p>
          <a:p>
            <a:pPr indent="0" lvl="0" marL="0" rtl="0" algn="l">
              <a:spcBef>
                <a:spcPts val="1200"/>
              </a:spcBef>
              <a:spcAft>
                <a:spcPts val="0"/>
              </a:spcAft>
              <a:buNone/>
            </a:pPr>
            <a:r>
              <a:rPr lang="en" sz="1200" u="sng">
                <a:solidFill>
                  <a:srgbClr val="1155CC"/>
                </a:solidFill>
                <a:latin typeface="Times New Roman"/>
                <a:ea typeface="Times New Roman"/>
                <a:cs typeface="Times New Roman"/>
                <a:sym typeface="Times New Roman"/>
                <a:hlinkClick r:id="rId7">
                  <a:extLst>
                    <a:ext uri="{A12FA001-AC4F-418D-AE19-62706E023703}">
                      <ahyp:hlinkClr val="tx"/>
                    </a:ext>
                  </a:extLst>
                </a:hlinkClick>
              </a:rPr>
              <a:t>https://qwords.com/blog/pengertian-xampp/</a:t>
            </a:r>
            <a:endParaRPr sz="1200" u="sng">
              <a:solidFill>
                <a:srgbClr val="1155CC"/>
              </a:solidFill>
              <a:latin typeface="Times New Roman"/>
              <a:ea typeface="Times New Roman"/>
              <a:cs typeface="Times New Roman"/>
              <a:sym typeface="Times New Roman"/>
            </a:endParaRPr>
          </a:p>
          <a:p>
            <a:pPr indent="0" lvl="0" marL="0" rtl="0" algn="l">
              <a:spcBef>
                <a:spcPts val="1200"/>
              </a:spcBef>
              <a:spcAft>
                <a:spcPts val="0"/>
              </a:spcAft>
              <a:buNone/>
            </a:pPr>
            <a:r>
              <a:rPr lang="en" sz="1200" u="sng">
                <a:solidFill>
                  <a:srgbClr val="1155CC"/>
                </a:solidFill>
                <a:latin typeface="Times New Roman"/>
                <a:ea typeface="Times New Roman"/>
                <a:cs typeface="Times New Roman"/>
                <a:sym typeface="Times New Roman"/>
                <a:hlinkClick r:id="rId8">
                  <a:extLst>
                    <a:ext uri="{A12FA001-AC4F-418D-AE19-62706E023703}">
                      <ahyp:hlinkClr val="tx"/>
                    </a:ext>
                  </a:extLst>
                </a:hlinkClick>
              </a:rPr>
              <a:t>http://heryadi-grafis.blogspot.com/2017/03/relasi-one-to-one-one-to-many-many-to.html</a:t>
            </a:r>
            <a:endParaRPr sz="1200" u="sng">
              <a:solidFill>
                <a:srgbClr val="1155CC"/>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1371375" y="101590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100"/>
              <a:t>Latar Belakang</a:t>
            </a:r>
            <a:endParaRPr sz="2100"/>
          </a:p>
          <a:p>
            <a:pPr indent="0" lvl="0" marL="0" rtl="0" algn="l">
              <a:spcBef>
                <a:spcPts val="1200"/>
              </a:spcBef>
              <a:spcAft>
                <a:spcPts val="1200"/>
              </a:spcAft>
              <a:buNone/>
            </a:pPr>
            <a:r>
              <a:rPr lang="en" sz="1500"/>
              <a:t>Perkembangan teknologi yang semakin hari semakin pesat, tidak dipungkiri lagi setiap hal yang dilakukan oleh manusia selalu berhubungan dengan teknologi, bahkan teknologi yang ada sekarang mampu mengatur sebuah sistem dengan sangat dinamis, teknologi yang ada sekarang juga sangat bermanfaat bagi manusia, terutama mengurangi kesalahan-kesalahan yang diluar jangkauan manusia, selain itu teknologi yang berkembang juga bermanfaat di dunia pendidikan, salah satu contohnya adalah melakukan absensi secara online. Hal ini dilakukan karena pada kondisi sekarang ini dengan adanya kasus covid-19 semua hal di lakukan secara online termasuk perkerjaan dan pendidikan.</a:t>
            </a:r>
            <a:endParaRPr sz="1500"/>
          </a:p>
        </p:txBody>
      </p:sp>
      <p:sp>
        <p:nvSpPr>
          <p:cNvPr id="147" name="Google Shape;147;p15"/>
          <p:cNvSpPr txBox="1"/>
          <p:nvPr>
            <p:ph type="title"/>
          </p:nvPr>
        </p:nvSpPr>
        <p:spPr>
          <a:xfrm>
            <a:off x="1371375" y="282925"/>
            <a:ext cx="3384300" cy="5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Pendahuluan</a:t>
            </a:r>
            <a:endParaRPr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idx="1" type="body"/>
          </p:nvPr>
        </p:nvSpPr>
        <p:spPr>
          <a:xfrm>
            <a:off x="1297500" y="1536275"/>
            <a:ext cx="7038900" cy="1313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Dengan adanya tugas besar ini, kami harapkan sangat membantu para pengajar dalam melakukan absensi siswa/mahasiswa, mengetahui cara pembuatan database pada daftar absensi, dan mengetahui cara menjalankan database yang buat pada daftar absensi ini.</a:t>
            </a:r>
            <a:endParaRPr sz="1500"/>
          </a:p>
        </p:txBody>
      </p:sp>
      <p:sp>
        <p:nvSpPr>
          <p:cNvPr id="153" name="Google Shape;153;p16"/>
          <p:cNvSpPr txBox="1"/>
          <p:nvPr>
            <p:ph type="title"/>
          </p:nvPr>
        </p:nvSpPr>
        <p:spPr>
          <a:xfrm>
            <a:off x="1297500" y="5599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Tujuan</a:t>
            </a:r>
            <a:endParaRPr u="sng"/>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idx="1" type="body"/>
          </p:nvPr>
        </p:nvSpPr>
        <p:spPr>
          <a:xfrm>
            <a:off x="1337250" y="1930950"/>
            <a:ext cx="6826200" cy="128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Untuk mempermudah  menjalankan dan melakukan proses absensi ini, maka kami mengatur sebagian cara agar web yang kami buat bisa di jalankan di dalam OS dan </a:t>
            </a:r>
            <a:r>
              <a:rPr i="1" lang="en" sz="1500"/>
              <a:t>Windows</a:t>
            </a:r>
            <a:r>
              <a:rPr lang="en" sz="1500"/>
              <a:t>, serta web kami juga memiliki UI dan mempunyai search untuk mempercepat pencarian.</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11" u="sng"/>
              <a:t>Teori yang digunakan dalam pembuatan web</a:t>
            </a:r>
            <a:endParaRPr sz="2511" u="sng"/>
          </a:p>
        </p:txBody>
      </p:sp>
      <p:sp>
        <p:nvSpPr>
          <p:cNvPr id="164" name="Google Shape;164;p18"/>
          <p:cNvSpPr txBox="1"/>
          <p:nvPr>
            <p:ph idx="1" type="body"/>
          </p:nvPr>
        </p:nvSpPr>
        <p:spPr>
          <a:xfrm>
            <a:off x="1297500" y="1169975"/>
            <a:ext cx="7038900" cy="3614100"/>
          </a:xfrm>
          <a:prstGeom prst="rect">
            <a:avLst/>
          </a:prstGeom>
        </p:spPr>
        <p:txBody>
          <a:bodyPr anchorCtr="0" anchor="t" bIns="91425" lIns="91425" spcFirstLastPara="1" rIns="91425" wrap="square" tIns="91425">
            <a:noAutofit/>
          </a:bodyPr>
          <a:lstStyle/>
          <a:p>
            <a:pPr indent="-323850" lvl="0" marL="457200" rtl="0" algn="l">
              <a:lnSpc>
                <a:spcPct val="105000"/>
              </a:lnSpc>
              <a:spcBef>
                <a:spcPts val="0"/>
              </a:spcBef>
              <a:spcAft>
                <a:spcPts val="0"/>
              </a:spcAft>
              <a:buSzPts val="1500"/>
              <a:buAutoNum type="alphaLcPeriod"/>
            </a:pPr>
            <a:r>
              <a:rPr b="1" lang="en" sz="1500"/>
              <a:t>HTML</a:t>
            </a:r>
            <a:r>
              <a:rPr lang="en" sz="1500"/>
              <a:t> ( memungkinkan seorang user untuk membuat dan menyusun bagian paragraf, heading, link atau tautan dan blockqoute untuk halaman web dan aplikasi. )</a:t>
            </a:r>
            <a:endParaRPr sz="1500"/>
          </a:p>
          <a:p>
            <a:pPr indent="-323850" lvl="0" marL="457200" rtl="0" algn="l">
              <a:lnSpc>
                <a:spcPct val="105000"/>
              </a:lnSpc>
              <a:spcBef>
                <a:spcPts val="0"/>
              </a:spcBef>
              <a:spcAft>
                <a:spcPts val="0"/>
              </a:spcAft>
              <a:buSzPts val="1500"/>
              <a:buAutoNum type="alphaLcPeriod"/>
            </a:pPr>
            <a:r>
              <a:rPr b="1" lang="en" sz="1500"/>
              <a:t>CSS</a:t>
            </a:r>
            <a:r>
              <a:rPr lang="en" sz="1500"/>
              <a:t> ( bahasa yang digunakan untuk mengatur tampilan elemen yang tertulis dalam bahasa markup, seperti HMTL. dimana CSS ini berfungsi untuk memisahkan konten dari tampilan visualnya disitus. )</a:t>
            </a:r>
            <a:endParaRPr sz="1500"/>
          </a:p>
          <a:p>
            <a:pPr indent="-323850" lvl="0" marL="457200" rtl="0" algn="l">
              <a:lnSpc>
                <a:spcPct val="105000"/>
              </a:lnSpc>
              <a:spcBef>
                <a:spcPts val="0"/>
              </a:spcBef>
              <a:spcAft>
                <a:spcPts val="0"/>
              </a:spcAft>
              <a:buSzPts val="1500"/>
              <a:buAutoNum type="alphaLcPeriod"/>
            </a:pPr>
            <a:r>
              <a:rPr b="1" lang="en" sz="1500"/>
              <a:t>PHP</a:t>
            </a:r>
            <a:r>
              <a:rPr lang="en" sz="1500"/>
              <a:t> ( bahasa yang digunakan untuk mengembangkan situs web statis atau situs web dinamis atau aplikasi web. )</a:t>
            </a:r>
            <a:endParaRPr sz="1500"/>
          </a:p>
          <a:p>
            <a:pPr indent="-323850" lvl="0" marL="457200" rtl="0" algn="l">
              <a:lnSpc>
                <a:spcPct val="105000"/>
              </a:lnSpc>
              <a:spcBef>
                <a:spcPts val="0"/>
              </a:spcBef>
              <a:spcAft>
                <a:spcPts val="0"/>
              </a:spcAft>
              <a:buSzPts val="1500"/>
              <a:buAutoNum type="alphaLcPeriod"/>
            </a:pPr>
            <a:r>
              <a:rPr b="1" lang="en" sz="1500"/>
              <a:t>PHPmyadmin</a:t>
            </a:r>
            <a:r>
              <a:rPr lang="en" sz="1500"/>
              <a:t> ( perangkat lunak bebas yang ditulis dalam bahasa pemrograman, digunakan untuk menangani administrasi MySQL melalui website jejaring jagat jembar ( worl wide web ). Bagian ini juga mendukung berbagai operasi pada MySQL seperti fields, relations, user, dan permissions. )</a:t>
            </a:r>
            <a:endParaRPr sz="1500"/>
          </a:p>
          <a:p>
            <a:pPr indent="-323850" lvl="0" marL="457200" rtl="0" algn="l">
              <a:lnSpc>
                <a:spcPct val="105000"/>
              </a:lnSpc>
              <a:spcBef>
                <a:spcPts val="0"/>
              </a:spcBef>
              <a:spcAft>
                <a:spcPts val="0"/>
              </a:spcAft>
              <a:buSzPts val="1500"/>
              <a:buAutoNum type="alphaLcPeriod"/>
            </a:pPr>
            <a:r>
              <a:rPr b="1" lang="en" sz="1500"/>
              <a:t>XAMPP</a:t>
            </a:r>
            <a:r>
              <a:rPr lang="en" sz="1500"/>
              <a:t> ( sebuah paket perangkat lunak komputer yang sistem penamaannya diambil dari akronim kata Apache, MySQL / MariaDB, PHP, dan Perl.</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58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u="sng"/>
              <a:t>Teori yang menunjang</a:t>
            </a:r>
            <a:endParaRPr sz="2500" u="sng"/>
          </a:p>
        </p:txBody>
      </p:sp>
      <p:sp>
        <p:nvSpPr>
          <p:cNvPr id="170" name="Google Shape;170;p19"/>
          <p:cNvSpPr txBox="1"/>
          <p:nvPr>
            <p:ph idx="1" type="body"/>
          </p:nvPr>
        </p:nvSpPr>
        <p:spPr>
          <a:xfrm>
            <a:off x="1297500" y="1298725"/>
            <a:ext cx="7038900" cy="300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Adapun teori yang menunjang kami gunakan pada web di antara lain :</a:t>
            </a:r>
            <a:endParaRPr sz="1500"/>
          </a:p>
          <a:p>
            <a:pPr indent="-323850" lvl="0" marL="457200" rtl="0" algn="l">
              <a:spcBef>
                <a:spcPts val="1200"/>
              </a:spcBef>
              <a:spcAft>
                <a:spcPts val="0"/>
              </a:spcAft>
              <a:buSzPts val="1500"/>
              <a:buAutoNum type="alphaLcPeriod"/>
            </a:pPr>
            <a:r>
              <a:rPr lang="en" sz="1500"/>
              <a:t>One To One Relation ( setiap baris data pada tabel pertama dihubungkan hanya ke satu baris data pada tabel ke dua. )</a:t>
            </a:r>
            <a:endParaRPr sz="1500"/>
          </a:p>
          <a:p>
            <a:pPr indent="-323850" lvl="0" marL="457200" rtl="0" algn="l">
              <a:spcBef>
                <a:spcPts val="0"/>
              </a:spcBef>
              <a:spcAft>
                <a:spcPts val="0"/>
              </a:spcAft>
              <a:buSzPts val="1500"/>
              <a:buAutoNum type="alphaLcPeriod"/>
            </a:pPr>
            <a:r>
              <a:rPr lang="en" sz="1500"/>
              <a:t>One To Many Relation ( setiap baris dara dari tabel pertama dapat dihubungkan ke satu baris atau lebih data pada tabel ke dua. )</a:t>
            </a:r>
            <a:endParaRPr sz="1500"/>
          </a:p>
          <a:p>
            <a:pPr indent="-323850" lvl="0" marL="457200" rtl="0" algn="l">
              <a:spcBef>
                <a:spcPts val="0"/>
              </a:spcBef>
              <a:spcAft>
                <a:spcPts val="0"/>
              </a:spcAft>
              <a:buSzPts val="1500"/>
              <a:buAutoNum type="alphaLcPeriod"/>
            </a:pPr>
            <a:r>
              <a:rPr lang="en" sz="1500"/>
              <a:t>Many To One Relation ( kebalikan dari OTM, dimana setiap baris data dari tabel pertama dihubungkan lebih dari satu baris ke tabel kedua. )</a:t>
            </a:r>
            <a:endParaRPr sz="1500"/>
          </a:p>
          <a:p>
            <a:pPr indent="-323850" lvl="0" marL="457200" rtl="0" algn="l">
              <a:spcBef>
                <a:spcPts val="0"/>
              </a:spcBef>
              <a:spcAft>
                <a:spcPts val="0"/>
              </a:spcAft>
              <a:buSzPts val="1500"/>
              <a:buAutoNum type="alphaLcPeriod"/>
            </a:pPr>
            <a:r>
              <a:rPr lang="en" sz="1500"/>
              <a:t>Many to Many Relation ( satu baris atau lebih data pada tabel pertama bisa dihubungkan ke satu atau baris data tabel ke dua. Artinya ada banyak baris di tabel satu dan dua yang saling berhubungan satu sama lain.</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u="sng"/>
              <a:t>Perancangan</a:t>
            </a:r>
            <a:endParaRPr sz="2500" u="sng"/>
          </a:p>
        </p:txBody>
      </p:sp>
      <p:pic>
        <p:nvPicPr>
          <p:cNvPr id="176" name="Google Shape;176;p20"/>
          <p:cNvPicPr preferRelativeResize="0"/>
          <p:nvPr/>
        </p:nvPicPr>
        <p:blipFill>
          <a:blip r:embed="rId3">
            <a:alphaModFix/>
          </a:blip>
          <a:stretch>
            <a:fillRect/>
          </a:stretch>
        </p:blipFill>
        <p:spPr>
          <a:xfrm>
            <a:off x="2155751" y="1506025"/>
            <a:ext cx="5026924" cy="3021499"/>
          </a:xfrm>
          <a:prstGeom prst="rect">
            <a:avLst/>
          </a:prstGeom>
          <a:noFill/>
          <a:ln>
            <a:noFill/>
          </a:ln>
        </p:spPr>
      </p:pic>
      <p:sp>
        <p:nvSpPr>
          <p:cNvPr id="177" name="Google Shape;177;p20"/>
          <p:cNvSpPr txBox="1"/>
          <p:nvPr/>
        </p:nvSpPr>
        <p:spPr>
          <a:xfrm>
            <a:off x="2155750" y="1105825"/>
            <a:ext cx="205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3F3F3"/>
                </a:solidFill>
                <a:latin typeface="Lato"/>
                <a:ea typeface="Lato"/>
                <a:cs typeface="Lato"/>
                <a:sym typeface="Lato"/>
              </a:rPr>
              <a:t>Flow Chart</a:t>
            </a:r>
            <a:endParaRPr>
              <a:solidFill>
                <a:srgbClr val="F3F3F3"/>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u="sng"/>
              <a:t>Pengujian Web</a:t>
            </a:r>
            <a:endParaRPr sz="2500" u="sng"/>
          </a:p>
        </p:txBody>
      </p:sp>
      <p:pic>
        <p:nvPicPr>
          <p:cNvPr id="183" name="Google Shape;183;p21"/>
          <p:cNvPicPr preferRelativeResize="0"/>
          <p:nvPr/>
        </p:nvPicPr>
        <p:blipFill>
          <a:blip r:embed="rId3">
            <a:alphaModFix/>
          </a:blip>
          <a:stretch>
            <a:fillRect/>
          </a:stretch>
        </p:blipFill>
        <p:spPr>
          <a:xfrm>
            <a:off x="2288500" y="997100"/>
            <a:ext cx="5056900" cy="3555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