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304" r:id="rId4"/>
    <p:sldId id="305" r:id="rId5"/>
    <p:sldId id="307" r:id="rId6"/>
    <p:sldId id="293" r:id="rId7"/>
    <p:sldId id="308" r:id="rId8"/>
    <p:sldId id="309" r:id="rId9"/>
    <p:sldId id="30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0490" autoAdjust="0"/>
  </p:normalViewPr>
  <p:slideViewPr>
    <p:cSldViewPr snapToGrid="0">
      <p:cViewPr varScale="1">
        <p:scale>
          <a:sx n="59" d="100"/>
          <a:sy n="59" d="100"/>
        </p:scale>
        <p:origin x="5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79380-D0FB-43AA-B671-B9B7CFE0DFEC}" type="datetimeFigureOut">
              <a:rPr lang="zh-CN" altLang="en-US" smtClean="0"/>
              <a:t>2025/7/31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D4A14-0979-4C4C-862B-F40B61B913F0}" type="slidenum">
              <a:rPr lang="zh-CN" altLang="en-US" smtClean="0"/>
              <a:t>‹#›</a:t>
            </a:fld>
            <a:endParaRPr lang="zh-CN" altLang="en-US"/>
          </a:p>
        </p:txBody>
      </p:sp>
    </p:spTree>
    <p:extLst>
      <p:ext uri="{BB962C8B-B14F-4D97-AF65-F5344CB8AC3E}">
        <p14:creationId xmlns:p14="http://schemas.microsoft.com/office/powerpoint/2010/main" val="315767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diagram shows our six core business processes. The PAGE LOAD FLOW automatically fetches user funds and displays account overview. STOCK CHART FLOW lets users select stocks and view real-time charts via Yahoo Finance API. BUY FLOW verifies funds and executes purchases. SELL FLOW checks holdings and processes sales. PORTFOLIO MANAGEMENT handles performance tracking and record management. DATA INTEGRATION ensures seamless API connectivity and data processing across all components.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3</a:t>
            </a:fld>
            <a:endParaRPr lang="zh-CN" altLang="en-US"/>
          </a:p>
        </p:txBody>
      </p:sp>
    </p:spTree>
    <p:extLst>
      <p:ext uri="{BB962C8B-B14F-4D97-AF65-F5344CB8AC3E}">
        <p14:creationId xmlns:p14="http://schemas.microsoft.com/office/powerpoint/2010/main" val="401142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system follows a three-tier architecture. The FRONTEND LAYER includes our main dashboard, buy/sell pages, built with JavaScript, Chart.js, and Tailwind CSS. The BACKEND LAYER runs on Express.js with four controllers handling different business functions, supported by service layers for business logic. The DATA LAYER contains our database with Users, Portfolio, and Stock tables, plus Yahoo Finance API integration for real-time market data. This design ensures scalability, maintainability, and clear separation of concerns.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4</a:t>
            </a:fld>
            <a:endParaRPr lang="zh-CN" altLang="en-US"/>
          </a:p>
        </p:txBody>
      </p:sp>
    </p:spTree>
    <p:extLst>
      <p:ext uri="{BB962C8B-B14F-4D97-AF65-F5344CB8AC3E}">
        <p14:creationId xmlns:p14="http://schemas.microsoft.com/office/powerpoint/2010/main" val="148349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5</a:t>
            </a:fld>
            <a:endParaRPr lang="zh-CN" altLang="en-US"/>
          </a:p>
        </p:txBody>
      </p:sp>
    </p:spTree>
    <p:extLst>
      <p:ext uri="{BB962C8B-B14F-4D97-AF65-F5344CB8AC3E}">
        <p14:creationId xmlns:p14="http://schemas.microsoft.com/office/powerpoint/2010/main" val="276490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p>
          <a:p>
            <a:r>
              <a:rPr lang="en-US" altLang="zh-CN" dirty="0"/>
              <a:t>For our technical foundation, I chose Yahoo Finance API because it's provides high-quality data with 2-15 minute update intervals.</a:t>
            </a:r>
          </a:p>
          <a:p>
            <a:r>
              <a:rPr lang="en-US" altLang="zh-CN" dirty="0"/>
              <a:t>To ensure reliability, I implemented an automatic retry system. When Yahoo Finance fails, our system waits and retries up to 3 times, keeping the service running smoothly despite external issues.</a:t>
            </a:r>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6</a:t>
            </a:fld>
            <a:endParaRPr lang="zh-CN" altLang="en-US"/>
          </a:p>
        </p:txBody>
      </p:sp>
    </p:spTree>
    <p:extLst>
      <p:ext uri="{BB962C8B-B14F-4D97-AF65-F5344CB8AC3E}">
        <p14:creationId xmlns:p14="http://schemas.microsoft.com/office/powerpoint/2010/main" val="336560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7</a:t>
            </a:fld>
            <a:endParaRPr lang="zh-CN" altLang="en-US"/>
          </a:p>
        </p:txBody>
      </p:sp>
    </p:spTree>
    <p:extLst>
      <p:ext uri="{BB962C8B-B14F-4D97-AF65-F5344CB8AC3E}">
        <p14:creationId xmlns:p14="http://schemas.microsoft.com/office/powerpoint/2010/main" val="100579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8</a:t>
            </a:fld>
            <a:endParaRPr lang="zh-CN" altLang="en-US"/>
          </a:p>
        </p:txBody>
      </p:sp>
    </p:spTree>
    <p:extLst>
      <p:ext uri="{BB962C8B-B14F-4D97-AF65-F5344CB8AC3E}">
        <p14:creationId xmlns:p14="http://schemas.microsoft.com/office/powerpoint/2010/main" val="247897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In conclusion, this project taught us that modern financial applications require seamless integration between frontend, backend, and external APIs. We also learned that real-time financial data presents unique challenges in reliability and performance optimization.</a:t>
            </a:r>
            <a:endParaRPr lang="en-US" altLang="zh-CN" dirty="0"/>
          </a:p>
          <a:p>
            <a:r>
              <a:rPr lang="en-US" altLang="zh-CN" b="1" dirty="0"/>
              <a:t>Given more time, we could have implemented machine learning algorithms for investment predictions and comprehensive risk assessment tools.</a:t>
            </a:r>
            <a:endParaRPr lang="en-US" altLang="zh-CN" dirty="0"/>
          </a:p>
          <a:p>
            <a:r>
              <a:rPr lang="en-US" altLang="zh-CN" b="1" dirty="0"/>
              <a:t>For future enhancements, we plan to develop a mobile app, advanced charting features, and AI-powered investment recommendations.</a:t>
            </a:r>
            <a:endParaRPr lang="en-US" altLang="zh-CN" dirty="0"/>
          </a:p>
          <a:p>
            <a:r>
              <a:rPr lang="en-US" altLang="zh-CN" b="1" dirty="0"/>
              <a:t>This project demonstrates valuable workplace skills. It showcases our full-stack development capabilities and API integration expertise. We proved our team collaboration abilities by coordinating frontend and backend development with Git version control. Most importantly, we demonstrated strong problem-solving skills by implementing reliable error handling systems under pressure.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9</a:t>
            </a:fld>
            <a:endParaRPr lang="zh-CN" altLang="en-US"/>
          </a:p>
        </p:txBody>
      </p:sp>
    </p:spTree>
    <p:extLst>
      <p:ext uri="{BB962C8B-B14F-4D97-AF65-F5344CB8AC3E}">
        <p14:creationId xmlns:p14="http://schemas.microsoft.com/office/powerpoint/2010/main" val="495385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5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5502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30929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424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2679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9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419003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65005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B6B6D-D68D-4565-B155-9F1913B518D9}"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163245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6441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D73A7C-452E-405B-B813-67731DC9F6A4}" type="slidenum">
              <a:rPr lang="en-IN" smtClean="0"/>
              <a:t>‹#›</a:t>
            </a:fld>
            <a:endParaRPr lang="en-IN"/>
          </a:p>
        </p:txBody>
      </p:sp>
    </p:spTree>
    <p:extLst>
      <p:ext uri="{BB962C8B-B14F-4D97-AF65-F5344CB8AC3E}">
        <p14:creationId xmlns:p14="http://schemas.microsoft.com/office/powerpoint/2010/main" val="107290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49131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0B6B6D-D68D-4565-B155-9F1913B518D9}" type="datetimeFigureOut">
              <a:rPr lang="en-IN" smtClean="0"/>
              <a:t>31-07-2025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D73A7C-452E-405B-B813-67731DC9F6A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264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D7A3B7-152D-FCBB-B5C9-F6F1E30888D1}"/>
              </a:ext>
            </a:extLst>
          </p:cNvPr>
          <p:cNvSpPr/>
          <p:nvPr/>
        </p:nvSpPr>
        <p:spPr>
          <a:xfrm>
            <a:off x="1231745" y="3038240"/>
            <a:ext cx="9728510" cy="1200329"/>
          </a:xfrm>
          <a:prstGeom prst="rect">
            <a:avLst/>
          </a:prstGeom>
          <a:noFill/>
        </p:spPr>
        <p:txBody>
          <a:bodyPr wrap="square" lIns="91440" tIns="45720" rIns="91440" bIns="45720">
            <a:spAutoFit/>
          </a:bodyPr>
          <a:lstStyle/>
          <a:p>
            <a:pPr algn="ctr"/>
            <a:r>
              <a:rPr lang="en-US" sz="7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Portfolio Asset Manager</a:t>
            </a:r>
          </a:p>
        </p:txBody>
      </p:sp>
      <p:pic>
        <p:nvPicPr>
          <p:cNvPr id="5" name="图片 4">
            <a:extLst>
              <a:ext uri="{FF2B5EF4-FFF2-40B4-BE49-F238E27FC236}">
                <a16:creationId xmlns:a16="http://schemas.microsoft.com/office/drawing/2014/main" id="{71EB693B-6776-E9D5-BFE9-4D41BD73E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789" y="214579"/>
            <a:ext cx="3214421" cy="3214421"/>
          </a:xfrm>
          <a:prstGeom prst="rect">
            <a:avLst/>
          </a:prstGeom>
        </p:spPr>
      </p:pic>
    </p:spTree>
    <p:extLst>
      <p:ext uri="{BB962C8B-B14F-4D97-AF65-F5344CB8AC3E}">
        <p14:creationId xmlns:p14="http://schemas.microsoft.com/office/powerpoint/2010/main" val="80715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FCBF2-D44B-5AB4-12D2-122D5DC81663}"/>
              </a:ext>
            </a:extLst>
          </p:cNvPr>
          <p:cNvPicPr>
            <a:picLocks noChangeAspect="1"/>
          </p:cNvPicPr>
          <p:nvPr/>
        </p:nvPicPr>
        <p:blipFill>
          <a:blip r:embed="rId2"/>
          <a:stretch>
            <a:fillRect/>
          </a:stretch>
        </p:blipFill>
        <p:spPr>
          <a:xfrm>
            <a:off x="0" y="0"/>
            <a:ext cx="12192000" cy="6356412"/>
          </a:xfrm>
          <a:prstGeom prst="rect">
            <a:avLst/>
          </a:prstGeom>
        </p:spPr>
      </p:pic>
    </p:spTree>
    <p:extLst>
      <p:ext uri="{BB962C8B-B14F-4D97-AF65-F5344CB8AC3E}">
        <p14:creationId xmlns:p14="http://schemas.microsoft.com/office/powerpoint/2010/main" val="356972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8A4C15-E3C6-409B-A6C4-7113ED4EBF1B}"/>
              </a:ext>
            </a:extLst>
          </p:cNvPr>
          <p:cNvGraphicFramePr>
            <a:graphicFrameLocks noGrp="1"/>
          </p:cNvGraphicFramePr>
          <p:nvPr>
            <p:extLst>
              <p:ext uri="{D42A27DB-BD31-4B8C-83A1-F6EECF244321}">
                <p14:modId xmlns:p14="http://schemas.microsoft.com/office/powerpoint/2010/main" val="3180138622"/>
              </p:ext>
            </p:extLst>
          </p:nvPr>
        </p:nvGraphicFramePr>
        <p:xfrm>
          <a:off x="2054677" y="2086156"/>
          <a:ext cx="6500708"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gridCol w="1625177">
                  <a:extLst>
                    <a:ext uri="{9D8B030D-6E8A-4147-A177-3AD203B41FA5}">
                      <a16:colId xmlns:a16="http://schemas.microsoft.com/office/drawing/2014/main" val="928544528"/>
                    </a:ext>
                  </a:extLst>
                </a:gridCol>
                <a:gridCol w="1625177">
                  <a:extLst>
                    <a:ext uri="{9D8B030D-6E8A-4147-A177-3AD203B41FA5}">
                      <a16:colId xmlns:a16="http://schemas.microsoft.com/office/drawing/2014/main" val="3733562221"/>
                    </a:ext>
                  </a:extLst>
                </a:gridCol>
                <a:gridCol w="1625177">
                  <a:extLst>
                    <a:ext uri="{9D8B030D-6E8A-4147-A177-3AD203B41FA5}">
                      <a16:colId xmlns:a16="http://schemas.microsoft.com/office/drawing/2014/main" val="2667199990"/>
                    </a:ext>
                  </a:extLst>
                </a:gridCol>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Zinnia Zhang</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Zero Zhu</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Benjie Zhao</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Ivan Zhao</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Team Coordinator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Co-researcher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Presentation Lead</a:t>
                      </a:r>
                    </a:p>
                  </a:txBody>
                  <a:tcPr marL="45720" marR="45720" marT="22860" marB="22860"/>
                </a:tc>
                <a:extLst>
                  <a:ext uri="{0D108BD9-81ED-4DB2-BD59-A6C34878D82A}">
                    <a16:rowId xmlns:a16="http://schemas.microsoft.com/office/drawing/2014/main" val="2794205056"/>
                  </a:ext>
                </a:extLst>
              </a:tr>
            </a:tbl>
          </a:graphicData>
        </a:graphic>
      </p:graphicFrame>
      <p:sp>
        <p:nvSpPr>
          <p:cNvPr id="10" name="TextBox 9">
            <a:extLst>
              <a:ext uri="{FF2B5EF4-FFF2-40B4-BE49-F238E27FC236}">
                <a16:creationId xmlns:a16="http://schemas.microsoft.com/office/drawing/2014/main" id="{6535558F-99EB-46B7-94BD-AA3A89EAE4E7}"/>
              </a:ext>
            </a:extLst>
          </p:cNvPr>
          <p:cNvSpPr txBox="1"/>
          <p:nvPr/>
        </p:nvSpPr>
        <p:spPr>
          <a:xfrm>
            <a:off x="3883463" y="293992"/>
            <a:ext cx="4663264" cy="1323439"/>
          </a:xfrm>
          <a:prstGeom prst="rect">
            <a:avLst/>
          </a:prstGeom>
          <a:noFill/>
        </p:spPr>
        <p:txBody>
          <a:bodyPr wrap="none" rtlCol="0">
            <a:spAutoFit/>
          </a:bodyPr>
          <a:lstStyle/>
          <a:p>
            <a:pPr algn="ctr"/>
            <a:endParaRPr lang="en-US" sz="900" dirty="0"/>
          </a:p>
          <a:p>
            <a:pPr algn="ctr"/>
            <a:r>
              <a:rPr lang="en-US" sz="2700" b="1" dirty="0"/>
              <a:t>Team 7: Data Crafters</a:t>
            </a:r>
          </a:p>
          <a:p>
            <a:pPr algn="ctr"/>
            <a:r>
              <a:rPr lang="en-US" sz="2200" dirty="0"/>
              <a:t>Project Topics: Portfolio Asset Manager</a:t>
            </a:r>
          </a:p>
          <a:p>
            <a:pPr algn="ctr"/>
            <a:r>
              <a:rPr lang="en-US" sz="2200" dirty="0"/>
              <a:t>Presentation Dates: July 30, 2025</a:t>
            </a:r>
          </a:p>
        </p:txBody>
      </p:sp>
      <p:graphicFrame>
        <p:nvGraphicFramePr>
          <p:cNvPr id="11" name="Table 1">
            <a:extLst>
              <a:ext uri="{FF2B5EF4-FFF2-40B4-BE49-F238E27FC236}">
                <a16:creationId xmlns:a16="http://schemas.microsoft.com/office/drawing/2014/main" id="{6EC64D43-9C53-9A35-5C89-888D5BBE7A3E}"/>
              </a:ext>
            </a:extLst>
          </p:cNvPr>
          <p:cNvGraphicFramePr>
            <a:graphicFrameLocks noGrp="1"/>
          </p:cNvGraphicFramePr>
          <p:nvPr>
            <p:extLst>
              <p:ext uri="{D42A27DB-BD31-4B8C-83A1-F6EECF244321}">
                <p14:modId xmlns:p14="http://schemas.microsoft.com/office/powerpoint/2010/main" val="3264961484"/>
              </p:ext>
            </p:extLst>
          </p:nvPr>
        </p:nvGraphicFramePr>
        <p:xfrm>
          <a:off x="8551649" y="2086156"/>
          <a:ext cx="1625177"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tblGrid>
              <a:tr h="1820839">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Diana Xu</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extLst>
                  <a:ext uri="{0D108BD9-81ED-4DB2-BD59-A6C34878D82A}">
                    <a16:rowId xmlns:a16="http://schemas.microsoft.com/office/drawing/2014/main" val="2794205056"/>
                  </a:ext>
                </a:extLst>
              </a:tr>
            </a:tbl>
          </a:graphicData>
        </a:graphic>
      </p:graphicFrame>
      <p:pic>
        <p:nvPicPr>
          <p:cNvPr id="24" name="Picture 2" descr="可爱又霸气的卡通小狗头像，眼神超凶超有范儿武术edd | 比格多栋表情包抽象头像| 战斗牛表情包图片gif动图-">
            <a:extLst>
              <a:ext uri="{FF2B5EF4-FFF2-40B4-BE49-F238E27FC236}">
                <a16:creationId xmlns:a16="http://schemas.microsoft.com/office/drawing/2014/main" id="{195A01E0-2B63-C9FD-92A8-CB4D695CC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60" y="2208858"/>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100 个线条小狗点子| 小狗, 狗, 可愛狗狗">
            <a:extLst>
              <a:ext uri="{FF2B5EF4-FFF2-40B4-BE49-F238E27FC236}">
                <a16:creationId xmlns:a16="http://schemas.microsoft.com/office/drawing/2014/main" id="{3F23200B-2580-7632-08C3-F188B8DE1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010" y="2208858"/>
            <a:ext cx="1465739" cy="146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线条小狗情头超甜最热超甜美的情头合集-腾牛个性网">
            <a:extLst>
              <a:ext uri="{FF2B5EF4-FFF2-40B4-BE49-F238E27FC236}">
                <a16:creationId xmlns:a16="http://schemas.microsoft.com/office/drawing/2014/main" id="{92BCCDC5-F243-20E2-1DAD-93C3E9606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6019" y="2221698"/>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表情包##可爱头像##动漫头像# 可可爱爱的肥肥鲨夏日头像作者：picshu ​">
            <a:extLst>
              <a:ext uri="{FF2B5EF4-FFF2-40B4-BE49-F238E27FC236}">
                <a16:creationId xmlns:a16="http://schemas.microsoft.com/office/drawing/2014/main" id="{B44CF78F-CEDB-A7D3-FBDD-105E230BD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4149" y="2221698"/>
            <a:ext cx="1417393" cy="1417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微信可爱小动物头像图片你的微信头像该换了-芝麻科技讯">
            <a:extLst>
              <a:ext uri="{FF2B5EF4-FFF2-40B4-BE49-F238E27FC236}">
                <a16:creationId xmlns:a16="http://schemas.microsoft.com/office/drawing/2014/main" id="{58FD124E-001E-9503-8FE7-715F570C58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0084" y="2221698"/>
            <a:ext cx="1452900" cy="14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9131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6B4D15C-699A-5C3C-CA27-2D7ED4AAA68D}"/>
              </a:ext>
            </a:extLst>
          </p:cNvPr>
          <p:cNvPicPr>
            <a:picLocks noChangeAspect="1"/>
          </p:cNvPicPr>
          <p:nvPr/>
        </p:nvPicPr>
        <p:blipFill rotWithShape="1">
          <a:blip r:embed="rId3">
            <a:extLst>
              <a:ext uri="{28A0092B-C50C-407E-A947-70E740481C1C}">
                <a14:useLocalDpi xmlns:a14="http://schemas.microsoft.com/office/drawing/2010/main" val="0"/>
              </a:ext>
            </a:extLst>
          </a:blip>
          <a:srcRect r="21738" b="7592"/>
          <a:stretch/>
        </p:blipFill>
        <p:spPr>
          <a:xfrm>
            <a:off x="2270150" y="0"/>
            <a:ext cx="7071359" cy="6262132"/>
          </a:xfrm>
          <a:prstGeom prst="rect">
            <a:avLst/>
          </a:prstGeom>
        </p:spPr>
      </p:pic>
    </p:spTree>
    <p:extLst>
      <p:ext uri="{BB962C8B-B14F-4D97-AF65-F5344CB8AC3E}">
        <p14:creationId xmlns:p14="http://schemas.microsoft.com/office/powerpoint/2010/main" val="369783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309A73-F059-30CD-1B15-3EF2928D1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763" y="314248"/>
            <a:ext cx="9580474" cy="5987796"/>
          </a:xfrm>
          <a:prstGeom prst="rect">
            <a:avLst/>
          </a:prstGeom>
        </p:spPr>
      </p:pic>
    </p:spTree>
    <p:extLst>
      <p:ext uri="{BB962C8B-B14F-4D97-AF65-F5344CB8AC3E}">
        <p14:creationId xmlns:p14="http://schemas.microsoft.com/office/powerpoint/2010/main" val="308100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Core Database Systems managing all application data</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Management APIs - Account creation, authentication, fund tracking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Management APIs - Buy/sell transactions, holdings tracking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Details APIs - Trading records, historical data storage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Database architecture with three normalized tables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270766"/>
            <a:ext cx="8127858"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table - stores account information and available funds</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Portfolio_items</a:t>
            </a:r>
            <a:r>
              <a:rPr lang="en-US" sz="2000" dirty="0">
                <a:latin typeface="Times New Roman" panose="02020603050405020304" pitchFamily="18" charset="0"/>
                <a:cs typeface="Times New Roman" panose="02020603050405020304" pitchFamily="18" charset="0"/>
              </a:rPr>
              <a:t> table - tracks stock holdings and transactions</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Stock_details</a:t>
            </a:r>
            <a:r>
              <a:rPr lang="en-US" sz="2000" dirty="0">
                <a:latin typeface="Times New Roman" panose="02020603050405020304" pitchFamily="18" charset="0"/>
                <a:cs typeface="Times New Roman" panose="02020603050405020304" pitchFamily="18" charset="0"/>
              </a:rPr>
              <a:t> table - maintains trading history and stock records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Complete CRUD operations for all entities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822515"/>
            <a:ext cx="8127857"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 User registration, portfolio purchases, trading records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Read - Account queries, portfolio retrieval, transaction history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Update - Fund management, portfolio modifications, record updates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Delete - Account removal, portfolio cleanup, record deletion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21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830997"/>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Four Core APIs built for complete stock data services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794794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Historical Price Chart API - 1, 3, 5 day periods with up to 600 data points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Stock Price API - Real-time OHLC, volume, market value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Search API - Find companies by name or symbol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Company Information API - Detailed business background</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Technical foundation using Yahoo Finance API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270766"/>
            <a:ext cx="6094520" cy="707886"/>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Completely free with unlimited access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High-quality data with 2-15 minute update intervals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Reliability solutions implemented</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2" y="4822515"/>
            <a:ext cx="6094520"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Automatic retry system for failed requests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 to 3 retry attempts with intelligent waiting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Smooth service operation despite external issues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2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API Integration &amp; Project Management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Frontend-Backend API Integration ensuring seamless connectivity</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CORS configuration - Enable cross-origin requests for frontend access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RESTful endpoints - Standardized API routes for all frontend operations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Error handling middleware - Consistent error responses across all APIs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GitHub repository management and version control</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1" y="3270766"/>
            <a:ext cx="9586543"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Branch management strategy with main, development, and feature branches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Pull request reviews and merge conflict resolution</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Release tagging and deployment coordination</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Comprehensive API documentation using Swagger UI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822515"/>
            <a:ext cx="8127857" cy="400110"/>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Interactive API documentation with live testing capabilities</a:t>
            </a:r>
          </a:p>
        </p:txBody>
      </p:sp>
    </p:spTree>
    <p:extLst>
      <p:ext uri="{BB962C8B-B14F-4D97-AF65-F5344CB8AC3E}">
        <p14:creationId xmlns:p14="http://schemas.microsoft.com/office/powerpoint/2010/main" val="142717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Frontend Development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Main User Interfaces for complete trading experience</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144565"/>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Dashboard (index.html) - Portfolio overview, charts, trading records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Buy Page (buy-stock.html) - Stock selection, price display, purchase interface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Sell Page (sell-stock.html) - Holdings view, quantity selection, sale execution</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172334"/>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Interactive data visualization using Chart.js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3" y="2575491"/>
            <a:ext cx="9586543"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stock price charts with 1, 3, 5-day timeframes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asset distribution pie charts with dynamic updates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metrics and mini-charts for individual stocks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3559156"/>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Modern responsive design with Tailwind CSS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27173" y="3940422"/>
            <a:ext cx="8127857"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Mobile-first approach ensuring cross-device compatibility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Professional UI components with hover effects and animations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Consistent color scheme and typography throughout the application</a:t>
            </a:r>
          </a:p>
        </p:txBody>
      </p:sp>
      <p:sp>
        <p:nvSpPr>
          <p:cNvPr id="5" name="TextBox 9">
            <a:extLst>
              <a:ext uri="{FF2B5EF4-FFF2-40B4-BE49-F238E27FC236}">
                <a16:creationId xmlns:a16="http://schemas.microsoft.com/office/drawing/2014/main" id="{8FF06365-1FBE-EE05-7070-D2A4D69D486A}"/>
              </a:ext>
            </a:extLst>
          </p:cNvPr>
          <p:cNvSpPr txBox="1"/>
          <p:nvPr/>
        </p:nvSpPr>
        <p:spPr>
          <a:xfrm>
            <a:off x="1127173" y="4897577"/>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User experience optimization and form validation</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9">
            <a:extLst>
              <a:ext uri="{FF2B5EF4-FFF2-40B4-BE49-F238E27FC236}">
                <a16:creationId xmlns:a16="http://schemas.microsoft.com/office/drawing/2014/main" id="{D74A3818-E1F6-FF58-1FB7-615C11112C5E}"/>
              </a:ext>
            </a:extLst>
          </p:cNvPr>
          <p:cNvSpPr txBox="1"/>
          <p:nvPr/>
        </p:nvSpPr>
        <p:spPr>
          <a:xfrm>
            <a:off x="1072367" y="5325009"/>
            <a:ext cx="8127857"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form validation for buy/sell operations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Success/error modal dialogs for transaction feedback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Intuitive navigation flow and loading states for smooth interactions</a:t>
            </a:r>
          </a:p>
        </p:txBody>
      </p:sp>
    </p:spTree>
    <p:extLst>
      <p:ext uri="{BB962C8B-B14F-4D97-AF65-F5344CB8AC3E}">
        <p14:creationId xmlns:p14="http://schemas.microsoft.com/office/powerpoint/2010/main" val="286534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DC06FE4-3E05-0942-31DB-23A71B2EA57E}"/>
              </a:ext>
            </a:extLst>
          </p:cNvPr>
          <p:cNvCxnSpPr>
            <a:cxnSpLocks/>
          </p:cNvCxnSpPr>
          <p:nvPr/>
        </p:nvCxnSpPr>
        <p:spPr>
          <a:xfrm>
            <a:off x="-1" y="2394066"/>
            <a:ext cx="1219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F2A274A-CE4E-80CD-A685-8C7A59A51778}"/>
              </a:ext>
            </a:extLst>
          </p:cNvPr>
          <p:cNvCxnSpPr>
            <a:cxnSpLocks/>
          </p:cNvCxnSpPr>
          <p:nvPr/>
        </p:nvCxnSpPr>
        <p:spPr>
          <a:xfrm>
            <a:off x="-1" y="3981795"/>
            <a:ext cx="1219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7916F09-6D25-0EBB-ECDA-F88CD8CF05B0}"/>
              </a:ext>
            </a:extLst>
          </p:cNvPr>
          <p:cNvCxnSpPr/>
          <p:nvPr/>
        </p:nvCxnSpPr>
        <p:spPr>
          <a:xfrm>
            <a:off x="0" y="85992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0D1BDA-143C-F018-1684-F9117920B74A}"/>
              </a:ext>
            </a:extLst>
          </p:cNvPr>
          <p:cNvSpPr txBox="1"/>
          <p:nvPr/>
        </p:nvSpPr>
        <p:spPr>
          <a:xfrm>
            <a:off x="323092" y="862818"/>
            <a:ext cx="424059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have we learned?</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F5E6868-9912-9D8D-B0AF-73AF0E0E300C}"/>
              </a:ext>
            </a:extLst>
          </p:cNvPr>
          <p:cNvSpPr txBox="1"/>
          <p:nvPr/>
        </p:nvSpPr>
        <p:spPr>
          <a:xfrm>
            <a:off x="430886" y="3990108"/>
            <a:ext cx="85634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How could this be useful to your work at your company</a:t>
            </a:r>
            <a:endParaRPr lang="en-IN"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8E1249-55BE-B3E5-7F96-76FDD9B66A62}"/>
              </a:ext>
            </a:extLst>
          </p:cNvPr>
          <p:cNvSpPr txBox="1"/>
          <p:nvPr/>
        </p:nvSpPr>
        <p:spPr>
          <a:xfrm>
            <a:off x="323092" y="2431302"/>
            <a:ext cx="706849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could have been done if given more time</a:t>
            </a:r>
            <a:endParaRPr lang="en-IN" sz="24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534C72F-5CDF-8C8C-424E-6A736783EC79}"/>
              </a:ext>
            </a:extLst>
          </p:cNvPr>
          <p:cNvSpPr txBox="1"/>
          <p:nvPr/>
        </p:nvSpPr>
        <p:spPr>
          <a:xfrm>
            <a:off x="323092" y="2945793"/>
            <a:ext cx="1098379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Advanced portfolio analytics with machine learning predictions and risk assessment algorithms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Mobile app development, advanced charting features, and AI-powered investment recommendations</a:t>
            </a:r>
            <a:endParaRPr lang="en-IN" dirty="0">
              <a:solidFill>
                <a:srgbClr val="37415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A12924D-431A-0EEA-FDCF-DC3550E4317D}"/>
              </a:ext>
            </a:extLst>
          </p:cNvPr>
          <p:cNvSpPr txBox="1"/>
          <p:nvPr/>
        </p:nvSpPr>
        <p:spPr>
          <a:xfrm>
            <a:off x="414260" y="1338700"/>
            <a:ext cx="10133215" cy="129266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Modern web development requires seamless integration between frontend, backend, and external APIs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Real-time financial data presents unique challenges in reliability and performance optimization </a:t>
            </a:r>
          </a:p>
          <a:p>
            <a:pPr marL="285750" indent="-285750">
              <a:buFont typeface="Arial" panose="020B0604020202020204" pitchFamily="34" charset="0"/>
              <a:buChar char="•"/>
            </a:pPr>
            <a:endParaRPr lang="en-US" sz="2400" b="0" i="0" dirty="0">
              <a:solidFill>
                <a:srgbClr val="374151"/>
              </a:solidFill>
              <a:effectLst/>
              <a:highlight>
                <a:srgbClr val="FFFF00"/>
              </a:highligh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978E094-6E78-039D-68DC-F3B476C4D4EE}"/>
              </a:ext>
            </a:extLst>
          </p:cNvPr>
          <p:cNvSpPr txBox="1"/>
          <p:nvPr/>
        </p:nvSpPr>
        <p:spPr>
          <a:xfrm>
            <a:off x="320140" y="4530157"/>
            <a:ext cx="10227335" cy="196977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Demonstrates full-stack development skills, API integration expertise, and ability to build scalable financial applications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Showcases team collaboration - coordinated frontend/backend development with Git version control</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Proves problem-solving abilities - implemented error handling and reliability solutions under pressure</a:t>
            </a:r>
          </a:p>
          <a:p>
            <a:pPr marL="285750" indent="-285750">
              <a:buFont typeface="Arial" panose="020B0604020202020204" pitchFamily="34" charset="0"/>
              <a:buChar char="•"/>
            </a:pPr>
            <a:endParaRPr lang="en-IN" sz="1400" dirty="0">
              <a:highlight>
                <a:srgbClr val="FFFF00"/>
              </a:highligh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C49D467-CEAF-D431-D5FB-17418CC41076}"/>
              </a:ext>
            </a:extLst>
          </p:cNvPr>
          <p:cNvSpPr/>
          <p:nvPr/>
        </p:nvSpPr>
        <p:spPr>
          <a:xfrm>
            <a:off x="4816313" y="73512"/>
            <a:ext cx="2145139"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2576956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5511</TotalTime>
  <Words>1088</Words>
  <Application>Microsoft Office PowerPoint</Application>
  <PresentationFormat>宽屏</PresentationFormat>
  <Paragraphs>102</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Arial</vt:lpstr>
      <vt:lpstr>Calibri</vt:lpstr>
      <vt:lpstr>Calibri Light</vt:lpstr>
      <vt:lpstr>Times New Roman</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haarika polukanti</dc:creator>
  <cp:lastModifiedBy>I Y</cp:lastModifiedBy>
  <cp:revision>30</cp:revision>
  <dcterms:created xsi:type="dcterms:W3CDTF">2023-10-24T14:38:16Z</dcterms:created>
  <dcterms:modified xsi:type="dcterms:W3CDTF">2025-07-31T03:10:45Z</dcterms:modified>
</cp:coreProperties>
</file>