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257" r:id="rId2"/>
    <p:sldId id="256" r:id="rId3"/>
    <p:sldId id="304" r:id="rId4"/>
    <p:sldId id="305" r:id="rId5"/>
    <p:sldId id="307" r:id="rId6"/>
    <p:sldId id="293" r:id="rId7"/>
    <p:sldId id="308" r:id="rId8"/>
    <p:sldId id="309" r:id="rId9"/>
    <p:sldId id="306" r:id="rId10"/>
    <p:sldId id="260"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7" autoAdjust="0"/>
    <p:restoredTop sz="80490" autoAdjust="0"/>
  </p:normalViewPr>
  <p:slideViewPr>
    <p:cSldViewPr snapToGrid="0">
      <p:cViewPr varScale="1">
        <p:scale>
          <a:sx n="77" d="100"/>
          <a:sy n="77" d="100"/>
        </p:scale>
        <p:origin x="48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6079380-D0FB-43AA-B671-B9B7CFE0DFEC}" type="datetimeFigureOut">
              <a:rPr lang="zh-CN" altLang="en-US" smtClean="0"/>
              <a:t>2025/7/31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DD4A14-0979-4C4C-862B-F40B61B913F0}" type="slidenum">
              <a:rPr lang="zh-CN" altLang="en-US" smtClean="0"/>
              <a:t>‹#›</a:t>
            </a:fld>
            <a:endParaRPr lang="zh-CN" altLang="en-US"/>
          </a:p>
        </p:txBody>
      </p:sp>
    </p:spTree>
    <p:extLst>
      <p:ext uri="{BB962C8B-B14F-4D97-AF65-F5344CB8AC3E}">
        <p14:creationId xmlns:p14="http://schemas.microsoft.com/office/powerpoint/2010/main" val="31576740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This diagram shows our six core business processes. The PAGE LOAD FLOW automatically fetches user funds and displays account overview. STOCK CHART FLOW lets users select stocks and view real-time charts via Yahoo Finance API. BUY FLOW verifies funds and executes purchases. SELL FLOW checks holdings and processes sales. PORTFOLIO MANAGEMENT handles performance tracking and record management. DATA INTEGRATION ensures seamless API connectivity and data processing across all components.</a:t>
            </a:r>
            <a:endParaRPr lang="zh-CN" altLang="en-US" dirty="0"/>
          </a:p>
        </p:txBody>
      </p:sp>
      <p:sp>
        <p:nvSpPr>
          <p:cNvPr id="4" name="灯片编号占位符 3"/>
          <p:cNvSpPr>
            <a:spLocks noGrp="1"/>
          </p:cNvSpPr>
          <p:nvPr>
            <p:ph type="sldNum" sz="quarter" idx="5"/>
          </p:nvPr>
        </p:nvSpPr>
        <p:spPr/>
        <p:txBody>
          <a:bodyPr/>
          <a:lstStyle/>
          <a:p>
            <a:fld id="{54DD4A14-0979-4C4C-862B-F40B61B913F0}" type="slidenum">
              <a:rPr lang="zh-CN" altLang="en-US" smtClean="0"/>
              <a:t>3</a:t>
            </a:fld>
            <a:endParaRPr lang="zh-CN" altLang="en-US"/>
          </a:p>
        </p:txBody>
      </p:sp>
    </p:spTree>
    <p:extLst>
      <p:ext uri="{BB962C8B-B14F-4D97-AF65-F5344CB8AC3E}">
        <p14:creationId xmlns:p14="http://schemas.microsoft.com/office/powerpoint/2010/main" val="40114257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Our system follows a three-tier architecture. The FRONTEND LAYER includes our main dashboard, buy/sell pages, built with JavaScript, Chart.js, and Tailwind CSS. The BACKEND LAYER runs on Express.js with four controllers handling different business functions, supported by service layers for business logic. The DATA LAYER contains our database with Users, Portfolio, and Stock tables, plus Yahoo Finance API integration for real-time market data. This design ensures scalability, maintainability, and clear separation of concerns.</a:t>
            </a:r>
            <a:endParaRPr lang="zh-CN" altLang="en-US" dirty="0"/>
          </a:p>
        </p:txBody>
      </p:sp>
      <p:sp>
        <p:nvSpPr>
          <p:cNvPr id="4" name="灯片编号占位符 3"/>
          <p:cNvSpPr>
            <a:spLocks noGrp="1"/>
          </p:cNvSpPr>
          <p:nvPr>
            <p:ph type="sldNum" sz="quarter" idx="5"/>
          </p:nvPr>
        </p:nvSpPr>
        <p:spPr/>
        <p:txBody>
          <a:bodyPr/>
          <a:lstStyle/>
          <a:p>
            <a:fld id="{54DD4A14-0979-4C4C-862B-F40B61B913F0}" type="slidenum">
              <a:rPr lang="zh-CN" altLang="en-US" smtClean="0"/>
              <a:t>4</a:t>
            </a:fld>
            <a:endParaRPr lang="zh-CN" altLang="en-US"/>
          </a:p>
        </p:txBody>
      </p:sp>
    </p:spTree>
    <p:extLst>
      <p:ext uri="{BB962C8B-B14F-4D97-AF65-F5344CB8AC3E}">
        <p14:creationId xmlns:p14="http://schemas.microsoft.com/office/powerpoint/2010/main" val="14834912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4DD4A14-0979-4C4C-862B-F40B61B913F0}" type="slidenum">
              <a:rPr lang="zh-CN" altLang="en-US" smtClean="0"/>
              <a:t>5</a:t>
            </a:fld>
            <a:endParaRPr lang="zh-CN" altLang="en-US"/>
          </a:p>
        </p:txBody>
      </p:sp>
    </p:spTree>
    <p:extLst>
      <p:ext uri="{BB962C8B-B14F-4D97-AF65-F5344CB8AC3E}">
        <p14:creationId xmlns:p14="http://schemas.microsoft.com/office/powerpoint/2010/main" val="27649029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 developed four core APIs that handle all stock market data. The Historical Price Chart API provides 1, 3, or 5-day price data with up to 600 data points for smooth charts. The Current Stock Price API delivers real-time OHLC data, volume, and market value. I also built a Stock Search API for finding companies by name, and a Company Information API for detailed business backgrounds.</a:t>
            </a:r>
          </a:p>
          <a:p>
            <a:r>
              <a:rPr lang="en-US" altLang="zh-CN" dirty="0"/>
              <a:t>For our technical foundation, I chose Yahoo Finance API because it's provides high-quality data with 2-15 minute update intervals.</a:t>
            </a:r>
          </a:p>
          <a:p>
            <a:r>
              <a:rPr lang="en-US" altLang="zh-CN" dirty="0"/>
              <a:t>To ensure reliability, I implemented an automatic retry system. When Yahoo Finance fails, our system waits and retries up to 3 times, keeping the service running smoothly despite external issues.</a:t>
            </a:r>
          </a:p>
          <a:p>
            <a:r>
              <a:rPr lang="en-US" altLang="zh-CN" dirty="0"/>
              <a:t>Testing shows excellent results. All APIs respond quickly and accurately with major stocks like Apple, Microsoft, and Tesla. We get smooth charts with hundreds of data points and real-time updates during market hours.</a:t>
            </a:r>
            <a:endParaRPr lang="zh-CN" altLang="en-US" dirty="0"/>
          </a:p>
        </p:txBody>
      </p:sp>
      <p:sp>
        <p:nvSpPr>
          <p:cNvPr id="4" name="灯片编号占位符 3"/>
          <p:cNvSpPr>
            <a:spLocks noGrp="1"/>
          </p:cNvSpPr>
          <p:nvPr>
            <p:ph type="sldNum" sz="quarter" idx="5"/>
          </p:nvPr>
        </p:nvSpPr>
        <p:spPr/>
        <p:txBody>
          <a:bodyPr/>
          <a:lstStyle/>
          <a:p>
            <a:fld id="{54DD4A14-0979-4C4C-862B-F40B61B913F0}" type="slidenum">
              <a:rPr lang="zh-CN" altLang="en-US" smtClean="0"/>
              <a:t>6</a:t>
            </a:fld>
            <a:endParaRPr lang="zh-CN" altLang="en-US"/>
          </a:p>
        </p:txBody>
      </p:sp>
    </p:spTree>
    <p:extLst>
      <p:ext uri="{BB962C8B-B14F-4D97-AF65-F5344CB8AC3E}">
        <p14:creationId xmlns:p14="http://schemas.microsoft.com/office/powerpoint/2010/main" val="33656056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4DD4A14-0979-4C4C-862B-F40B61B913F0}" type="slidenum">
              <a:rPr lang="zh-CN" altLang="en-US" smtClean="0"/>
              <a:t>7</a:t>
            </a:fld>
            <a:endParaRPr lang="zh-CN" altLang="en-US"/>
          </a:p>
        </p:txBody>
      </p:sp>
    </p:spTree>
    <p:extLst>
      <p:ext uri="{BB962C8B-B14F-4D97-AF65-F5344CB8AC3E}">
        <p14:creationId xmlns:p14="http://schemas.microsoft.com/office/powerpoint/2010/main" val="10057991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4DD4A14-0979-4C4C-862B-F40B61B913F0}" type="slidenum">
              <a:rPr lang="zh-CN" altLang="en-US" smtClean="0"/>
              <a:t>8</a:t>
            </a:fld>
            <a:endParaRPr lang="zh-CN" altLang="en-US"/>
          </a:p>
        </p:txBody>
      </p:sp>
    </p:spTree>
    <p:extLst>
      <p:ext uri="{BB962C8B-B14F-4D97-AF65-F5344CB8AC3E}">
        <p14:creationId xmlns:p14="http://schemas.microsoft.com/office/powerpoint/2010/main" val="24789730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1" dirty="0"/>
              <a:t>In conclusion, this project taught us that modern financial applications require seamless integration between frontend, backend, and external APIs. We also learned that real-time financial data presents unique challenges in reliability and performance optimization.</a:t>
            </a:r>
            <a:endParaRPr lang="en-US" altLang="zh-CN" dirty="0"/>
          </a:p>
          <a:p>
            <a:r>
              <a:rPr lang="en-US" altLang="zh-CN" b="1" dirty="0"/>
              <a:t>Given more time, we could have implemented machine learning algorithms for investment predictions and comprehensive risk assessment tools.</a:t>
            </a:r>
            <a:endParaRPr lang="en-US" altLang="zh-CN" dirty="0"/>
          </a:p>
          <a:p>
            <a:r>
              <a:rPr lang="en-US" altLang="zh-CN" b="1" dirty="0"/>
              <a:t>For future enhancements, we plan to develop a mobile app, advanced charting features, and AI-powered investment recommendations.</a:t>
            </a:r>
            <a:endParaRPr lang="en-US" altLang="zh-CN" dirty="0"/>
          </a:p>
          <a:p>
            <a:r>
              <a:rPr lang="en-US" altLang="zh-CN" b="1" dirty="0"/>
              <a:t>This project demonstrates valuable workplace skills. It showcases our full-stack development capabilities and API integration expertise. We proved our team collaboration abilities by coordinating frontend and backend development with Git version control. Most importantly, we demonstrated strong problem-solving skills by implementing reliable error handling systems under pressure.</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54DD4A14-0979-4C4C-862B-F40B61B913F0}" type="slidenum">
              <a:rPr lang="zh-CN" altLang="en-US" smtClean="0"/>
              <a:t>9</a:t>
            </a:fld>
            <a:endParaRPr lang="zh-CN" altLang="en-US"/>
          </a:p>
        </p:txBody>
      </p:sp>
    </p:spTree>
    <p:extLst>
      <p:ext uri="{BB962C8B-B14F-4D97-AF65-F5344CB8AC3E}">
        <p14:creationId xmlns:p14="http://schemas.microsoft.com/office/powerpoint/2010/main" val="4953856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60B6B6D-D68D-4565-B155-9F1913B518D9}" type="datetimeFigureOut">
              <a:rPr lang="en-IN" smtClean="0"/>
              <a:t>31-07-2025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AD73A7C-452E-405B-B813-67731DC9F6A4}"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004593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60B6B6D-D68D-4565-B155-9F1913B518D9}" type="datetimeFigureOut">
              <a:rPr lang="en-IN" smtClean="0"/>
              <a:t>31-07-2025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AD73A7C-452E-405B-B813-67731DC9F6A4}" type="slidenum">
              <a:rPr lang="en-IN" smtClean="0"/>
              <a:t>‹#›</a:t>
            </a:fld>
            <a:endParaRPr lang="en-IN"/>
          </a:p>
        </p:txBody>
      </p:sp>
    </p:spTree>
    <p:extLst>
      <p:ext uri="{BB962C8B-B14F-4D97-AF65-F5344CB8AC3E}">
        <p14:creationId xmlns:p14="http://schemas.microsoft.com/office/powerpoint/2010/main" val="35502708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60B6B6D-D68D-4565-B155-9F1913B518D9}" type="datetimeFigureOut">
              <a:rPr lang="en-IN" smtClean="0"/>
              <a:t>31-07-2025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AD73A7C-452E-405B-B813-67731DC9F6A4}" type="slidenum">
              <a:rPr lang="en-IN" smtClean="0"/>
              <a:t>‹#›</a:t>
            </a:fld>
            <a:endParaRPr lang="en-IN"/>
          </a:p>
        </p:txBody>
      </p:sp>
    </p:spTree>
    <p:extLst>
      <p:ext uri="{BB962C8B-B14F-4D97-AF65-F5344CB8AC3E}">
        <p14:creationId xmlns:p14="http://schemas.microsoft.com/office/powerpoint/2010/main" val="23092944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Master Slide 1">
    <p:spTree>
      <p:nvGrpSpPr>
        <p:cNvPr id="1" name=""/>
        <p:cNvGrpSpPr/>
        <p:nvPr/>
      </p:nvGrpSpPr>
      <p:grpSpPr>
        <a:xfrm>
          <a:off x="0" y="0"/>
          <a:ext cx="0" cy="0"/>
          <a:chOff x="0" y="0"/>
          <a:chExt cx="0" cy="0"/>
        </a:xfrm>
      </p:grpSpPr>
    </p:spTree>
    <p:extLst>
      <p:ext uri="{BB962C8B-B14F-4D97-AF65-F5344CB8AC3E}">
        <p14:creationId xmlns:p14="http://schemas.microsoft.com/office/powerpoint/2010/main" val="192142437"/>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xmlns:p14="http://schemas.microsoft.com/office/powerpoint/2010/main" advClick="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60B6B6D-D68D-4565-B155-9F1913B518D9}" type="datetimeFigureOut">
              <a:rPr lang="en-IN" smtClean="0"/>
              <a:t>31-07-2025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AD73A7C-452E-405B-B813-67731DC9F6A4}" type="slidenum">
              <a:rPr lang="en-IN" smtClean="0"/>
              <a:t>‹#›</a:t>
            </a:fld>
            <a:endParaRPr lang="en-IN"/>
          </a:p>
        </p:txBody>
      </p:sp>
    </p:spTree>
    <p:extLst>
      <p:ext uri="{BB962C8B-B14F-4D97-AF65-F5344CB8AC3E}">
        <p14:creationId xmlns:p14="http://schemas.microsoft.com/office/powerpoint/2010/main" val="2267923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60B6B6D-D68D-4565-B155-9F1913B518D9}" type="datetimeFigureOut">
              <a:rPr lang="en-IN" smtClean="0"/>
              <a:t>31-07-2025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AD73A7C-452E-405B-B813-67731DC9F6A4}"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727976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60B6B6D-D68D-4565-B155-9F1913B518D9}" type="datetimeFigureOut">
              <a:rPr lang="en-IN" smtClean="0"/>
              <a:t>31-07-2025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AD73A7C-452E-405B-B813-67731DC9F6A4}" type="slidenum">
              <a:rPr lang="en-IN" smtClean="0"/>
              <a:t>‹#›</a:t>
            </a:fld>
            <a:endParaRPr lang="en-IN"/>
          </a:p>
        </p:txBody>
      </p:sp>
    </p:spTree>
    <p:extLst>
      <p:ext uri="{BB962C8B-B14F-4D97-AF65-F5344CB8AC3E}">
        <p14:creationId xmlns:p14="http://schemas.microsoft.com/office/powerpoint/2010/main" val="41900389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60B6B6D-D68D-4565-B155-9F1913B518D9}" type="datetimeFigureOut">
              <a:rPr lang="en-IN" smtClean="0"/>
              <a:t>31-07-2025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AD73A7C-452E-405B-B813-67731DC9F6A4}" type="slidenum">
              <a:rPr lang="en-IN" smtClean="0"/>
              <a:t>‹#›</a:t>
            </a:fld>
            <a:endParaRPr lang="en-IN"/>
          </a:p>
        </p:txBody>
      </p:sp>
    </p:spTree>
    <p:extLst>
      <p:ext uri="{BB962C8B-B14F-4D97-AF65-F5344CB8AC3E}">
        <p14:creationId xmlns:p14="http://schemas.microsoft.com/office/powerpoint/2010/main" val="6500530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60B6B6D-D68D-4565-B155-9F1913B518D9}" type="datetimeFigureOut">
              <a:rPr lang="en-IN" smtClean="0"/>
              <a:t>31-07-2025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AD73A7C-452E-405B-B813-67731DC9F6A4}" type="slidenum">
              <a:rPr lang="en-IN" smtClean="0"/>
              <a:t>‹#›</a:t>
            </a:fld>
            <a:endParaRPr lang="en-IN"/>
          </a:p>
        </p:txBody>
      </p:sp>
    </p:spTree>
    <p:extLst>
      <p:ext uri="{BB962C8B-B14F-4D97-AF65-F5344CB8AC3E}">
        <p14:creationId xmlns:p14="http://schemas.microsoft.com/office/powerpoint/2010/main" val="16324512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E60B6B6D-D68D-4565-B155-9F1913B518D9}" type="datetimeFigureOut">
              <a:rPr lang="en-IN" smtClean="0"/>
              <a:t>31-07-2025</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FAD73A7C-452E-405B-B813-67731DC9F6A4}" type="slidenum">
              <a:rPr lang="en-IN" smtClean="0"/>
              <a:t>‹#›</a:t>
            </a:fld>
            <a:endParaRPr lang="en-IN"/>
          </a:p>
        </p:txBody>
      </p:sp>
    </p:spTree>
    <p:extLst>
      <p:ext uri="{BB962C8B-B14F-4D97-AF65-F5344CB8AC3E}">
        <p14:creationId xmlns:p14="http://schemas.microsoft.com/office/powerpoint/2010/main" val="2644127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E60B6B6D-D68D-4565-B155-9F1913B518D9}" type="datetimeFigureOut">
              <a:rPr lang="en-IN" smtClean="0"/>
              <a:t>31-07-2025</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FAD73A7C-452E-405B-B813-67731DC9F6A4}" type="slidenum">
              <a:rPr lang="en-IN" smtClean="0"/>
              <a:t>‹#›</a:t>
            </a:fld>
            <a:endParaRPr lang="en-IN"/>
          </a:p>
        </p:txBody>
      </p:sp>
    </p:spTree>
    <p:extLst>
      <p:ext uri="{BB962C8B-B14F-4D97-AF65-F5344CB8AC3E}">
        <p14:creationId xmlns:p14="http://schemas.microsoft.com/office/powerpoint/2010/main" val="10729034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60B6B6D-D68D-4565-B155-9F1913B518D9}" type="datetimeFigureOut">
              <a:rPr lang="en-IN" smtClean="0"/>
              <a:t>31-07-2025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AD73A7C-452E-405B-B813-67731DC9F6A4}" type="slidenum">
              <a:rPr lang="en-IN" smtClean="0"/>
              <a:t>‹#›</a:t>
            </a:fld>
            <a:endParaRPr lang="en-IN"/>
          </a:p>
        </p:txBody>
      </p:sp>
    </p:spTree>
    <p:extLst>
      <p:ext uri="{BB962C8B-B14F-4D97-AF65-F5344CB8AC3E}">
        <p14:creationId xmlns:p14="http://schemas.microsoft.com/office/powerpoint/2010/main" val="34913135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E60B6B6D-D68D-4565-B155-9F1913B518D9}" type="datetimeFigureOut">
              <a:rPr lang="en-IN" smtClean="0"/>
              <a:t>31-07-2025</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FAD73A7C-452E-405B-B813-67731DC9F6A4}"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1426470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12.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5.jpeg"/></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9D7A3B7-152D-FCBB-B5C9-F6F1E30888D1}"/>
              </a:ext>
            </a:extLst>
          </p:cNvPr>
          <p:cNvSpPr/>
          <p:nvPr/>
        </p:nvSpPr>
        <p:spPr>
          <a:xfrm>
            <a:off x="1231745" y="3038240"/>
            <a:ext cx="9728510" cy="1200329"/>
          </a:xfrm>
          <a:prstGeom prst="rect">
            <a:avLst/>
          </a:prstGeom>
          <a:noFill/>
        </p:spPr>
        <p:txBody>
          <a:bodyPr wrap="square" lIns="91440" tIns="45720" rIns="91440" bIns="45720">
            <a:spAutoFit/>
          </a:bodyPr>
          <a:lstStyle/>
          <a:p>
            <a:pPr algn="ctr"/>
            <a:r>
              <a:rPr lang="en-US" sz="7200" b="1"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Portfolio Asset Manager</a:t>
            </a:r>
          </a:p>
        </p:txBody>
      </p:sp>
      <p:pic>
        <p:nvPicPr>
          <p:cNvPr id="5" name="图片 4">
            <a:extLst>
              <a:ext uri="{FF2B5EF4-FFF2-40B4-BE49-F238E27FC236}">
                <a16:creationId xmlns:a16="http://schemas.microsoft.com/office/drawing/2014/main" id="{71EB693B-6776-E9D5-BFE9-4D41BD73EF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88789" y="214579"/>
            <a:ext cx="3214421" cy="3214421"/>
          </a:xfrm>
          <a:prstGeom prst="rect">
            <a:avLst/>
          </a:prstGeom>
        </p:spPr>
      </p:pic>
    </p:spTree>
    <p:extLst>
      <p:ext uri="{BB962C8B-B14F-4D97-AF65-F5344CB8AC3E}">
        <p14:creationId xmlns:p14="http://schemas.microsoft.com/office/powerpoint/2010/main" val="8071568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9AFCBF2-D44B-5AB4-12D2-122D5DC81663}"/>
              </a:ext>
            </a:extLst>
          </p:cNvPr>
          <p:cNvPicPr>
            <a:picLocks noChangeAspect="1"/>
          </p:cNvPicPr>
          <p:nvPr/>
        </p:nvPicPr>
        <p:blipFill>
          <a:blip r:embed="rId2"/>
          <a:stretch>
            <a:fillRect/>
          </a:stretch>
        </p:blipFill>
        <p:spPr>
          <a:xfrm>
            <a:off x="0" y="0"/>
            <a:ext cx="12192000" cy="6356412"/>
          </a:xfrm>
          <a:prstGeom prst="rect">
            <a:avLst/>
          </a:prstGeom>
        </p:spPr>
      </p:pic>
    </p:spTree>
    <p:extLst>
      <p:ext uri="{BB962C8B-B14F-4D97-AF65-F5344CB8AC3E}">
        <p14:creationId xmlns:p14="http://schemas.microsoft.com/office/powerpoint/2010/main" val="35697250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7D8A4C15-E3C6-409B-A6C4-7113ED4EBF1B}"/>
              </a:ext>
            </a:extLst>
          </p:cNvPr>
          <p:cNvGraphicFramePr>
            <a:graphicFrameLocks noGrp="1"/>
          </p:cNvGraphicFramePr>
          <p:nvPr>
            <p:extLst>
              <p:ext uri="{D42A27DB-BD31-4B8C-83A1-F6EECF244321}">
                <p14:modId xmlns:p14="http://schemas.microsoft.com/office/powerpoint/2010/main" val="3180138622"/>
              </p:ext>
            </p:extLst>
          </p:nvPr>
        </p:nvGraphicFramePr>
        <p:xfrm>
          <a:off x="2054677" y="2086156"/>
          <a:ext cx="6500708" cy="2716329"/>
        </p:xfrm>
        <a:graphic>
          <a:graphicData uri="http://schemas.openxmlformats.org/drawingml/2006/table">
            <a:tbl>
              <a:tblPr firstRow="1" bandRow="1">
                <a:tableStyleId>{5C22544A-7EE6-4342-B048-85BDC9FD1C3A}</a:tableStyleId>
              </a:tblPr>
              <a:tblGrid>
                <a:gridCol w="1625177">
                  <a:extLst>
                    <a:ext uri="{9D8B030D-6E8A-4147-A177-3AD203B41FA5}">
                      <a16:colId xmlns:a16="http://schemas.microsoft.com/office/drawing/2014/main" val="834125827"/>
                    </a:ext>
                  </a:extLst>
                </a:gridCol>
                <a:gridCol w="1625177">
                  <a:extLst>
                    <a:ext uri="{9D8B030D-6E8A-4147-A177-3AD203B41FA5}">
                      <a16:colId xmlns:a16="http://schemas.microsoft.com/office/drawing/2014/main" val="928544528"/>
                    </a:ext>
                  </a:extLst>
                </a:gridCol>
                <a:gridCol w="1625177">
                  <a:extLst>
                    <a:ext uri="{9D8B030D-6E8A-4147-A177-3AD203B41FA5}">
                      <a16:colId xmlns:a16="http://schemas.microsoft.com/office/drawing/2014/main" val="3733562221"/>
                    </a:ext>
                  </a:extLst>
                </a:gridCol>
                <a:gridCol w="1625177">
                  <a:extLst>
                    <a:ext uri="{9D8B030D-6E8A-4147-A177-3AD203B41FA5}">
                      <a16:colId xmlns:a16="http://schemas.microsoft.com/office/drawing/2014/main" val="2667199990"/>
                    </a:ext>
                  </a:extLst>
                </a:gridCol>
              </a:tblGrid>
              <a:tr h="1820839">
                <a:tc>
                  <a:txBody>
                    <a:bodyPr/>
                    <a:lstStyle/>
                    <a:p>
                      <a:endParaRPr lang="en-US" sz="900" dirty="0"/>
                    </a:p>
                  </a:txBody>
                  <a:tcPr marL="45720" marR="45720" marT="22860" marB="22860"/>
                </a:tc>
                <a:tc>
                  <a:txBody>
                    <a:bodyPr/>
                    <a:lstStyle/>
                    <a:p>
                      <a:endParaRPr lang="en-US" sz="900" dirty="0"/>
                    </a:p>
                  </a:txBody>
                  <a:tcPr marL="45720" marR="45720" marT="22860" marB="22860"/>
                </a:tc>
                <a:tc>
                  <a:txBody>
                    <a:bodyPr/>
                    <a:lstStyle/>
                    <a:p>
                      <a:endParaRPr lang="en-US" sz="900" dirty="0"/>
                    </a:p>
                  </a:txBody>
                  <a:tcPr marL="45720" marR="45720" marT="22860" marB="22860"/>
                </a:tc>
                <a:tc>
                  <a:txBody>
                    <a:bodyPr/>
                    <a:lstStyle/>
                    <a:p>
                      <a:endParaRPr lang="en-US" sz="900" dirty="0"/>
                    </a:p>
                  </a:txBody>
                  <a:tcPr marL="45720" marR="45720" marT="22860" marB="22860"/>
                </a:tc>
                <a:extLst>
                  <a:ext uri="{0D108BD9-81ED-4DB2-BD59-A6C34878D82A}">
                    <a16:rowId xmlns:a16="http://schemas.microsoft.com/office/drawing/2014/main" val="2142730199"/>
                  </a:ext>
                </a:extLst>
              </a:tr>
              <a:tr h="450910">
                <a:tc>
                  <a:txBody>
                    <a:bodyPr/>
                    <a:lstStyle/>
                    <a:p>
                      <a:pPr algn="ctr"/>
                      <a:r>
                        <a:rPr lang="en-US" sz="1600" dirty="0">
                          <a:latin typeface="Times New Roman" panose="02020603050405020304" pitchFamily="18" charset="0"/>
                          <a:cs typeface="Times New Roman" panose="02020603050405020304" pitchFamily="18" charset="0"/>
                        </a:rPr>
                        <a:t>Zinnia Zhang</a:t>
                      </a:r>
                    </a:p>
                  </a:txBody>
                  <a:tcPr marL="45720" marR="45720" marT="22860" marB="22860"/>
                </a:tc>
                <a:tc>
                  <a:txBody>
                    <a:bodyPr/>
                    <a:lstStyle/>
                    <a:p>
                      <a:pPr algn="ctr"/>
                      <a:r>
                        <a:rPr lang="en-US" sz="1600" dirty="0">
                          <a:latin typeface="Times New Roman" panose="02020603050405020304" pitchFamily="18" charset="0"/>
                          <a:cs typeface="Times New Roman" panose="02020603050405020304" pitchFamily="18" charset="0"/>
                        </a:rPr>
                        <a:t>Zero Zhu</a:t>
                      </a:r>
                    </a:p>
                  </a:txBody>
                  <a:tcPr marL="45720" marR="45720" marT="22860" marB="22860"/>
                </a:tc>
                <a:tc>
                  <a:txBody>
                    <a:bodyPr/>
                    <a:lstStyle/>
                    <a:p>
                      <a:pPr algn="ctr"/>
                      <a:r>
                        <a:rPr lang="en-US" sz="1600" dirty="0">
                          <a:latin typeface="Times New Roman" panose="02020603050405020304" pitchFamily="18" charset="0"/>
                          <a:cs typeface="Times New Roman" panose="02020603050405020304" pitchFamily="18" charset="0"/>
                        </a:rPr>
                        <a:t>Benjie Zhao</a:t>
                      </a:r>
                    </a:p>
                  </a:txBody>
                  <a:tcPr marL="45720" marR="45720" marT="22860" marB="22860"/>
                </a:tc>
                <a:tc>
                  <a:txBody>
                    <a:bodyPr/>
                    <a:lstStyle/>
                    <a:p>
                      <a:pPr algn="ctr"/>
                      <a:r>
                        <a:rPr lang="en-US" sz="1600" dirty="0">
                          <a:latin typeface="Times New Roman" panose="02020603050405020304" pitchFamily="18" charset="0"/>
                          <a:cs typeface="Times New Roman" panose="02020603050405020304" pitchFamily="18" charset="0"/>
                        </a:rPr>
                        <a:t>Ivan Zhao</a:t>
                      </a:r>
                    </a:p>
                  </a:txBody>
                  <a:tcPr marL="45720" marR="45720" marT="22860" marB="22860"/>
                </a:tc>
                <a:extLst>
                  <a:ext uri="{0D108BD9-81ED-4DB2-BD59-A6C34878D82A}">
                    <a16:rowId xmlns:a16="http://schemas.microsoft.com/office/drawing/2014/main" val="172075169"/>
                  </a:ext>
                </a:extLst>
              </a:tr>
              <a:tr h="444580">
                <a:tc>
                  <a:txBody>
                    <a:bodyPr/>
                    <a:lstStyle/>
                    <a:p>
                      <a:pPr algn="ctr"/>
                      <a:r>
                        <a:rPr lang="en-US" sz="1400" dirty="0">
                          <a:latin typeface="Times New Roman" panose="02020603050405020304" pitchFamily="18" charset="0"/>
                          <a:cs typeface="Times New Roman" panose="02020603050405020304" pitchFamily="18" charset="0"/>
                        </a:rPr>
                        <a:t>Tech Lead</a:t>
                      </a:r>
                    </a:p>
                  </a:txBody>
                  <a:tcPr marL="45720" marR="45720" marT="22860" marB="22860"/>
                </a:tc>
                <a:tc>
                  <a:txBody>
                    <a:bodyPr/>
                    <a:lstStyle/>
                    <a:p>
                      <a:pPr algn="ctr"/>
                      <a:r>
                        <a:rPr lang="en-US" sz="1400" dirty="0">
                          <a:latin typeface="Times New Roman" panose="02020603050405020304" pitchFamily="18" charset="0"/>
                          <a:cs typeface="Times New Roman" panose="02020603050405020304" pitchFamily="18" charset="0"/>
                        </a:rPr>
                        <a:t>Team Coordinator</a:t>
                      </a:r>
                    </a:p>
                  </a:txBody>
                  <a:tcPr marL="45720" marR="45720" marT="22860" marB="22860"/>
                </a:tc>
                <a:tc>
                  <a:txBody>
                    <a:bodyPr/>
                    <a:lstStyle/>
                    <a:p>
                      <a:pPr algn="ctr"/>
                      <a:r>
                        <a:rPr lang="en-US" sz="1400" dirty="0">
                          <a:latin typeface="Times New Roman" panose="02020603050405020304" pitchFamily="18" charset="0"/>
                          <a:cs typeface="Times New Roman" panose="02020603050405020304" pitchFamily="18" charset="0"/>
                        </a:rPr>
                        <a:t>Co-researcher</a:t>
                      </a:r>
                    </a:p>
                  </a:txBody>
                  <a:tcPr marL="45720" marR="45720" marT="22860" marB="22860"/>
                </a:tc>
                <a:tc>
                  <a:txBody>
                    <a:bodyPr/>
                    <a:lstStyle/>
                    <a:p>
                      <a:pPr algn="ctr"/>
                      <a:r>
                        <a:rPr lang="en-US" sz="1400" dirty="0">
                          <a:latin typeface="Times New Roman" panose="02020603050405020304" pitchFamily="18" charset="0"/>
                          <a:cs typeface="Times New Roman" panose="02020603050405020304" pitchFamily="18" charset="0"/>
                        </a:rPr>
                        <a:t>Presentation Lead</a:t>
                      </a:r>
                    </a:p>
                  </a:txBody>
                  <a:tcPr marL="45720" marR="45720" marT="22860" marB="22860"/>
                </a:tc>
                <a:extLst>
                  <a:ext uri="{0D108BD9-81ED-4DB2-BD59-A6C34878D82A}">
                    <a16:rowId xmlns:a16="http://schemas.microsoft.com/office/drawing/2014/main" val="2794205056"/>
                  </a:ext>
                </a:extLst>
              </a:tr>
            </a:tbl>
          </a:graphicData>
        </a:graphic>
      </p:graphicFrame>
      <p:sp>
        <p:nvSpPr>
          <p:cNvPr id="10" name="TextBox 9">
            <a:extLst>
              <a:ext uri="{FF2B5EF4-FFF2-40B4-BE49-F238E27FC236}">
                <a16:creationId xmlns:a16="http://schemas.microsoft.com/office/drawing/2014/main" id="{6535558F-99EB-46B7-94BD-AA3A89EAE4E7}"/>
              </a:ext>
            </a:extLst>
          </p:cNvPr>
          <p:cNvSpPr txBox="1"/>
          <p:nvPr/>
        </p:nvSpPr>
        <p:spPr>
          <a:xfrm>
            <a:off x="3883463" y="293992"/>
            <a:ext cx="4663264" cy="1323439"/>
          </a:xfrm>
          <a:prstGeom prst="rect">
            <a:avLst/>
          </a:prstGeom>
          <a:noFill/>
        </p:spPr>
        <p:txBody>
          <a:bodyPr wrap="none" rtlCol="0">
            <a:spAutoFit/>
          </a:bodyPr>
          <a:lstStyle/>
          <a:p>
            <a:pPr algn="ctr"/>
            <a:endParaRPr lang="en-US" sz="900" dirty="0"/>
          </a:p>
          <a:p>
            <a:pPr algn="ctr"/>
            <a:r>
              <a:rPr lang="en-US" sz="2700" b="1" dirty="0"/>
              <a:t>Team 7: Data Crafters</a:t>
            </a:r>
          </a:p>
          <a:p>
            <a:pPr algn="ctr"/>
            <a:r>
              <a:rPr lang="en-US" sz="2200" dirty="0"/>
              <a:t>Project Topics: Portfolio Asset Manager</a:t>
            </a:r>
          </a:p>
          <a:p>
            <a:pPr algn="ctr"/>
            <a:r>
              <a:rPr lang="en-US" sz="2200" dirty="0"/>
              <a:t>Presentation Dates: July 30, 2025</a:t>
            </a:r>
          </a:p>
        </p:txBody>
      </p:sp>
      <p:graphicFrame>
        <p:nvGraphicFramePr>
          <p:cNvPr id="11" name="Table 1">
            <a:extLst>
              <a:ext uri="{FF2B5EF4-FFF2-40B4-BE49-F238E27FC236}">
                <a16:creationId xmlns:a16="http://schemas.microsoft.com/office/drawing/2014/main" id="{6EC64D43-9C53-9A35-5C89-888D5BBE7A3E}"/>
              </a:ext>
            </a:extLst>
          </p:cNvPr>
          <p:cNvGraphicFramePr>
            <a:graphicFrameLocks noGrp="1"/>
          </p:cNvGraphicFramePr>
          <p:nvPr>
            <p:extLst>
              <p:ext uri="{D42A27DB-BD31-4B8C-83A1-F6EECF244321}">
                <p14:modId xmlns:p14="http://schemas.microsoft.com/office/powerpoint/2010/main" val="3264961484"/>
              </p:ext>
            </p:extLst>
          </p:nvPr>
        </p:nvGraphicFramePr>
        <p:xfrm>
          <a:off x="8551649" y="2086156"/>
          <a:ext cx="1625177" cy="2716329"/>
        </p:xfrm>
        <a:graphic>
          <a:graphicData uri="http://schemas.openxmlformats.org/drawingml/2006/table">
            <a:tbl>
              <a:tblPr firstRow="1" bandRow="1">
                <a:tableStyleId>{5C22544A-7EE6-4342-B048-85BDC9FD1C3A}</a:tableStyleId>
              </a:tblPr>
              <a:tblGrid>
                <a:gridCol w="1625177">
                  <a:extLst>
                    <a:ext uri="{9D8B030D-6E8A-4147-A177-3AD203B41FA5}">
                      <a16:colId xmlns:a16="http://schemas.microsoft.com/office/drawing/2014/main" val="834125827"/>
                    </a:ext>
                  </a:extLst>
                </a:gridCol>
              </a:tblGrid>
              <a:tr h="1820839">
                <a:tc>
                  <a:txBody>
                    <a:bodyPr/>
                    <a:lstStyle/>
                    <a:p>
                      <a:endParaRPr lang="en-US" sz="900" dirty="0"/>
                    </a:p>
                  </a:txBody>
                  <a:tcPr marL="45720" marR="45720" marT="22860" marB="22860"/>
                </a:tc>
                <a:extLst>
                  <a:ext uri="{0D108BD9-81ED-4DB2-BD59-A6C34878D82A}">
                    <a16:rowId xmlns:a16="http://schemas.microsoft.com/office/drawing/2014/main" val="2142730199"/>
                  </a:ext>
                </a:extLst>
              </a:tr>
              <a:tr h="450910">
                <a:tc>
                  <a:txBody>
                    <a:bodyPr/>
                    <a:lstStyle/>
                    <a:p>
                      <a:pPr algn="ctr"/>
                      <a:r>
                        <a:rPr lang="en-US" sz="1600" dirty="0">
                          <a:latin typeface="Times New Roman" panose="02020603050405020304" pitchFamily="18" charset="0"/>
                          <a:cs typeface="Times New Roman" panose="02020603050405020304" pitchFamily="18" charset="0"/>
                        </a:rPr>
                        <a:t>Diana Xu</a:t>
                      </a:r>
                    </a:p>
                  </a:txBody>
                  <a:tcPr marL="45720" marR="45720" marT="22860" marB="22860"/>
                </a:tc>
                <a:extLst>
                  <a:ext uri="{0D108BD9-81ED-4DB2-BD59-A6C34878D82A}">
                    <a16:rowId xmlns:a16="http://schemas.microsoft.com/office/drawing/2014/main" val="172075169"/>
                  </a:ext>
                </a:extLst>
              </a:tr>
              <a:tr h="444580">
                <a:tc>
                  <a:txBody>
                    <a:bodyPr/>
                    <a:lstStyle/>
                    <a:p>
                      <a:pPr algn="ctr"/>
                      <a:r>
                        <a:rPr lang="en-US" sz="1400" dirty="0">
                          <a:latin typeface="Times New Roman" panose="02020603050405020304" pitchFamily="18" charset="0"/>
                          <a:cs typeface="Times New Roman" panose="02020603050405020304" pitchFamily="18" charset="0"/>
                        </a:rPr>
                        <a:t>Tech Lead</a:t>
                      </a:r>
                    </a:p>
                  </a:txBody>
                  <a:tcPr marL="45720" marR="45720" marT="22860" marB="22860"/>
                </a:tc>
                <a:extLst>
                  <a:ext uri="{0D108BD9-81ED-4DB2-BD59-A6C34878D82A}">
                    <a16:rowId xmlns:a16="http://schemas.microsoft.com/office/drawing/2014/main" val="2794205056"/>
                  </a:ext>
                </a:extLst>
              </a:tr>
            </a:tbl>
          </a:graphicData>
        </a:graphic>
      </p:graphicFrame>
      <p:pic>
        <p:nvPicPr>
          <p:cNvPr id="24" name="Picture 2" descr="可爱又霸气的卡通小狗头像，眼神超凶超有范儿武术edd | 比格多栋表情包抽象头像| 战斗牛表情包图片gif动图-">
            <a:extLst>
              <a:ext uri="{FF2B5EF4-FFF2-40B4-BE49-F238E27FC236}">
                <a16:creationId xmlns:a16="http://schemas.microsoft.com/office/drawing/2014/main" id="{195A01E0-2B63-C9FD-92A8-CB4D695CCF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17460" y="2208858"/>
            <a:ext cx="1452899" cy="1452899"/>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4" descr="100 个线条小狗点子| 小狗, 狗, 可愛狗狗">
            <a:extLst>
              <a:ext uri="{FF2B5EF4-FFF2-40B4-BE49-F238E27FC236}">
                <a16:creationId xmlns:a16="http://schemas.microsoft.com/office/drawing/2014/main" id="{3F23200B-2580-7632-08C3-F188B8DE1F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29010" y="2208858"/>
            <a:ext cx="1465739" cy="1465739"/>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线条小狗情头超甜最热超甜美的情头合集-腾牛个性网">
            <a:extLst>
              <a:ext uri="{FF2B5EF4-FFF2-40B4-BE49-F238E27FC236}">
                <a16:creationId xmlns:a16="http://schemas.microsoft.com/office/drawing/2014/main" id="{92BCCDC5-F243-20E2-1DAD-93C3E96068B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6019" y="2221698"/>
            <a:ext cx="1452899" cy="1452899"/>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表情包##可爱头像##动漫头像# 可可爱爱的肥肥鲨夏日头像作者：picshu ​">
            <a:extLst>
              <a:ext uri="{FF2B5EF4-FFF2-40B4-BE49-F238E27FC236}">
                <a16:creationId xmlns:a16="http://schemas.microsoft.com/office/drawing/2014/main" id="{B44CF78F-CEDB-A7D3-FBDD-105E230BDC1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74149" y="2221698"/>
            <a:ext cx="1417393" cy="1417393"/>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4" descr="微信可爱小动物头像图片你的微信头像该换了-芝麻科技讯">
            <a:extLst>
              <a:ext uri="{FF2B5EF4-FFF2-40B4-BE49-F238E27FC236}">
                <a16:creationId xmlns:a16="http://schemas.microsoft.com/office/drawing/2014/main" id="{58FD124E-001E-9503-8FE7-715F570C584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60084" y="2221698"/>
            <a:ext cx="1452900" cy="1452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5913149"/>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xmlns:p14="http://schemas.microsoft.com/office/powerpoint/2010/main" advClick="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a:extLst>
              <a:ext uri="{FF2B5EF4-FFF2-40B4-BE49-F238E27FC236}">
                <a16:creationId xmlns:a16="http://schemas.microsoft.com/office/drawing/2014/main" id="{E6B4D15C-699A-5C3C-CA27-2D7ED4AAA68D}"/>
              </a:ext>
            </a:extLst>
          </p:cNvPr>
          <p:cNvPicPr>
            <a:picLocks noChangeAspect="1"/>
          </p:cNvPicPr>
          <p:nvPr/>
        </p:nvPicPr>
        <p:blipFill rotWithShape="1">
          <a:blip r:embed="rId3">
            <a:extLst>
              <a:ext uri="{28A0092B-C50C-407E-A947-70E740481C1C}">
                <a14:useLocalDpi xmlns:a14="http://schemas.microsoft.com/office/drawing/2010/main" val="0"/>
              </a:ext>
            </a:extLst>
          </a:blip>
          <a:srcRect r="21738" b="7592"/>
          <a:stretch/>
        </p:blipFill>
        <p:spPr>
          <a:xfrm>
            <a:off x="2270150" y="0"/>
            <a:ext cx="7071359" cy="6262132"/>
          </a:xfrm>
          <a:prstGeom prst="rect">
            <a:avLst/>
          </a:prstGeom>
        </p:spPr>
      </p:pic>
    </p:spTree>
    <p:extLst>
      <p:ext uri="{BB962C8B-B14F-4D97-AF65-F5344CB8AC3E}">
        <p14:creationId xmlns:p14="http://schemas.microsoft.com/office/powerpoint/2010/main" val="36978362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F0309A73-F059-30CD-1B15-3EF2928D107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05763" y="314248"/>
            <a:ext cx="9580474" cy="5987796"/>
          </a:xfrm>
          <a:prstGeom prst="rect">
            <a:avLst/>
          </a:prstGeom>
        </p:spPr>
      </p:pic>
    </p:spTree>
    <p:extLst>
      <p:ext uri="{BB962C8B-B14F-4D97-AF65-F5344CB8AC3E}">
        <p14:creationId xmlns:p14="http://schemas.microsoft.com/office/powerpoint/2010/main" val="30810094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31AA983-A074-173B-6935-10C227767BBD}"/>
              </a:ext>
            </a:extLst>
          </p:cNvPr>
          <p:cNvSpPr txBox="1"/>
          <p:nvPr/>
        </p:nvSpPr>
        <p:spPr>
          <a:xfrm>
            <a:off x="1733365" y="0"/>
            <a:ext cx="8175948" cy="584775"/>
          </a:xfrm>
          <a:prstGeom prst="rect">
            <a:avLst/>
          </a:prstGeom>
          <a:noFill/>
        </p:spPr>
        <p:txBody>
          <a:bodyPr wrap="square">
            <a:spAutoFit/>
          </a:bodyPr>
          <a:lstStyle/>
          <a:p>
            <a:pPr algn="ctr"/>
            <a:r>
              <a:rPr lang="en-US" sz="3200" b="1" cap="none" spc="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Database &amp; CRUD APIs</a:t>
            </a:r>
          </a:p>
        </p:txBody>
      </p:sp>
      <p:sp>
        <p:nvSpPr>
          <p:cNvPr id="6" name="TextBox 5">
            <a:extLst>
              <a:ext uri="{FF2B5EF4-FFF2-40B4-BE49-F238E27FC236}">
                <a16:creationId xmlns:a16="http://schemas.microsoft.com/office/drawing/2014/main" id="{100BAABF-5E0B-4E54-691E-AFFE52B7B306}"/>
              </a:ext>
            </a:extLst>
          </p:cNvPr>
          <p:cNvSpPr txBox="1"/>
          <p:nvPr/>
        </p:nvSpPr>
        <p:spPr>
          <a:xfrm>
            <a:off x="1072367" y="739497"/>
            <a:ext cx="10928412" cy="461665"/>
          </a:xfrm>
          <a:prstGeom prst="rect">
            <a:avLst/>
          </a:prstGeom>
          <a:noFill/>
        </p:spPr>
        <p:txBody>
          <a:bodyPr wrap="square" rtlCol="0">
            <a:spAutoFit/>
          </a:bodyPr>
          <a:lstStyle/>
          <a:p>
            <a:r>
              <a:rPr lang="en-US" sz="2400" b="1" kern="100" dirty="0">
                <a:effectLst/>
                <a:latin typeface="Times New Roman" panose="02020603050405020304" pitchFamily="18" charset="0"/>
                <a:ea typeface="Calibri" panose="020F0502020204030204" pitchFamily="34" charset="0"/>
                <a:cs typeface="Times New Roman" panose="02020603050405020304" pitchFamily="18" charset="0"/>
              </a:rPr>
              <a:t>Three Core Database Systems managing all application data</a:t>
            </a:r>
            <a:endParaRPr lang="en-IN" sz="2400" dirty="0"/>
          </a:p>
        </p:txBody>
      </p:sp>
      <p:sp>
        <p:nvSpPr>
          <p:cNvPr id="7" name="TextBox 6">
            <a:extLst>
              <a:ext uri="{FF2B5EF4-FFF2-40B4-BE49-F238E27FC236}">
                <a16:creationId xmlns:a16="http://schemas.microsoft.com/office/drawing/2014/main" id="{2EA02871-99A1-0544-F4BC-537D19F5A432}"/>
              </a:ext>
            </a:extLst>
          </p:cNvPr>
          <p:cNvSpPr txBox="1"/>
          <p:nvPr/>
        </p:nvSpPr>
        <p:spPr>
          <a:xfrm>
            <a:off x="1168542" y="1231653"/>
            <a:ext cx="9586544" cy="1015663"/>
          </a:xfrm>
          <a:prstGeom prst="rect">
            <a:avLst/>
          </a:prstGeom>
          <a:noFill/>
        </p:spPr>
        <p:txBody>
          <a:bodyPr wrap="square" rtlCol="0">
            <a:spAutoFit/>
          </a:bodyPr>
          <a:lstStyle/>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User Management APIs - Account creation, authentication, fund tracking</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Portfolio Management APIs - Buy/sell transactions, holdings tracking</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Stock Details APIs - Trading records, historical data storage</a:t>
            </a:r>
            <a:endParaRPr lang="en-IN" sz="20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DFACC9D2-3FE8-10EB-28C7-FCF98A25C853}"/>
              </a:ext>
            </a:extLst>
          </p:cNvPr>
          <p:cNvSpPr txBox="1"/>
          <p:nvPr/>
        </p:nvSpPr>
        <p:spPr>
          <a:xfrm>
            <a:off x="1072367" y="2771627"/>
            <a:ext cx="7431551" cy="461665"/>
          </a:xfrm>
          <a:prstGeom prst="rect">
            <a:avLst/>
          </a:prstGeom>
          <a:noFill/>
        </p:spPr>
        <p:txBody>
          <a:bodyPr wrap="square">
            <a:spAutoFit/>
          </a:bodyPr>
          <a:lstStyle/>
          <a:p>
            <a:pPr lvl="0"/>
            <a:r>
              <a:rPr lang="en-US" sz="2400" b="1" kern="100" dirty="0">
                <a:latin typeface="Times New Roman" panose="02020603050405020304" pitchFamily="18" charset="0"/>
                <a:ea typeface="Calibri" panose="020F0502020204030204" pitchFamily="34" charset="0"/>
                <a:cs typeface="Times New Roman" panose="02020603050405020304" pitchFamily="18" charset="0"/>
              </a:rPr>
              <a:t>Database architecture with three normalized tables</a:t>
            </a:r>
            <a:endParaRPr lang="en-IN" sz="2400" b="1" kern="100"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 name="TextBox 9">
            <a:extLst>
              <a:ext uri="{FF2B5EF4-FFF2-40B4-BE49-F238E27FC236}">
                <a16:creationId xmlns:a16="http://schemas.microsoft.com/office/drawing/2014/main" id="{635D0E6F-1E0C-083F-C1F5-D4072C2E1ADA}"/>
              </a:ext>
            </a:extLst>
          </p:cNvPr>
          <p:cNvSpPr txBox="1"/>
          <p:nvPr/>
        </p:nvSpPr>
        <p:spPr>
          <a:xfrm>
            <a:off x="1168542" y="3270766"/>
            <a:ext cx="8127858" cy="1015663"/>
          </a:xfrm>
          <a:prstGeom prst="rect">
            <a:avLst/>
          </a:prstGeom>
          <a:noFill/>
        </p:spPr>
        <p:txBody>
          <a:bodyPr wrap="square">
            <a:spAutoFit/>
          </a:bodyPr>
          <a:lstStyle/>
          <a:p>
            <a:pPr marL="285750" lvl="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Users table - stores account information and available funds</a:t>
            </a:r>
          </a:p>
          <a:p>
            <a:pPr marL="285750" lvl="0" indent="-285750">
              <a:buFont typeface="Arial" panose="020B0604020202020204" pitchFamily="34" charset="0"/>
              <a:buChar char="•"/>
            </a:pPr>
            <a:r>
              <a:rPr lang="en-US" sz="2000" dirty="0" err="1">
                <a:latin typeface="Times New Roman" panose="02020603050405020304" pitchFamily="18" charset="0"/>
                <a:cs typeface="Times New Roman" panose="02020603050405020304" pitchFamily="18" charset="0"/>
              </a:rPr>
              <a:t>Portfolio_items</a:t>
            </a:r>
            <a:r>
              <a:rPr lang="en-US" sz="2000" dirty="0">
                <a:latin typeface="Times New Roman" panose="02020603050405020304" pitchFamily="18" charset="0"/>
                <a:cs typeface="Times New Roman" panose="02020603050405020304" pitchFamily="18" charset="0"/>
              </a:rPr>
              <a:t> table - tracks stock holdings and transactions</a:t>
            </a:r>
          </a:p>
          <a:p>
            <a:pPr marL="285750" lvl="0" indent="-285750">
              <a:buFont typeface="Arial" panose="020B0604020202020204" pitchFamily="34" charset="0"/>
              <a:buChar char="•"/>
            </a:pPr>
            <a:r>
              <a:rPr lang="en-US" sz="2000" dirty="0" err="1">
                <a:latin typeface="Times New Roman" panose="02020603050405020304" pitchFamily="18" charset="0"/>
                <a:cs typeface="Times New Roman" panose="02020603050405020304" pitchFamily="18" charset="0"/>
              </a:rPr>
              <a:t>Stock_details</a:t>
            </a:r>
            <a:r>
              <a:rPr lang="en-US" sz="2000" dirty="0">
                <a:latin typeface="Times New Roman" panose="02020603050405020304" pitchFamily="18" charset="0"/>
                <a:cs typeface="Times New Roman" panose="02020603050405020304" pitchFamily="18" charset="0"/>
              </a:rPr>
              <a:t> table - maintains trading history and stock records</a:t>
            </a:r>
            <a:endParaRPr lang="en-IN" sz="2000" dirty="0">
              <a:latin typeface="Times New Roman" panose="02020603050405020304" pitchFamily="18" charset="0"/>
              <a:cs typeface="Times New Roman" panose="02020603050405020304" pitchFamily="18" charset="0"/>
            </a:endParaRPr>
          </a:p>
        </p:txBody>
      </p:sp>
      <p:sp>
        <p:nvSpPr>
          <p:cNvPr id="3" name="TextBox 9">
            <a:extLst>
              <a:ext uri="{FF2B5EF4-FFF2-40B4-BE49-F238E27FC236}">
                <a16:creationId xmlns:a16="http://schemas.microsoft.com/office/drawing/2014/main" id="{3DCB56FA-4174-3D81-84F4-A0D1F56131CF}"/>
              </a:ext>
            </a:extLst>
          </p:cNvPr>
          <p:cNvSpPr txBox="1"/>
          <p:nvPr/>
        </p:nvSpPr>
        <p:spPr>
          <a:xfrm>
            <a:off x="1168542" y="4224468"/>
            <a:ext cx="6094520" cy="461665"/>
          </a:xfrm>
          <a:prstGeom prst="rect">
            <a:avLst/>
          </a:prstGeom>
          <a:noFill/>
        </p:spPr>
        <p:txBody>
          <a:bodyPr wrap="square">
            <a:spAutoFit/>
          </a:bodyPr>
          <a:lstStyle/>
          <a:p>
            <a:pPr lvl="0"/>
            <a:r>
              <a:rPr lang="en-US" sz="2400" b="1" kern="100" dirty="0">
                <a:latin typeface="Times New Roman" panose="02020603050405020304" pitchFamily="18" charset="0"/>
                <a:ea typeface="Calibri" panose="020F0502020204030204" pitchFamily="34" charset="0"/>
                <a:cs typeface="Times New Roman" panose="02020603050405020304" pitchFamily="18" charset="0"/>
              </a:rPr>
              <a:t>Complete CRUD operations for all entities</a:t>
            </a:r>
            <a:endParaRPr lang="en-IN" sz="2400" b="1" kern="100"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9" name="TextBox 9">
            <a:extLst>
              <a:ext uri="{FF2B5EF4-FFF2-40B4-BE49-F238E27FC236}">
                <a16:creationId xmlns:a16="http://schemas.microsoft.com/office/drawing/2014/main" id="{AC7873B3-28D5-F97C-3066-10F21EB64D13}"/>
              </a:ext>
            </a:extLst>
          </p:cNvPr>
          <p:cNvSpPr txBox="1"/>
          <p:nvPr/>
        </p:nvSpPr>
        <p:spPr>
          <a:xfrm>
            <a:off x="1168541" y="4822515"/>
            <a:ext cx="8127857" cy="1323439"/>
          </a:xfrm>
          <a:prstGeom prst="rect">
            <a:avLst/>
          </a:prstGeom>
          <a:noFill/>
        </p:spPr>
        <p:txBody>
          <a:bodyPr wrap="square">
            <a:spAutoFit/>
          </a:bodyPr>
          <a:lstStyle/>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Create - User registration, portfolio purchases, trading records</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Read - Account queries, portfolio retrieval, transaction history</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Update - Fund management, portfolio modifications, record updates</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Delete - Account removal, portfolio cleanup, record deletion</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252134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31AA983-A074-173B-6935-10C227767BBD}"/>
              </a:ext>
            </a:extLst>
          </p:cNvPr>
          <p:cNvSpPr txBox="1"/>
          <p:nvPr/>
        </p:nvSpPr>
        <p:spPr>
          <a:xfrm>
            <a:off x="1733365" y="0"/>
            <a:ext cx="8175948" cy="584775"/>
          </a:xfrm>
          <a:prstGeom prst="rect">
            <a:avLst/>
          </a:prstGeom>
          <a:noFill/>
        </p:spPr>
        <p:txBody>
          <a:bodyPr wrap="square">
            <a:spAutoFit/>
          </a:bodyPr>
          <a:lstStyle/>
          <a:p>
            <a:pPr algn="ctr"/>
            <a:r>
              <a:rPr lang="en-US" sz="3200" b="1" cap="none" spc="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Stock Data APIs</a:t>
            </a:r>
          </a:p>
        </p:txBody>
      </p:sp>
      <p:sp>
        <p:nvSpPr>
          <p:cNvPr id="6" name="TextBox 5">
            <a:extLst>
              <a:ext uri="{FF2B5EF4-FFF2-40B4-BE49-F238E27FC236}">
                <a16:creationId xmlns:a16="http://schemas.microsoft.com/office/drawing/2014/main" id="{100BAABF-5E0B-4E54-691E-AFFE52B7B306}"/>
              </a:ext>
            </a:extLst>
          </p:cNvPr>
          <p:cNvSpPr txBox="1"/>
          <p:nvPr/>
        </p:nvSpPr>
        <p:spPr>
          <a:xfrm>
            <a:off x="1072367" y="739497"/>
            <a:ext cx="10928412" cy="830997"/>
          </a:xfrm>
          <a:prstGeom prst="rect">
            <a:avLst/>
          </a:prstGeom>
          <a:noFill/>
        </p:spPr>
        <p:txBody>
          <a:bodyPr wrap="square" rtlCol="0">
            <a:spAutoFit/>
          </a:bodyPr>
          <a:lstStyle/>
          <a:p>
            <a:r>
              <a:rPr lang="en-US" sz="2400" b="1" kern="100" dirty="0">
                <a:effectLst/>
                <a:latin typeface="Times New Roman" panose="02020603050405020304" pitchFamily="18" charset="0"/>
                <a:ea typeface="Calibri" panose="020F0502020204030204" pitchFamily="34" charset="0"/>
                <a:cs typeface="Times New Roman" panose="02020603050405020304" pitchFamily="18" charset="0"/>
              </a:rPr>
              <a:t>Four Core APIs built for complete stock data services</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2400" dirty="0"/>
          </a:p>
        </p:txBody>
      </p:sp>
      <p:sp>
        <p:nvSpPr>
          <p:cNvPr id="7" name="TextBox 6">
            <a:extLst>
              <a:ext uri="{FF2B5EF4-FFF2-40B4-BE49-F238E27FC236}">
                <a16:creationId xmlns:a16="http://schemas.microsoft.com/office/drawing/2014/main" id="{2EA02871-99A1-0544-F4BC-537D19F5A432}"/>
              </a:ext>
            </a:extLst>
          </p:cNvPr>
          <p:cNvSpPr txBox="1"/>
          <p:nvPr/>
        </p:nvSpPr>
        <p:spPr>
          <a:xfrm>
            <a:off x="1168542" y="1231653"/>
            <a:ext cx="7947945" cy="1323439"/>
          </a:xfrm>
          <a:prstGeom prst="rect">
            <a:avLst/>
          </a:prstGeom>
          <a:noFill/>
        </p:spPr>
        <p:txBody>
          <a:bodyPr wrap="square" rtlCol="0">
            <a:spAutoFit/>
          </a:bodyPr>
          <a:lstStyle/>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Historical Price Chart API - 1, 3, 5 day periods with up to 600 data points</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Current Stock Price API - Real-time OHLC, volume, market value</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Stock Search API - Find companies by name or symbol</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Company Information API - Detailed business background</a:t>
            </a:r>
            <a:endParaRPr lang="en-IN" sz="20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DFACC9D2-3FE8-10EB-28C7-FCF98A25C853}"/>
              </a:ext>
            </a:extLst>
          </p:cNvPr>
          <p:cNvSpPr txBox="1"/>
          <p:nvPr/>
        </p:nvSpPr>
        <p:spPr>
          <a:xfrm>
            <a:off x="1072367" y="2771627"/>
            <a:ext cx="7431551" cy="461665"/>
          </a:xfrm>
          <a:prstGeom prst="rect">
            <a:avLst/>
          </a:prstGeom>
          <a:noFill/>
        </p:spPr>
        <p:txBody>
          <a:bodyPr wrap="square">
            <a:spAutoFit/>
          </a:bodyPr>
          <a:lstStyle/>
          <a:p>
            <a:pPr lvl="0"/>
            <a:r>
              <a:rPr lang="en-US" sz="2400" b="1" kern="100" dirty="0">
                <a:latin typeface="Times New Roman" panose="02020603050405020304" pitchFamily="18" charset="0"/>
                <a:ea typeface="Calibri" panose="020F0502020204030204" pitchFamily="34" charset="0"/>
                <a:cs typeface="Times New Roman" panose="02020603050405020304" pitchFamily="18" charset="0"/>
              </a:rPr>
              <a:t>Technical foundation using Yahoo Finance API</a:t>
            </a:r>
            <a:endParaRPr lang="en-IN" sz="2400" b="1" kern="100"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 name="TextBox 9">
            <a:extLst>
              <a:ext uri="{FF2B5EF4-FFF2-40B4-BE49-F238E27FC236}">
                <a16:creationId xmlns:a16="http://schemas.microsoft.com/office/drawing/2014/main" id="{635D0E6F-1E0C-083F-C1F5-D4072C2E1ADA}"/>
              </a:ext>
            </a:extLst>
          </p:cNvPr>
          <p:cNvSpPr txBox="1"/>
          <p:nvPr/>
        </p:nvSpPr>
        <p:spPr>
          <a:xfrm>
            <a:off x="1168542" y="3270766"/>
            <a:ext cx="6094520" cy="707886"/>
          </a:xfrm>
          <a:prstGeom prst="rect">
            <a:avLst/>
          </a:prstGeom>
          <a:noFill/>
        </p:spPr>
        <p:txBody>
          <a:bodyPr wrap="square">
            <a:spAutoFit/>
          </a:bodyPr>
          <a:lstStyle/>
          <a:p>
            <a:pPr marL="285750" lvl="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Completely free with unlimited access</a:t>
            </a:r>
          </a:p>
          <a:p>
            <a:pPr marL="285750" lvl="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High-quality data with 2-15 minute update intervals</a:t>
            </a:r>
            <a:endParaRPr lang="en-IN" sz="2000" dirty="0">
              <a:latin typeface="Times New Roman" panose="02020603050405020304" pitchFamily="18" charset="0"/>
              <a:cs typeface="Times New Roman" panose="02020603050405020304" pitchFamily="18" charset="0"/>
            </a:endParaRPr>
          </a:p>
        </p:txBody>
      </p:sp>
      <p:sp>
        <p:nvSpPr>
          <p:cNvPr id="3" name="TextBox 9">
            <a:extLst>
              <a:ext uri="{FF2B5EF4-FFF2-40B4-BE49-F238E27FC236}">
                <a16:creationId xmlns:a16="http://schemas.microsoft.com/office/drawing/2014/main" id="{3DCB56FA-4174-3D81-84F4-A0D1F56131CF}"/>
              </a:ext>
            </a:extLst>
          </p:cNvPr>
          <p:cNvSpPr txBox="1"/>
          <p:nvPr/>
        </p:nvSpPr>
        <p:spPr>
          <a:xfrm>
            <a:off x="1168542" y="4224468"/>
            <a:ext cx="6094520" cy="461665"/>
          </a:xfrm>
          <a:prstGeom prst="rect">
            <a:avLst/>
          </a:prstGeom>
          <a:noFill/>
        </p:spPr>
        <p:txBody>
          <a:bodyPr wrap="square">
            <a:spAutoFit/>
          </a:bodyPr>
          <a:lstStyle/>
          <a:p>
            <a:pPr lvl="0"/>
            <a:r>
              <a:rPr lang="en-US" sz="2400" b="1" kern="100" dirty="0">
                <a:latin typeface="Times New Roman" panose="02020603050405020304" pitchFamily="18" charset="0"/>
                <a:ea typeface="Calibri" panose="020F0502020204030204" pitchFamily="34" charset="0"/>
                <a:cs typeface="Times New Roman" panose="02020603050405020304" pitchFamily="18" charset="0"/>
              </a:rPr>
              <a:t>Reliability solutions implemented</a:t>
            </a:r>
            <a:endParaRPr lang="en-IN" sz="2400" b="1" kern="100"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9" name="TextBox 9">
            <a:extLst>
              <a:ext uri="{FF2B5EF4-FFF2-40B4-BE49-F238E27FC236}">
                <a16:creationId xmlns:a16="http://schemas.microsoft.com/office/drawing/2014/main" id="{AC7873B3-28D5-F97C-3066-10F21EB64D13}"/>
              </a:ext>
            </a:extLst>
          </p:cNvPr>
          <p:cNvSpPr txBox="1"/>
          <p:nvPr/>
        </p:nvSpPr>
        <p:spPr>
          <a:xfrm>
            <a:off x="1168542" y="4822515"/>
            <a:ext cx="6094520" cy="1015663"/>
          </a:xfrm>
          <a:prstGeom prst="rect">
            <a:avLst/>
          </a:prstGeom>
          <a:noFill/>
        </p:spPr>
        <p:txBody>
          <a:bodyPr wrap="square">
            <a:spAutoFit/>
          </a:bodyPr>
          <a:lstStyle/>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Automatic retry system for failed requests</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Up to 3 retry attempts with intelligent waiting</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Smooth service operation despite external issues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855221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31AA983-A074-173B-6935-10C227767BBD}"/>
              </a:ext>
            </a:extLst>
          </p:cNvPr>
          <p:cNvSpPr txBox="1"/>
          <p:nvPr/>
        </p:nvSpPr>
        <p:spPr>
          <a:xfrm>
            <a:off x="1733365" y="0"/>
            <a:ext cx="8175948" cy="584775"/>
          </a:xfrm>
          <a:prstGeom prst="rect">
            <a:avLst/>
          </a:prstGeom>
          <a:noFill/>
        </p:spPr>
        <p:txBody>
          <a:bodyPr wrap="square">
            <a:spAutoFit/>
          </a:bodyPr>
          <a:lstStyle/>
          <a:p>
            <a:pPr algn="ctr"/>
            <a:r>
              <a:rPr lang="en-US" sz="3200" b="1" cap="none" spc="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API Integration &amp; Project Management</a:t>
            </a:r>
          </a:p>
        </p:txBody>
      </p:sp>
      <p:sp>
        <p:nvSpPr>
          <p:cNvPr id="6" name="TextBox 5">
            <a:extLst>
              <a:ext uri="{FF2B5EF4-FFF2-40B4-BE49-F238E27FC236}">
                <a16:creationId xmlns:a16="http://schemas.microsoft.com/office/drawing/2014/main" id="{100BAABF-5E0B-4E54-691E-AFFE52B7B306}"/>
              </a:ext>
            </a:extLst>
          </p:cNvPr>
          <p:cNvSpPr txBox="1"/>
          <p:nvPr/>
        </p:nvSpPr>
        <p:spPr>
          <a:xfrm>
            <a:off x="1072367" y="739497"/>
            <a:ext cx="10928412" cy="461665"/>
          </a:xfrm>
          <a:prstGeom prst="rect">
            <a:avLst/>
          </a:prstGeom>
          <a:noFill/>
        </p:spPr>
        <p:txBody>
          <a:bodyPr wrap="square" rtlCol="0">
            <a:spAutoFit/>
          </a:bodyPr>
          <a:lstStyle/>
          <a:p>
            <a:r>
              <a:rPr lang="en-US" sz="2400" b="1" kern="100" dirty="0">
                <a:effectLst/>
                <a:latin typeface="Times New Roman" panose="02020603050405020304" pitchFamily="18" charset="0"/>
                <a:ea typeface="Calibri" panose="020F0502020204030204" pitchFamily="34" charset="0"/>
                <a:cs typeface="Times New Roman" panose="02020603050405020304" pitchFamily="18" charset="0"/>
              </a:rPr>
              <a:t>Frontend-Backend API Integration ensuring seamless connectivity</a:t>
            </a:r>
            <a:endParaRPr lang="en-IN" sz="2400" dirty="0"/>
          </a:p>
        </p:txBody>
      </p:sp>
      <p:sp>
        <p:nvSpPr>
          <p:cNvPr id="7" name="TextBox 6">
            <a:extLst>
              <a:ext uri="{FF2B5EF4-FFF2-40B4-BE49-F238E27FC236}">
                <a16:creationId xmlns:a16="http://schemas.microsoft.com/office/drawing/2014/main" id="{2EA02871-99A1-0544-F4BC-537D19F5A432}"/>
              </a:ext>
            </a:extLst>
          </p:cNvPr>
          <p:cNvSpPr txBox="1"/>
          <p:nvPr/>
        </p:nvSpPr>
        <p:spPr>
          <a:xfrm>
            <a:off x="1168542" y="1231653"/>
            <a:ext cx="9586544" cy="1015663"/>
          </a:xfrm>
          <a:prstGeom prst="rect">
            <a:avLst/>
          </a:prstGeom>
          <a:noFill/>
        </p:spPr>
        <p:txBody>
          <a:bodyPr wrap="square" rtlCol="0">
            <a:spAutoFit/>
          </a:bodyPr>
          <a:lstStyle/>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CORS configuration - Enable cross-origin requests for frontend access</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RESTful endpoints - Standardized API routes for all frontend operations</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Error handling middleware - Consistent error responses across all APIs</a:t>
            </a:r>
            <a:endParaRPr lang="en-IN" sz="20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DFACC9D2-3FE8-10EB-28C7-FCF98A25C853}"/>
              </a:ext>
            </a:extLst>
          </p:cNvPr>
          <p:cNvSpPr txBox="1"/>
          <p:nvPr/>
        </p:nvSpPr>
        <p:spPr>
          <a:xfrm>
            <a:off x="1072367" y="2771627"/>
            <a:ext cx="7431551" cy="461665"/>
          </a:xfrm>
          <a:prstGeom prst="rect">
            <a:avLst/>
          </a:prstGeom>
          <a:noFill/>
        </p:spPr>
        <p:txBody>
          <a:bodyPr wrap="square">
            <a:spAutoFit/>
          </a:bodyPr>
          <a:lstStyle/>
          <a:p>
            <a:pPr lvl="0"/>
            <a:r>
              <a:rPr lang="en-US" sz="2400" b="1" kern="100" dirty="0">
                <a:latin typeface="Times New Roman" panose="02020603050405020304" pitchFamily="18" charset="0"/>
                <a:ea typeface="Calibri" panose="020F0502020204030204" pitchFamily="34" charset="0"/>
                <a:cs typeface="Times New Roman" panose="02020603050405020304" pitchFamily="18" charset="0"/>
              </a:rPr>
              <a:t>GitHub repository management and version control</a:t>
            </a:r>
            <a:endParaRPr lang="en-IN" sz="2400" b="1" kern="100"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 name="TextBox 9">
            <a:extLst>
              <a:ext uri="{FF2B5EF4-FFF2-40B4-BE49-F238E27FC236}">
                <a16:creationId xmlns:a16="http://schemas.microsoft.com/office/drawing/2014/main" id="{635D0E6F-1E0C-083F-C1F5-D4072C2E1ADA}"/>
              </a:ext>
            </a:extLst>
          </p:cNvPr>
          <p:cNvSpPr txBox="1"/>
          <p:nvPr/>
        </p:nvSpPr>
        <p:spPr>
          <a:xfrm>
            <a:off x="1168541" y="3270766"/>
            <a:ext cx="9586543" cy="1015663"/>
          </a:xfrm>
          <a:prstGeom prst="rect">
            <a:avLst/>
          </a:prstGeom>
          <a:noFill/>
        </p:spPr>
        <p:txBody>
          <a:bodyPr wrap="square">
            <a:spAutoFit/>
          </a:bodyPr>
          <a:lstStyle/>
          <a:p>
            <a:pPr marL="285750" lvl="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Branch management strategy with main, development, and feature branches</a:t>
            </a:r>
          </a:p>
          <a:p>
            <a:pPr marL="285750" lvl="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Pull request reviews and merge conflict resolution</a:t>
            </a:r>
          </a:p>
          <a:p>
            <a:pPr marL="285750" lvl="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Release tagging and deployment coordination</a:t>
            </a:r>
            <a:endParaRPr lang="en-IN" sz="2000" dirty="0">
              <a:latin typeface="Times New Roman" panose="02020603050405020304" pitchFamily="18" charset="0"/>
              <a:cs typeface="Times New Roman" panose="02020603050405020304" pitchFamily="18" charset="0"/>
            </a:endParaRPr>
          </a:p>
        </p:txBody>
      </p:sp>
      <p:sp>
        <p:nvSpPr>
          <p:cNvPr id="3" name="TextBox 9">
            <a:extLst>
              <a:ext uri="{FF2B5EF4-FFF2-40B4-BE49-F238E27FC236}">
                <a16:creationId xmlns:a16="http://schemas.microsoft.com/office/drawing/2014/main" id="{3DCB56FA-4174-3D81-84F4-A0D1F56131CF}"/>
              </a:ext>
            </a:extLst>
          </p:cNvPr>
          <p:cNvSpPr txBox="1"/>
          <p:nvPr/>
        </p:nvSpPr>
        <p:spPr>
          <a:xfrm>
            <a:off x="1168542" y="4224468"/>
            <a:ext cx="8269372" cy="461665"/>
          </a:xfrm>
          <a:prstGeom prst="rect">
            <a:avLst/>
          </a:prstGeom>
          <a:noFill/>
        </p:spPr>
        <p:txBody>
          <a:bodyPr wrap="square">
            <a:spAutoFit/>
          </a:bodyPr>
          <a:lstStyle/>
          <a:p>
            <a:pPr lvl="0"/>
            <a:r>
              <a:rPr lang="en-US" sz="2400" b="1" kern="100" dirty="0">
                <a:latin typeface="Times New Roman" panose="02020603050405020304" pitchFamily="18" charset="0"/>
                <a:ea typeface="Calibri" panose="020F0502020204030204" pitchFamily="34" charset="0"/>
                <a:cs typeface="Times New Roman" panose="02020603050405020304" pitchFamily="18" charset="0"/>
              </a:rPr>
              <a:t>Comprehensive API documentation using Swagger UI</a:t>
            </a:r>
            <a:endParaRPr lang="en-IN" sz="2400" b="1" kern="100"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9" name="TextBox 9">
            <a:extLst>
              <a:ext uri="{FF2B5EF4-FFF2-40B4-BE49-F238E27FC236}">
                <a16:creationId xmlns:a16="http://schemas.microsoft.com/office/drawing/2014/main" id="{AC7873B3-28D5-F97C-3066-10F21EB64D13}"/>
              </a:ext>
            </a:extLst>
          </p:cNvPr>
          <p:cNvSpPr txBox="1"/>
          <p:nvPr/>
        </p:nvSpPr>
        <p:spPr>
          <a:xfrm>
            <a:off x="1168541" y="4822515"/>
            <a:ext cx="8127857" cy="400110"/>
          </a:xfrm>
          <a:prstGeom prst="rect">
            <a:avLst/>
          </a:prstGeom>
          <a:noFill/>
        </p:spPr>
        <p:txBody>
          <a:bodyPr wrap="square">
            <a:spAutoFit/>
          </a:bodyPr>
          <a:lstStyle/>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Interactive API documentation with live testing capabilities</a:t>
            </a:r>
          </a:p>
        </p:txBody>
      </p:sp>
    </p:spTree>
    <p:extLst>
      <p:ext uri="{BB962C8B-B14F-4D97-AF65-F5344CB8AC3E}">
        <p14:creationId xmlns:p14="http://schemas.microsoft.com/office/powerpoint/2010/main" val="14271798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31AA983-A074-173B-6935-10C227767BBD}"/>
              </a:ext>
            </a:extLst>
          </p:cNvPr>
          <p:cNvSpPr txBox="1"/>
          <p:nvPr/>
        </p:nvSpPr>
        <p:spPr>
          <a:xfrm>
            <a:off x="1733365" y="0"/>
            <a:ext cx="8175948" cy="584775"/>
          </a:xfrm>
          <a:prstGeom prst="rect">
            <a:avLst/>
          </a:prstGeom>
          <a:noFill/>
        </p:spPr>
        <p:txBody>
          <a:bodyPr wrap="square">
            <a:spAutoFit/>
          </a:bodyPr>
          <a:lstStyle/>
          <a:p>
            <a:pPr algn="ctr"/>
            <a:r>
              <a:rPr lang="en-US" sz="3200" b="1" cap="none" spc="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Frontend Development</a:t>
            </a:r>
          </a:p>
        </p:txBody>
      </p:sp>
      <p:sp>
        <p:nvSpPr>
          <p:cNvPr id="6" name="TextBox 5">
            <a:extLst>
              <a:ext uri="{FF2B5EF4-FFF2-40B4-BE49-F238E27FC236}">
                <a16:creationId xmlns:a16="http://schemas.microsoft.com/office/drawing/2014/main" id="{100BAABF-5E0B-4E54-691E-AFFE52B7B306}"/>
              </a:ext>
            </a:extLst>
          </p:cNvPr>
          <p:cNvSpPr txBox="1"/>
          <p:nvPr/>
        </p:nvSpPr>
        <p:spPr>
          <a:xfrm>
            <a:off x="1072367" y="739497"/>
            <a:ext cx="10928412" cy="461665"/>
          </a:xfrm>
          <a:prstGeom prst="rect">
            <a:avLst/>
          </a:prstGeom>
          <a:noFill/>
        </p:spPr>
        <p:txBody>
          <a:bodyPr wrap="square" rtlCol="0">
            <a:spAutoFit/>
          </a:bodyPr>
          <a:lstStyle/>
          <a:p>
            <a:r>
              <a:rPr lang="en-US" sz="2400" b="1" kern="100" dirty="0">
                <a:effectLst/>
                <a:latin typeface="Times New Roman" panose="02020603050405020304" pitchFamily="18" charset="0"/>
                <a:ea typeface="Calibri" panose="020F0502020204030204" pitchFamily="34" charset="0"/>
                <a:cs typeface="Times New Roman" panose="02020603050405020304" pitchFamily="18" charset="0"/>
              </a:rPr>
              <a:t>Three Main User Interfaces for complete trading experience</a:t>
            </a:r>
            <a:endParaRPr lang="en-IN" sz="2400" dirty="0"/>
          </a:p>
        </p:txBody>
      </p:sp>
      <p:sp>
        <p:nvSpPr>
          <p:cNvPr id="7" name="TextBox 6">
            <a:extLst>
              <a:ext uri="{FF2B5EF4-FFF2-40B4-BE49-F238E27FC236}">
                <a16:creationId xmlns:a16="http://schemas.microsoft.com/office/drawing/2014/main" id="{2EA02871-99A1-0544-F4BC-537D19F5A432}"/>
              </a:ext>
            </a:extLst>
          </p:cNvPr>
          <p:cNvSpPr txBox="1"/>
          <p:nvPr/>
        </p:nvSpPr>
        <p:spPr>
          <a:xfrm>
            <a:off x="1168542" y="1231653"/>
            <a:ext cx="9586544" cy="1015663"/>
          </a:xfrm>
          <a:prstGeom prst="rect">
            <a:avLst/>
          </a:prstGeom>
          <a:noFill/>
        </p:spPr>
        <p:txBody>
          <a:bodyPr wrap="square" rtlCol="0">
            <a:spAutoFit/>
          </a:bodyPr>
          <a:lstStyle/>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Dashboard (index.html) - Portfolio overview, charts, trading records</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Buy Page (buy-stock.html) - Stock selection, price display, purchase interface</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Sell Page (sell-stock.html) - Holdings view, quantity selection, sale execution</a:t>
            </a:r>
            <a:endParaRPr lang="en-IN" sz="20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DFACC9D2-3FE8-10EB-28C7-FCF98A25C853}"/>
              </a:ext>
            </a:extLst>
          </p:cNvPr>
          <p:cNvSpPr txBox="1"/>
          <p:nvPr/>
        </p:nvSpPr>
        <p:spPr>
          <a:xfrm>
            <a:off x="1072367" y="2292650"/>
            <a:ext cx="7431551" cy="461665"/>
          </a:xfrm>
          <a:prstGeom prst="rect">
            <a:avLst/>
          </a:prstGeom>
          <a:noFill/>
        </p:spPr>
        <p:txBody>
          <a:bodyPr wrap="square">
            <a:spAutoFit/>
          </a:bodyPr>
          <a:lstStyle/>
          <a:p>
            <a:pPr lvl="0"/>
            <a:r>
              <a:rPr lang="en-US" sz="2400" b="1" kern="100" dirty="0">
                <a:latin typeface="Times New Roman" panose="02020603050405020304" pitchFamily="18" charset="0"/>
                <a:ea typeface="Calibri" panose="020F0502020204030204" pitchFamily="34" charset="0"/>
                <a:cs typeface="Times New Roman" panose="02020603050405020304" pitchFamily="18" charset="0"/>
              </a:rPr>
              <a:t>Interactive data visualization using Chart.js</a:t>
            </a:r>
            <a:endParaRPr lang="en-IN" sz="2400" b="1" kern="100"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 name="TextBox 9">
            <a:extLst>
              <a:ext uri="{FF2B5EF4-FFF2-40B4-BE49-F238E27FC236}">
                <a16:creationId xmlns:a16="http://schemas.microsoft.com/office/drawing/2014/main" id="{635D0E6F-1E0C-083F-C1F5-D4072C2E1ADA}"/>
              </a:ext>
            </a:extLst>
          </p:cNvPr>
          <p:cNvSpPr txBox="1"/>
          <p:nvPr/>
        </p:nvSpPr>
        <p:spPr>
          <a:xfrm>
            <a:off x="1168541" y="2791789"/>
            <a:ext cx="9586543" cy="1015663"/>
          </a:xfrm>
          <a:prstGeom prst="rect">
            <a:avLst/>
          </a:prstGeom>
          <a:noFill/>
        </p:spPr>
        <p:txBody>
          <a:bodyPr wrap="square">
            <a:spAutoFit/>
          </a:bodyPr>
          <a:lstStyle/>
          <a:p>
            <a:pPr marL="285750" lvl="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Real-time stock price charts with 1, 3, 5-day timeframes</a:t>
            </a:r>
          </a:p>
          <a:p>
            <a:pPr marL="285750" lvl="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Portfolio asset distribution pie charts with dynamic updates</a:t>
            </a:r>
          </a:p>
          <a:p>
            <a:pPr marL="285750" lvl="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Performance metrics and mini-charts for individual stocks</a:t>
            </a:r>
            <a:endParaRPr lang="en-IN" sz="2000" dirty="0">
              <a:latin typeface="Times New Roman" panose="02020603050405020304" pitchFamily="18" charset="0"/>
              <a:cs typeface="Times New Roman" panose="02020603050405020304" pitchFamily="18" charset="0"/>
            </a:endParaRPr>
          </a:p>
        </p:txBody>
      </p:sp>
      <p:sp>
        <p:nvSpPr>
          <p:cNvPr id="3" name="TextBox 9">
            <a:extLst>
              <a:ext uri="{FF2B5EF4-FFF2-40B4-BE49-F238E27FC236}">
                <a16:creationId xmlns:a16="http://schemas.microsoft.com/office/drawing/2014/main" id="{3DCB56FA-4174-3D81-84F4-A0D1F56131CF}"/>
              </a:ext>
            </a:extLst>
          </p:cNvPr>
          <p:cNvSpPr txBox="1"/>
          <p:nvPr/>
        </p:nvSpPr>
        <p:spPr>
          <a:xfrm>
            <a:off x="1168542" y="3745491"/>
            <a:ext cx="8269372" cy="461665"/>
          </a:xfrm>
          <a:prstGeom prst="rect">
            <a:avLst/>
          </a:prstGeom>
          <a:noFill/>
        </p:spPr>
        <p:txBody>
          <a:bodyPr wrap="square">
            <a:spAutoFit/>
          </a:bodyPr>
          <a:lstStyle/>
          <a:p>
            <a:pPr lvl="0"/>
            <a:r>
              <a:rPr lang="en-US" sz="2400" b="1" kern="100" dirty="0">
                <a:latin typeface="Times New Roman" panose="02020603050405020304" pitchFamily="18" charset="0"/>
                <a:ea typeface="Calibri" panose="020F0502020204030204" pitchFamily="34" charset="0"/>
                <a:cs typeface="Times New Roman" panose="02020603050405020304" pitchFamily="18" charset="0"/>
              </a:rPr>
              <a:t>Modern responsive design with Tailwind CSS</a:t>
            </a:r>
            <a:endParaRPr lang="en-IN" sz="2400" b="1" kern="100"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9" name="TextBox 9">
            <a:extLst>
              <a:ext uri="{FF2B5EF4-FFF2-40B4-BE49-F238E27FC236}">
                <a16:creationId xmlns:a16="http://schemas.microsoft.com/office/drawing/2014/main" id="{AC7873B3-28D5-F97C-3066-10F21EB64D13}"/>
              </a:ext>
            </a:extLst>
          </p:cNvPr>
          <p:cNvSpPr txBox="1"/>
          <p:nvPr/>
        </p:nvSpPr>
        <p:spPr>
          <a:xfrm>
            <a:off x="1168541" y="4343538"/>
            <a:ext cx="8127857" cy="1015663"/>
          </a:xfrm>
          <a:prstGeom prst="rect">
            <a:avLst/>
          </a:prstGeom>
          <a:noFill/>
        </p:spPr>
        <p:txBody>
          <a:bodyPr wrap="square">
            <a:spAutoFit/>
          </a:bodyPr>
          <a:lstStyle/>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Mobile-first approach ensuring cross-device compatibility</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Professional UI components with hover effects and animations</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Consistent color scheme and typography throughout the application</a:t>
            </a:r>
          </a:p>
        </p:txBody>
      </p:sp>
      <p:sp>
        <p:nvSpPr>
          <p:cNvPr id="5" name="TextBox 9">
            <a:extLst>
              <a:ext uri="{FF2B5EF4-FFF2-40B4-BE49-F238E27FC236}">
                <a16:creationId xmlns:a16="http://schemas.microsoft.com/office/drawing/2014/main" id="{8FF06365-1FBE-EE05-7070-D2A4D69D486A}"/>
              </a:ext>
            </a:extLst>
          </p:cNvPr>
          <p:cNvSpPr txBox="1"/>
          <p:nvPr/>
        </p:nvSpPr>
        <p:spPr>
          <a:xfrm>
            <a:off x="1127173" y="5395514"/>
            <a:ext cx="8269372" cy="461665"/>
          </a:xfrm>
          <a:prstGeom prst="rect">
            <a:avLst/>
          </a:prstGeom>
          <a:noFill/>
        </p:spPr>
        <p:txBody>
          <a:bodyPr wrap="square">
            <a:spAutoFit/>
          </a:bodyPr>
          <a:lstStyle/>
          <a:p>
            <a:pPr lvl="0"/>
            <a:r>
              <a:rPr lang="en-US" sz="2400" b="1" kern="100" dirty="0">
                <a:latin typeface="Times New Roman" panose="02020603050405020304" pitchFamily="18" charset="0"/>
                <a:ea typeface="Calibri" panose="020F0502020204030204" pitchFamily="34" charset="0"/>
                <a:cs typeface="Times New Roman" panose="02020603050405020304" pitchFamily="18" charset="0"/>
              </a:rPr>
              <a:t>User experience optimization and form validation</a:t>
            </a:r>
            <a:endParaRPr lang="en-IN" sz="2400" b="1" kern="100"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8" name="TextBox 9">
            <a:extLst>
              <a:ext uri="{FF2B5EF4-FFF2-40B4-BE49-F238E27FC236}">
                <a16:creationId xmlns:a16="http://schemas.microsoft.com/office/drawing/2014/main" id="{D74A3818-E1F6-FF58-1FB7-615C11112C5E}"/>
              </a:ext>
            </a:extLst>
          </p:cNvPr>
          <p:cNvSpPr txBox="1"/>
          <p:nvPr/>
        </p:nvSpPr>
        <p:spPr>
          <a:xfrm>
            <a:off x="1072367" y="5795218"/>
            <a:ext cx="8127857" cy="1015663"/>
          </a:xfrm>
          <a:prstGeom prst="rect">
            <a:avLst/>
          </a:prstGeom>
          <a:noFill/>
        </p:spPr>
        <p:txBody>
          <a:bodyPr wrap="square">
            <a:spAutoFit/>
          </a:bodyPr>
          <a:lstStyle/>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Real-time form validation for buy/sell operations</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Success/error modal dialogs for transaction feedback</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Intuitive navigation flow and loading states for smooth interactions</a:t>
            </a:r>
          </a:p>
        </p:txBody>
      </p:sp>
    </p:spTree>
    <p:extLst>
      <p:ext uri="{BB962C8B-B14F-4D97-AF65-F5344CB8AC3E}">
        <p14:creationId xmlns:p14="http://schemas.microsoft.com/office/powerpoint/2010/main" val="28653482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7DC06FE4-3E05-0942-31DB-23A71B2EA57E}"/>
              </a:ext>
            </a:extLst>
          </p:cNvPr>
          <p:cNvCxnSpPr>
            <a:cxnSpLocks/>
          </p:cNvCxnSpPr>
          <p:nvPr/>
        </p:nvCxnSpPr>
        <p:spPr>
          <a:xfrm>
            <a:off x="-1" y="2394066"/>
            <a:ext cx="1219199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BF2A274A-CE4E-80CD-A685-8C7A59A51778}"/>
              </a:ext>
            </a:extLst>
          </p:cNvPr>
          <p:cNvCxnSpPr>
            <a:cxnSpLocks/>
          </p:cNvCxnSpPr>
          <p:nvPr/>
        </p:nvCxnSpPr>
        <p:spPr>
          <a:xfrm>
            <a:off x="-1" y="3981795"/>
            <a:ext cx="1219199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E7916F09-6D25-0EBB-ECDA-F88CD8CF05B0}"/>
              </a:ext>
            </a:extLst>
          </p:cNvPr>
          <p:cNvCxnSpPr/>
          <p:nvPr/>
        </p:nvCxnSpPr>
        <p:spPr>
          <a:xfrm>
            <a:off x="0" y="859926"/>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DA0D1BDA-143C-F018-1684-F9117920B74A}"/>
              </a:ext>
            </a:extLst>
          </p:cNvPr>
          <p:cNvSpPr txBox="1"/>
          <p:nvPr/>
        </p:nvSpPr>
        <p:spPr>
          <a:xfrm>
            <a:off x="323092" y="862818"/>
            <a:ext cx="4240595"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What have we learned?</a:t>
            </a:r>
            <a:endParaRPr lang="en-IN" sz="2400" b="1"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8F5E6868-9912-9D8D-B0AF-73AF0E0E300C}"/>
              </a:ext>
            </a:extLst>
          </p:cNvPr>
          <p:cNvSpPr txBox="1"/>
          <p:nvPr/>
        </p:nvSpPr>
        <p:spPr>
          <a:xfrm>
            <a:off x="430886" y="3990108"/>
            <a:ext cx="8563485"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How could this be useful to your work at your company</a:t>
            </a:r>
            <a:endParaRPr lang="en-IN" sz="2400" b="1"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1D8E1249-55BE-B3E5-7F96-76FDD9B66A62}"/>
              </a:ext>
            </a:extLst>
          </p:cNvPr>
          <p:cNvSpPr txBox="1"/>
          <p:nvPr/>
        </p:nvSpPr>
        <p:spPr>
          <a:xfrm>
            <a:off x="323092" y="2431302"/>
            <a:ext cx="7068497"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What could have been done if given more time</a:t>
            </a:r>
            <a:endParaRPr lang="en-IN" sz="2400" b="1" dirty="0">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9534C72F-5CDF-8C8C-424E-6A736783EC79}"/>
              </a:ext>
            </a:extLst>
          </p:cNvPr>
          <p:cNvSpPr txBox="1"/>
          <p:nvPr/>
        </p:nvSpPr>
        <p:spPr>
          <a:xfrm>
            <a:off x="323092" y="2945793"/>
            <a:ext cx="10983793" cy="923330"/>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rgbClr val="374151"/>
                </a:solidFill>
                <a:latin typeface="Times New Roman" panose="02020603050405020304" pitchFamily="18" charset="0"/>
                <a:cs typeface="Times New Roman" panose="02020603050405020304" pitchFamily="18" charset="0"/>
              </a:rPr>
              <a:t>Advanced portfolio analytics with machine learning predictions and risk assessment algorithms</a:t>
            </a:r>
          </a:p>
          <a:p>
            <a:pPr marL="285750" indent="-285750">
              <a:buFont typeface="Arial" panose="020B0604020202020204" pitchFamily="34" charset="0"/>
              <a:buChar char="•"/>
            </a:pPr>
            <a:endParaRPr lang="en-US" dirty="0">
              <a:solidFill>
                <a:srgbClr val="37415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solidFill>
                  <a:srgbClr val="374151"/>
                </a:solidFill>
                <a:latin typeface="Times New Roman" panose="02020603050405020304" pitchFamily="18" charset="0"/>
                <a:cs typeface="Times New Roman" panose="02020603050405020304" pitchFamily="18" charset="0"/>
              </a:rPr>
              <a:t>Mobile app development, advanced charting features, and AI-powered investment recommendations</a:t>
            </a:r>
            <a:endParaRPr lang="en-IN" dirty="0">
              <a:solidFill>
                <a:srgbClr val="374151"/>
              </a:solidFill>
              <a:latin typeface="Times New Roman" panose="02020603050405020304" pitchFamily="18" charset="0"/>
              <a:cs typeface="Times New Roman" panose="02020603050405020304" pitchFamily="18" charset="0"/>
            </a:endParaRPr>
          </a:p>
        </p:txBody>
      </p:sp>
      <p:sp>
        <p:nvSpPr>
          <p:cNvPr id="16" name="TextBox 15">
            <a:extLst>
              <a:ext uri="{FF2B5EF4-FFF2-40B4-BE49-F238E27FC236}">
                <a16:creationId xmlns:a16="http://schemas.microsoft.com/office/drawing/2014/main" id="{BA12924D-431A-0EEA-FDCF-DC3550E4317D}"/>
              </a:ext>
            </a:extLst>
          </p:cNvPr>
          <p:cNvSpPr txBox="1"/>
          <p:nvPr/>
        </p:nvSpPr>
        <p:spPr>
          <a:xfrm>
            <a:off x="414260" y="1338700"/>
            <a:ext cx="10133215" cy="1292662"/>
          </a:xfrm>
          <a:prstGeom prst="rect">
            <a:avLst/>
          </a:prstGeom>
          <a:noFill/>
        </p:spPr>
        <p:txBody>
          <a:bodyPr wrap="square" rtlCol="0">
            <a:spAutoFit/>
          </a:bodyPr>
          <a:lstStyle/>
          <a:p>
            <a:pPr marL="285750" indent="-285750">
              <a:buFont typeface="Arial" panose="020B0604020202020204" pitchFamily="34" charset="0"/>
              <a:buChar char="•"/>
            </a:pPr>
            <a:r>
              <a:rPr lang="en-US" b="0" i="0" dirty="0">
                <a:solidFill>
                  <a:srgbClr val="374151"/>
                </a:solidFill>
                <a:effectLst/>
                <a:latin typeface="Times New Roman" panose="02020603050405020304" pitchFamily="18" charset="0"/>
                <a:cs typeface="Times New Roman" panose="02020603050405020304" pitchFamily="18" charset="0"/>
              </a:rPr>
              <a:t>Modern web development requires seamless integration between frontend, backend, and external APIs</a:t>
            </a:r>
          </a:p>
          <a:p>
            <a:pPr marL="285750" indent="-285750">
              <a:buFont typeface="Arial" panose="020B0604020202020204" pitchFamily="34" charset="0"/>
              <a:buChar char="•"/>
            </a:pPr>
            <a:endParaRPr lang="en-US" dirty="0">
              <a:solidFill>
                <a:srgbClr val="37415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b="0" i="0" dirty="0">
                <a:solidFill>
                  <a:srgbClr val="374151"/>
                </a:solidFill>
                <a:effectLst/>
                <a:latin typeface="Times New Roman" panose="02020603050405020304" pitchFamily="18" charset="0"/>
                <a:cs typeface="Times New Roman" panose="02020603050405020304" pitchFamily="18" charset="0"/>
              </a:rPr>
              <a:t>Real-time financial data presents unique challenges in reliability and performance optimization </a:t>
            </a:r>
          </a:p>
          <a:p>
            <a:pPr marL="285750" indent="-285750">
              <a:buFont typeface="Arial" panose="020B0604020202020204" pitchFamily="34" charset="0"/>
              <a:buChar char="•"/>
            </a:pPr>
            <a:endParaRPr lang="en-US" sz="2400" b="0" i="0" dirty="0">
              <a:solidFill>
                <a:srgbClr val="374151"/>
              </a:solidFill>
              <a:effectLst/>
              <a:highlight>
                <a:srgbClr val="FFFF00"/>
              </a:highlight>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id="{A978E094-6E78-039D-68DC-F3B476C4D4EE}"/>
              </a:ext>
            </a:extLst>
          </p:cNvPr>
          <p:cNvSpPr txBox="1"/>
          <p:nvPr/>
        </p:nvSpPr>
        <p:spPr>
          <a:xfrm>
            <a:off x="320140" y="4530157"/>
            <a:ext cx="10227335" cy="1969770"/>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rgbClr val="374151"/>
                </a:solidFill>
                <a:latin typeface="Times New Roman" panose="02020603050405020304" pitchFamily="18" charset="0"/>
                <a:cs typeface="Times New Roman" panose="02020603050405020304" pitchFamily="18" charset="0"/>
              </a:rPr>
              <a:t>Demonstrates full-stack development skills, API integration expertise, and ability to build scalable financial applications</a:t>
            </a:r>
          </a:p>
          <a:p>
            <a:pPr marL="285750" indent="-285750">
              <a:buFont typeface="Arial" panose="020B0604020202020204" pitchFamily="34" charset="0"/>
              <a:buChar char="•"/>
            </a:pPr>
            <a:endParaRPr lang="en-US" dirty="0">
              <a:solidFill>
                <a:srgbClr val="37415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solidFill>
                  <a:srgbClr val="374151"/>
                </a:solidFill>
                <a:latin typeface="Times New Roman" panose="02020603050405020304" pitchFamily="18" charset="0"/>
                <a:cs typeface="Times New Roman" panose="02020603050405020304" pitchFamily="18" charset="0"/>
              </a:rPr>
              <a:t>Showcases team collaboration - coordinated frontend/backend development with Git version control</a:t>
            </a:r>
          </a:p>
          <a:p>
            <a:pPr marL="285750" indent="-285750">
              <a:buFont typeface="Arial" panose="020B0604020202020204" pitchFamily="34" charset="0"/>
              <a:buChar char="•"/>
            </a:pPr>
            <a:endParaRPr lang="en-US" dirty="0">
              <a:solidFill>
                <a:srgbClr val="37415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solidFill>
                  <a:srgbClr val="374151"/>
                </a:solidFill>
                <a:latin typeface="Times New Roman" panose="02020603050405020304" pitchFamily="18" charset="0"/>
                <a:cs typeface="Times New Roman" panose="02020603050405020304" pitchFamily="18" charset="0"/>
              </a:rPr>
              <a:t>Proves problem-solving abilities - implemented error handling and reliability solutions under pressure</a:t>
            </a:r>
          </a:p>
          <a:p>
            <a:pPr marL="285750" indent="-285750">
              <a:buFont typeface="Arial" panose="020B0604020202020204" pitchFamily="34" charset="0"/>
              <a:buChar char="•"/>
            </a:pPr>
            <a:endParaRPr lang="en-IN" sz="1400" dirty="0">
              <a:highlight>
                <a:srgbClr val="FFFF00"/>
              </a:highlight>
              <a:latin typeface="Times New Roman" panose="02020603050405020304" pitchFamily="18" charset="0"/>
              <a:cs typeface="Times New Roman" panose="02020603050405020304" pitchFamily="18" charset="0"/>
            </a:endParaRPr>
          </a:p>
        </p:txBody>
      </p:sp>
      <p:sp>
        <p:nvSpPr>
          <p:cNvPr id="2" name="Rectangle 1">
            <a:extLst>
              <a:ext uri="{FF2B5EF4-FFF2-40B4-BE49-F238E27FC236}">
                <a16:creationId xmlns:a16="http://schemas.microsoft.com/office/drawing/2014/main" id="{DC49D467-CEAF-D431-D5FB-17418CC41076}"/>
              </a:ext>
            </a:extLst>
          </p:cNvPr>
          <p:cNvSpPr/>
          <p:nvPr/>
        </p:nvSpPr>
        <p:spPr>
          <a:xfrm>
            <a:off x="4816313" y="73512"/>
            <a:ext cx="2145139" cy="584775"/>
          </a:xfrm>
          <a:prstGeom prst="rect">
            <a:avLst/>
          </a:prstGeom>
          <a:noFill/>
        </p:spPr>
        <p:txBody>
          <a:bodyPr wrap="none" lIns="91440" tIns="45720" rIns="91440" bIns="45720">
            <a:spAutoFit/>
          </a:bodyPr>
          <a:lstStyle/>
          <a:p>
            <a:pPr algn="ctr"/>
            <a:r>
              <a:rPr lang="en-US" sz="3200" b="1"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Conclusion</a:t>
            </a:r>
          </a:p>
        </p:txBody>
      </p:sp>
    </p:spTree>
    <p:extLst>
      <p:ext uri="{BB962C8B-B14F-4D97-AF65-F5344CB8AC3E}">
        <p14:creationId xmlns:p14="http://schemas.microsoft.com/office/powerpoint/2010/main" val="3257695602"/>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5507</TotalTime>
  <Words>1088</Words>
  <Application>Microsoft Office PowerPoint</Application>
  <PresentationFormat>宽屏</PresentationFormat>
  <Paragraphs>102</Paragraphs>
  <Slides>10</Slides>
  <Notes>7</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10</vt:i4>
      </vt:variant>
    </vt:vector>
  </HeadingPairs>
  <TitlesOfParts>
    <vt:vector size="16" baseType="lpstr">
      <vt:lpstr>等线</vt:lpstr>
      <vt:lpstr>Arial</vt:lpstr>
      <vt:lpstr>Calibri</vt:lpstr>
      <vt:lpstr>Calibri Light</vt:lpstr>
      <vt:lpstr>Times New Roman</vt:lpstr>
      <vt:lpstr>Retrospect</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haarika polukanti</dc:creator>
  <cp:lastModifiedBy>I Y</cp:lastModifiedBy>
  <cp:revision>29</cp:revision>
  <dcterms:created xsi:type="dcterms:W3CDTF">2023-10-24T14:38:16Z</dcterms:created>
  <dcterms:modified xsi:type="dcterms:W3CDTF">2025-07-31T03:07:02Z</dcterms:modified>
</cp:coreProperties>
</file>