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317" r:id="rId3"/>
    <p:sldId id="256" r:id="rId4"/>
    <p:sldId id="321" r:id="rId5"/>
    <p:sldId id="304" r:id="rId6"/>
    <p:sldId id="305" r:id="rId7"/>
    <p:sldId id="307" r:id="rId8"/>
    <p:sldId id="293" r:id="rId9"/>
    <p:sldId id="322" r:id="rId10"/>
    <p:sldId id="308" r:id="rId11"/>
    <p:sldId id="318" r:id="rId12"/>
    <p:sldId id="320" r:id="rId13"/>
    <p:sldId id="312" r:id="rId14"/>
    <p:sldId id="311" r:id="rId15"/>
    <p:sldId id="319" r:id="rId16"/>
    <p:sldId id="310" r:id="rId17"/>
    <p:sldId id="26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6616" autoAdjust="0"/>
  </p:normalViewPr>
  <p:slideViewPr>
    <p:cSldViewPr snapToGrid="0">
      <p:cViewPr>
        <p:scale>
          <a:sx n="83" d="100"/>
          <a:sy n="83" d="100"/>
        </p:scale>
        <p:origin x="2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9380-D0FB-43AA-B671-B9B7CFE0DFEC}" type="datetimeFigureOut">
              <a:rPr lang="zh-CN" altLang="en-US" smtClean="0"/>
              <a:t>2025/7/31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D4A14-0979-4C4C-862B-F40B61B913F0}" type="slidenum">
              <a:rPr lang="zh-CN" altLang="en-US" smtClean="0"/>
              <a:t>‹#›</a:t>
            </a:fld>
            <a:endParaRPr lang="zh-CN" altLang="en-US"/>
          </a:p>
        </p:txBody>
      </p:sp>
    </p:spTree>
    <p:extLst>
      <p:ext uri="{BB962C8B-B14F-4D97-AF65-F5344CB8AC3E}">
        <p14:creationId xmlns:p14="http://schemas.microsoft.com/office/powerpoint/2010/main" val="315767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2</a:t>
            </a:fld>
            <a:endParaRPr lang="zh-CN" altLang="en-US"/>
          </a:p>
        </p:txBody>
      </p:sp>
    </p:spTree>
    <p:extLst>
      <p:ext uri="{BB962C8B-B14F-4D97-AF65-F5344CB8AC3E}">
        <p14:creationId xmlns:p14="http://schemas.microsoft.com/office/powerpoint/2010/main" val="2134867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12</a:t>
            </a:fld>
            <a:endParaRPr lang="zh-CN" altLang="en-US"/>
          </a:p>
        </p:txBody>
      </p:sp>
    </p:spTree>
    <p:extLst>
      <p:ext uri="{BB962C8B-B14F-4D97-AF65-F5344CB8AC3E}">
        <p14:creationId xmlns:p14="http://schemas.microsoft.com/office/powerpoint/2010/main" val="2504208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13</a:t>
            </a:fld>
            <a:endParaRPr lang="zh-CN" altLang="en-US"/>
          </a:p>
        </p:txBody>
      </p:sp>
    </p:spTree>
    <p:extLst>
      <p:ext uri="{BB962C8B-B14F-4D97-AF65-F5344CB8AC3E}">
        <p14:creationId xmlns:p14="http://schemas.microsoft.com/office/powerpoint/2010/main" val="1904761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14</a:t>
            </a:fld>
            <a:endParaRPr lang="zh-CN" altLang="en-US"/>
          </a:p>
        </p:txBody>
      </p:sp>
    </p:spTree>
    <p:extLst>
      <p:ext uri="{BB962C8B-B14F-4D97-AF65-F5344CB8AC3E}">
        <p14:creationId xmlns:p14="http://schemas.microsoft.com/office/powerpoint/2010/main" val="358131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15</a:t>
            </a:fld>
            <a:endParaRPr lang="zh-CN" altLang="en-US"/>
          </a:p>
        </p:txBody>
      </p:sp>
    </p:spTree>
    <p:extLst>
      <p:ext uri="{BB962C8B-B14F-4D97-AF65-F5344CB8AC3E}">
        <p14:creationId xmlns:p14="http://schemas.microsoft.com/office/powerpoint/2010/main" val="662935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16</a:t>
            </a:fld>
            <a:endParaRPr lang="zh-CN" altLang="en-US"/>
          </a:p>
        </p:txBody>
      </p:sp>
    </p:spTree>
    <p:extLst>
      <p:ext uri="{BB962C8B-B14F-4D97-AF65-F5344CB8AC3E}">
        <p14:creationId xmlns:p14="http://schemas.microsoft.com/office/powerpoint/2010/main" val="28768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4</a:t>
            </a:fld>
            <a:endParaRPr lang="zh-CN" altLang="en-US"/>
          </a:p>
        </p:txBody>
      </p:sp>
    </p:spTree>
    <p:extLst>
      <p:ext uri="{BB962C8B-B14F-4D97-AF65-F5344CB8AC3E}">
        <p14:creationId xmlns:p14="http://schemas.microsoft.com/office/powerpoint/2010/main" val="162121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shows our six core business processes. The PAGE LOAD FLOW automatically fetches user funds and displays account overview. STOCK CHART FLOW lets users select stocks and view real-time charts via Yahoo Finance API. BUY FLOW verifies funds and executes purchases. SELL FLOW checks holdings and processes sales. PORTFOLIO MANAGEMENT handles performance tracking and record management. DATA INTEGRATION ensures seamless API connectivity and data processing across all components.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5</a:t>
            </a:fld>
            <a:endParaRPr lang="zh-CN" altLang="en-US"/>
          </a:p>
        </p:txBody>
      </p:sp>
    </p:spTree>
    <p:extLst>
      <p:ext uri="{BB962C8B-B14F-4D97-AF65-F5344CB8AC3E}">
        <p14:creationId xmlns:p14="http://schemas.microsoft.com/office/powerpoint/2010/main" val="4011425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system follows a three-tier architecture. The FRONTEND LAYER includes our main dashboard, buy/sell pages, built with JavaScript, Chart.js, and Tailwind CSS. The BACKEND LAYER runs on Express.js with four controllers handling different business functions, supported by service layers for business logic. The DATA LAYER contains our database with Users, Portfolio, and Stock tables, plus Yahoo Finance API integration for real-time market data. This design ensures scalability, maintainability, and clear separation of concerns.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6</a:t>
            </a:fld>
            <a:endParaRPr lang="zh-CN" altLang="en-US"/>
          </a:p>
        </p:txBody>
      </p:sp>
    </p:spTree>
    <p:extLst>
      <p:ext uri="{BB962C8B-B14F-4D97-AF65-F5344CB8AC3E}">
        <p14:creationId xmlns:p14="http://schemas.microsoft.com/office/powerpoint/2010/main" val="1483491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7</a:t>
            </a:fld>
            <a:endParaRPr lang="zh-CN" altLang="en-US"/>
          </a:p>
        </p:txBody>
      </p:sp>
    </p:spTree>
    <p:extLst>
      <p:ext uri="{BB962C8B-B14F-4D97-AF65-F5344CB8AC3E}">
        <p14:creationId xmlns:p14="http://schemas.microsoft.com/office/powerpoint/2010/main" val="2764902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p>
          <a:p>
            <a:r>
              <a:rPr lang="en-US" altLang="zh-CN" dirty="0"/>
              <a:t>For our technical foundation, I chose Yahoo Finance API because it's provides high-quality data with 2-15 minute update intervals.</a:t>
            </a:r>
          </a:p>
          <a:p>
            <a:r>
              <a:rPr lang="en-US" altLang="zh-CN" dirty="0"/>
              <a:t>To ensure reliability, I implemented an automatic retry system. When Yahoo Finance fails, our system waits and retries up to 3 times, keeping the service running smoothly despite external issues.</a:t>
            </a:r>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8</a:t>
            </a:fld>
            <a:endParaRPr lang="zh-CN" altLang="en-US"/>
          </a:p>
        </p:txBody>
      </p:sp>
    </p:spTree>
    <p:extLst>
      <p:ext uri="{BB962C8B-B14F-4D97-AF65-F5344CB8AC3E}">
        <p14:creationId xmlns:p14="http://schemas.microsoft.com/office/powerpoint/2010/main" val="336560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p>
          <a:p>
            <a:r>
              <a:rPr lang="en-US" altLang="zh-CN" dirty="0"/>
              <a:t>For our technical foundation, I chose Yahoo Finance API because it's provides high-quality data with 2-15 minute update intervals.</a:t>
            </a:r>
          </a:p>
          <a:p>
            <a:r>
              <a:rPr lang="en-US" altLang="zh-CN" dirty="0"/>
              <a:t>To ensure reliability, I implemented an automatic retry system. When Yahoo Finance fails, our system waits and retries up to 3 times, keeping the service running smoothly despite external issues.</a:t>
            </a:r>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9</a:t>
            </a:fld>
            <a:endParaRPr lang="zh-CN" altLang="en-US"/>
          </a:p>
        </p:txBody>
      </p:sp>
    </p:spTree>
    <p:extLst>
      <p:ext uri="{BB962C8B-B14F-4D97-AF65-F5344CB8AC3E}">
        <p14:creationId xmlns:p14="http://schemas.microsoft.com/office/powerpoint/2010/main" val="234398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10</a:t>
            </a:fld>
            <a:endParaRPr lang="zh-CN" altLang="en-US"/>
          </a:p>
        </p:txBody>
      </p:sp>
    </p:spTree>
    <p:extLst>
      <p:ext uri="{BB962C8B-B14F-4D97-AF65-F5344CB8AC3E}">
        <p14:creationId xmlns:p14="http://schemas.microsoft.com/office/powerpoint/2010/main" val="100579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11</a:t>
            </a:fld>
            <a:endParaRPr lang="zh-CN" altLang="en-US"/>
          </a:p>
        </p:txBody>
      </p:sp>
    </p:spTree>
    <p:extLst>
      <p:ext uri="{BB962C8B-B14F-4D97-AF65-F5344CB8AC3E}">
        <p14:creationId xmlns:p14="http://schemas.microsoft.com/office/powerpoint/2010/main" val="290497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5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5502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30929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424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3A45EEF-FA14-4954-99F6-877B3E2C0C9C}"/>
              </a:ext>
            </a:extLst>
          </p:cNvPr>
          <p:cNvSpPr>
            <a:spLocks noChangeAspect="1"/>
          </p:cNvSpPr>
          <p:nvPr userDrawn="1"/>
        </p:nvSpPr>
        <p:spPr>
          <a:xfrm>
            <a:off x="0" y="-17020"/>
            <a:ext cx="12192000" cy="6885026"/>
          </a:xfrm>
          <a:prstGeom prst="rect">
            <a:avLst/>
          </a:prstGeom>
          <a:blipFill dpi="0" rotWithShape="1">
            <a:blip r:embed="rId2" cstate="email">
              <a:duotone>
                <a:schemeClr val="bg2">
                  <a:shade val="45000"/>
                  <a:satMod val="135000"/>
                </a:schemeClr>
                <a:prstClr val="white"/>
              </a:duotone>
              <a:alphaModFix amt="12000"/>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6" name="组合 5">
            <a:extLst>
              <a:ext uri="{FF2B5EF4-FFF2-40B4-BE49-F238E27FC236}">
                <a16:creationId xmlns:a16="http://schemas.microsoft.com/office/drawing/2014/main" id="{411D47FC-89B0-49C0-88D9-2DB855458FB5}"/>
              </a:ext>
            </a:extLst>
          </p:cNvPr>
          <p:cNvGrpSpPr/>
          <p:nvPr userDrawn="1"/>
        </p:nvGrpSpPr>
        <p:grpSpPr>
          <a:xfrm>
            <a:off x="5983508" y="-921677"/>
            <a:ext cx="6299200" cy="8018952"/>
            <a:chOff x="7914541" y="1592491"/>
            <a:chExt cx="4277459" cy="5445253"/>
          </a:xfrm>
          <a:solidFill>
            <a:schemeClr val="accent1">
              <a:alpha val="50000"/>
            </a:schemeClr>
          </a:solidFill>
        </p:grpSpPr>
        <p:sp>
          <p:nvSpPr>
            <p:cNvPr id="10" name="任意多边形: 形状 9">
              <a:extLst>
                <a:ext uri="{FF2B5EF4-FFF2-40B4-BE49-F238E27FC236}">
                  <a16:creationId xmlns:a16="http://schemas.microsoft.com/office/drawing/2014/main" id="{B649A4BD-A814-4F7A-ABC2-83F189AEB82B}"/>
                </a:ext>
              </a:extLst>
            </p:cNvPr>
            <p:cNvSpPr/>
            <p:nvPr/>
          </p:nvSpPr>
          <p:spPr>
            <a:xfrm>
              <a:off x="11429682" y="5763220"/>
              <a:ext cx="762315" cy="762085"/>
            </a:xfrm>
            <a:custGeom>
              <a:avLst/>
              <a:gdLst>
                <a:gd name="connsiteX0" fmla="*/ 314992 w 314991"/>
                <a:gd name="connsiteY0" fmla="*/ 0 h 314896"/>
                <a:gd name="connsiteX1" fmla="*/ 0 w 314991"/>
                <a:gd name="connsiteY1" fmla="*/ 314896 h 314896"/>
                <a:gd name="connsiteX2" fmla="*/ 314992 w 314991"/>
                <a:gd name="connsiteY2" fmla="*/ 314896 h 314896"/>
              </a:gdLst>
              <a:ahLst/>
              <a:cxnLst>
                <a:cxn ang="0">
                  <a:pos x="connsiteX0" y="connsiteY0"/>
                </a:cxn>
                <a:cxn ang="0">
                  <a:pos x="connsiteX1" y="connsiteY1"/>
                </a:cxn>
                <a:cxn ang="0">
                  <a:pos x="connsiteX2" y="connsiteY2"/>
                </a:cxn>
              </a:cxnLst>
              <a:rect l="l" t="t" r="r" b="b"/>
              <a:pathLst>
                <a:path w="314991" h="314896">
                  <a:moveTo>
                    <a:pt x="314992" y="0"/>
                  </a:moveTo>
                  <a:lnTo>
                    <a:pt x="0" y="314896"/>
                  </a:lnTo>
                  <a:lnTo>
                    <a:pt x="314992" y="314896"/>
                  </a:lnTo>
                  <a:close/>
                </a:path>
              </a:pathLst>
            </a:custGeom>
            <a:grpFill/>
            <a:ln w="9525" cap="flat">
              <a:noFill/>
              <a:prstDash val="solid"/>
              <a:miter/>
            </a:ln>
          </p:spPr>
          <p:txBody>
            <a:bodyPr rtlCol="0" anchor="ctr"/>
            <a:lstStyle/>
            <a:p>
              <a:endParaRPr lang="en-GB"/>
            </a:p>
          </p:txBody>
        </p:sp>
        <p:sp>
          <p:nvSpPr>
            <p:cNvPr id="11" name="任意多边形: 形状 10">
              <a:extLst>
                <a:ext uri="{FF2B5EF4-FFF2-40B4-BE49-F238E27FC236}">
                  <a16:creationId xmlns:a16="http://schemas.microsoft.com/office/drawing/2014/main" id="{CC318E83-AD22-4897-B37E-0984744976C9}"/>
                </a:ext>
              </a:extLst>
            </p:cNvPr>
            <p:cNvSpPr/>
            <p:nvPr/>
          </p:nvSpPr>
          <p:spPr>
            <a:xfrm>
              <a:off x="11687400" y="5088039"/>
              <a:ext cx="504599" cy="1392316"/>
            </a:xfrm>
            <a:custGeom>
              <a:avLst/>
              <a:gdLst>
                <a:gd name="connsiteX0" fmla="*/ 208502 w 208502"/>
                <a:gd name="connsiteY0" fmla="*/ 0 h 575309"/>
                <a:gd name="connsiteX1" fmla="*/ 0 w 208502"/>
                <a:gd name="connsiteY1" fmla="*/ 208502 h 575309"/>
                <a:gd name="connsiteX2" fmla="*/ 0 w 208502"/>
                <a:gd name="connsiteY2" fmla="*/ 575310 h 575309"/>
                <a:gd name="connsiteX3" fmla="*/ 208502 w 208502"/>
                <a:gd name="connsiteY3" fmla="*/ 366808 h 575309"/>
              </a:gdLst>
              <a:ahLst/>
              <a:cxnLst>
                <a:cxn ang="0">
                  <a:pos x="connsiteX0" y="connsiteY0"/>
                </a:cxn>
                <a:cxn ang="0">
                  <a:pos x="connsiteX1" y="connsiteY1"/>
                </a:cxn>
                <a:cxn ang="0">
                  <a:pos x="connsiteX2" y="connsiteY2"/>
                </a:cxn>
                <a:cxn ang="0">
                  <a:pos x="connsiteX3" y="connsiteY3"/>
                </a:cxn>
              </a:cxnLst>
              <a:rect l="l" t="t" r="r" b="b"/>
              <a:pathLst>
                <a:path w="208502" h="575309">
                  <a:moveTo>
                    <a:pt x="208502" y="0"/>
                  </a:moveTo>
                  <a:lnTo>
                    <a:pt x="0" y="208502"/>
                  </a:lnTo>
                  <a:lnTo>
                    <a:pt x="0" y="575310"/>
                  </a:lnTo>
                  <a:lnTo>
                    <a:pt x="208502" y="366808"/>
                  </a:lnTo>
                  <a:close/>
                </a:path>
              </a:pathLst>
            </a:custGeom>
            <a:grpFill/>
            <a:ln w="9525" cap="flat">
              <a:noFill/>
              <a:prstDash val="solid"/>
              <a:miter/>
            </a:ln>
          </p:spPr>
          <p:txBody>
            <a:bodyPr rtlCol="0" anchor="ctr"/>
            <a:lstStyle/>
            <a:p>
              <a:endParaRPr lang="en-GB"/>
            </a:p>
          </p:txBody>
        </p:sp>
        <p:sp>
          <p:nvSpPr>
            <p:cNvPr id="12" name="任意多边形: 形状 11">
              <a:extLst>
                <a:ext uri="{FF2B5EF4-FFF2-40B4-BE49-F238E27FC236}">
                  <a16:creationId xmlns:a16="http://schemas.microsoft.com/office/drawing/2014/main" id="{99196DA9-4AA3-4B99-91C6-467783C6B19F}"/>
                </a:ext>
              </a:extLst>
            </p:cNvPr>
            <p:cNvSpPr/>
            <p:nvPr/>
          </p:nvSpPr>
          <p:spPr>
            <a:xfrm>
              <a:off x="11758167" y="5716195"/>
              <a:ext cx="333785" cy="333555"/>
            </a:xfrm>
            <a:custGeom>
              <a:avLst/>
              <a:gdLst>
                <a:gd name="connsiteX0" fmla="*/ 87249 w 137921"/>
                <a:gd name="connsiteY0" fmla="*/ 0 h 137826"/>
                <a:gd name="connsiteX1" fmla="*/ 0 w 137921"/>
                <a:gd name="connsiteY1" fmla="*/ 87154 h 137826"/>
                <a:gd name="connsiteX2" fmla="*/ 0 w 137921"/>
                <a:gd name="connsiteY2" fmla="*/ 137827 h 137826"/>
                <a:gd name="connsiteX3" fmla="*/ 137922 w 137921"/>
                <a:gd name="connsiteY3" fmla="*/ 0 h 137826"/>
              </a:gdLst>
              <a:ahLst/>
              <a:cxnLst>
                <a:cxn ang="0">
                  <a:pos x="connsiteX0" y="connsiteY0"/>
                </a:cxn>
                <a:cxn ang="0">
                  <a:pos x="connsiteX1" y="connsiteY1"/>
                </a:cxn>
                <a:cxn ang="0">
                  <a:pos x="connsiteX2" y="connsiteY2"/>
                </a:cxn>
                <a:cxn ang="0">
                  <a:pos x="connsiteX3" y="connsiteY3"/>
                </a:cxn>
              </a:cxnLst>
              <a:rect l="l" t="t" r="r" b="b"/>
              <a:pathLst>
                <a:path w="137921" h="137826">
                  <a:moveTo>
                    <a:pt x="87249" y="0"/>
                  </a:moveTo>
                  <a:lnTo>
                    <a:pt x="0" y="87154"/>
                  </a:lnTo>
                  <a:lnTo>
                    <a:pt x="0" y="137827"/>
                  </a:lnTo>
                  <a:lnTo>
                    <a:pt x="137922" y="0"/>
                  </a:lnTo>
                  <a:close/>
                </a:path>
              </a:pathLst>
            </a:custGeom>
            <a:grpFill/>
            <a:ln w="9525" cap="flat">
              <a:noFill/>
              <a:prstDash val="solid"/>
              <a:miter/>
            </a:ln>
          </p:spPr>
          <p:txBody>
            <a:bodyPr rtlCol="0" anchor="ctr"/>
            <a:lstStyle/>
            <a:p>
              <a:endParaRPr lang="en-GB"/>
            </a:p>
          </p:txBody>
        </p:sp>
        <p:sp>
          <p:nvSpPr>
            <p:cNvPr id="13" name="任意多边形: 形状 12">
              <a:extLst>
                <a:ext uri="{FF2B5EF4-FFF2-40B4-BE49-F238E27FC236}">
                  <a16:creationId xmlns:a16="http://schemas.microsoft.com/office/drawing/2014/main" id="{7A6A9805-D06B-4053-8D38-C20430C09504}"/>
                </a:ext>
              </a:extLst>
            </p:cNvPr>
            <p:cNvSpPr/>
            <p:nvPr/>
          </p:nvSpPr>
          <p:spPr>
            <a:xfrm>
              <a:off x="11337245" y="1592491"/>
              <a:ext cx="854754" cy="2845260"/>
            </a:xfrm>
            <a:custGeom>
              <a:avLst/>
              <a:gdLst>
                <a:gd name="connsiteX0" fmla="*/ 353187 w 353187"/>
                <a:gd name="connsiteY0" fmla="*/ 0 h 1175670"/>
                <a:gd name="connsiteX1" fmla="*/ 0 w 353187"/>
                <a:gd name="connsiteY1" fmla="*/ 353187 h 1175670"/>
                <a:gd name="connsiteX2" fmla="*/ 0 w 353187"/>
                <a:gd name="connsiteY2" fmla="*/ 1175671 h 1175670"/>
                <a:gd name="connsiteX3" fmla="*/ 353187 w 353187"/>
                <a:gd name="connsiteY3" fmla="*/ 822484 h 1175670"/>
              </a:gdLst>
              <a:ahLst/>
              <a:cxnLst>
                <a:cxn ang="0">
                  <a:pos x="connsiteX0" y="connsiteY0"/>
                </a:cxn>
                <a:cxn ang="0">
                  <a:pos x="connsiteX1" y="connsiteY1"/>
                </a:cxn>
                <a:cxn ang="0">
                  <a:pos x="connsiteX2" y="connsiteY2"/>
                </a:cxn>
                <a:cxn ang="0">
                  <a:pos x="connsiteX3" y="connsiteY3"/>
                </a:cxn>
              </a:cxnLst>
              <a:rect l="l" t="t" r="r" b="b"/>
              <a:pathLst>
                <a:path w="353187" h="1175670">
                  <a:moveTo>
                    <a:pt x="353187" y="0"/>
                  </a:moveTo>
                  <a:lnTo>
                    <a:pt x="0" y="353187"/>
                  </a:lnTo>
                  <a:lnTo>
                    <a:pt x="0" y="1175671"/>
                  </a:lnTo>
                  <a:lnTo>
                    <a:pt x="353187" y="822484"/>
                  </a:lnTo>
                  <a:close/>
                </a:path>
              </a:pathLst>
            </a:custGeom>
            <a:grpFill/>
            <a:ln w="9525" cap="flat">
              <a:noFill/>
              <a:prstDash val="solid"/>
              <a:miter/>
            </a:ln>
          </p:spPr>
          <p:txBody>
            <a:bodyPr rtlCol="0" anchor="ctr"/>
            <a:lstStyle/>
            <a:p>
              <a:endParaRPr lang="en-GB"/>
            </a:p>
          </p:txBody>
        </p:sp>
        <p:sp>
          <p:nvSpPr>
            <p:cNvPr id="14" name="任意多边形: 形状 13">
              <a:extLst>
                <a:ext uri="{FF2B5EF4-FFF2-40B4-BE49-F238E27FC236}">
                  <a16:creationId xmlns:a16="http://schemas.microsoft.com/office/drawing/2014/main" id="{3BB0AFB8-AE3E-45C9-AAB1-93985E369211}"/>
                </a:ext>
              </a:extLst>
            </p:cNvPr>
            <p:cNvSpPr/>
            <p:nvPr/>
          </p:nvSpPr>
          <p:spPr>
            <a:xfrm>
              <a:off x="11539867" y="6574868"/>
              <a:ext cx="294598" cy="294599"/>
            </a:xfrm>
            <a:custGeom>
              <a:avLst/>
              <a:gdLst>
                <a:gd name="connsiteX0" fmla="*/ 76962 w 121729"/>
                <a:gd name="connsiteY0" fmla="*/ 0 h 121729"/>
                <a:gd name="connsiteX1" fmla="*/ 0 w 121729"/>
                <a:gd name="connsiteY1" fmla="*/ 76962 h 121729"/>
                <a:gd name="connsiteX2" fmla="*/ 0 w 121729"/>
                <a:gd name="connsiteY2" fmla="*/ 121729 h 121729"/>
                <a:gd name="connsiteX3" fmla="*/ 121729 w 121729"/>
                <a:gd name="connsiteY3" fmla="*/ 0 h 121729"/>
              </a:gdLst>
              <a:ahLst/>
              <a:cxnLst>
                <a:cxn ang="0">
                  <a:pos x="connsiteX0" y="connsiteY0"/>
                </a:cxn>
                <a:cxn ang="0">
                  <a:pos x="connsiteX1" y="connsiteY1"/>
                </a:cxn>
                <a:cxn ang="0">
                  <a:pos x="connsiteX2" y="connsiteY2"/>
                </a:cxn>
                <a:cxn ang="0">
                  <a:pos x="connsiteX3" y="connsiteY3"/>
                </a:cxn>
              </a:cxnLst>
              <a:rect l="l" t="t" r="r" b="b"/>
              <a:pathLst>
                <a:path w="121729" h="121729">
                  <a:moveTo>
                    <a:pt x="76962" y="0"/>
                  </a:moveTo>
                  <a:lnTo>
                    <a:pt x="0" y="76962"/>
                  </a:lnTo>
                  <a:lnTo>
                    <a:pt x="0" y="121729"/>
                  </a:lnTo>
                  <a:lnTo>
                    <a:pt x="121729" y="0"/>
                  </a:lnTo>
                  <a:close/>
                </a:path>
              </a:pathLst>
            </a:custGeom>
            <a:grpFill/>
            <a:ln w="9525" cap="flat">
              <a:noFill/>
              <a:prstDash val="solid"/>
              <a:miter/>
            </a:ln>
          </p:spPr>
          <p:txBody>
            <a:bodyPr rtlCol="0" anchor="ctr"/>
            <a:lstStyle/>
            <a:p>
              <a:endParaRPr lang="en-GB"/>
            </a:p>
          </p:txBody>
        </p:sp>
        <p:sp>
          <p:nvSpPr>
            <p:cNvPr id="15" name="任意多边形: 形状 14">
              <a:extLst>
                <a:ext uri="{FF2B5EF4-FFF2-40B4-BE49-F238E27FC236}">
                  <a16:creationId xmlns:a16="http://schemas.microsoft.com/office/drawing/2014/main" id="{ABF3371C-E75A-4348-B1E3-7A024A857216}"/>
                </a:ext>
              </a:extLst>
            </p:cNvPr>
            <p:cNvSpPr/>
            <p:nvPr/>
          </p:nvSpPr>
          <p:spPr>
            <a:xfrm>
              <a:off x="9971205" y="4441442"/>
              <a:ext cx="270855" cy="270855"/>
            </a:xfrm>
            <a:custGeom>
              <a:avLst/>
              <a:gdLst>
                <a:gd name="connsiteX0" fmla="*/ 70771 w 111918"/>
                <a:gd name="connsiteY0" fmla="*/ 0 h 111918"/>
                <a:gd name="connsiteX1" fmla="*/ 0 w 111918"/>
                <a:gd name="connsiteY1" fmla="*/ 70771 h 111918"/>
                <a:gd name="connsiteX2" fmla="*/ 0 w 111918"/>
                <a:gd name="connsiteY2" fmla="*/ 111919 h 111918"/>
                <a:gd name="connsiteX3" fmla="*/ 111919 w 111918"/>
                <a:gd name="connsiteY3" fmla="*/ 0 h 111918"/>
              </a:gdLst>
              <a:ahLst/>
              <a:cxnLst>
                <a:cxn ang="0">
                  <a:pos x="connsiteX0" y="connsiteY0"/>
                </a:cxn>
                <a:cxn ang="0">
                  <a:pos x="connsiteX1" y="connsiteY1"/>
                </a:cxn>
                <a:cxn ang="0">
                  <a:pos x="connsiteX2" y="connsiteY2"/>
                </a:cxn>
                <a:cxn ang="0">
                  <a:pos x="connsiteX3" y="connsiteY3"/>
                </a:cxn>
              </a:cxnLst>
              <a:rect l="l" t="t" r="r" b="b"/>
              <a:pathLst>
                <a:path w="111918" h="111918">
                  <a:moveTo>
                    <a:pt x="70771" y="0"/>
                  </a:moveTo>
                  <a:lnTo>
                    <a:pt x="0" y="70771"/>
                  </a:lnTo>
                  <a:lnTo>
                    <a:pt x="0" y="111919"/>
                  </a:lnTo>
                  <a:lnTo>
                    <a:pt x="111919" y="0"/>
                  </a:lnTo>
                  <a:close/>
                </a:path>
              </a:pathLst>
            </a:custGeom>
            <a:grpFill/>
            <a:ln w="9525" cap="flat">
              <a:noFill/>
              <a:prstDash val="solid"/>
              <a:miter/>
            </a:ln>
          </p:spPr>
          <p:txBody>
            <a:bodyPr rtlCol="0" anchor="ctr"/>
            <a:lstStyle/>
            <a:p>
              <a:endParaRPr lang="en-GB"/>
            </a:p>
          </p:txBody>
        </p:sp>
        <p:sp>
          <p:nvSpPr>
            <p:cNvPr id="16" name="任意多边形: 形状 15">
              <a:extLst>
                <a:ext uri="{FF2B5EF4-FFF2-40B4-BE49-F238E27FC236}">
                  <a16:creationId xmlns:a16="http://schemas.microsoft.com/office/drawing/2014/main" id="{427EE38B-0388-4DA4-984C-E1F1B9A01BF7}"/>
                </a:ext>
              </a:extLst>
            </p:cNvPr>
            <p:cNvSpPr/>
            <p:nvPr/>
          </p:nvSpPr>
          <p:spPr>
            <a:xfrm>
              <a:off x="10041514" y="2704961"/>
              <a:ext cx="2150485" cy="3962803"/>
            </a:xfrm>
            <a:custGeom>
              <a:avLst/>
              <a:gdLst>
                <a:gd name="connsiteX0" fmla="*/ 888587 w 888587"/>
                <a:gd name="connsiteY0" fmla="*/ 0 h 1637442"/>
                <a:gd name="connsiteX1" fmla="*/ 0 w 888587"/>
                <a:gd name="connsiteY1" fmla="*/ 888587 h 1637442"/>
                <a:gd name="connsiteX2" fmla="*/ 0 w 888587"/>
                <a:gd name="connsiteY2" fmla="*/ 1637443 h 1637442"/>
                <a:gd name="connsiteX3" fmla="*/ 888587 w 888587"/>
                <a:gd name="connsiteY3" fmla="*/ 748855 h 1637442"/>
              </a:gdLst>
              <a:ahLst/>
              <a:cxnLst>
                <a:cxn ang="0">
                  <a:pos x="connsiteX0" y="connsiteY0"/>
                </a:cxn>
                <a:cxn ang="0">
                  <a:pos x="connsiteX1" y="connsiteY1"/>
                </a:cxn>
                <a:cxn ang="0">
                  <a:pos x="connsiteX2" y="connsiteY2"/>
                </a:cxn>
                <a:cxn ang="0">
                  <a:pos x="connsiteX3" y="connsiteY3"/>
                </a:cxn>
              </a:cxnLst>
              <a:rect l="l" t="t" r="r" b="b"/>
              <a:pathLst>
                <a:path w="888587" h="1637442">
                  <a:moveTo>
                    <a:pt x="888587" y="0"/>
                  </a:moveTo>
                  <a:lnTo>
                    <a:pt x="0" y="888587"/>
                  </a:lnTo>
                  <a:lnTo>
                    <a:pt x="0" y="1637443"/>
                  </a:lnTo>
                  <a:lnTo>
                    <a:pt x="888587" y="748855"/>
                  </a:lnTo>
                  <a:close/>
                </a:path>
              </a:pathLst>
            </a:custGeom>
            <a:grpFill/>
            <a:ln w="9525" cap="flat">
              <a:noFill/>
              <a:prstDash val="solid"/>
              <a:miter/>
            </a:ln>
          </p:spPr>
          <p:txBody>
            <a:bodyPr rtlCol="0" anchor="ctr"/>
            <a:lstStyle/>
            <a:p>
              <a:endParaRPr lang="en-GB"/>
            </a:p>
          </p:txBody>
        </p:sp>
        <p:sp>
          <p:nvSpPr>
            <p:cNvPr id="17" name="任意多边形: 形状 16">
              <a:extLst>
                <a:ext uri="{FF2B5EF4-FFF2-40B4-BE49-F238E27FC236}">
                  <a16:creationId xmlns:a16="http://schemas.microsoft.com/office/drawing/2014/main" id="{1A1AB375-6EB9-4761-91C6-56E7ECA60351}"/>
                </a:ext>
              </a:extLst>
            </p:cNvPr>
            <p:cNvSpPr/>
            <p:nvPr/>
          </p:nvSpPr>
          <p:spPr>
            <a:xfrm>
              <a:off x="10832646" y="3089695"/>
              <a:ext cx="1359353" cy="1359354"/>
            </a:xfrm>
            <a:custGeom>
              <a:avLst/>
              <a:gdLst>
                <a:gd name="connsiteX0" fmla="*/ 561689 w 561689"/>
                <a:gd name="connsiteY0" fmla="*/ 0 h 561689"/>
                <a:gd name="connsiteX1" fmla="*/ 0 w 561689"/>
                <a:gd name="connsiteY1" fmla="*/ 561689 h 561689"/>
                <a:gd name="connsiteX2" fmla="*/ 458534 w 561689"/>
                <a:gd name="connsiteY2" fmla="*/ 561689 h 561689"/>
                <a:gd name="connsiteX3" fmla="*/ 561689 w 561689"/>
                <a:gd name="connsiteY3" fmla="*/ 458438 h 561689"/>
              </a:gdLst>
              <a:ahLst/>
              <a:cxnLst>
                <a:cxn ang="0">
                  <a:pos x="connsiteX0" y="connsiteY0"/>
                </a:cxn>
                <a:cxn ang="0">
                  <a:pos x="connsiteX1" y="connsiteY1"/>
                </a:cxn>
                <a:cxn ang="0">
                  <a:pos x="connsiteX2" y="connsiteY2"/>
                </a:cxn>
                <a:cxn ang="0">
                  <a:pos x="connsiteX3" y="connsiteY3"/>
                </a:cxn>
              </a:cxnLst>
              <a:rect l="l" t="t" r="r" b="b"/>
              <a:pathLst>
                <a:path w="561689" h="561689">
                  <a:moveTo>
                    <a:pt x="561689" y="0"/>
                  </a:moveTo>
                  <a:lnTo>
                    <a:pt x="0" y="561689"/>
                  </a:lnTo>
                  <a:lnTo>
                    <a:pt x="458534" y="561689"/>
                  </a:lnTo>
                  <a:lnTo>
                    <a:pt x="561689" y="458438"/>
                  </a:lnTo>
                  <a:close/>
                </a:path>
              </a:pathLst>
            </a:custGeom>
            <a:grpFill/>
            <a:ln w="9525" cap="flat">
              <a:noFill/>
              <a:prstDash val="solid"/>
              <a:miter/>
            </a:ln>
          </p:spPr>
          <p:txBody>
            <a:bodyPr rtlCol="0" anchor="ctr"/>
            <a:lstStyle/>
            <a:p>
              <a:endParaRPr lang="en-GB"/>
            </a:p>
          </p:txBody>
        </p:sp>
        <p:sp>
          <p:nvSpPr>
            <p:cNvPr id="18" name="任意多边形: 形状 17">
              <a:extLst>
                <a:ext uri="{FF2B5EF4-FFF2-40B4-BE49-F238E27FC236}">
                  <a16:creationId xmlns:a16="http://schemas.microsoft.com/office/drawing/2014/main" id="{A5FD43BD-F66B-4689-9A61-D6F29D1A9AD1}"/>
                </a:ext>
              </a:extLst>
            </p:cNvPr>
            <p:cNvSpPr/>
            <p:nvPr/>
          </p:nvSpPr>
          <p:spPr>
            <a:xfrm>
              <a:off x="10195499" y="3329429"/>
              <a:ext cx="1996500" cy="1996500"/>
            </a:xfrm>
            <a:custGeom>
              <a:avLst/>
              <a:gdLst>
                <a:gd name="connsiteX0" fmla="*/ 824960 w 824960"/>
                <a:gd name="connsiteY0" fmla="*/ 0 h 824960"/>
                <a:gd name="connsiteX1" fmla="*/ 0 w 824960"/>
                <a:gd name="connsiteY1" fmla="*/ 824960 h 824960"/>
                <a:gd name="connsiteX2" fmla="*/ 545021 w 824960"/>
                <a:gd name="connsiteY2" fmla="*/ 824960 h 824960"/>
                <a:gd name="connsiteX3" fmla="*/ 824960 w 824960"/>
                <a:gd name="connsiteY3" fmla="*/ 545021 h 824960"/>
              </a:gdLst>
              <a:ahLst/>
              <a:cxnLst>
                <a:cxn ang="0">
                  <a:pos x="connsiteX0" y="connsiteY0"/>
                </a:cxn>
                <a:cxn ang="0">
                  <a:pos x="connsiteX1" y="connsiteY1"/>
                </a:cxn>
                <a:cxn ang="0">
                  <a:pos x="connsiteX2" y="connsiteY2"/>
                </a:cxn>
                <a:cxn ang="0">
                  <a:pos x="connsiteX3" y="connsiteY3"/>
                </a:cxn>
              </a:cxnLst>
              <a:rect l="l" t="t" r="r" b="b"/>
              <a:pathLst>
                <a:path w="824960" h="824960">
                  <a:moveTo>
                    <a:pt x="824960" y="0"/>
                  </a:moveTo>
                  <a:lnTo>
                    <a:pt x="0" y="824960"/>
                  </a:lnTo>
                  <a:lnTo>
                    <a:pt x="545021" y="824960"/>
                  </a:lnTo>
                  <a:lnTo>
                    <a:pt x="824960" y="545021"/>
                  </a:lnTo>
                  <a:close/>
                </a:path>
              </a:pathLst>
            </a:custGeom>
            <a:grpFill/>
            <a:ln w="9525" cap="flat">
              <a:noFill/>
              <a:prstDash val="solid"/>
              <a:miter/>
            </a:ln>
          </p:spPr>
          <p:txBody>
            <a:bodyPr rtlCol="0" anchor="ctr"/>
            <a:lstStyle/>
            <a:p>
              <a:endParaRPr lang="en-GB"/>
            </a:p>
          </p:txBody>
        </p:sp>
        <p:sp>
          <p:nvSpPr>
            <p:cNvPr id="19" name="任意多边形: 形状 18">
              <a:extLst>
                <a:ext uri="{FF2B5EF4-FFF2-40B4-BE49-F238E27FC236}">
                  <a16:creationId xmlns:a16="http://schemas.microsoft.com/office/drawing/2014/main" id="{08680C26-BE61-4B80-BE34-A8BD51FBA99A}"/>
                </a:ext>
              </a:extLst>
            </p:cNvPr>
            <p:cNvSpPr/>
            <p:nvPr/>
          </p:nvSpPr>
          <p:spPr>
            <a:xfrm>
              <a:off x="9333136" y="4063625"/>
              <a:ext cx="2858861" cy="2858861"/>
            </a:xfrm>
            <a:custGeom>
              <a:avLst/>
              <a:gdLst>
                <a:gd name="connsiteX0" fmla="*/ 820960 w 1181290"/>
                <a:gd name="connsiteY0" fmla="*/ 1181290 h 1181290"/>
                <a:gd name="connsiteX1" fmla="*/ 1181291 w 1181290"/>
                <a:gd name="connsiteY1" fmla="*/ 820864 h 1181290"/>
                <a:gd name="connsiteX2" fmla="*/ 1181291 w 1181290"/>
                <a:gd name="connsiteY2" fmla="*/ 0 h 1181290"/>
                <a:gd name="connsiteX3" fmla="*/ 0 w 1181290"/>
                <a:gd name="connsiteY3" fmla="*/ 1181290 h 1181290"/>
              </a:gdLst>
              <a:ahLst/>
              <a:cxnLst>
                <a:cxn ang="0">
                  <a:pos x="connsiteX0" y="connsiteY0"/>
                </a:cxn>
                <a:cxn ang="0">
                  <a:pos x="connsiteX1" y="connsiteY1"/>
                </a:cxn>
                <a:cxn ang="0">
                  <a:pos x="connsiteX2" y="connsiteY2"/>
                </a:cxn>
                <a:cxn ang="0">
                  <a:pos x="connsiteX3" y="connsiteY3"/>
                </a:cxn>
              </a:cxnLst>
              <a:rect l="l" t="t" r="r" b="b"/>
              <a:pathLst>
                <a:path w="1181290" h="1181290">
                  <a:moveTo>
                    <a:pt x="820960" y="1181290"/>
                  </a:moveTo>
                  <a:lnTo>
                    <a:pt x="1181291" y="820864"/>
                  </a:lnTo>
                  <a:lnTo>
                    <a:pt x="1181291" y="0"/>
                  </a:lnTo>
                  <a:lnTo>
                    <a:pt x="0" y="1181290"/>
                  </a:lnTo>
                  <a:close/>
                </a:path>
              </a:pathLst>
            </a:custGeom>
            <a:grpFill/>
            <a:ln w="9525" cap="flat">
              <a:noFill/>
              <a:prstDash val="solid"/>
              <a:miter/>
            </a:ln>
          </p:spPr>
          <p:txBody>
            <a:bodyPr rtlCol="0" anchor="ctr"/>
            <a:lstStyle/>
            <a:p>
              <a:endParaRPr lang="en-GB"/>
            </a:p>
          </p:txBody>
        </p:sp>
        <p:sp>
          <p:nvSpPr>
            <p:cNvPr id="20" name="任意多边形: 形状 19">
              <a:extLst>
                <a:ext uri="{FF2B5EF4-FFF2-40B4-BE49-F238E27FC236}">
                  <a16:creationId xmlns:a16="http://schemas.microsoft.com/office/drawing/2014/main" id="{97D48237-DC5D-4711-9D69-67ACC9787E65}"/>
                </a:ext>
              </a:extLst>
            </p:cNvPr>
            <p:cNvSpPr/>
            <p:nvPr/>
          </p:nvSpPr>
          <p:spPr>
            <a:xfrm>
              <a:off x="8816088" y="5734177"/>
              <a:ext cx="790899" cy="790899"/>
            </a:xfrm>
            <a:custGeom>
              <a:avLst/>
              <a:gdLst>
                <a:gd name="connsiteX0" fmla="*/ 120205 w 326802"/>
                <a:gd name="connsiteY0" fmla="*/ 326803 h 326802"/>
                <a:gd name="connsiteX1" fmla="*/ 326803 w 326802"/>
                <a:gd name="connsiteY1" fmla="*/ 120205 h 326802"/>
                <a:gd name="connsiteX2" fmla="*/ 326803 w 326802"/>
                <a:gd name="connsiteY2" fmla="*/ 0 h 326802"/>
                <a:gd name="connsiteX3" fmla="*/ 0 w 326802"/>
                <a:gd name="connsiteY3" fmla="*/ 326803 h 326802"/>
              </a:gdLst>
              <a:ahLst/>
              <a:cxnLst>
                <a:cxn ang="0">
                  <a:pos x="connsiteX0" y="connsiteY0"/>
                </a:cxn>
                <a:cxn ang="0">
                  <a:pos x="connsiteX1" y="connsiteY1"/>
                </a:cxn>
                <a:cxn ang="0">
                  <a:pos x="connsiteX2" y="connsiteY2"/>
                </a:cxn>
                <a:cxn ang="0">
                  <a:pos x="connsiteX3" y="connsiteY3"/>
                </a:cxn>
              </a:cxnLst>
              <a:rect l="l" t="t" r="r" b="b"/>
              <a:pathLst>
                <a:path w="326802" h="326802">
                  <a:moveTo>
                    <a:pt x="120205" y="326803"/>
                  </a:moveTo>
                  <a:lnTo>
                    <a:pt x="326803" y="120205"/>
                  </a:lnTo>
                  <a:lnTo>
                    <a:pt x="326803" y="0"/>
                  </a:lnTo>
                  <a:lnTo>
                    <a:pt x="0" y="326803"/>
                  </a:lnTo>
                  <a:close/>
                </a:path>
              </a:pathLst>
            </a:custGeom>
            <a:grpFill/>
            <a:ln w="9525" cap="flat">
              <a:noFill/>
              <a:prstDash val="solid"/>
              <a:miter/>
            </a:ln>
          </p:spPr>
          <p:txBody>
            <a:bodyPr rtlCol="0" anchor="ctr"/>
            <a:lstStyle/>
            <a:p>
              <a:endParaRPr lang="en-GB"/>
            </a:p>
          </p:txBody>
        </p:sp>
        <p:sp>
          <p:nvSpPr>
            <p:cNvPr id="21" name="任意多边形: 形状 20">
              <a:extLst>
                <a:ext uri="{FF2B5EF4-FFF2-40B4-BE49-F238E27FC236}">
                  <a16:creationId xmlns:a16="http://schemas.microsoft.com/office/drawing/2014/main" id="{7DC83200-1D39-45DA-81EC-540423E0319C}"/>
                </a:ext>
              </a:extLst>
            </p:cNvPr>
            <p:cNvSpPr/>
            <p:nvPr/>
          </p:nvSpPr>
          <p:spPr>
            <a:xfrm>
              <a:off x="10111359" y="6680213"/>
              <a:ext cx="207232" cy="207232"/>
            </a:xfrm>
            <a:custGeom>
              <a:avLst/>
              <a:gdLst>
                <a:gd name="connsiteX0" fmla="*/ 31432 w 85629"/>
                <a:gd name="connsiteY0" fmla="*/ 85630 h 85629"/>
                <a:gd name="connsiteX1" fmla="*/ 85630 w 85629"/>
                <a:gd name="connsiteY1" fmla="*/ 31528 h 85629"/>
                <a:gd name="connsiteX2" fmla="*/ 85630 w 85629"/>
                <a:gd name="connsiteY2" fmla="*/ 0 h 85629"/>
                <a:gd name="connsiteX3" fmla="*/ 0 w 85629"/>
                <a:gd name="connsiteY3" fmla="*/ 85630 h 85629"/>
              </a:gdLst>
              <a:ahLst/>
              <a:cxnLst>
                <a:cxn ang="0">
                  <a:pos x="connsiteX0" y="connsiteY0"/>
                </a:cxn>
                <a:cxn ang="0">
                  <a:pos x="connsiteX1" y="connsiteY1"/>
                </a:cxn>
                <a:cxn ang="0">
                  <a:pos x="connsiteX2" y="connsiteY2"/>
                </a:cxn>
                <a:cxn ang="0">
                  <a:pos x="connsiteX3" y="connsiteY3"/>
                </a:cxn>
              </a:cxnLst>
              <a:rect l="l" t="t" r="r" b="b"/>
              <a:pathLst>
                <a:path w="85629" h="85629">
                  <a:moveTo>
                    <a:pt x="31432" y="85630"/>
                  </a:moveTo>
                  <a:lnTo>
                    <a:pt x="85630" y="31528"/>
                  </a:lnTo>
                  <a:lnTo>
                    <a:pt x="85630" y="0"/>
                  </a:lnTo>
                  <a:lnTo>
                    <a:pt x="0" y="85630"/>
                  </a:lnTo>
                  <a:close/>
                </a:path>
              </a:pathLst>
            </a:custGeom>
            <a:grpFill/>
            <a:ln w="9525" cap="flat">
              <a:noFill/>
              <a:prstDash val="solid"/>
              <a:miter/>
            </a:ln>
          </p:spPr>
          <p:txBody>
            <a:bodyPr rtlCol="0" anchor="ctr"/>
            <a:lstStyle/>
            <a:p>
              <a:endParaRPr lang="en-GB"/>
            </a:p>
          </p:txBody>
        </p:sp>
        <p:sp>
          <p:nvSpPr>
            <p:cNvPr id="22" name="任意多边形: 形状 21">
              <a:extLst>
                <a:ext uri="{FF2B5EF4-FFF2-40B4-BE49-F238E27FC236}">
                  <a16:creationId xmlns:a16="http://schemas.microsoft.com/office/drawing/2014/main" id="{4064F6DC-DD29-41F8-A6E0-2719F41240E8}"/>
                </a:ext>
              </a:extLst>
            </p:cNvPr>
            <p:cNvSpPr/>
            <p:nvPr/>
          </p:nvSpPr>
          <p:spPr>
            <a:xfrm>
              <a:off x="11427608" y="3784239"/>
              <a:ext cx="764392" cy="3138247"/>
            </a:xfrm>
            <a:custGeom>
              <a:avLst/>
              <a:gdLst>
                <a:gd name="connsiteX0" fmla="*/ 189643 w 315849"/>
                <a:gd name="connsiteY0" fmla="*/ 1296733 h 1296733"/>
                <a:gd name="connsiteX1" fmla="*/ 315849 w 315849"/>
                <a:gd name="connsiteY1" fmla="*/ 1170432 h 1296733"/>
                <a:gd name="connsiteX2" fmla="*/ 315849 w 315849"/>
                <a:gd name="connsiteY2" fmla="*/ 0 h 1296733"/>
                <a:gd name="connsiteX3" fmla="*/ 0 w 315849"/>
                <a:gd name="connsiteY3" fmla="*/ 315849 h 1296733"/>
                <a:gd name="connsiteX4" fmla="*/ 0 w 315849"/>
                <a:gd name="connsiteY4" fmla="*/ 1296733 h 1296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9" h="1296733">
                  <a:moveTo>
                    <a:pt x="189643" y="1296733"/>
                  </a:moveTo>
                  <a:lnTo>
                    <a:pt x="315849" y="1170432"/>
                  </a:lnTo>
                  <a:lnTo>
                    <a:pt x="315849" y="0"/>
                  </a:lnTo>
                  <a:lnTo>
                    <a:pt x="0" y="315849"/>
                  </a:lnTo>
                  <a:lnTo>
                    <a:pt x="0" y="1296733"/>
                  </a:lnTo>
                  <a:close/>
                </a:path>
              </a:pathLst>
            </a:custGeom>
            <a:grpFill/>
            <a:ln w="9525" cap="flat">
              <a:noFill/>
              <a:prstDash val="solid"/>
              <a:miter/>
            </a:ln>
          </p:spPr>
          <p:txBody>
            <a:bodyPr rtlCol="0" anchor="ctr"/>
            <a:lstStyle/>
            <a:p>
              <a:endParaRPr lang="en-GB" dirty="0"/>
            </a:p>
          </p:txBody>
        </p:sp>
        <p:grpSp>
          <p:nvGrpSpPr>
            <p:cNvPr id="23" name="组合 22">
              <a:extLst>
                <a:ext uri="{FF2B5EF4-FFF2-40B4-BE49-F238E27FC236}">
                  <a16:creationId xmlns:a16="http://schemas.microsoft.com/office/drawing/2014/main" id="{5E415305-059B-4326-9E15-C80CFA06BE46}"/>
                </a:ext>
              </a:extLst>
            </p:cNvPr>
            <p:cNvGrpSpPr/>
            <p:nvPr/>
          </p:nvGrpSpPr>
          <p:grpSpPr>
            <a:xfrm>
              <a:off x="7914541" y="5088731"/>
              <a:ext cx="4277459" cy="1949013"/>
              <a:chOff x="5216937" y="3751707"/>
              <a:chExt cx="1767459" cy="805338"/>
            </a:xfrm>
            <a:grpFill/>
          </p:grpSpPr>
          <p:sp>
            <p:nvSpPr>
              <p:cNvPr id="24" name="任意多边形: 形状 23">
                <a:extLst>
                  <a:ext uri="{FF2B5EF4-FFF2-40B4-BE49-F238E27FC236}">
                    <a16:creationId xmlns:a16="http://schemas.microsoft.com/office/drawing/2014/main" id="{EF089BEE-0E79-4192-A403-FD0AAA63CFBB}"/>
                  </a:ext>
                </a:extLst>
              </p:cNvPr>
              <p:cNvSpPr/>
              <p:nvPr/>
            </p:nvSpPr>
            <p:spPr>
              <a:xfrm>
                <a:off x="6767797" y="4464367"/>
                <a:ext cx="203930" cy="45053"/>
              </a:xfrm>
              <a:custGeom>
                <a:avLst/>
                <a:gdLst>
                  <a:gd name="connsiteX0" fmla="*/ 158877 w 203930"/>
                  <a:gd name="connsiteY0" fmla="*/ 45053 h 45053"/>
                  <a:gd name="connsiteX1" fmla="*/ 203930 w 203930"/>
                  <a:gd name="connsiteY1" fmla="*/ 0 h 45053"/>
                  <a:gd name="connsiteX2" fmla="*/ 44958 w 203930"/>
                  <a:gd name="connsiteY2" fmla="*/ 0 h 45053"/>
                  <a:gd name="connsiteX3" fmla="*/ 0 w 203930"/>
                  <a:gd name="connsiteY3" fmla="*/ 45053 h 45053"/>
                </a:gdLst>
                <a:ahLst/>
                <a:cxnLst>
                  <a:cxn ang="0">
                    <a:pos x="connsiteX0" y="connsiteY0"/>
                  </a:cxn>
                  <a:cxn ang="0">
                    <a:pos x="connsiteX1" y="connsiteY1"/>
                  </a:cxn>
                  <a:cxn ang="0">
                    <a:pos x="connsiteX2" y="connsiteY2"/>
                  </a:cxn>
                  <a:cxn ang="0">
                    <a:pos x="connsiteX3" y="connsiteY3"/>
                  </a:cxn>
                </a:cxnLst>
                <a:rect l="l" t="t" r="r" b="b"/>
                <a:pathLst>
                  <a:path w="203930" h="45053">
                    <a:moveTo>
                      <a:pt x="158877" y="45053"/>
                    </a:moveTo>
                    <a:lnTo>
                      <a:pt x="203930" y="0"/>
                    </a:lnTo>
                    <a:lnTo>
                      <a:pt x="44958" y="0"/>
                    </a:lnTo>
                    <a:lnTo>
                      <a:pt x="0" y="45053"/>
                    </a:lnTo>
                    <a:close/>
                  </a:path>
                </a:pathLst>
              </a:custGeom>
              <a:grpFill/>
              <a:ln w="9525" cap="flat">
                <a:noFill/>
                <a:prstDash val="solid"/>
                <a:miter/>
              </a:ln>
            </p:spPr>
            <p:txBody>
              <a:bodyPr rtlCol="0" anchor="ctr"/>
              <a:lstStyle/>
              <a:p>
                <a:endParaRPr lang="en-GB"/>
              </a:p>
            </p:txBody>
          </p:sp>
          <p:sp>
            <p:nvSpPr>
              <p:cNvPr id="25" name="任意多边形: 形状 24">
                <a:extLst>
                  <a:ext uri="{FF2B5EF4-FFF2-40B4-BE49-F238E27FC236}">
                    <a16:creationId xmlns:a16="http://schemas.microsoft.com/office/drawing/2014/main" id="{F1181C18-456B-4074-9D03-AEFB2C72B6D2}"/>
                  </a:ext>
                </a:extLst>
              </p:cNvPr>
              <p:cNvSpPr/>
              <p:nvPr/>
            </p:nvSpPr>
            <p:spPr>
              <a:xfrm>
                <a:off x="6099142" y="4276629"/>
                <a:ext cx="727519" cy="232790"/>
              </a:xfrm>
              <a:custGeom>
                <a:avLst/>
                <a:gdLst>
                  <a:gd name="connsiteX0" fmla="*/ 494729 w 727519"/>
                  <a:gd name="connsiteY0" fmla="*/ 232791 h 232790"/>
                  <a:gd name="connsiteX1" fmla="*/ 727520 w 727519"/>
                  <a:gd name="connsiteY1" fmla="*/ 0 h 232790"/>
                  <a:gd name="connsiteX2" fmla="*/ 232696 w 727519"/>
                  <a:gd name="connsiteY2" fmla="*/ 0 h 232790"/>
                  <a:gd name="connsiteX3" fmla="*/ 0 w 727519"/>
                  <a:gd name="connsiteY3" fmla="*/ 232791 h 232790"/>
                </a:gdLst>
                <a:ahLst/>
                <a:cxnLst>
                  <a:cxn ang="0">
                    <a:pos x="connsiteX0" y="connsiteY0"/>
                  </a:cxn>
                  <a:cxn ang="0">
                    <a:pos x="connsiteX1" y="connsiteY1"/>
                  </a:cxn>
                  <a:cxn ang="0">
                    <a:pos x="connsiteX2" y="connsiteY2"/>
                  </a:cxn>
                  <a:cxn ang="0">
                    <a:pos x="connsiteX3" y="connsiteY3"/>
                  </a:cxn>
                </a:cxnLst>
                <a:rect l="l" t="t" r="r" b="b"/>
                <a:pathLst>
                  <a:path w="727519" h="232790">
                    <a:moveTo>
                      <a:pt x="494729" y="232791"/>
                    </a:moveTo>
                    <a:lnTo>
                      <a:pt x="727520" y="0"/>
                    </a:lnTo>
                    <a:lnTo>
                      <a:pt x="232696" y="0"/>
                    </a:lnTo>
                    <a:lnTo>
                      <a:pt x="0" y="232791"/>
                    </a:lnTo>
                    <a:close/>
                  </a:path>
                </a:pathLst>
              </a:custGeom>
              <a:grpFill/>
              <a:ln w="9525" cap="flat">
                <a:noFill/>
                <a:prstDash val="solid"/>
                <a:miter/>
              </a:ln>
            </p:spPr>
            <p:txBody>
              <a:bodyPr rtlCol="0" anchor="ctr"/>
              <a:lstStyle/>
              <a:p>
                <a:endParaRPr lang="en-GB"/>
              </a:p>
            </p:txBody>
          </p:sp>
          <p:sp>
            <p:nvSpPr>
              <p:cNvPr id="26" name="任意多边形: 形状 25">
                <a:extLst>
                  <a:ext uri="{FF2B5EF4-FFF2-40B4-BE49-F238E27FC236}">
                    <a16:creationId xmlns:a16="http://schemas.microsoft.com/office/drawing/2014/main" id="{1804D2F2-922F-4A6C-B9C1-1ACD57576C79}"/>
                  </a:ext>
                </a:extLst>
              </p:cNvPr>
              <p:cNvSpPr/>
              <p:nvPr/>
            </p:nvSpPr>
            <p:spPr>
              <a:xfrm>
                <a:off x="5331141" y="4140231"/>
                <a:ext cx="369188" cy="369188"/>
              </a:xfrm>
              <a:custGeom>
                <a:avLst/>
                <a:gdLst>
                  <a:gd name="connsiteX0" fmla="*/ 369189 w 369188"/>
                  <a:gd name="connsiteY0" fmla="*/ 369189 h 369188"/>
                  <a:gd name="connsiteX1" fmla="*/ 369189 w 369188"/>
                  <a:gd name="connsiteY1" fmla="*/ 0 h 369188"/>
                  <a:gd name="connsiteX2" fmla="*/ 0 w 369188"/>
                  <a:gd name="connsiteY2" fmla="*/ 369189 h 369188"/>
                </a:gdLst>
                <a:ahLst/>
                <a:cxnLst>
                  <a:cxn ang="0">
                    <a:pos x="connsiteX0" y="connsiteY0"/>
                  </a:cxn>
                  <a:cxn ang="0">
                    <a:pos x="connsiteX1" y="connsiteY1"/>
                  </a:cxn>
                  <a:cxn ang="0">
                    <a:pos x="connsiteX2" y="connsiteY2"/>
                  </a:cxn>
                </a:cxnLst>
                <a:rect l="l" t="t" r="r" b="b"/>
                <a:pathLst>
                  <a:path w="369188" h="369188">
                    <a:moveTo>
                      <a:pt x="369189" y="369189"/>
                    </a:moveTo>
                    <a:lnTo>
                      <a:pt x="369189" y="0"/>
                    </a:lnTo>
                    <a:lnTo>
                      <a:pt x="0" y="369189"/>
                    </a:lnTo>
                    <a:close/>
                  </a:path>
                </a:pathLst>
              </a:custGeom>
              <a:grpFill/>
              <a:ln w="9525" cap="flat">
                <a:noFill/>
                <a:prstDash val="solid"/>
                <a:miter/>
              </a:ln>
            </p:spPr>
            <p:txBody>
              <a:bodyPr rtlCol="0" anchor="ctr"/>
              <a:lstStyle/>
              <a:p>
                <a:endParaRPr lang="en-GB"/>
              </a:p>
            </p:txBody>
          </p:sp>
          <p:sp>
            <p:nvSpPr>
              <p:cNvPr id="27" name="任意多边形: 形状 26">
                <a:extLst>
                  <a:ext uri="{FF2B5EF4-FFF2-40B4-BE49-F238E27FC236}">
                    <a16:creationId xmlns:a16="http://schemas.microsoft.com/office/drawing/2014/main" id="{485C95D9-91F6-4C15-855E-635DB2437C1A}"/>
                  </a:ext>
                </a:extLst>
              </p:cNvPr>
              <p:cNvSpPr/>
              <p:nvPr/>
            </p:nvSpPr>
            <p:spPr>
              <a:xfrm>
                <a:off x="6559581" y="3918489"/>
                <a:ext cx="424815" cy="424815"/>
              </a:xfrm>
              <a:custGeom>
                <a:avLst/>
                <a:gdLst>
                  <a:gd name="connsiteX0" fmla="*/ 424815 w 424815"/>
                  <a:gd name="connsiteY0" fmla="*/ 0 h 424815"/>
                  <a:gd name="connsiteX1" fmla="*/ 0 w 424815"/>
                  <a:gd name="connsiteY1" fmla="*/ 424815 h 424815"/>
                  <a:gd name="connsiteX2" fmla="*/ 159258 w 424815"/>
                  <a:gd name="connsiteY2" fmla="*/ 424815 h 424815"/>
                  <a:gd name="connsiteX3" fmla="*/ 424815 w 424815"/>
                  <a:gd name="connsiteY3" fmla="*/ 159258 h 424815"/>
                </a:gdLst>
                <a:ahLst/>
                <a:cxnLst>
                  <a:cxn ang="0">
                    <a:pos x="connsiteX0" y="connsiteY0"/>
                  </a:cxn>
                  <a:cxn ang="0">
                    <a:pos x="connsiteX1" y="connsiteY1"/>
                  </a:cxn>
                  <a:cxn ang="0">
                    <a:pos x="connsiteX2" y="connsiteY2"/>
                  </a:cxn>
                  <a:cxn ang="0">
                    <a:pos x="connsiteX3" y="connsiteY3"/>
                  </a:cxn>
                </a:cxnLst>
                <a:rect l="l" t="t" r="r" b="b"/>
                <a:pathLst>
                  <a:path w="424815" h="424815">
                    <a:moveTo>
                      <a:pt x="424815" y="0"/>
                    </a:moveTo>
                    <a:lnTo>
                      <a:pt x="0" y="424815"/>
                    </a:lnTo>
                    <a:lnTo>
                      <a:pt x="159258" y="424815"/>
                    </a:lnTo>
                    <a:lnTo>
                      <a:pt x="424815" y="159258"/>
                    </a:lnTo>
                    <a:close/>
                  </a:path>
                </a:pathLst>
              </a:custGeom>
              <a:grpFill/>
              <a:ln w="9525" cap="flat">
                <a:noFill/>
                <a:prstDash val="solid"/>
                <a:miter/>
              </a:ln>
            </p:spPr>
            <p:txBody>
              <a:bodyPr rtlCol="0" anchor="ctr"/>
              <a:lstStyle/>
              <a:p>
                <a:endParaRPr lang="en-GB"/>
              </a:p>
            </p:txBody>
          </p:sp>
          <p:sp>
            <p:nvSpPr>
              <p:cNvPr id="28" name="任意多边形: 形状 27">
                <a:extLst>
                  <a:ext uri="{FF2B5EF4-FFF2-40B4-BE49-F238E27FC236}">
                    <a16:creationId xmlns:a16="http://schemas.microsoft.com/office/drawing/2014/main" id="{2DFADE78-7711-4F18-BA00-817F3086044C}"/>
                  </a:ext>
                </a:extLst>
              </p:cNvPr>
              <p:cNvSpPr/>
              <p:nvPr/>
            </p:nvSpPr>
            <p:spPr>
              <a:xfrm>
                <a:off x="6113334" y="3751707"/>
                <a:ext cx="757713" cy="757713"/>
              </a:xfrm>
              <a:custGeom>
                <a:avLst/>
                <a:gdLst>
                  <a:gd name="connsiteX0" fmla="*/ 344329 w 757713"/>
                  <a:gd name="connsiteY0" fmla="*/ 757714 h 757713"/>
                  <a:gd name="connsiteX1" fmla="*/ 757714 w 757713"/>
                  <a:gd name="connsiteY1" fmla="*/ 344329 h 757713"/>
                  <a:gd name="connsiteX2" fmla="*/ 757714 w 757713"/>
                  <a:gd name="connsiteY2" fmla="*/ 0 h 757713"/>
                  <a:gd name="connsiteX3" fmla="*/ 0 w 757713"/>
                  <a:gd name="connsiteY3" fmla="*/ 757714 h 757713"/>
                </a:gdLst>
                <a:ahLst/>
                <a:cxnLst>
                  <a:cxn ang="0">
                    <a:pos x="connsiteX0" y="connsiteY0"/>
                  </a:cxn>
                  <a:cxn ang="0">
                    <a:pos x="connsiteX1" y="connsiteY1"/>
                  </a:cxn>
                  <a:cxn ang="0">
                    <a:pos x="connsiteX2" y="connsiteY2"/>
                  </a:cxn>
                  <a:cxn ang="0">
                    <a:pos x="connsiteX3" y="connsiteY3"/>
                  </a:cxn>
                </a:cxnLst>
                <a:rect l="l" t="t" r="r" b="b"/>
                <a:pathLst>
                  <a:path w="757713" h="757713">
                    <a:moveTo>
                      <a:pt x="344329" y="757714"/>
                    </a:moveTo>
                    <a:lnTo>
                      <a:pt x="757714" y="344329"/>
                    </a:lnTo>
                    <a:lnTo>
                      <a:pt x="757714" y="0"/>
                    </a:lnTo>
                    <a:lnTo>
                      <a:pt x="0" y="757714"/>
                    </a:lnTo>
                    <a:close/>
                  </a:path>
                </a:pathLst>
              </a:custGeom>
              <a:grpFill/>
              <a:ln w="9525" cap="flat">
                <a:noFill/>
                <a:prstDash val="solid"/>
                <a:miter/>
              </a:ln>
            </p:spPr>
            <p:txBody>
              <a:bodyPr rtlCol="0" anchor="ctr"/>
              <a:lstStyle/>
              <a:p>
                <a:endParaRPr lang="en-GB"/>
              </a:p>
            </p:txBody>
          </p:sp>
          <p:sp>
            <p:nvSpPr>
              <p:cNvPr id="29" name="任意多边形: 形状 28">
                <a:extLst>
                  <a:ext uri="{FF2B5EF4-FFF2-40B4-BE49-F238E27FC236}">
                    <a16:creationId xmlns:a16="http://schemas.microsoft.com/office/drawing/2014/main" id="{E23DC248-5B36-4BD8-A702-057BA66FB0C9}"/>
                  </a:ext>
                </a:extLst>
              </p:cNvPr>
              <p:cNvSpPr/>
              <p:nvPr/>
            </p:nvSpPr>
            <p:spPr>
              <a:xfrm>
                <a:off x="5216937" y="4246816"/>
                <a:ext cx="310229" cy="310229"/>
              </a:xfrm>
              <a:custGeom>
                <a:avLst/>
                <a:gdLst>
                  <a:gd name="connsiteX0" fmla="*/ 184975 w 310229"/>
                  <a:gd name="connsiteY0" fmla="*/ 310229 h 310229"/>
                  <a:gd name="connsiteX1" fmla="*/ 310229 w 310229"/>
                  <a:gd name="connsiteY1" fmla="*/ 184975 h 310229"/>
                  <a:gd name="connsiteX2" fmla="*/ 310229 w 310229"/>
                  <a:gd name="connsiteY2" fmla="*/ 0 h 310229"/>
                  <a:gd name="connsiteX3" fmla="*/ 0 w 310229"/>
                  <a:gd name="connsiteY3" fmla="*/ 310229 h 310229"/>
                </a:gdLst>
                <a:ahLst/>
                <a:cxnLst>
                  <a:cxn ang="0">
                    <a:pos x="connsiteX0" y="connsiteY0"/>
                  </a:cxn>
                  <a:cxn ang="0">
                    <a:pos x="connsiteX1" y="connsiteY1"/>
                  </a:cxn>
                  <a:cxn ang="0">
                    <a:pos x="connsiteX2" y="connsiteY2"/>
                  </a:cxn>
                  <a:cxn ang="0">
                    <a:pos x="connsiteX3" y="connsiteY3"/>
                  </a:cxn>
                </a:cxnLst>
                <a:rect l="l" t="t" r="r" b="b"/>
                <a:pathLst>
                  <a:path w="310229" h="310229">
                    <a:moveTo>
                      <a:pt x="184975" y="310229"/>
                    </a:moveTo>
                    <a:lnTo>
                      <a:pt x="310229" y="184975"/>
                    </a:lnTo>
                    <a:lnTo>
                      <a:pt x="310229" y="0"/>
                    </a:lnTo>
                    <a:lnTo>
                      <a:pt x="0" y="310229"/>
                    </a:lnTo>
                    <a:close/>
                  </a:path>
                </a:pathLst>
              </a:custGeom>
              <a:grpFill/>
              <a:ln w="9525" cap="flat">
                <a:noFill/>
                <a:prstDash val="solid"/>
                <a:miter/>
              </a:ln>
            </p:spPr>
            <p:txBody>
              <a:bodyPr rtlCol="0" anchor="ctr"/>
              <a:lstStyle/>
              <a:p>
                <a:endParaRPr lang="en-GB"/>
              </a:p>
            </p:txBody>
          </p:sp>
        </p:grpSp>
      </p:grpSp>
      <p:grpSp>
        <p:nvGrpSpPr>
          <p:cNvPr id="30" name="组合 29">
            <a:extLst>
              <a:ext uri="{FF2B5EF4-FFF2-40B4-BE49-F238E27FC236}">
                <a16:creationId xmlns:a16="http://schemas.microsoft.com/office/drawing/2014/main" id="{9D4EE691-2ECE-4DD1-8E2E-B25AD8F64581}"/>
              </a:ext>
            </a:extLst>
          </p:cNvPr>
          <p:cNvGrpSpPr/>
          <p:nvPr userDrawn="1"/>
        </p:nvGrpSpPr>
        <p:grpSpPr>
          <a:xfrm>
            <a:off x="0" y="-186450"/>
            <a:ext cx="3232530" cy="4114943"/>
            <a:chOff x="-1083009" y="-1005135"/>
            <a:chExt cx="3232530" cy="4114943"/>
          </a:xfrm>
          <a:solidFill>
            <a:schemeClr val="accent1">
              <a:alpha val="50000"/>
            </a:schemeClr>
          </a:solidFill>
        </p:grpSpPr>
        <p:sp>
          <p:nvSpPr>
            <p:cNvPr id="31" name="任意多边形: 形状 30">
              <a:extLst>
                <a:ext uri="{FF2B5EF4-FFF2-40B4-BE49-F238E27FC236}">
                  <a16:creationId xmlns:a16="http://schemas.microsoft.com/office/drawing/2014/main" id="{0B82D7EA-D319-4ECA-81C3-E47D27D3CFD3}"/>
                </a:ext>
              </a:extLst>
            </p:cNvPr>
            <p:cNvSpPr/>
            <p:nvPr/>
          </p:nvSpPr>
          <p:spPr>
            <a:xfrm>
              <a:off x="-1083009" y="-618098"/>
              <a:ext cx="576058" cy="576058"/>
            </a:xfrm>
            <a:custGeom>
              <a:avLst/>
              <a:gdLst>
                <a:gd name="connsiteX0" fmla="*/ 0 w 238029"/>
                <a:gd name="connsiteY0" fmla="*/ 238030 h 238029"/>
                <a:gd name="connsiteX1" fmla="*/ 238030 w 238029"/>
                <a:gd name="connsiteY1" fmla="*/ 0 h 238029"/>
                <a:gd name="connsiteX2" fmla="*/ 0 w 238029"/>
                <a:gd name="connsiteY2" fmla="*/ 0 h 238029"/>
              </a:gdLst>
              <a:ahLst/>
              <a:cxnLst>
                <a:cxn ang="0">
                  <a:pos x="connsiteX0" y="connsiteY0"/>
                </a:cxn>
                <a:cxn ang="0">
                  <a:pos x="connsiteX1" y="connsiteY1"/>
                </a:cxn>
                <a:cxn ang="0">
                  <a:pos x="connsiteX2" y="connsiteY2"/>
                </a:cxn>
              </a:cxnLst>
              <a:rect l="l" t="t" r="r" b="b"/>
              <a:pathLst>
                <a:path w="238029" h="238029">
                  <a:moveTo>
                    <a:pt x="0" y="238030"/>
                  </a:moveTo>
                  <a:lnTo>
                    <a:pt x="238030" y="0"/>
                  </a:lnTo>
                  <a:lnTo>
                    <a:pt x="0" y="0"/>
                  </a:lnTo>
                  <a:close/>
                </a:path>
              </a:pathLst>
            </a:custGeom>
            <a:grpFill/>
            <a:ln w="9525" cap="flat">
              <a:noFill/>
              <a:prstDash val="solid"/>
              <a:miter/>
            </a:ln>
          </p:spPr>
          <p:txBody>
            <a:bodyPr rtlCol="0" anchor="ctr"/>
            <a:lstStyle/>
            <a:p>
              <a:endParaRPr lang="en-GB"/>
            </a:p>
          </p:txBody>
        </p:sp>
        <p:sp>
          <p:nvSpPr>
            <p:cNvPr id="32" name="任意多边形: 形状 31">
              <a:extLst>
                <a:ext uri="{FF2B5EF4-FFF2-40B4-BE49-F238E27FC236}">
                  <a16:creationId xmlns:a16="http://schemas.microsoft.com/office/drawing/2014/main" id="{27F9D4C8-5A9A-4EBC-959E-890DF5051F7C}"/>
                </a:ext>
              </a:extLst>
            </p:cNvPr>
            <p:cNvSpPr/>
            <p:nvPr/>
          </p:nvSpPr>
          <p:spPr>
            <a:xfrm>
              <a:off x="-1083009" y="-583982"/>
              <a:ext cx="381502" cy="1052076"/>
            </a:xfrm>
            <a:custGeom>
              <a:avLst/>
              <a:gdLst>
                <a:gd name="connsiteX0" fmla="*/ 0 w 157638"/>
                <a:gd name="connsiteY0" fmla="*/ 434721 h 434721"/>
                <a:gd name="connsiteX1" fmla="*/ 157639 w 157638"/>
                <a:gd name="connsiteY1" fmla="*/ 277178 h 434721"/>
                <a:gd name="connsiteX2" fmla="*/ 157544 w 157638"/>
                <a:gd name="connsiteY2" fmla="*/ 0 h 434721"/>
                <a:gd name="connsiteX3" fmla="*/ 0 w 157638"/>
                <a:gd name="connsiteY3" fmla="*/ 157544 h 434721"/>
              </a:gdLst>
              <a:ahLst/>
              <a:cxnLst>
                <a:cxn ang="0">
                  <a:pos x="connsiteX0" y="connsiteY0"/>
                </a:cxn>
                <a:cxn ang="0">
                  <a:pos x="connsiteX1" y="connsiteY1"/>
                </a:cxn>
                <a:cxn ang="0">
                  <a:pos x="connsiteX2" y="connsiteY2"/>
                </a:cxn>
                <a:cxn ang="0">
                  <a:pos x="connsiteX3" y="connsiteY3"/>
                </a:cxn>
              </a:cxnLst>
              <a:rect l="l" t="t" r="r" b="b"/>
              <a:pathLst>
                <a:path w="157638" h="434721">
                  <a:moveTo>
                    <a:pt x="0" y="434721"/>
                  </a:moveTo>
                  <a:lnTo>
                    <a:pt x="157639" y="277178"/>
                  </a:lnTo>
                  <a:lnTo>
                    <a:pt x="157544" y="0"/>
                  </a:lnTo>
                  <a:lnTo>
                    <a:pt x="0" y="157544"/>
                  </a:lnTo>
                  <a:close/>
                </a:path>
              </a:pathLst>
            </a:custGeom>
            <a:grpFill/>
            <a:ln w="9525" cap="flat">
              <a:noFill/>
              <a:prstDash val="solid"/>
              <a:miter/>
            </a:ln>
          </p:spPr>
          <p:txBody>
            <a:bodyPr rtlCol="0" anchor="ctr"/>
            <a:lstStyle/>
            <a:p>
              <a:endParaRPr lang="en-GB"/>
            </a:p>
          </p:txBody>
        </p:sp>
        <p:sp>
          <p:nvSpPr>
            <p:cNvPr id="33" name="任意多边形: 形状 32">
              <a:extLst>
                <a:ext uri="{FF2B5EF4-FFF2-40B4-BE49-F238E27FC236}">
                  <a16:creationId xmlns:a16="http://schemas.microsoft.com/office/drawing/2014/main" id="{27E20194-DD3C-442A-836D-8D8A77BAE902}"/>
                </a:ext>
              </a:extLst>
            </p:cNvPr>
            <p:cNvSpPr/>
            <p:nvPr/>
          </p:nvSpPr>
          <p:spPr>
            <a:xfrm>
              <a:off x="-1007170" y="-258493"/>
              <a:ext cx="251954" cy="251954"/>
            </a:xfrm>
            <a:custGeom>
              <a:avLst/>
              <a:gdLst>
                <a:gd name="connsiteX0" fmla="*/ 38291 w 104108"/>
                <a:gd name="connsiteY0" fmla="*/ 104108 h 104108"/>
                <a:gd name="connsiteX1" fmla="*/ 104108 w 104108"/>
                <a:gd name="connsiteY1" fmla="*/ 38291 h 104108"/>
                <a:gd name="connsiteX2" fmla="*/ 104108 w 104108"/>
                <a:gd name="connsiteY2" fmla="*/ 0 h 104108"/>
                <a:gd name="connsiteX3" fmla="*/ 0 w 104108"/>
                <a:gd name="connsiteY3" fmla="*/ 104108 h 104108"/>
              </a:gdLst>
              <a:ahLst/>
              <a:cxnLst>
                <a:cxn ang="0">
                  <a:pos x="connsiteX0" y="connsiteY0"/>
                </a:cxn>
                <a:cxn ang="0">
                  <a:pos x="connsiteX1" y="connsiteY1"/>
                </a:cxn>
                <a:cxn ang="0">
                  <a:pos x="connsiteX2" y="connsiteY2"/>
                </a:cxn>
                <a:cxn ang="0">
                  <a:pos x="connsiteX3" y="connsiteY3"/>
                </a:cxn>
              </a:cxnLst>
              <a:rect l="l" t="t" r="r" b="b"/>
              <a:pathLst>
                <a:path w="104108" h="104108">
                  <a:moveTo>
                    <a:pt x="38291" y="104108"/>
                  </a:moveTo>
                  <a:lnTo>
                    <a:pt x="104108" y="38291"/>
                  </a:lnTo>
                  <a:lnTo>
                    <a:pt x="104108" y="0"/>
                  </a:lnTo>
                  <a:lnTo>
                    <a:pt x="0" y="104108"/>
                  </a:lnTo>
                  <a:close/>
                </a:path>
              </a:pathLst>
            </a:custGeom>
            <a:grpFill/>
            <a:ln w="9525" cap="flat">
              <a:noFill/>
              <a:prstDash val="solid"/>
              <a:miter/>
            </a:ln>
          </p:spPr>
          <p:txBody>
            <a:bodyPr rtlCol="0" anchor="ctr"/>
            <a:lstStyle/>
            <a:p>
              <a:endParaRPr lang="en-GB"/>
            </a:p>
          </p:txBody>
        </p:sp>
        <p:sp>
          <p:nvSpPr>
            <p:cNvPr id="34" name="任意多边形: 形状 33">
              <a:extLst>
                <a:ext uri="{FF2B5EF4-FFF2-40B4-BE49-F238E27FC236}">
                  <a16:creationId xmlns:a16="http://schemas.microsoft.com/office/drawing/2014/main" id="{C596CAE2-AB38-4070-9AC3-11143EED5E65}"/>
                </a:ext>
              </a:extLst>
            </p:cNvPr>
            <p:cNvSpPr/>
            <p:nvPr/>
          </p:nvSpPr>
          <p:spPr>
            <a:xfrm>
              <a:off x="-1083009" y="959555"/>
              <a:ext cx="645905" cy="2150253"/>
            </a:xfrm>
            <a:custGeom>
              <a:avLst/>
              <a:gdLst>
                <a:gd name="connsiteX0" fmla="*/ 0 w 266890"/>
                <a:gd name="connsiteY0" fmla="*/ 888492 h 888491"/>
                <a:gd name="connsiteX1" fmla="*/ 266891 w 266890"/>
                <a:gd name="connsiteY1" fmla="*/ 621602 h 888491"/>
                <a:gd name="connsiteX2" fmla="*/ 266891 w 266890"/>
                <a:gd name="connsiteY2" fmla="*/ 0 h 888491"/>
                <a:gd name="connsiteX3" fmla="*/ 0 w 266890"/>
                <a:gd name="connsiteY3" fmla="*/ 266890 h 888491"/>
              </a:gdLst>
              <a:ahLst/>
              <a:cxnLst>
                <a:cxn ang="0">
                  <a:pos x="connsiteX0" y="connsiteY0"/>
                </a:cxn>
                <a:cxn ang="0">
                  <a:pos x="connsiteX1" y="connsiteY1"/>
                </a:cxn>
                <a:cxn ang="0">
                  <a:pos x="connsiteX2" y="connsiteY2"/>
                </a:cxn>
                <a:cxn ang="0">
                  <a:pos x="connsiteX3" y="connsiteY3"/>
                </a:cxn>
              </a:cxnLst>
              <a:rect l="l" t="t" r="r" b="b"/>
              <a:pathLst>
                <a:path w="266890" h="888491">
                  <a:moveTo>
                    <a:pt x="0" y="888492"/>
                  </a:moveTo>
                  <a:lnTo>
                    <a:pt x="266891" y="621602"/>
                  </a:lnTo>
                  <a:lnTo>
                    <a:pt x="266891" y="0"/>
                  </a:lnTo>
                  <a:lnTo>
                    <a:pt x="0" y="266890"/>
                  </a:lnTo>
                  <a:close/>
                </a:path>
              </a:pathLst>
            </a:custGeom>
            <a:grpFill/>
            <a:ln w="9525" cap="flat">
              <a:noFill/>
              <a:prstDash val="solid"/>
              <a:miter/>
            </a:ln>
          </p:spPr>
          <p:txBody>
            <a:bodyPr rtlCol="0" anchor="ctr"/>
            <a:lstStyle/>
            <a:p>
              <a:endParaRPr lang="en-GB"/>
            </a:p>
          </p:txBody>
        </p:sp>
        <p:sp>
          <p:nvSpPr>
            <p:cNvPr id="35" name="任意多边形: 形状 34">
              <a:extLst>
                <a:ext uri="{FF2B5EF4-FFF2-40B4-BE49-F238E27FC236}">
                  <a16:creationId xmlns:a16="http://schemas.microsoft.com/office/drawing/2014/main" id="{BEF7656F-82AD-4DD5-8BF0-5A5AB6F987A4}"/>
                </a:ext>
              </a:extLst>
            </p:cNvPr>
            <p:cNvSpPr/>
            <p:nvPr/>
          </p:nvSpPr>
          <p:spPr>
            <a:xfrm>
              <a:off x="-812844" y="-878120"/>
              <a:ext cx="222677" cy="222677"/>
            </a:xfrm>
            <a:custGeom>
              <a:avLst/>
              <a:gdLst>
                <a:gd name="connsiteX0" fmla="*/ 33814 w 92011"/>
                <a:gd name="connsiteY0" fmla="*/ 92012 h 92011"/>
                <a:gd name="connsiteX1" fmla="*/ 92011 w 92011"/>
                <a:gd name="connsiteY1" fmla="*/ 33909 h 92011"/>
                <a:gd name="connsiteX2" fmla="*/ 92011 w 92011"/>
                <a:gd name="connsiteY2" fmla="*/ 0 h 92011"/>
                <a:gd name="connsiteX3" fmla="*/ 0 w 92011"/>
                <a:gd name="connsiteY3" fmla="*/ 92012 h 92011"/>
              </a:gdLst>
              <a:ahLst/>
              <a:cxnLst>
                <a:cxn ang="0">
                  <a:pos x="connsiteX0" y="connsiteY0"/>
                </a:cxn>
                <a:cxn ang="0">
                  <a:pos x="connsiteX1" y="connsiteY1"/>
                </a:cxn>
                <a:cxn ang="0">
                  <a:pos x="connsiteX2" y="connsiteY2"/>
                </a:cxn>
                <a:cxn ang="0">
                  <a:pos x="connsiteX3" y="connsiteY3"/>
                </a:cxn>
              </a:cxnLst>
              <a:rect l="l" t="t" r="r" b="b"/>
              <a:pathLst>
                <a:path w="92011" h="92011">
                  <a:moveTo>
                    <a:pt x="33814" y="92012"/>
                  </a:moveTo>
                  <a:lnTo>
                    <a:pt x="92011" y="33909"/>
                  </a:lnTo>
                  <a:lnTo>
                    <a:pt x="92011" y="0"/>
                  </a:lnTo>
                  <a:lnTo>
                    <a:pt x="0" y="92012"/>
                  </a:lnTo>
                  <a:close/>
                </a:path>
              </a:pathLst>
            </a:custGeom>
            <a:grpFill/>
            <a:ln w="9525" cap="flat">
              <a:noFill/>
              <a:prstDash val="solid"/>
              <a:miter/>
            </a:ln>
          </p:spPr>
          <p:txBody>
            <a:bodyPr rtlCol="0" anchor="ctr"/>
            <a:lstStyle/>
            <a:p>
              <a:endParaRPr lang="en-GB"/>
            </a:p>
          </p:txBody>
        </p:sp>
        <p:sp>
          <p:nvSpPr>
            <p:cNvPr id="36" name="任意多边形: 形状 35">
              <a:extLst>
                <a:ext uri="{FF2B5EF4-FFF2-40B4-BE49-F238E27FC236}">
                  <a16:creationId xmlns:a16="http://schemas.microsoft.com/office/drawing/2014/main" id="{2FA13677-8149-4F72-B231-925EF0745867}"/>
                </a:ext>
              </a:extLst>
            </p:cNvPr>
            <p:cNvSpPr/>
            <p:nvPr/>
          </p:nvSpPr>
          <p:spPr>
            <a:xfrm>
              <a:off x="-1083009" y="-725750"/>
              <a:ext cx="1625138" cy="2994864"/>
            </a:xfrm>
            <a:custGeom>
              <a:avLst/>
              <a:gdLst>
                <a:gd name="connsiteX0" fmla="*/ 0 w 671512"/>
                <a:gd name="connsiteY0" fmla="*/ 1237488 h 1237487"/>
                <a:gd name="connsiteX1" fmla="*/ 671513 w 671512"/>
                <a:gd name="connsiteY1" fmla="*/ 565976 h 1237487"/>
                <a:gd name="connsiteX2" fmla="*/ 671513 w 671512"/>
                <a:gd name="connsiteY2" fmla="*/ 0 h 1237487"/>
                <a:gd name="connsiteX3" fmla="*/ 0 w 671512"/>
                <a:gd name="connsiteY3" fmla="*/ 671608 h 1237487"/>
              </a:gdLst>
              <a:ahLst/>
              <a:cxnLst>
                <a:cxn ang="0">
                  <a:pos x="connsiteX0" y="connsiteY0"/>
                </a:cxn>
                <a:cxn ang="0">
                  <a:pos x="connsiteX1" y="connsiteY1"/>
                </a:cxn>
                <a:cxn ang="0">
                  <a:pos x="connsiteX2" y="connsiteY2"/>
                </a:cxn>
                <a:cxn ang="0">
                  <a:pos x="connsiteX3" y="connsiteY3"/>
                </a:cxn>
              </a:cxnLst>
              <a:rect l="l" t="t" r="r" b="b"/>
              <a:pathLst>
                <a:path w="671512" h="1237487">
                  <a:moveTo>
                    <a:pt x="0" y="1237488"/>
                  </a:moveTo>
                  <a:lnTo>
                    <a:pt x="671513" y="565976"/>
                  </a:lnTo>
                  <a:lnTo>
                    <a:pt x="671513" y="0"/>
                  </a:lnTo>
                  <a:lnTo>
                    <a:pt x="0" y="671608"/>
                  </a:lnTo>
                  <a:close/>
                </a:path>
              </a:pathLst>
            </a:custGeom>
            <a:grpFill/>
            <a:ln w="9525" cap="flat">
              <a:noFill/>
              <a:prstDash val="solid"/>
              <a:miter/>
            </a:ln>
          </p:spPr>
          <p:txBody>
            <a:bodyPr rtlCol="0" anchor="ctr"/>
            <a:lstStyle/>
            <a:p>
              <a:endParaRPr lang="en-GB"/>
            </a:p>
          </p:txBody>
        </p:sp>
        <p:sp>
          <p:nvSpPr>
            <p:cNvPr id="37" name="任意多边形: 形状 36">
              <a:extLst>
                <a:ext uri="{FF2B5EF4-FFF2-40B4-BE49-F238E27FC236}">
                  <a16:creationId xmlns:a16="http://schemas.microsoft.com/office/drawing/2014/main" id="{E8B71ED5-264F-46DD-872B-C284AFA45EC2}"/>
                </a:ext>
              </a:extLst>
            </p:cNvPr>
            <p:cNvSpPr/>
            <p:nvPr/>
          </p:nvSpPr>
          <p:spPr>
            <a:xfrm>
              <a:off x="-1083009" y="288292"/>
              <a:ext cx="1508728" cy="1508728"/>
            </a:xfrm>
            <a:custGeom>
              <a:avLst/>
              <a:gdLst>
                <a:gd name="connsiteX0" fmla="*/ 0 w 623411"/>
                <a:gd name="connsiteY0" fmla="*/ 623411 h 623411"/>
                <a:gd name="connsiteX1" fmla="*/ 623411 w 623411"/>
                <a:gd name="connsiteY1" fmla="*/ 0 h 623411"/>
                <a:gd name="connsiteX2" fmla="*/ 211550 w 623411"/>
                <a:gd name="connsiteY2" fmla="*/ 0 h 623411"/>
                <a:gd name="connsiteX3" fmla="*/ 0 w 623411"/>
                <a:gd name="connsiteY3" fmla="*/ 211550 h 623411"/>
              </a:gdLst>
              <a:ahLst/>
              <a:cxnLst>
                <a:cxn ang="0">
                  <a:pos x="connsiteX0" y="connsiteY0"/>
                </a:cxn>
                <a:cxn ang="0">
                  <a:pos x="connsiteX1" y="connsiteY1"/>
                </a:cxn>
                <a:cxn ang="0">
                  <a:pos x="connsiteX2" y="connsiteY2"/>
                </a:cxn>
                <a:cxn ang="0">
                  <a:pos x="connsiteX3" y="connsiteY3"/>
                </a:cxn>
              </a:cxnLst>
              <a:rect l="l" t="t" r="r" b="b"/>
              <a:pathLst>
                <a:path w="623411" h="623411">
                  <a:moveTo>
                    <a:pt x="0" y="623411"/>
                  </a:moveTo>
                  <a:lnTo>
                    <a:pt x="623411" y="0"/>
                  </a:lnTo>
                  <a:lnTo>
                    <a:pt x="211550" y="0"/>
                  </a:lnTo>
                  <a:lnTo>
                    <a:pt x="0" y="211550"/>
                  </a:lnTo>
                  <a:close/>
                </a:path>
              </a:pathLst>
            </a:custGeom>
            <a:grpFill/>
            <a:ln w="9525" cap="flat">
              <a:noFill/>
              <a:prstDash val="solid"/>
              <a:miter/>
            </a:ln>
          </p:spPr>
          <p:txBody>
            <a:bodyPr rtlCol="0" anchor="ctr"/>
            <a:lstStyle/>
            <a:p>
              <a:endParaRPr lang="en-GB"/>
            </a:p>
          </p:txBody>
        </p:sp>
        <p:sp>
          <p:nvSpPr>
            <p:cNvPr id="38" name="任意多边形: 形状 37">
              <a:extLst>
                <a:ext uri="{FF2B5EF4-FFF2-40B4-BE49-F238E27FC236}">
                  <a16:creationId xmlns:a16="http://schemas.microsoft.com/office/drawing/2014/main" id="{99FE1E02-6138-417F-8C8D-159B9D05ADD4}"/>
                </a:ext>
              </a:extLst>
            </p:cNvPr>
            <p:cNvSpPr/>
            <p:nvPr/>
          </p:nvSpPr>
          <p:spPr>
            <a:xfrm>
              <a:off x="-1083009" y="-917999"/>
              <a:ext cx="2160627" cy="2160395"/>
            </a:xfrm>
            <a:custGeom>
              <a:avLst/>
              <a:gdLst>
                <a:gd name="connsiteX0" fmla="*/ 272320 w 892778"/>
                <a:gd name="connsiteY0" fmla="*/ 0 h 892682"/>
                <a:gd name="connsiteX1" fmla="*/ 0 w 892778"/>
                <a:gd name="connsiteY1" fmla="*/ 272320 h 892682"/>
                <a:gd name="connsiteX2" fmla="*/ 0 w 892778"/>
                <a:gd name="connsiteY2" fmla="*/ 892683 h 892682"/>
                <a:gd name="connsiteX3" fmla="*/ 892778 w 892778"/>
                <a:gd name="connsiteY3" fmla="*/ 0 h 892682"/>
              </a:gdLst>
              <a:ahLst/>
              <a:cxnLst>
                <a:cxn ang="0">
                  <a:pos x="connsiteX0" y="connsiteY0"/>
                </a:cxn>
                <a:cxn ang="0">
                  <a:pos x="connsiteX1" y="connsiteY1"/>
                </a:cxn>
                <a:cxn ang="0">
                  <a:pos x="connsiteX2" y="connsiteY2"/>
                </a:cxn>
                <a:cxn ang="0">
                  <a:pos x="connsiteX3" y="connsiteY3"/>
                </a:cxn>
              </a:cxnLst>
              <a:rect l="l" t="t" r="r" b="b"/>
              <a:pathLst>
                <a:path w="892778" h="892682">
                  <a:moveTo>
                    <a:pt x="272320" y="0"/>
                  </a:moveTo>
                  <a:lnTo>
                    <a:pt x="0" y="272320"/>
                  </a:lnTo>
                  <a:lnTo>
                    <a:pt x="0" y="892683"/>
                  </a:lnTo>
                  <a:lnTo>
                    <a:pt x="892778" y="0"/>
                  </a:lnTo>
                  <a:close/>
                </a:path>
              </a:pathLst>
            </a:custGeom>
            <a:grpFill/>
            <a:ln w="9525" cap="flat">
              <a:noFill/>
              <a:prstDash val="solid"/>
              <a:miter/>
            </a:ln>
          </p:spPr>
          <p:txBody>
            <a:bodyPr rtlCol="0" anchor="ctr"/>
            <a:lstStyle/>
            <a:p>
              <a:endParaRPr lang="en-GB"/>
            </a:p>
          </p:txBody>
        </p:sp>
        <p:sp>
          <p:nvSpPr>
            <p:cNvPr id="39" name="任意多边形: 形状 38">
              <a:extLst>
                <a:ext uri="{FF2B5EF4-FFF2-40B4-BE49-F238E27FC236}">
                  <a16:creationId xmlns:a16="http://schemas.microsoft.com/office/drawing/2014/main" id="{DC40CF76-6318-4A7B-A1E5-B61D3CD47322}"/>
                </a:ext>
              </a:extLst>
            </p:cNvPr>
            <p:cNvSpPr/>
            <p:nvPr/>
          </p:nvSpPr>
          <p:spPr>
            <a:xfrm>
              <a:off x="870616" y="-617868"/>
              <a:ext cx="597728" cy="597728"/>
            </a:xfrm>
            <a:custGeom>
              <a:avLst/>
              <a:gdLst>
                <a:gd name="connsiteX0" fmla="*/ 156115 w 246983"/>
                <a:gd name="connsiteY0" fmla="*/ 0 h 246983"/>
                <a:gd name="connsiteX1" fmla="*/ 0 w 246983"/>
                <a:gd name="connsiteY1" fmla="*/ 156210 h 246983"/>
                <a:gd name="connsiteX2" fmla="*/ 0 w 246983"/>
                <a:gd name="connsiteY2" fmla="*/ 246983 h 246983"/>
                <a:gd name="connsiteX3" fmla="*/ 246983 w 246983"/>
                <a:gd name="connsiteY3" fmla="*/ 0 h 246983"/>
              </a:gdLst>
              <a:ahLst/>
              <a:cxnLst>
                <a:cxn ang="0">
                  <a:pos x="connsiteX0" y="connsiteY0"/>
                </a:cxn>
                <a:cxn ang="0">
                  <a:pos x="connsiteX1" y="connsiteY1"/>
                </a:cxn>
                <a:cxn ang="0">
                  <a:pos x="connsiteX2" y="connsiteY2"/>
                </a:cxn>
                <a:cxn ang="0">
                  <a:pos x="connsiteX3" y="connsiteY3"/>
                </a:cxn>
              </a:cxnLst>
              <a:rect l="l" t="t" r="r" b="b"/>
              <a:pathLst>
                <a:path w="246983" h="246983">
                  <a:moveTo>
                    <a:pt x="156115" y="0"/>
                  </a:moveTo>
                  <a:lnTo>
                    <a:pt x="0" y="156210"/>
                  </a:lnTo>
                  <a:lnTo>
                    <a:pt x="0" y="246983"/>
                  </a:lnTo>
                  <a:lnTo>
                    <a:pt x="246983" y="0"/>
                  </a:lnTo>
                  <a:close/>
                </a:path>
              </a:pathLst>
            </a:custGeom>
            <a:grpFill/>
            <a:ln w="9525" cap="flat">
              <a:noFill/>
              <a:prstDash val="solid"/>
              <a:miter/>
            </a:ln>
          </p:spPr>
          <p:txBody>
            <a:bodyPr rtlCol="0" anchor="ctr"/>
            <a:lstStyle/>
            <a:p>
              <a:endParaRPr lang="en-GB"/>
            </a:p>
          </p:txBody>
        </p:sp>
        <p:sp>
          <p:nvSpPr>
            <p:cNvPr id="40" name="任意多边形: 形状 39">
              <a:extLst>
                <a:ext uri="{FF2B5EF4-FFF2-40B4-BE49-F238E27FC236}">
                  <a16:creationId xmlns:a16="http://schemas.microsoft.com/office/drawing/2014/main" id="{97793644-CF02-4CFC-B078-0300116E5447}"/>
                </a:ext>
              </a:extLst>
            </p:cNvPr>
            <p:cNvSpPr/>
            <p:nvPr/>
          </p:nvSpPr>
          <p:spPr>
            <a:xfrm>
              <a:off x="332820" y="-891491"/>
              <a:ext cx="156519" cy="156289"/>
            </a:xfrm>
            <a:custGeom>
              <a:avLst/>
              <a:gdLst>
                <a:gd name="connsiteX0" fmla="*/ 40958 w 64674"/>
                <a:gd name="connsiteY0" fmla="*/ 0 h 64579"/>
                <a:gd name="connsiteX1" fmla="*/ 0 w 64674"/>
                <a:gd name="connsiteY1" fmla="*/ 40862 h 64579"/>
                <a:gd name="connsiteX2" fmla="*/ 0 w 64674"/>
                <a:gd name="connsiteY2" fmla="*/ 64580 h 64579"/>
                <a:gd name="connsiteX3" fmla="*/ 64675 w 64674"/>
                <a:gd name="connsiteY3" fmla="*/ 0 h 64579"/>
              </a:gdLst>
              <a:ahLst/>
              <a:cxnLst>
                <a:cxn ang="0">
                  <a:pos x="connsiteX0" y="connsiteY0"/>
                </a:cxn>
                <a:cxn ang="0">
                  <a:pos x="connsiteX1" y="connsiteY1"/>
                </a:cxn>
                <a:cxn ang="0">
                  <a:pos x="connsiteX2" y="connsiteY2"/>
                </a:cxn>
                <a:cxn ang="0">
                  <a:pos x="connsiteX3" y="connsiteY3"/>
                </a:cxn>
              </a:cxnLst>
              <a:rect l="l" t="t" r="r" b="b"/>
              <a:pathLst>
                <a:path w="64674" h="64579">
                  <a:moveTo>
                    <a:pt x="40958" y="0"/>
                  </a:moveTo>
                  <a:lnTo>
                    <a:pt x="0" y="40862"/>
                  </a:lnTo>
                  <a:lnTo>
                    <a:pt x="0" y="64580"/>
                  </a:lnTo>
                  <a:lnTo>
                    <a:pt x="64675" y="0"/>
                  </a:lnTo>
                  <a:close/>
                </a:path>
              </a:pathLst>
            </a:custGeom>
            <a:grpFill/>
            <a:ln w="9525" cap="flat">
              <a:noFill/>
              <a:prstDash val="solid"/>
              <a:miter/>
            </a:ln>
          </p:spPr>
          <p:txBody>
            <a:bodyPr rtlCol="0" anchor="ctr"/>
            <a:lstStyle/>
            <a:p>
              <a:endParaRPr lang="en-GB"/>
            </a:p>
          </p:txBody>
        </p:sp>
        <p:sp>
          <p:nvSpPr>
            <p:cNvPr id="41" name="任意多边形: 形状 40">
              <a:extLst>
                <a:ext uri="{FF2B5EF4-FFF2-40B4-BE49-F238E27FC236}">
                  <a16:creationId xmlns:a16="http://schemas.microsoft.com/office/drawing/2014/main" id="{8BF5CD80-E38C-4590-A0C1-A940432FE654}"/>
                </a:ext>
              </a:extLst>
            </p:cNvPr>
            <p:cNvSpPr/>
            <p:nvPr/>
          </p:nvSpPr>
          <p:spPr>
            <a:xfrm>
              <a:off x="-1083009" y="-917999"/>
              <a:ext cx="577672" cy="2371551"/>
            </a:xfrm>
            <a:custGeom>
              <a:avLst/>
              <a:gdLst>
                <a:gd name="connsiteX0" fmla="*/ 95441 w 238696"/>
                <a:gd name="connsiteY0" fmla="*/ 0 h 979932"/>
                <a:gd name="connsiteX1" fmla="*/ 0 w 238696"/>
                <a:gd name="connsiteY1" fmla="*/ 95345 h 979932"/>
                <a:gd name="connsiteX2" fmla="*/ 0 w 238696"/>
                <a:gd name="connsiteY2" fmla="*/ 979932 h 979932"/>
                <a:gd name="connsiteX3" fmla="*/ 238697 w 238696"/>
                <a:gd name="connsiteY3" fmla="*/ 741236 h 979932"/>
                <a:gd name="connsiteX4" fmla="*/ 238697 w 238696"/>
                <a:gd name="connsiteY4" fmla="*/ 0 h 979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6" h="979932">
                  <a:moveTo>
                    <a:pt x="95441" y="0"/>
                  </a:moveTo>
                  <a:lnTo>
                    <a:pt x="0" y="95345"/>
                  </a:lnTo>
                  <a:lnTo>
                    <a:pt x="0" y="979932"/>
                  </a:lnTo>
                  <a:lnTo>
                    <a:pt x="238697" y="741236"/>
                  </a:lnTo>
                  <a:lnTo>
                    <a:pt x="238697" y="0"/>
                  </a:lnTo>
                  <a:close/>
                </a:path>
              </a:pathLst>
            </a:custGeom>
            <a:grpFill/>
            <a:ln w="9525" cap="flat">
              <a:noFill/>
              <a:prstDash val="solid"/>
              <a:miter/>
            </a:ln>
          </p:spPr>
          <p:txBody>
            <a:bodyPr rtlCol="0" anchor="ctr"/>
            <a:lstStyle/>
            <a:p>
              <a:endParaRPr lang="en-GB"/>
            </a:p>
          </p:txBody>
        </p:sp>
        <p:sp>
          <p:nvSpPr>
            <p:cNvPr id="42" name="任意多边形: 形状 41">
              <a:extLst>
                <a:ext uri="{FF2B5EF4-FFF2-40B4-BE49-F238E27FC236}">
                  <a16:creationId xmlns:a16="http://schemas.microsoft.com/office/drawing/2014/main" id="{C935EFC7-9A26-424B-8189-E4F4C086B192}"/>
                </a:ext>
              </a:extLst>
            </p:cNvPr>
            <p:cNvSpPr/>
            <p:nvPr/>
          </p:nvSpPr>
          <p:spPr>
            <a:xfrm>
              <a:off x="-1059727" y="-917999"/>
              <a:ext cx="372974" cy="82294"/>
            </a:xfrm>
            <a:custGeom>
              <a:avLst/>
              <a:gdLst>
                <a:gd name="connsiteX0" fmla="*/ 34004 w 154114"/>
                <a:gd name="connsiteY0" fmla="*/ 0 h 34004"/>
                <a:gd name="connsiteX1" fmla="*/ 0 w 154114"/>
                <a:gd name="connsiteY1" fmla="*/ 34004 h 34004"/>
                <a:gd name="connsiteX2" fmla="*/ 120110 w 154114"/>
                <a:gd name="connsiteY2" fmla="*/ 34004 h 34004"/>
                <a:gd name="connsiteX3" fmla="*/ 154115 w 154114"/>
                <a:gd name="connsiteY3" fmla="*/ 0 h 34004"/>
              </a:gdLst>
              <a:ahLst/>
              <a:cxnLst>
                <a:cxn ang="0">
                  <a:pos x="connsiteX0" y="connsiteY0"/>
                </a:cxn>
                <a:cxn ang="0">
                  <a:pos x="connsiteX1" y="connsiteY1"/>
                </a:cxn>
                <a:cxn ang="0">
                  <a:pos x="connsiteX2" y="connsiteY2"/>
                </a:cxn>
                <a:cxn ang="0">
                  <a:pos x="connsiteX3" y="connsiteY3"/>
                </a:cxn>
              </a:cxnLst>
              <a:rect l="l" t="t" r="r" b="b"/>
              <a:pathLst>
                <a:path w="154114" h="34004">
                  <a:moveTo>
                    <a:pt x="34004" y="0"/>
                  </a:moveTo>
                  <a:lnTo>
                    <a:pt x="0" y="34004"/>
                  </a:lnTo>
                  <a:lnTo>
                    <a:pt x="120110" y="34004"/>
                  </a:lnTo>
                  <a:lnTo>
                    <a:pt x="154115" y="0"/>
                  </a:lnTo>
                  <a:close/>
                </a:path>
              </a:pathLst>
            </a:custGeom>
            <a:grpFill/>
            <a:ln w="9525" cap="flat">
              <a:noFill/>
              <a:prstDash val="solid"/>
              <a:miter/>
            </a:ln>
          </p:spPr>
          <p:txBody>
            <a:bodyPr rtlCol="0" anchor="ctr"/>
            <a:lstStyle/>
            <a:p>
              <a:endParaRPr lang="en-GB"/>
            </a:p>
          </p:txBody>
        </p:sp>
        <p:sp>
          <p:nvSpPr>
            <p:cNvPr id="43" name="任意多边形: 形状 42">
              <a:extLst>
                <a:ext uri="{FF2B5EF4-FFF2-40B4-BE49-F238E27FC236}">
                  <a16:creationId xmlns:a16="http://schemas.microsoft.com/office/drawing/2014/main" id="{41F30919-0695-469A-BF81-A4E7E6A76005}"/>
                </a:ext>
              </a:extLst>
            </p:cNvPr>
            <p:cNvSpPr/>
            <p:nvPr/>
          </p:nvSpPr>
          <p:spPr>
            <a:xfrm>
              <a:off x="-794403" y="-917999"/>
              <a:ext cx="1330537" cy="425532"/>
            </a:xfrm>
            <a:custGeom>
              <a:avLst/>
              <a:gdLst>
                <a:gd name="connsiteX0" fmla="*/ 175927 w 549782"/>
                <a:gd name="connsiteY0" fmla="*/ 0 h 175831"/>
                <a:gd name="connsiteX1" fmla="*/ 0 w 549782"/>
                <a:gd name="connsiteY1" fmla="*/ 175832 h 175831"/>
                <a:gd name="connsiteX2" fmla="*/ 373856 w 549782"/>
                <a:gd name="connsiteY2" fmla="*/ 175832 h 175831"/>
                <a:gd name="connsiteX3" fmla="*/ 549783 w 549782"/>
                <a:gd name="connsiteY3" fmla="*/ 0 h 175831"/>
              </a:gdLst>
              <a:ahLst/>
              <a:cxnLst>
                <a:cxn ang="0">
                  <a:pos x="connsiteX0" y="connsiteY0"/>
                </a:cxn>
                <a:cxn ang="0">
                  <a:pos x="connsiteX1" y="connsiteY1"/>
                </a:cxn>
                <a:cxn ang="0">
                  <a:pos x="connsiteX2" y="connsiteY2"/>
                </a:cxn>
                <a:cxn ang="0">
                  <a:pos x="connsiteX3" y="connsiteY3"/>
                </a:cxn>
              </a:cxnLst>
              <a:rect l="l" t="t" r="r" b="b"/>
              <a:pathLst>
                <a:path w="549782" h="175831">
                  <a:moveTo>
                    <a:pt x="175927" y="0"/>
                  </a:moveTo>
                  <a:lnTo>
                    <a:pt x="0" y="175832"/>
                  </a:lnTo>
                  <a:lnTo>
                    <a:pt x="373856" y="175832"/>
                  </a:lnTo>
                  <a:lnTo>
                    <a:pt x="549783" y="0"/>
                  </a:lnTo>
                  <a:close/>
                </a:path>
              </a:pathLst>
            </a:custGeom>
            <a:grpFill/>
            <a:ln w="9525" cap="flat">
              <a:noFill/>
              <a:prstDash val="solid"/>
              <a:miter/>
            </a:ln>
          </p:spPr>
          <p:txBody>
            <a:bodyPr rtlCol="0" anchor="ctr"/>
            <a:lstStyle/>
            <a:p>
              <a:endParaRPr lang="en-GB"/>
            </a:p>
          </p:txBody>
        </p:sp>
        <p:sp>
          <p:nvSpPr>
            <p:cNvPr id="44" name="任意多边形: 形状 43">
              <a:extLst>
                <a:ext uri="{FF2B5EF4-FFF2-40B4-BE49-F238E27FC236}">
                  <a16:creationId xmlns:a16="http://schemas.microsoft.com/office/drawing/2014/main" id="{5D7E8E92-CDFC-419C-8CB5-D0069207C25F}"/>
                </a:ext>
              </a:extLst>
            </p:cNvPr>
            <p:cNvSpPr/>
            <p:nvPr/>
          </p:nvSpPr>
          <p:spPr>
            <a:xfrm>
              <a:off x="1265490" y="-917999"/>
              <a:ext cx="675181" cy="675181"/>
            </a:xfrm>
            <a:custGeom>
              <a:avLst/>
              <a:gdLst>
                <a:gd name="connsiteX0" fmla="*/ 0 w 278987"/>
                <a:gd name="connsiteY0" fmla="*/ 0 h 278987"/>
                <a:gd name="connsiteX1" fmla="*/ 0 w 278987"/>
                <a:gd name="connsiteY1" fmla="*/ 278987 h 278987"/>
                <a:gd name="connsiteX2" fmla="*/ 278987 w 278987"/>
                <a:gd name="connsiteY2" fmla="*/ 0 h 278987"/>
              </a:gdLst>
              <a:ahLst/>
              <a:cxnLst>
                <a:cxn ang="0">
                  <a:pos x="connsiteX0" y="connsiteY0"/>
                </a:cxn>
                <a:cxn ang="0">
                  <a:pos x="connsiteX1" y="connsiteY1"/>
                </a:cxn>
                <a:cxn ang="0">
                  <a:pos x="connsiteX2" y="connsiteY2"/>
                </a:cxn>
              </a:cxnLst>
              <a:rect l="l" t="t" r="r" b="b"/>
              <a:pathLst>
                <a:path w="278987" h="278987">
                  <a:moveTo>
                    <a:pt x="0" y="0"/>
                  </a:moveTo>
                  <a:lnTo>
                    <a:pt x="0" y="278987"/>
                  </a:lnTo>
                  <a:lnTo>
                    <a:pt x="278987" y="0"/>
                  </a:lnTo>
                  <a:close/>
                </a:path>
              </a:pathLst>
            </a:custGeom>
            <a:grpFill/>
            <a:ln w="9525" cap="flat">
              <a:noFill/>
              <a:prstDash val="solid"/>
              <a:miter/>
            </a:ln>
          </p:spPr>
          <p:txBody>
            <a:bodyPr rtlCol="0" anchor="ctr"/>
            <a:lstStyle/>
            <a:p>
              <a:endParaRPr lang="en-GB"/>
            </a:p>
          </p:txBody>
        </p:sp>
        <p:sp>
          <p:nvSpPr>
            <p:cNvPr id="45" name="任意多边形: 形状 44">
              <a:extLst>
                <a:ext uri="{FF2B5EF4-FFF2-40B4-BE49-F238E27FC236}">
                  <a16:creationId xmlns:a16="http://schemas.microsoft.com/office/drawing/2014/main" id="{FBB10ADC-848B-4227-859E-4199909AFE19}"/>
                </a:ext>
              </a:extLst>
            </p:cNvPr>
            <p:cNvSpPr/>
            <p:nvPr/>
          </p:nvSpPr>
          <p:spPr>
            <a:xfrm>
              <a:off x="-1083009" y="-614180"/>
              <a:ext cx="777068" cy="776838"/>
            </a:xfrm>
            <a:custGeom>
              <a:avLst/>
              <a:gdLst>
                <a:gd name="connsiteX0" fmla="*/ 0 w 321087"/>
                <a:gd name="connsiteY0" fmla="*/ 320993 h 320992"/>
                <a:gd name="connsiteX1" fmla="*/ 321088 w 321087"/>
                <a:gd name="connsiteY1" fmla="*/ 0 h 320992"/>
                <a:gd name="connsiteX2" fmla="*/ 200692 w 321087"/>
                <a:gd name="connsiteY2" fmla="*/ 0 h 320992"/>
                <a:gd name="connsiteX3" fmla="*/ 0 w 321087"/>
                <a:gd name="connsiteY3" fmla="*/ 200692 h 320992"/>
              </a:gdLst>
              <a:ahLst/>
              <a:cxnLst>
                <a:cxn ang="0">
                  <a:pos x="connsiteX0" y="connsiteY0"/>
                </a:cxn>
                <a:cxn ang="0">
                  <a:pos x="connsiteX1" y="connsiteY1"/>
                </a:cxn>
                <a:cxn ang="0">
                  <a:pos x="connsiteX2" y="connsiteY2"/>
                </a:cxn>
                <a:cxn ang="0">
                  <a:pos x="connsiteX3" y="connsiteY3"/>
                </a:cxn>
              </a:cxnLst>
              <a:rect l="l" t="t" r="r" b="b"/>
              <a:pathLst>
                <a:path w="321087" h="320992">
                  <a:moveTo>
                    <a:pt x="0" y="320993"/>
                  </a:moveTo>
                  <a:lnTo>
                    <a:pt x="321088" y="0"/>
                  </a:lnTo>
                  <a:lnTo>
                    <a:pt x="200692" y="0"/>
                  </a:lnTo>
                  <a:lnTo>
                    <a:pt x="0" y="200692"/>
                  </a:lnTo>
                  <a:close/>
                </a:path>
              </a:pathLst>
            </a:custGeom>
            <a:grpFill/>
            <a:ln w="9525" cap="flat">
              <a:noFill/>
              <a:prstDash val="solid"/>
              <a:miter/>
            </a:ln>
          </p:spPr>
          <p:txBody>
            <a:bodyPr rtlCol="0" anchor="ctr"/>
            <a:lstStyle/>
            <a:p>
              <a:endParaRPr lang="en-GB"/>
            </a:p>
          </p:txBody>
        </p:sp>
        <p:sp>
          <p:nvSpPr>
            <p:cNvPr id="46" name="任意多边形: 形状 45">
              <a:extLst>
                <a:ext uri="{FF2B5EF4-FFF2-40B4-BE49-F238E27FC236}">
                  <a16:creationId xmlns:a16="http://schemas.microsoft.com/office/drawing/2014/main" id="{BF21E6A6-38FD-4ADA-B8B9-7105A6D38BA8}"/>
                </a:ext>
              </a:extLst>
            </p:cNvPr>
            <p:cNvSpPr/>
            <p:nvPr/>
          </p:nvSpPr>
          <p:spPr>
            <a:xfrm>
              <a:off x="-875774" y="-917999"/>
              <a:ext cx="1385863" cy="1385631"/>
            </a:xfrm>
            <a:custGeom>
              <a:avLst/>
              <a:gdLst>
                <a:gd name="connsiteX0" fmla="*/ 312420 w 572643"/>
                <a:gd name="connsiteY0" fmla="*/ 0 h 572547"/>
                <a:gd name="connsiteX1" fmla="*/ 0 w 572643"/>
                <a:gd name="connsiteY1" fmla="*/ 312325 h 572547"/>
                <a:gd name="connsiteX2" fmla="*/ 0 w 572643"/>
                <a:gd name="connsiteY2" fmla="*/ 572548 h 572547"/>
                <a:gd name="connsiteX3" fmla="*/ 572643 w 572643"/>
                <a:gd name="connsiteY3" fmla="*/ 0 h 572547"/>
              </a:gdLst>
              <a:ahLst/>
              <a:cxnLst>
                <a:cxn ang="0">
                  <a:pos x="connsiteX0" y="connsiteY0"/>
                </a:cxn>
                <a:cxn ang="0">
                  <a:pos x="connsiteX1" y="connsiteY1"/>
                </a:cxn>
                <a:cxn ang="0">
                  <a:pos x="connsiteX2" y="connsiteY2"/>
                </a:cxn>
                <a:cxn ang="0">
                  <a:pos x="connsiteX3" y="connsiteY3"/>
                </a:cxn>
              </a:cxnLst>
              <a:rect l="l" t="t" r="r" b="b"/>
              <a:pathLst>
                <a:path w="572643" h="572547">
                  <a:moveTo>
                    <a:pt x="312420" y="0"/>
                  </a:moveTo>
                  <a:lnTo>
                    <a:pt x="0" y="312325"/>
                  </a:lnTo>
                  <a:lnTo>
                    <a:pt x="0" y="572548"/>
                  </a:lnTo>
                  <a:lnTo>
                    <a:pt x="572643" y="0"/>
                  </a:lnTo>
                  <a:close/>
                </a:path>
              </a:pathLst>
            </a:custGeom>
            <a:grpFill/>
            <a:ln w="9525" cap="flat">
              <a:noFill/>
              <a:prstDash val="solid"/>
              <a:miter/>
            </a:ln>
          </p:spPr>
          <p:txBody>
            <a:bodyPr rtlCol="0" anchor="ctr"/>
            <a:lstStyle/>
            <a:p>
              <a:endParaRPr lang="en-GB"/>
            </a:p>
          </p:txBody>
        </p:sp>
        <p:sp>
          <p:nvSpPr>
            <p:cNvPr id="47" name="任意多边形: 形状 46">
              <a:extLst>
                <a:ext uri="{FF2B5EF4-FFF2-40B4-BE49-F238E27FC236}">
                  <a16:creationId xmlns:a16="http://schemas.microsoft.com/office/drawing/2014/main" id="{53C71421-A6FF-4475-ADFB-E5F6D5A8AD21}"/>
                </a:ext>
              </a:extLst>
            </p:cNvPr>
            <p:cNvSpPr/>
            <p:nvPr/>
          </p:nvSpPr>
          <p:spPr>
            <a:xfrm>
              <a:off x="1582221" y="-1005135"/>
              <a:ext cx="567300" cy="567300"/>
            </a:xfrm>
            <a:custGeom>
              <a:avLst/>
              <a:gdLst>
                <a:gd name="connsiteX0" fmla="*/ 94583 w 234410"/>
                <a:gd name="connsiteY0" fmla="*/ 0 h 234410"/>
                <a:gd name="connsiteX1" fmla="*/ 0 w 234410"/>
                <a:gd name="connsiteY1" fmla="*/ 94583 h 234410"/>
                <a:gd name="connsiteX2" fmla="*/ 0 w 234410"/>
                <a:gd name="connsiteY2" fmla="*/ 234410 h 234410"/>
                <a:gd name="connsiteX3" fmla="*/ 234410 w 234410"/>
                <a:gd name="connsiteY3" fmla="*/ 0 h 234410"/>
              </a:gdLst>
              <a:ahLst/>
              <a:cxnLst>
                <a:cxn ang="0">
                  <a:pos x="connsiteX0" y="connsiteY0"/>
                </a:cxn>
                <a:cxn ang="0">
                  <a:pos x="connsiteX1" y="connsiteY1"/>
                </a:cxn>
                <a:cxn ang="0">
                  <a:pos x="connsiteX2" y="connsiteY2"/>
                </a:cxn>
                <a:cxn ang="0">
                  <a:pos x="connsiteX3" y="connsiteY3"/>
                </a:cxn>
              </a:cxnLst>
              <a:rect l="l" t="t" r="r" b="b"/>
              <a:pathLst>
                <a:path w="234410" h="234410">
                  <a:moveTo>
                    <a:pt x="94583" y="0"/>
                  </a:moveTo>
                  <a:lnTo>
                    <a:pt x="0" y="94583"/>
                  </a:lnTo>
                  <a:lnTo>
                    <a:pt x="0" y="234410"/>
                  </a:lnTo>
                  <a:lnTo>
                    <a:pt x="234410" y="0"/>
                  </a:lnTo>
                  <a:close/>
                </a:path>
              </a:pathLst>
            </a:custGeom>
            <a:grpFill/>
            <a:ln w="9525" cap="flat">
              <a:noFill/>
              <a:prstDash val="solid"/>
              <a:miter/>
            </a:ln>
          </p:spPr>
          <p:txBody>
            <a:bodyPr rtlCol="0" anchor="ctr"/>
            <a:lstStyle/>
            <a:p>
              <a:endParaRPr lang="en-GB"/>
            </a:p>
          </p:txBody>
        </p:sp>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p:nvPr>
        </p:nvSpPr>
        <p:spPr>
          <a:xfrm>
            <a:off x="1953624" y="1777424"/>
            <a:ext cx="9565275" cy="1643062"/>
          </a:xfrm>
        </p:spPr>
        <p:txBody>
          <a:bodyPr vert="horz" lIns="91440" tIns="45720" rIns="91440" bIns="45720" rtlCol="0" anchor="b">
            <a:normAutofit/>
          </a:bodyPr>
          <a:lstStyle>
            <a:lvl1pPr marL="0" indent="0">
              <a:buNone/>
              <a:defRPr lang="en-US" altLang="zh-CN" sz="44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1953624" y="5558378"/>
            <a:ext cx="9565275"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1953624" y="5854649"/>
            <a:ext cx="9565275"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Tree>
    <p:extLst>
      <p:ext uri="{BB962C8B-B14F-4D97-AF65-F5344CB8AC3E}">
        <p14:creationId xmlns:p14="http://schemas.microsoft.com/office/powerpoint/2010/main" val="240138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2679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9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419003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6500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B6B6D-D68D-4565-B155-9F1913B518D9}"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163245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6441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D73A7C-452E-405B-B813-67731DC9F6A4}" type="slidenum">
              <a:rPr lang="en-IN" smtClean="0"/>
              <a:t>‹#›</a:t>
            </a:fld>
            <a:endParaRPr lang="en-IN"/>
          </a:p>
        </p:txBody>
      </p:sp>
    </p:spTree>
    <p:extLst>
      <p:ext uri="{BB962C8B-B14F-4D97-AF65-F5344CB8AC3E}">
        <p14:creationId xmlns:p14="http://schemas.microsoft.com/office/powerpoint/2010/main" val="107290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49131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0B6B6D-D68D-4565-B155-9F1913B518D9}" type="datetimeFigureOut">
              <a:rPr lang="en-IN" smtClean="0"/>
              <a:t>31-07-2025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D73A7C-452E-405B-B813-67731DC9F6A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CB14D5D-DA11-E975-2335-18DD226B3478}"/>
              </a:ext>
            </a:extLst>
          </p:cNvPr>
          <p:cNvPicPr>
            <a:picLocks noChangeAspect="1"/>
          </p:cNvPicPr>
          <p:nvPr/>
        </p:nvPicPr>
        <p:blipFill>
          <a:blip r:embed="rId2"/>
          <a:stretch>
            <a:fillRect/>
          </a:stretch>
        </p:blipFill>
        <p:spPr>
          <a:xfrm>
            <a:off x="0" y="1773959"/>
            <a:ext cx="12192000" cy="1739900"/>
          </a:xfrm>
          <a:prstGeom prst="rect">
            <a:avLst/>
          </a:prstGeom>
        </p:spPr>
      </p:pic>
      <p:sp>
        <p:nvSpPr>
          <p:cNvPr id="9" name="文本框 8">
            <a:extLst>
              <a:ext uri="{FF2B5EF4-FFF2-40B4-BE49-F238E27FC236}">
                <a16:creationId xmlns:a16="http://schemas.microsoft.com/office/drawing/2014/main" id="{C5C704BE-27A1-0816-0D35-A14CE6B8897B}"/>
              </a:ext>
            </a:extLst>
          </p:cNvPr>
          <p:cNvSpPr txBox="1"/>
          <p:nvPr/>
        </p:nvSpPr>
        <p:spPr>
          <a:xfrm>
            <a:off x="2909455" y="4401188"/>
            <a:ext cx="6096000" cy="646331"/>
          </a:xfrm>
          <a:prstGeom prst="rect">
            <a:avLst/>
          </a:prstGeom>
          <a:noFill/>
        </p:spPr>
        <p:txBody>
          <a:bodyPr wrap="square">
            <a:spAutoFit/>
          </a:bodyPr>
          <a:lstStyle/>
          <a:p>
            <a:pPr algn="ctr"/>
            <a:r>
              <a:rPr lang="en-US" altLang="zh-CN" sz="3600" b="1" dirty="0">
                <a:latin typeface="Times New Roman" panose="02020603050405020304" pitchFamily="18" charset="0"/>
                <a:cs typeface="Times New Roman" panose="02020603050405020304" pitchFamily="18" charset="0"/>
              </a:rPr>
              <a:t>Team 7: Fintech giants</a:t>
            </a:r>
          </a:p>
        </p:txBody>
      </p:sp>
    </p:spTree>
    <p:extLst>
      <p:ext uri="{BB962C8B-B14F-4D97-AF65-F5344CB8AC3E}">
        <p14:creationId xmlns:p14="http://schemas.microsoft.com/office/powerpoint/2010/main" val="80715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694945" y="489627"/>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API Integration &amp; Project Management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1991542"/>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Frontend-Backend API Integration ensuring seamless connectivity</a:t>
            </a:r>
            <a:endParaRPr lang="en-IN" sz="2400" dirty="0"/>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640999"/>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GitHub repository management and version control</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072367" y="3396142"/>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Comprehensive API documentation using Swagger UI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717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C0295C-AC50-BD9D-9C8F-C60FFAE43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05117"/>
            <a:ext cx="12192000" cy="5848195"/>
          </a:xfrm>
          <a:prstGeom prst="rect">
            <a:avLst/>
          </a:prstGeom>
        </p:spPr>
      </p:pic>
    </p:spTree>
    <p:extLst>
      <p:ext uri="{BB962C8B-B14F-4D97-AF65-F5344CB8AC3E}">
        <p14:creationId xmlns:p14="http://schemas.microsoft.com/office/powerpoint/2010/main" val="276721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E704F27-A637-15D2-AA71-B1B52681A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4858"/>
            <a:ext cx="12192000" cy="5634817"/>
          </a:xfrm>
          <a:prstGeom prst="rect">
            <a:avLst/>
          </a:prstGeom>
        </p:spPr>
      </p:pic>
    </p:spTree>
    <p:extLst>
      <p:ext uri="{BB962C8B-B14F-4D97-AF65-F5344CB8AC3E}">
        <p14:creationId xmlns:p14="http://schemas.microsoft.com/office/powerpoint/2010/main" val="195989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339134"/>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1262463"/>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Main User Interfaces for complete trading experience</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2005174"/>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(index.html)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Buy Page (buy-stock.html)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Sell Page (sell-stock.html)</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3301883"/>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Interactive data visualization using Chart.js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2B9ABFD1-178A-156B-18F6-6552C17EF8EE}"/>
              </a:ext>
            </a:extLst>
          </p:cNvPr>
          <p:cNvSpPr txBox="1"/>
          <p:nvPr/>
        </p:nvSpPr>
        <p:spPr>
          <a:xfrm>
            <a:off x="1072367" y="3989722"/>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Modern responsive design with Tailwind CSS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a:extLst>
              <a:ext uri="{FF2B5EF4-FFF2-40B4-BE49-F238E27FC236}">
                <a16:creationId xmlns:a16="http://schemas.microsoft.com/office/drawing/2014/main" id="{4F406252-C50D-056D-EB7D-A0FFECC8EDBC}"/>
              </a:ext>
            </a:extLst>
          </p:cNvPr>
          <p:cNvSpPr txBox="1"/>
          <p:nvPr/>
        </p:nvSpPr>
        <p:spPr>
          <a:xfrm>
            <a:off x="1072367" y="4920890"/>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User experience optimization and form validation</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61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3BE2B9-DBAF-01A6-0025-4A5C21BAD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3019"/>
            <a:ext cx="12192000" cy="6171962"/>
          </a:xfrm>
          <a:prstGeom prst="rect">
            <a:avLst/>
          </a:prstGeom>
        </p:spPr>
      </p:pic>
    </p:spTree>
    <p:extLst>
      <p:ext uri="{BB962C8B-B14F-4D97-AF65-F5344CB8AC3E}">
        <p14:creationId xmlns:p14="http://schemas.microsoft.com/office/powerpoint/2010/main" val="410559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6E0766C-30E8-799B-AC67-33BF6A1865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1432"/>
            <a:ext cx="12192000" cy="5895136"/>
          </a:xfrm>
          <a:prstGeom prst="rect">
            <a:avLst/>
          </a:prstGeom>
        </p:spPr>
      </p:pic>
    </p:spTree>
    <p:extLst>
      <p:ext uri="{BB962C8B-B14F-4D97-AF65-F5344CB8AC3E}">
        <p14:creationId xmlns:p14="http://schemas.microsoft.com/office/powerpoint/2010/main" val="1288711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F04E25-6227-D6C1-0AC5-46B7ED35B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48" y="838682"/>
            <a:ext cx="7085581" cy="4463160"/>
          </a:xfrm>
          <a:prstGeom prst="rect">
            <a:avLst/>
          </a:prstGeom>
        </p:spPr>
      </p:pic>
      <p:pic>
        <p:nvPicPr>
          <p:cNvPr id="5" name="图片 4">
            <a:extLst>
              <a:ext uri="{FF2B5EF4-FFF2-40B4-BE49-F238E27FC236}">
                <a16:creationId xmlns:a16="http://schemas.microsoft.com/office/drawing/2014/main" id="{B07D95C7-B768-D01A-F1F1-7ACCA25A53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1403" y="1130605"/>
            <a:ext cx="4310349" cy="3879314"/>
          </a:xfrm>
          <a:prstGeom prst="rect">
            <a:avLst/>
          </a:prstGeom>
        </p:spPr>
      </p:pic>
    </p:spTree>
    <p:extLst>
      <p:ext uri="{BB962C8B-B14F-4D97-AF65-F5344CB8AC3E}">
        <p14:creationId xmlns:p14="http://schemas.microsoft.com/office/powerpoint/2010/main" val="138482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FD52094-98C0-4141-A04B-98B9DF4DFA73}"/>
              </a:ext>
            </a:extLst>
          </p:cNvPr>
          <p:cNvSpPr>
            <a:spLocks noGrp="1"/>
          </p:cNvSpPr>
          <p:nvPr>
            <p:ph type="body" sz="quarter" idx="13"/>
          </p:nvPr>
        </p:nvSpPr>
        <p:spPr>
          <a:xfrm>
            <a:off x="1326870" y="960505"/>
            <a:ext cx="8915947" cy="2376442"/>
          </a:xfrm>
        </p:spPr>
        <p:txBody>
          <a:bodyPr>
            <a:normAutofit/>
          </a:bodyPr>
          <a:lstStyle/>
          <a:p>
            <a:r>
              <a:rPr lang="en-GB" altLang="zh-CN" sz="8000" dirty="0">
                <a:latin typeface="Times New Roman" panose="02020603050405020304" pitchFamily="18" charset="0"/>
                <a:ea typeface="宋体" panose="02010600030101010101" pitchFamily="2" charset="-122"/>
                <a:cs typeface="Times New Roman" panose="02020603050405020304" pitchFamily="18" charset="0"/>
              </a:rPr>
              <a:t>DEMO MOMENT</a:t>
            </a:r>
          </a:p>
        </p:txBody>
      </p:sp>
    </p:spTree>
    <p:extLst>
      <p:ext uri="{BB962C8B-B14F-4D97-AF65-F5344CB8AC3E}">
        <p14:creationId xmlns:p14="http://schemas.microsoft.com/office/powerpoint/2010/main" val="259616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8A4C15-E3C6-409B-A6C4-7113ED4EBF1B}"/>
              </a:ext>
            </a:extLst>
          </p:cNvPr>
          <p:cNvGraphicFramePr>
            <a:graphicFrameLocks noGrp="1"/>
          </p:cNvGraphicFramePr>
          <p:nvPr>
            <p:extLst>
              <p:ext uri="{D42A27DB-BD31-4B8C-83A1-F6EECF244321}">
                <p14:modId xmlns:p14="http://schemas.microsoft.com/office/powerpoint/2010/main" val="3104299221"/>
              </p:ext>
            </p:extLst>
          </p:nvPr>
        </p:nvGraphicFramePr>
        <p:xfrm>
          <a:off x="124277" y="2594159"/>
          <a:ext cx="3250354" cy="227174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gridCol w="1625177">
                  <a:extLst>
                    <a:ext uri="{9D8B030D-6E8A-4147-A177-3AD203B41FA5}">
                      <a16:colId xmlns:a16="http://schemas.microsoft.com/office/drawing/2014/main" val="928544528"/>
                    </a:ext>
                  </a:extLst>
                </a:gridCol>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Zinnia Zhang</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Zero Zhu</a:t>
                      </a:r>
                    </a:p>
                  </a:txBody>
                  <a:tcPr marL="45720" marR="45720" marT="22860" marB="22860"/>
                </a:tc>
                <a:extLst>
                  <a:ext uri="{0D108BD9-81ED-4DB2-BD59-A6C34878D82A}">
                    <a16:rowId xmlns:a16="http://schemas.microsoft.com/office/drawing/2014/main" val="172075169"/>
                  </a:ext>
                </a:extLst>
              </a:tr>
            </a:tbl>
          </a:graphicData>
        </a:graphic>
      </p:graphicFrame>
      <p:sp>
        <p:nvSpPr>
          <p:cNvPr id="10" name="TextBox 9">
            <a:extLst>
              <a:ext uri="{FF2B5EF4-FFF2-40B4-BE49-F238E27FC236}">
                <a16:creationId xmlns:a16="http://schemas.microsoft.com/office/drawing/2014/main" id="{6535558F-99EB-46B7-94BD-AA3A89EAE4E7}"/>
              </a:ext>
            </a:extLst>
          </p:cNvPr>
          <p:cNvSpPr txBox="1"/>
          <p:nvPr/>
        </p:nvSpPr>
        <p:spPr>
          <a:xfrm>
            <a:off x="4052597" y="33227"/>
            <a:ext cx="4334841" cy="1323439"/>
          </a:xfrm>
          <a:prstGeom prst="rect">
            <a:avLst/>
          </a:prstGeom>
          <a:noFill/>
        </p:spPr>
        <p:txBody>
          <a:bodyPr wrap="none" rtlCol="0">
            <a:spAutoFit/>
          </a:bodyPr>
          <a:lstStyle/>
          <a:p>
            <a:pPr algn="ctr"/>
            <a:endParaRPr lang="en-US" sz="900" dirty="0"/>
          </a:p>
          <a:p>
            <a:pPr algn="ctr"/>
            <a:r>
              <a:rPr lang="en-US" sz="2700" b="1" dirty="0"/>
              <a:t>Team 7: Fintech giants</a:t>
            </a:r>
          </a:p>
          <a:p>
            <a:pPr algn="ctr"/>
            <a:r>
              <a:rPr lang="en-US" sz="2200" dirty="0"/>
              <a:t>Project Topics: </a:t>
            </a:r>
            <a:r>
              <a:rPr lang="en-US" sz="2200" dirty="0" err="1"/>
              <a:t>PortfolioManage</a:t>
            </a:r>
            <a:r>
              <a:rPr lang="en-US" sz="2200" dirty="0"/>
              <a:t> Pro</a:t>
            </a:r>
          </a:p>
          <a:p>
            <a:pPr algn="ctr"/>
            <a:r>
              <a:rPr lang="en-US" sz="2200" dirty="0"/>
              <a:t> Presentation Dates: July 30, 2025</a:t>
            </a:r>
          </a:p>
        </p:txBody>
      </p:sp>
      <p:pic>
        <p:nvPicPr>
          <p:cNvPr id="3" name="Picture 2" descr="表情包##可爱头像##动漫头像# 可可爱爱的肥肥鲨夏日头像作者：picshu ​">
            <a:extLst>
              <a:ext uri="{FF2B5EF4-FFF2-40B4-BE49-F238E27FC236}">
                <a16:creationId xmlns:a16="http://schemas.microsoft.com/office/drawing/2014/main" id="{B44CF78F-CEDB-A7D3-FBDD-105E230BD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49" y="2729701"/>
            <a:ext cx="1417393" cy="1417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微信可爱小动物头像图片你的微信头像该换了-芝麻科技讯">
            <a:extLst>
              <a:ext uri="{FF2B5EF4-FFF2-40B4-BE49-F238E27FC236}">
                <a16:creationId xmlns:a16="http://schemas.microsoft.com/office/drawing/2014/main" id="{58FD124E-001E-9503-8FE7-715F570C5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9684" y="2729701"/>
            <a:ext cx="1452900" cy="1452900"/>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A334F97D-BBD7-7D48-F224-3F602270E1C4}"/>
              </a:ext>
            </a:extLst>
          </p:cNvPr>
          <p:cNvPicPr>
            <a:picLocks noChangeAspect="1"/>
          </p:cNvPicPr>
          <p:nvPr/>
        </p:nvPicPr>
        <p:blipFill>
          <a:blip r:embed="rId5"/>
          <a:stretch>
            <a:fillRect/>
          </a:stretch>
        </p:blipFill>
        <p:spPr>
          <a:xfrm>
            <a:off x="3420811" y="1800160"/>
            <a:ext cx="8722811" cy="4185003"/>
          </a:xfrm>
          <a:prstGeom prst="rect">
            <a:avLst/>
          </a:prstGeom>
        </p:spPr>
      </p:pic>
    </p:spTree>
    <p:extLst>
      <p:ext uri="{BB962C8B-B14F-4D97-AF65-F5344CB8AC3E}">
        <p14:creationId xmlns:p14="http://schemas.microsoft.com/office/powerpoint/2010/main" val="9075518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8A4C15-E3C6-409B-A6C4-7113ED4EBF1B}"/>
              </a:ext>
            </a:extLst>
          </p:cNvPr>
          <p:cNvGraphicFramePr>
            <a:graphicFrameLocks noGrp="1"/>
          </p:cNvGraphicFramePr>
          <p:nvPr>
            <p:extLst>
              <p:ext uri="{D42A27DB-BD31-4B8C-83A1-F6EECF244321}">
                <p14:modId xmlns:p14="http://schemas.microsoft.com/office/powerpoint/2010/main" val="2541201386"/>
              </p:ext>
            </p:extLst>
          </p:nvPr>
        </p:nvGraphicFramePr>
        <p:xfrm>
          <a:off x="0" y="2187761"/>
          <a:ext cx="3250354" cy="227174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3733562221"/>
                    </a:ext>
                  </a:extLst>
                </a:gridCol>
                <a:gridCol w="1625177">
                  <a:extLst>
                    <a:ext uri="{9D8B030D-6E8A-4147-A177-3AD203B41FA5}">
                      <a16:colId xmlns:a16="http://schemas.microsoft.com/office/drawing/2014/main" val="2667199990"/>
                    </a:ext>
                  </a:extLst>
                </a:gridCol>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Benjie Zhao</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Ivan Zhao</a:t>
                      </a:r>
                    </a:p>
                  </a:txBody>
                  <a:tcPr marL="45720" marR="45720" marT="22860" marB="22860"/>
                </a:tc>
                <a:extLst>
                  <a:ext uri="{0D108BD9-81ED-4DB2-BD59-A6C34878D82A}">
                    <a16:rowId xmlns:a16="http://schemas.microsoft.com/office/drawing/2014/main" val="172075169"/>
                  </a:ext>
                </a:extLst>
              </a:tr>
            </a:tbl>
          </a:graphicData>
        </a:graphic>
      </p:graphicFrame>
      <p:sp>
        <p:nvSpPr>
          <p:cNvPr id="10" name="TextBox 9">
            <a:extLst>
              <a:ext uri="{FF2B5EF4-FFF2-40B4-BE49-F238E27FC236}">
                <a16:creationId xmlns:a16="http://schemas.microsoft.com/office/drawing/2014/main" id="{6535558F-99EB-46B7-94BD-AA3A89EAE4E7}"/>
              </a:ext>
            </a:extLst>
          </p:cNvPr>
          <p:cNvSpPr txBox="1"/>
          <p:nvPr/>
        </p:nvSpPr>
        <p:spPr>
          <a:xfrm>
            <a:off x="3663966" y="33227"/>
            <a:ext cx="5112104" cy="1323439"/>
          </a:xfrm>
          <a:prstGeom prst="rect">
            <a:avLst/>
          </a:prstGeom>
          <a:noFill/>
        </p:spPr>
        <p:txBody>
          <a:bodyPr wrap="none" rtlCol="0">
            <a:spAutoFit/>
          </a:bodyPr>
          <a:lstStyle/>
          <a:p>
            <a:pPr algn="ctr"/>
            <a:endParaRPr lang="en-US" sz="900" dirty="0"/>
          </a:p>
          <a:p>
            <a:pPr algn="ctr"/>
            <a:r>
              <a:rPr lang="en-US" sz="2700" b="1" dirty="0"/>
              <a:t>Team 7: Data Crafters</a:t>
            </a:r>
          </a:p>
          <a:p>
            <a:pPr algn="ctr"/>
            <a:r>
              <a:rPr lang="en-US" sz="2200" dirty="0"/>
              <a:t>Project Topics: Portfolio Asset Manager       </a:t>
            </a:r>
          </a:p>
          <a:p>
            <a:pPr algn="ctr"/>
            <a:r>
              <a:rPr lang="en-US" sz="2200" dirty="0"/>
              <a:t>  Presentation Dates: July 30, 2025</a:t>
            </a:r>
          </a:p>
        </p:txBody>
      </p:sp>
      <p:graphicFrame>
        <p:nvGraphicFramePr>
          <p:cNvPr id="11" name="Table 1">
            <a:extLst>
              <a:ext uri="{FF2B5EF4-FFF2-40B4-BE49-F238E27FC236}">
                <a16:creationId xmlns:a16="http://schemas.microsoft.com/office/drawing/2014/main" id="{6EC64D43-9C53-9A35-5C89-888D5BBE7A3E}"/>
              </a:ext>
            </a:extLst>
          </p:cNvPr>
          <p:cNvGraphicFramePr>
            <a:graphicFrameLocks noGrp="1"/>
          </p:cNvGraphicFramePr>
          <p:nvPr>
            <p:extLst>
              <p:ext uri="{D42A27DB-BD31-4B8C-83A1-F6EECF244321}">
                <p14:modId xmlns:p14="http://schemas.microsoft.com/office/powerpoint/2010/main" val="1158771400"/>
              </p:ext>
            </p:extLst>
          </p:nvPr>
        </p:nvGraphicFramePr>
        <p:xfrm>
          <a:off x="3250354" y="2187761"/>
          <a:ext cx="1625177" cy="227174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tblGrid>
              <a:tr h="1820839">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Diana Xu</a:t>
                      </a:r>
                    </a:p>
                  </a:txBody>
                  <a:tcPr marL="45720" marR="45720" marT="22860" marB="22860"/>
                </a:tc>
                <a:extLst>
                  <a:ext uri="{0D108BD9-81ED-4DB2-BD59-A6C34878D82A}">
                    <a16:rowId xmlns:a16="http://schemas.microsoft.com/office/drawing/2014/main" val="172075169"/>
                  </a:ext>
                </a:extLst>
              </a:tr>
            </a:tbl>
          </a:graphicData>
        </a:graphic>
      </p:graphicFrame>
      <p:pic>
        <p:nvPicPr>
          <p:cNvPr id="24" name="Picture 2" descr="可爱又霸气的卡通小狗头像，眼神超凶超有范儿武术edd | 比格多栋表情包抽象头像| 战斗牛表情包图片gif动图-">
            <a:extLst>
              <a:ext uri="{FF2B5EF4-FFF2-40B4-BE49-F238E27FC236}">
                <a16:creationId xmlns:a16="http://schemas.microsoft.com/office/drawing/2014/main" id="{195A01E0-2B63-C9FD-92A8-CB4D695CC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273" y="2428792"/>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100 个线条小狗点子| 小狗, 狗, 可愛狗狗">
            <a:extLst>
              <a:ext uri="{FF2B5EF4-FFF2-40B4-BE49-F238E27FC236}">
                <a16:creationId xmlns:a16="http://schemas.microsoft.com/office/drawing/2014/main" id="{3F23200B-2580-7632-08C3-F188B8DE1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7715" y="2422371"/>
            <a:ext cx="1465739" cy="146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线条小狗情头超甜最热超甜美的情头合集-腾牛个性网">
            <a:extLst>
              <a:ext uri="{FF2B5EF4-FFF2-40B4-BE49-F238E27FC236}">
                <a16:creationId xmlns:a16="http://schemas.microsoft.com/office/drawing/2014/main" id="{92BCCDC5-F243-20E2-1DAD-93C3E9606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65" y="2428792"/>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a:extLst>
              <a:ext uri="{FF2B5EF4-FFF2-40B4-BE49-F238E27FC236}">
                <a16:creationId xmlns:a16="http://schemas.microsoft.com/office/drawing/2014/main" id="{915B07A6-C259-D338-3C90-89BF7CC7587E}"/>
              </a:ext>
            </a:extLst>
          </p:cNvPr>
          <p:cNvPicPr>
            <a:picLocks noChangeAspect="1"/>
          </p:cNvPicPr>
          <p:nvPr/>
        </p:nvPicPr>
        <p:blipFill>
          <a:blip r:embed="rId5"/>
          <a:stretch>
            <a:fillRect/>
          </a:stretch>
        </p:blipFill>
        <p:spPr>
          <a:xfrm>
            <a:off x="4888814" y="1768183"/>
            <a:ext cx="7316471" cy="3533320"/>
          </a:xfrm>
          <a:prstGeom prst="rect">
            <a:avLst/>
          </a:prstGeom>
        </p:spPr>
      </p:pic>
    </p:spTree>
    <p:extLst>
      <p:ext uri="{BB962C8B-B14F-4D97-AF65-F5344CB8AC3E}">
        <p14:creationId xmlns:p14="http://schemas.microsoft.com/office/powerpoint/2010/main" val="2805913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246EC7E-9863-D2A5-B908-0E9433A9C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4080"/>
            <a:ext cx="12192000" cy="5905638"/>
          </a:xfrm>
          <a:prstGeom prst="rect">
            <a:avLst/>
          </a:prstGeom>
        </p:spPr>
      </p:pic>
    </p:spTree>
    <p:extLst>
      <p:ext uri="{BB962C8B-B14F-4D97-AF65-F5344CB8AC3E}">
        <p14:creationId xmlns:p14="http://schemas.microsoft.com/office/powerpoint/2010/main" val="270931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368F0D-A5F3-870B-7371-EB7DB5493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8696" y="1125297"/>
            <a:ext cx="6964136" cy="4607406"/>
          </a:xfrm>
          <a:prstGeom prst="rect">
            <a:avLst/>
          </a:prstGeom>
        </p:spPr>
      </p:pic>
      <p:sp>
        <p:nvSpPr>
          <p:cNvPr id="4" name="TextBox 3">
            <a:extLst>
              <a:ext uri="{FF2B5EF4-FFF2-40B4-BE49-F238E27FC236}">
                <a16:creationId xmlns:a16="http://schemas.microsoft.com/office/drawing/2014/main" id="{B14CAE6B-DEAC-D950-7339-7F4237308122}"/>
              </a:ext>
            </a:extLst>
          </p:cNvPr>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en-US" altLang="zh-CN"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ystem Flow Diagram</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7836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7C162C93-797F-0E87-D052-A88DB6A8E963}"/>
              </a:ext>
            </a:extLst>
          </p:cNvPr>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en-US" altLang="zh-CN"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ystem Architecture</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BF87EDF-3FC4-B0E4-27F7-0B51F278A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221" y="904504"/>
            <a:ext cx="7357557" cy="5194355"/>
          </a:xfrm>
          <a:prstGeom prst="rect">
            <a:avLst/>
          </a:prstGeom>
        </p:spPr>
      </p:pic>
    </p:spTree>
    <p:extLst>
      <p:ext uri="{BB962C8B-B14F-4D97-AF65-F5344CB8AC3E}">
        <p14:creationId xmlns:p14="http://schemas.microsoft.com/office/powerpoint/2010/main" val="308100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1001454"/>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Core Database Systems managing all application data</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50059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APIs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Management APIs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Details APIs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304056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Database architecture with three normalized tables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539706"/>
            <a:ext cx="8127858"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table</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Portfolio_items</a:t>
            </a:r>
            <a:r>
              <a:rPr lang="en-US" sz="2000" dirty="0">
                <a:latin typeface="Times New Roman" panose="02020603050405020304" pitchFamily="18" charset="0"/>
                <a:cs typeface="Times New Roman" panose="02020603050405020304" pitchFamily="18" charset="0"/>
              </a:rPr>
              <a:t> table</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Stock_details</a:t>
            </a:r>
            <a:r>
              <a:rPr lang="en-US" sz="2000" dirty="0">
                <a:latin typeface="Times New Roman" panose="02020603050405020304" pitchFamily="18" charset="0"/>
                <a:cs typeface="Times New Roman" panose="02020603050405020304" pitchFamily="18" charset="0"/>
              </a:rPr>
              <a:t> table</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841864"/>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Complete CRUD operations for all entities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521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53742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p>
        </p:txBody>
      </p:sp>
      <p:sp>
        <p:nvSpPr>
          <p:cNvPr id="10" name="TextBox 9">
            <a:extLst>
              <a:ext uri="{FF2B5EF4-FFF2-40B4-BE49-F238E27FC236}">
                <a16:creationId xmlns:a16="http://schemas.microsoft.com/office/drawing/2014/main" id="{DFACC9D2-3FE8-10EB-28C7-FCF98A25C853}"/>
              </a:ext>
            </a:extLst>
          </p:cNvPr>
          <p:cNvSpPr txBox="1"/>
          <p:nvPr/>
        </p:nvSpPr>
        <p:spPr>
          <a:xfrm>
            <a:off x="1441201" y="1741965"/>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Technical foundation using Yahoo Finance API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537376" y="2610820"/>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Reliability solutions implemented</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552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421171"/>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834162" y="1421445"/>
            <a:ext cx="10928412" cy="830997"/>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Four Core APIs built for complete stock data services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5" name="图片 4">
            <a:extLst>
              <a:ext uri="{FF2B5EF4-FFF2-40B4-BE49-F238E27FC236}">
                <a16:creationId xmlns:a16="http://schemas.microsoft.com/office/drawing/2014/main" id="{8E3D4D83-160D-13F8-91A1-1548284E827A}"/>
              </a:ext>
            </a:extLst>
          </p:cNvPr>
          <p:cNvPicPr>
            <a:picLocks noChangeAspect="1"/>
          </p:cNvPicPr>
          <p:nvPr/>
        </p:nvPicPr>
        <p:blipFill>
          <a:blip r:embed="rId3"/>
          <a:stretch>
            <a:fillRect/>
          </a:stretch>
        </p:blipFill>
        <p:spPr>
          <a:xfrm>
            <a:off x="4139355" y="2252442"/>
            <a:ext cx="4442237" cy="3408297"/>
          </a:xfrm>
          <a:prstGeom prst="rect">
            <a:avLst/>
          </a:prstGeom>
        </p:spPr>
      </p:pic>
      <p:pic>
        <p:nvPicPr>
          <p:cNvPr id="9" name="图片 8">
            <a:extLst>
              <a:ext uri="{FF2B5EF4-FFF2-40B4-BE49-F238E27FC236}">
                <a16:creationId xmlns:a16="http://schemas.microsoft.com/office/drawing/2014/main" id="{9808886A-189A-003E-4F04-3B0579DFA3EB}"/>
              </a:ext>
            </a:extLst>
          </p:cNvPr>
          <p:cNvPicPr>
            <a:picLocks noChangeAspect="1"/>
          </p:cNvPicPr>
          <p:nvPr/>
        </p:nvPicPr>
        <p:blipFill>
          <a:blip r:embed="rId4"/>
          <a:stretch>
            <a:fillRect/>
          </a:stretch>
        </p:blipFill>
        <p:spPr>
          <a:xfrm>
            <a:off x="0" y="2252442"/>
            <a:ext cx="4139355" cy="3286641"/>
          </a:xfrm>
          <a:prstGeom prst="rect">
            <a:avLst/>
          </a:prstGeom>
        </p:spPr>
      </p:pic>
      <p:pic>
        <p:nvPicPr>
          <p:cNvPr id="12" name="图片 11">
            <a:extLst>
              <a:ext uri="{FF2B5EF4-FFF2-40B4-BE49-F238E27FC236}">
                <a16:creationId xmlns:a16="http://schemas.microsoft.com/office/drawing/2014/main" id="{25C93997-058D-84A6-1CEB-757E64385883}"/>
              </a:ext>
            </a:extLst>
          </p:cNvPr>
          <p:cNvPicPr>
            <a:picLocks noChangeAspect="1"/>
          </p:cNvPicPr>
          <p:nvPr/>
        </p:nvPicPr>
        <p:blipFill>
          <a:blip r:embed="rId5"/>
          <a:stretch>
            <a:fillRect/>
          </a:stretch>
        </p:blipFill>
        <p:spPr>
          <a:xfrm>
            <a:off x="8581592" y="1289520"/>
            <a:ext cx="3358272" cy="4954668"/>
          </a:xfrm>
          <a:prstGeom prst="rect">
            <a:avLst/>
          </a:prstGeom>
        </p:spPr>
      </p:pic>
    </p:spTree>
    <p:extLst>
      <p:ext uri="{BB962C8B-B14F-4D97-AF65-F5344CB8AC3E}">
        <p14:creationId xmlns:p14="http://schemas.microsoft.com/office/powerpoint/2010/main" val="12841156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ont">
      <a:majorFont>
        <a:latin typeface="Calibri Light"/>
        <a:ea typeface="宋体"/>
        <a:cs typeface=""/>
      </a:majorFont>
      <a:minorFont>
        <a:latin typeface="Calibri"/>
        <a:ea typeface="宋体"/>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5721</TotalTime>
  <Words>720</Words>
  <Application>Microsoft Office PowerPoint</Application>
  <PresentationFormat>宽屏</PresentationFormat>
  <Paragraphs>68</Paragraphs>
  <Slides>17</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等线</vt:lpstr>
      <vt:lpstr>Arial</vt:lpstr>
      <vt:lpstr>Calibri</vt:lpstr>
      <vt:lpstr>Calibri Light</vt:lpstr>
      <vt:lpstr>Times New Roman</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haarika polukanti</dc:creator>
  <cp:lastModifiedBy>I Y</cp:lastModifiedBy>
  <cp:revision>40</cp:revision>
  <dcterms:created xsi:type="dcterms:W3CDTF">2023-10-24T14:38:16Z</dcterms:created>
  <dcterms:modified xsi:type="dcterms:W3CDTF">2025-07-31T08:46:59Z</dcterms:modified>
</cp:coreProperties>
</file>