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3" r:id="rId9"/>
    <p:sldId id="264" r:id="rId10"/>
    <p:sldId id="265" r:id="rId11"/>
    <p:sldId id="266" r:id="rId12"/>
    <p:sldId id="267" r:id="rId13"/>
    <p:sldId id="278" r:id="rId14"/>
    <p:sldId id="268" r:id="rId15"/>
    <p:sldId id="269" r:id="rId16"/>
    <p:sldId id="270" r:id="rId17"/>
    <p:sldId id="271" r:id="rId18"/>
    <p:sldId id="277" r:id="rId19"/>
    <p:sldId id="273" r:id="rId20"/>
    <p:sldId id="274" r:id="rId21"/>
    <p:sldId id="275" r:id="rId22"/>
    <p:sldId id="276" r:id="rId23"/>
    <p:sldId id="261" r:id="rId24"/>
    <p:sldId id="282" r:id="rId25"/>
    <p:sldId id="283" r:id="rId26"/>
    <p:sldId id="284" r:id="rId27"/>
    <p:sldId id="285" r:id="rId28"/>
    <p:sldId id="286" r:id="rId29"/>
    <p:sldId id="287" r:id="rId30"/>
    <p:sldId id="288" r:id="rId31"/>
    <p:sldId id="280" r:id="rId32"/>
    <p:sldId id="281" r:id="rId33"/>
    <p:sldId id="279" r:id="rId34"/>
    <p:sldId id="317"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 id="312" r:id="rId48"/>
    <p:sldId id="313" r:id="rId49"/>
    <p:sldId id="314" r:id="rId50"/>
    <p:sldId id="315" r:id="rId51"/>
    <p:sldId id="316" r:id="rId52"/>
    <p:sldId id="299" r:id="rId53"/>
    <p:sldId id="319" r:id="rId54"/>
    <p:sldId id="320" r:id="rId55"/>
    <p:sldId id="321" r:id="rId56"/>
    <p:sldId id="322" r:id="rId57"/>
    <p:sldId id="318" r:id="rId58"/>
    <p:sldId id="323" r:id="rId5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mailto:http://www.w3school.com.cn/sv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hdphoto" Target="../media/image7.png"/><Relationship Id="rId4" Type="http://schemas.openxmlformats.org/officeDocument/2006/relationships/image" Target="../media/image6.png"/><Relationship Id="rId3" Type="http://schemas.microsoft.com/office/2007/relationships/hdphoto" Target="../media/image5.png"/><Relationship Id="rId2" Type="http://schemas.openxmlformats.org/officeDocument/2006/relationships/image" Target="../media/image4.png"/><Relationship Id="rId1" Type="http://schemas.openxmlformats.org/officeDocument/2006/relationships/hyperlink" Target="svg_anim.mp4"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path_view.mp4" TargetMode="External"/><Relationship Id="rId1" Type="http://schemas.openxmlformats.org/officeDocument/2006/relationships/hyperlink" Target="mailto:https://bigbadaboom.github.io/androidsv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jpe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image" Target="../media/image23.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microsoft.com/office/2007/relationships/hdphoto" Target="../media/image27.png"/><Relationship Id="rId1"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26354;&#32447;&#36816;&#21160;.mp4" TargetMode="Externa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image" Target="../media/image37.jpe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5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SVG&#26174;&#31034;.mp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b="1">
                <a:latin typeface="微软雅黑" panose="020B0503020204020204" charset="-122"/>
                <a:ea typeface="微软雅黑" panose="020B0503020204020204" charset="-122"/>
              </a:rPr>
              <a:t>SVG</a:t>
            </a:r>
            <a:r>
              <a:rPr lang="zh-CN" altLang="en-US" b="1">
                <a:latin typeface="微软雅黑" panose="020B0503020204020204" charset="-122"/>
                <a:ea typeface="微软雅黑" panose="020B0503020204020204" charset="-122"/>
              </a:rPr>
              <a:t>与</a:t>
            </a:r>
            <a:r>
              <a:rPr lang="en-US" altLang="zh-CN" b="1">
                <a:latin typeface="微软雅黑" panose="020B0503020204020204" charset="-122"/>
                <a:ea typeface="微软雅黑" panose="020B0503020204020204" charset="-122"/>
              </a:rPr>
              <a:t>App</a:t>
            </a:r>
            <a:r>
              <a:rPr lang="zh-CN" altLang="zh-CN" b="1">
                <a:latin typeface="微软雅黑" panose="020B0503020204020204" charset="-122"/>
                <a:ea typeface="微软雅黑" panose="020B0503020204020204" charset="-122"/>
              </a:rPr>
              <a:t>资源</a:t>
            </a:r>
            <a:r>
              <a:rPr lang="zh-CN" altLang="en-US" b="1">
                <a:latin typeface="微软雅黑" panose="020B0503020204020204" charset="-122"/>
                <a:ea typeface="微软雅黑" panose="020B0503020204020204" charset="-122"/>
              </a:rPr>
              <a:t>图片优化</a:t>
            </a:r>
            <a:endParaRPr lang="zh-CN" altLang="en-US" b="1">
              <a:latin typeface="微软雅黑" panose="020B0503020204020204" charset="-122"/>
              <a:ea typeface="微软雅黑" panose="020B0503020204020204" charset="-122"/>
            </a:endParaRPr>
          </a:p>
        </p:txBody>
      </p:sp>
      <p:sp>
        <p:nvSpPr>
          <p:cNvPr id="3" name="副标题 2"/>
          <p:cNvSpPr>
            <a:spLocks noGrp="1"/>
          </p:cNvSpPr>
          <p:nvPr>
            <p:ph type="subTitle" idx="1"/>
          </p:nvPr>
        </p:nvSpPr>
        <p:spPr>
          <a:xfrm>
            <a:off x="1524000" y="4054475"/>
            <a:ext cx="9144000" cy="1203325"/>
          </a:xfrm>
        </p:spPr>
        <p:txBody>
          <a:bodyPr/>
          <a:p>
            <a:pPr algn="r"/>
            <a:r>
              <a:rPr lang="zh-CN" altLang="en-US" sz="2800">
                <a:latin typeface="微软雅黑" panose="020B0503020204020204" charset="-122"/>
                <a:ea typeface="微软雅黑" panose="020B0503020204020204" charset="-122"/>
              </a:rPr>
              <a:t>任家亮</a:t>
            </a:r>
            <a:r>
              <a:rPr lang="en-US" altLang="zh-CN" sz="2800">
                <a:latin typeface="微软雅黑" panose="020B0503020204020204" charset="-122"/>
                <a:ea typeface="微软雅黑" panose="020B0503020204020204" charset="-122"/>
              </a:rPr>
              <a:t>@</a:t>
            </a:r>
            <a:r>
              <a:rPr lang="zh-CN" altLang="en-US" sz="2800">
                <a:latin typeface="微软雅黑" panose="020B0503020204020204" charset="-122"/>
                <a:ea typeface="微软雅黑" panose="020B0503020204020204" charset="-122"/>
              </a:rPr>
              <a:t>南京</a:t>
            </a:r>
            <a:r>
              <a:rPr lang="en-US" altLang="zh-CN" sz="2800">
                <a:latin typeface="微软雅黑" panose="020B0503020204020204" charset="-122"/>
                <a:ea typeface="微软雅黑" panose="020B0503020204020204" charset="-122"/>
              </a:rPr>
              <a:t>IT</a:t>
            </a:r>
            <a:endParaRPr lang="en-US" altLang="zh-CN" sz="2800">
              <a:latin typeface="微软雅黑" panose="020B0503020204020204" charset="-122"/>
              <a:ea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latin typeface="微软雅黑" panose="020B0503020204020204" charset="-122"/>
                <a:ea typeface="微软雅黑" panose="020B0503020204020204" charset="-122"/>
                <a:sym typeface="+mn-ea"/>
              </a:rPr>
              <a:t>SVG</a:t>
            </a:r>
            <a:endParaRPr lang="zh-CN" altLang="en-US"/>
          </a:p>
        </p:txBody>
      </p:sp>
      <p:sp>
        <p:nvSpPr>
          <p:cNvPr id="3" name="内容占位符 2"/>
          <p:cNvSpPr>
            <a:spLocks noGrp="1"/>
          </p:cNvSpPr>
          <p:nvPr>
            <p:ph idx="1"/>
          </p:nvPr>
        </p:nvSpPr>
        <p:spPr/>
        <p:txBody>
          <a:bodyPr>
            <a:normAutofit lnSpcReduction="10000"/>
          </a:bodyPr>
          <a:p>
            <a:r>
              <a:rPr lang="zh-CN" altLang="en-US"/>
              <a:t>语法</a:t>
            </a:r>
            <a:endParaRPr lang="zh-CN" altLang="en-US"/>
          </a:p>
          <a:p>
            <a:endParaRPr lang="zh-CN" altLang="en-US"/>
          </a:p>
          <a:p>
            <a:pPr marL="0" indent="0">
              <a:buNone/>
            </a:pPr>
            <a:r>
              <a:rPr lang="en-US" altLang="zh-CN"/>
              <a:t>SVG也算是一项独立的技术，</a:t>
            </a:r>
            <a:r>
              <a:rPr lang="zh-CN" altLang="en-US"/>
              <a:t>它的语法太多了，所以这里无法每一条都解释一遍。它的全部语法可以在这个网站学习。</a:t>
            </a:r>
            <a:endParaRPr lang="zh-CN" altLang="en-US"/>
          </a:p>
          <a:p>
            <a:pPr marL="0" indent="0">
              <a:buNone/>
            </a:pPr>
            <a:r>
              <a:rPr lang="zh-CN" altLang="en-US">
                <a:hlinkClick r:id="rId1"/>
              </a:rPr>
              <a:t>http://www.w3school.com.cn/svg/</a:t>
            </a:r>
            <a:endParaRPr lang="zh-CN" altLang="en-US"/>
          </a:p>
          <a:p>
            <a:pPr marL="0" indent="0">
              <a:buNone/>
            </a:pPr>
            <a:endParaRPr lang="zh-CN" altLang="en-US"/>
          </a:p>
          <a:p>
            <a:pPr marL="0" indent="0">
              <a:buNone/>
            </a:pPr>
            <a:r>
              <a:rPr lang="zh-CN" altLang="en-US"/>
              <a:t>但是对于Android开发者而言，不需要了解所有的语法，只要了解一部分命令符就可以了。因为如果是简单图形，基本命令符就足够了，如果是复杂图形，肯定是用矢量图软件导出的，或者用Android Studio生成的。</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latin typeface="微软雅黑" panose="020B0503020204020204" charset="-122"/>
                <a:ea typeface="微软雅黑" panose="020B0503020204020204" charset="-122"/>
                <a:sym typeface="+mn-ea"/>
              </a:rPr>
              <a:t>SVG</a:t>
            </a:r>
            <a:endParaRPr lang="zh-CN" altLang="en-US"/>
          </a:p>
        </p:txBody>
      </p:sp>
      <p:sp>
        <p:nvSpPr>
          <p:cNvPr id="3" name="内容占位符 2"/>
          <p:cNvSpPr>
            <a:spLocks noGrp="1"/>
          </p:cNvSpPr>
          <p:nvPr>
            <p:ph idx="1"/>
          </p:nvPr>
        </p:nvSpPr>
        <p:spPr/>
        <p:txBody>
          <a:bodyPr/>
          <a:p>
            <a:r>
              <a:rPr lang="zh-CN" altLang="en-US"/>
              <a:t>软件生成</a:t>
            </a:r>
            <a:r>
              <a:rPr lang="en-US" altLang="zh-CN"/>
              <a:t>SVG</a:t>
            </a:r>
            <a:endParaRPr lang="en-US" altLang="zh-CN"/>
          </a:p>
          <a:p>
            <a:endParaRPr lang="en-US" altLang="zh-CN"/>
          </a:p>
          <a:p>
            <a:pPr marL="0" indent="0">
              <a:buNone/>
            </a:pPr>
            <a:r>
              <a:rPr lang="zh-CN" altLang="en-US"/>
              <a:t>有很多矢量图软件都可以生成</a:t>
            </a:r>
            <a:r>
              <a:rPr lang="en-US" altLang="zh-CN"/>
              <a:t>SVG</a:t>
            </a:r>
            <a:r>
              <a:rPr lang="zh-CN" altLang="en-US"/>
              <a:t>，最经典的应该是牛逼的</a:t>
            </a:r>
            <a:r>
              <a:rPr lang="en-US" altLang="zh-CN"/>
              <a:t>AI</a:t>
            </a:r>
            <a:r>
              <a:rPr lang="zh-CN" altLang="en-US"/>
              <a:t>（</a:t>
            </a:r>
            <a:r>
              <a:rPr lang="en-US" altLang="zh-CN">
                <a:sym typeface="+mn-ea"/>
              </a:rPr>
              <a:t>Adobe Illustrator</a:t>
            </a:r>
            <a:r>
              <a:rPr lang="zh-CN" altLang="en-US"/>
              <a:t>），它和Photoshop并称矢量图和位图的两大神器。我本次调研用的是</a:t>
            </a:r>
            <a:r>
              <a:rPr lang="en-US" altLang="zh-CN"/>
              <a:t>GIMP</a:t>
            </a:r>
            <a:r>
              <a:rPr lang="zh-CN" altLang="en-US"/>
              <a:t>，它号称是</a:t>
            </a:r>
            <a:r>
              <a:rPr lang="en-US" altLang="zh-CN"/>
              <a:t>Linux</a:t>
            </a:r>
            <a:r>
              <a:rPr lang="zh-CN" altLang="en-US"/>
              <a:t>上的</a:t>
            </a:r>
            <a:r>
              <a:rPr lang="en-US" altLang="zh-CN"/>
              <a:t>Photoshop</a:t>
            </a:r>
            <a:r>
              <a:rPr lang="zh-CN" altLang="en-US"/>
              <a:t>。</a:t>
            </a:r>
            <a:endParaRPr lang="zh-CN" altLang="en-US"/>
          </a:p>
          <a:p>
            <a:pPr marL="0" indent="0">
              <a:buNone/>
            </a:pPr>
            <a:endParaRPr lang="zh-CN" altLang="en-US"/>
          </a:p>
          <a:p>
            <a:pPr marL="0" indent="0">
              <a:buNone/>
            </a:pPr>
            <a:r>
              <a:rPr lang="zh-CN" altLang="en-US"/>
              <a:t>无论是什么软件，导出</a:t>
            </a:r>
            <a:r>
              <a:rPr lang="en-US" altLang="zh-CN"/>
              <a:t>SVG</a:t>
            </a:r>
            <a:r>
              <a:rPr lang="zh-CN" altLang="en-US"/>
              <a:t>时，如果样本太小，都有可能会产生很微小的偏差，这是位图边缘转换成数学函数时的微调。所以建议生成</a:t>
            </a:r>
            <a:r>
              <a:rPr lang="en-US" altLang="zh-CN"/>
              <a:t>SVG</a:t>
            </a:r>
            <a:r>
              <a:rPr lang="zh-CN" altLang="en-US"/>
              <a:t>时样本做大点。</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latin typeface="微软雅黑" panose="020B0503020204020204" charset="-122"/>
                <a:ea typeface="微软雅黑" panose="020B0503020204020204" charset="-122"/>
                <a:sym typeface="+mn-ea"/>
              </a:rPr>
              <a:t>SVG</a:t>
            </a:r>
            <a:endParaRPr lang="zh-CN" altLang="en-US"/>
          </a:p>
        </p:txBody>
      </p:sp>
      <p:pic>
        <p:nvPicPr>
          <p:cNvPr id="5" name="内容占位符 4"/>
          <p:cNvPicPr>
            <a:picLocks noChangeAspect="1"/>
          </p:cNvPicPr>
          <p:nvPr>
            <p:ph idx="1"/>
          </p:nvPr>
        </p:nvPicPr>
        <p:blipFill>
          <a:blip r:embed="rId1"/>
          <a:stretch>
            <a:fillRect/>
          </a:stretch>
        </p:blipFill>
        <p:spPr>
          <a:xfrm>
            <a:off x="1793240" y="1691005"/>
            <a:ext cx="8604885" cy="45935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latin typeface="微软雅黑" panose="020B0503020204020204" charset="-122"/>
                <a:ea typeface="微软雅黑" panose="020B0503020204020204" charset="-122"/>
                <a:sym typeface="+mn-ea"/>
              </a:rPr>
              <a:t>SVG</a:t>
            </a:r>
            <a:endParaRPr lang="zh-CN" altLang="en-US"/>
          </a:p>
        </p:txBody>
      </p:sp>
      <p:sp>
        <p:nvSpPr>
          <p:cNvPr id="3" name="内容占位符 2"/>
          <p:cNvSpPr>
            <a:spLocks noGrp="1"/>
          </p:cNvSpPr>
          <p:nvPr>
            <p:ph idx="1"/>
          </p:nvPr>
        </p:nvSpPr>
        <p:spPr/>
        <p:txBody>
          <a:bodyPr>
            <a:normAutofit fontScale="90000"/>
          </a:bodyPr>
          <a:p>
            <a:r>
              <a:rPr lang="zh-CN" altLang="en-US"/>
              <a:t>Android Studio生成</a:t>
            </a:r>
            <a:r>
              <a:rPr lang="en-US" altLang="zh-CN"/>
              <a:t>Vector assert</a:t>
            </a:r>
            <a:endParaRPr lang="zh-CN" altLang="zh-CN"/>
          </a:p>
          <a:p>
            <a:endParaRPr lang="zh-CN" altLang="zh-CN"/>
          </a:p>
          <a:p>
            <a:pPr marL="0" indent="0">
              <a:buNone/>
            </a:pPr>
            <a:r>
              <a:rPr lang="zh-CN" altLang="zh-CN" sz="2000"/>
              <a:t>&lt;vector xmlns:android="http://schemas.android.com/apk/res/android"</a:t>
            </a:r>
            <a:endParaRPr lang="zh-CN" altLang="zh-CN" sz="2000"/>
          </a:p>
          <a:p>
            <a:pPr marL="0" indent="0">
              <a:buNone/>
            </a:pPr>
            <a:r>
              <a:rPr lang="zh-CN" altLang="zh-CN" sz="2000"/>
              <a:t>        android:</a:t>
            </a:r>
            <a:r>
              <a:rPr lang="zh-CN" altLang="zh-CN" sz="2000">
                <a:solidFill>
                  <a:srgbClr val="FF0000"/>
                </a:solidFill>
              </a:rPr>
              <a:t>width</a:t>
            </a:r>
            <a:r>
              <a:rPr lang="zh-CN" altLang="zh-CN" sz="2000"/>
              <a:t>="24dp"</a:t>
            </a:r>
            <a:endParaRPr lang="zh-CN" altLang="zh-CN" sz="2000"/>
          </a:p>
          <a:p>
            <a:pPr marL="0" indent="0">
              <a:buNone/>
            </a:pPr>
            <a:r>
              <a:rPr lang="zh-CN" altLang="zh-CN" sz="2000"/>
              <a:t>        android:</a:t>
            </a:r>
            <a:r>
              <a:rPr lang="zh-CN" altLang="zh-CN" sz="2000">
                <a:solidFill>
                  <a:srgbClr val="FF0000"/>
                </a:solidFill>
              </a:rPr>
              <a:t>height</a:t>
            </a:r>
            <a:r>
              <a:rPr lang="zh-CN" altLang="zh-CN" sz="2000"/>
              <a:t>="24dp"</a:t>
            </a:r>
            <a:endParaRPr lang="zh-CN" altLang="zh-CN" sz="2000"/>
          </a:p>
          <a:p>
            <a:pPr marL="0" indent="0">
              <a:buNone/>
            </a:pPr>
            <a:r>
              <a:rPr lang="zh-CN" altLang="zh-CN" sz="2000"/>
              <a:t>        android:</a:t>
            </a:r>
            <a:r>
              <a:rPr lang="zh-CN" altLang="zh-CN" sz="2000">
                <a:solidFill>
                  <a:srgbClr val="FF0000"/>
                </a:solidFill>
              </a:rPr>
              <a:t>viewportWidth</a:t>
            </a:r>
            <a:r>
              <a:rPr lang="zh-CN" altLang="zh-CN" sz="2000"/>
              <a:t>="24.0"</a:t>
            </a:r>
            <a:endParaRPr lang="zh-CN" altLang="zh-CN" sz="2000"/>
          </a:p>
          <a:p>
            <a:pPr marL="0" indent="0">
              <a:buNone/>
            </a:pPr>
            <a:r>
              <a:rPr lang="zh-CN" altLang="zh-CN" sz="2000"/>
              <a:t>        android:</a:t>
            </a:r>
            <a:r>
              <a:rPr lang="zh-CN" altLang="zh-CN" sz="2000">
                <a:solidFill>
                  <a:srgbClr val="FF0000"/>
                </a:solidFill>
              </a:rPr>
              <a:t>viewportHeight</a:t>
            </a:r>
            <a:r>
              <a:rPr lang="zh-CN" altLang="zh-CN" sz="2000"/>
              <a:t>="24.0"&gt;</a:t>
            </a:r>
            <a:endParaRPr lang="zh-CN" altLang="zh-CN" sz="2000"/>
          </a:p>
          <a:p>
            <a:pPr marL="0" indent="0">
              <a:buNone/>
            </a:pPr>
            <a:r>
              <a:rPr lang="zh-CN" altLang="zh-CN" sz="2000"/>
              <a:t>    &lt;path</a:t>
            </a:r>
            <a:endParaRPr lang="zh-CN" altLang="zh-CN" sz="2000"/>
          </a:p>
          <a:p>
            <a:pPr marL="0" indent="0">
              <a:buNone/>
            </a:pPr>
            <a:r>
              <a:rPr lang="zh-CN" altLang="zh-CN" sz="2000"/>
              <a:t>        android:</a:t>
            </a:r>
            <a:r>
              <a:rPr lang="zh-CN" altLang="zh-CN" sz="2000">
                <a:solidFill>
                  <a:srgbClr val="FF0000"/>
                </a:solidFill>
              </a:rPr>
              <a:t>fillColor</a:t>
            </a:r>
            <a:r>
              <a:rPr lang="zh-CN" altLang="zh-CN" sz="2000"/>
              <a:t>="#FF000000"</a:t>
            </a:r>
            <a:endParaRPr lang="zh-CN" altLang="zh-CN" sz="2000"/>
          </a:p>
          <a:p>
            <a:pPr marL="0" indent="0">
              <a:buNone/>
            </a:pPr>
            <a:r>
              <a:rPr lang="zh-CN" altLang="zh-CN" sz="2000"/>
              <a:t>        android:</a:t>
            </a:r>
            <a:r>
              <a:rPr lang="zh-CN" altLang="zh-CN" sz="2000">
                <a:solidFill>
                  <a:srgbClr val="FF0000"/>
                </a:solidFill>
              </a:rPr>
              <a:t>pathData</a:t>
            </a:r>
            <a:r>
              <a:rPr lang="zh-CN" altLang="zh-CN" sz="2000"/>
              <a:t>="M6,18c0,0.55 0.45,1 1,1h1v3.5c0,0.83 ...z"/&gt;</a:t>
            </a:r>
            <a:endParaRPr lang="zh-CN" altLang="zh-CN" sz="2000"/>
          </a:p>
          <a:p>
            <a:pPr marL="0" indent="0">
              <a:buNone/>
            </a:pPr>
            <a:r>
              <a:rPr lang="zh-CN" altLang="zh-CN" sz="2000"/>
              <a:t>&lt;/vector&gt;</a:t>
            </a:r>
            <a:endParaRPr lang="zh-CN" altLang="zh-CN" sz="2000"/>
          </a:p>
        </p:txBody>
      </p:sp>
      <p:pic>
        <p:nvPicPr>
          <p:cNvPr id="4" name="图片 3"/>
          <p:cNvPicPr>
            <a:picLocks noChangeAspect="1"/>
          </p:cNvPicPr>
          <p:nvPr/>
        </p:nvPicPr>
        <p:blipFill>
          <a:blip r:embed="rId1"/>
          <a:stretch>
            <a:fillRect/>
          </a:stretch>
        </p:blipFill>
        <p:spPr>
          <a:xfrm>
            <a:off x="9003665" y="3324860"/>
            <a:ext cx="2000250" cy="21526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latin typeface="微软雅黑" panose="020B0503020204020204" charset="-122"/>
                <a:ea typeface="微软雅黑" panose="020B0503020204020204" charset="-122"/>
                <a:sym typeface="+mn-ea"/>
              </a:rPr>
              <a:t>SVG</a:t>
            </a:r>
            <a:endParaRPr lang="zh-CN" altLang="en-US"/>
          </a:p>
        </p:txBody>
      </p:sp>
      <p:sp>
        <p:nvSpPr>
          <p:cNvPr id="3" name="内容占位符 2"/>
          <p:cNvSpPr>
            <a:spLocks noGrp="1"/>
          </p:cNvSpPr>
          <p:nvPr>
            <p:ph idx="1"/>
          </p:nvPr>
        </p:nvSpPr>
        <p:spPr/>
        <p:txBody>
          <a:bodyPr>
            <a:normAutofit lnSpcReduction="10000"/>
          </a:bodyPr>
          <a:p>
            <a:r>
              <a:rPr lang="zh-CN" altLang="en-US"/>
              <a:t>属性</a:t>
            </a:r>
            <a:endParaRPr lang="zh-CN" altLang="en-US"/>
          </a:p>
          <a:p>
            <a:endParaRPr lang="zh-CN" altLang="en-US"/>
          </a:p>
          <a:p>
            <a:pPr marL="0" indent="0">
              <a:buNone/>
            </a:pPr>
            <a:r>
              <a:rPr lang="zh-CN" altLang="en-US" sz="2400"/>
              <a:t>根节点vector表示这是一个矢量资源图。</a:t>
            </a:r>
            <a:endParaRPr lang="zh-CN" altLang="en-US" sz="2400"/>
          </a:p>
          <a:p>
            <a:pPr marL="0" indent="0">
              <a:buNone/>
            </a:pPr>
            <a:r>
              <a:rPr lang="zh-CN" altLang="en-US" sz="2400"/>
              <a:t>Width、height表示默认的显示高度，应用于wrap_content属性。</a:t>
            </a:r>
            <a:endParaRPr lang="zh-CN" altLang="en-US" sz="2400"/>
          </a:p>
          <a:p>
            <a:pPr marL="0" indent="0">
              <a:buNone/>
            </a:pPr>
            <a:r>
              <a:rPr lang="zh-CN" altLang="en-US" sz="2400"/>
              <a:t>viewportWidth、viewportHeight表示的是SVG描绘空间的大小，pathData中的数值都是根据这个计算的。将来图片在显示时的尺寸除以这个尺寸就是显示倍率，pathData中的数值会自动乘以这个倍率。</a:t>
            </a:r>
            <a:endParaRPr lang="zh-CN" altLang="en-US" sz="2400"/>
          </a:p>
          <a:p>
            <a:pPr marL="0" indent="0">
              <a:buNone/>
            </a:pPr>
            <a:r>
              <a:rPr lang="zh-CN" altLang="en-US" sz="2400"/>
              <a:t>fillColor表示的是填充色，还有很多其它属性。</a:t>
            </a:r>
            <a:endParaRPr lang="zh-CN" altLang="en-US" sz="2400"/>
          </a:p>
          <a:p>
            <a:pPr marL="0" indent="0">
              <a:buNone/>
            </a:pPr>
            <a:r>
              <a:rPr lang="zh-CN" altLang="en-US" sz="2400"/>
              <a:t>pathData表示的是矢量图形的数据，我们要学的语法也就在这里。</a:t>
            </a:r>
            <a:endParaRPr lang="zh-CN" alt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latin typeface="微软雅黑" panose="020B0503020204020204" charset="-122"/>
                <a:ea typeface="微软雅黑" panose="020B0503020204020204" charset="-122"/>
                <a:sym typeface="+mn-ea"/>
              </a:rPr>
              <a:t>SVG</a:t>
            </a:r>
            <a:endParaRPr lang="zh-CN" altLang="en-US"/>
          </a:p>
        </p:txBody>
      </p:sp>
      <p:sp>
        <p:nvSpPr>
          <p:cNvPr id="3" name="内容占位符 2"/>
          <p:cNvSpPr>
            <a:spLocks noGrp="1"/>
          </p:cNvSpPr>
          <p:nvPr>
            <p:ph idx="1"/>
          </p:nvPr>
        </p:nvSpPr>
        <p:spPr/>
        <p:txBody>
          <a:bodyPr>
            <a:normAutofit fontScale="90000" lnSpcReduction="10000"/>
          </a:bodyPr>
          <a:p>
            <a:r>
              <a:rPr lang="zh-CN" altLang="en-US"/>
              <a:t>命令符</a:t>
            </a:r>
            <a:endParaRPr lang="zh-CN" altLang="en-US"/>
          </a:p>
          <a:p>
            <a:endParaRPr lang="zh-CN" altLang="en-US"/>
          </a:p>
          <a:p>
            <a:pPr marL="0" indent="0">
              <a:buNone/>
            </a:pPr>
            <a:r>
              <a:rPr lang="zh-CN" altLang="en-US" sz="2000" b="1">
                <a:solidFill>
                  <a:srgbClr val="FF0000"/>
                </a:solidFill>
              </a:rPr>
              <a:t>M</a:t>
            </a:r>
            <a:r>
              <a:rPr lang="zh-CN" altLang="en-US" sz="2000"/>
              <a:t> = moveto     相当于Path的moveTo(),用于移动起始点</a:t>
            </a:r>
            <a:endParaRPr lang="zh-CN" altLang="en-US" sz="2000"/>
          </a:p>
          <a:p>
            <a:pPr marL="0" indent="0">
              <a:buNone/>
            </a:pPr>
            <a:r>
              <a:rPr lang="zh-CN" altLang="en-US" sz="2000" b="1">
                <a:solidFill>
                  <a:srgbClr val="FF0000"/>
                </a:solidFill>
              </a:rPr>
              <a:t>L</a:t>
            </a:r>
            <a:r>
              <a:rPr lang="zh-CN" altLang="en-US" sz="2000"/>
              <a:t> = lineto    相当于Path的lineTo()，用于画线</a:t>
            </a:r>
            <a:endParaRPr lang="zh-CN" altLang="en-US" sz="2000"/>
          </a:p>
          <a:p>
            <a:pPr marL="0" indent="0">
              <a:buNone/>
            </a:pPr>
            <a:r>
              <a:rPr lang="zh-CN" altLang="en-US" sz="2000" b="1">
                <a:solidFill>
                  <a:srgbClr val="FF0000"/>
                </a:solidFill>
              </a:rPr>
              <a:t>H </a:t>
            </a:r>
            <a:r>
              <a:rPr lang="zh-CN" altLang="en-US" sz="2000"/>
              <a:t>= horizontal lineto    用于画水平线</a:t>
            </a:r>
            <a:endParaRPr lang="zh-CN" altLang="en-US" sz="2000"/>
          </a:p>
          <a:p>
            <a:pPr marL="0" indent="0">
              <a:buNone/>
            </a:pPr>
            <a:r>
              <a:rPr lang="zh-CN" altLang="en-US" sz="2000" b="1">
                <a:solidFill>
                  <a:srgbClr val="FF0000"/>
                </a:solidFill>
              </a:rPr>
              <a:t>V</a:t>
            </a:r>
            <a:r>
              <a:rPr lang="zh-CN" altLang="en-US" sz="2000"/>
              <a:t> = vertical lineto    用于画竖直线</a:t>
            </a:r>
            <a:endParaRPr lang="zh-CN" altLang="en-US" sz="2000"/>
          </a:p>
          <a:p>
            <a:pPr marL="0" indent="0">
              <a:buNone/>
            </a:pPr>
            <a:r>
              <a:rPr lang="zh-CN" altLang="en-US" sz="2000" b="1">
                <a:solidFill>
                  <a:srgbClr val="FF0000"/>
                </a:solidFill>
              </a:rPr>
              <a:t>C</a:t>
            </a:r>
            <a:r>
              <a:rPr lang="zh-CN" altLang="en-US" sz="2000"/>
              <a:t> = curveto     相当于Path的cubicTo(),三次贝塞尔曲线</a:t>
            </a:r>
            <a:endParaRPr lang="zh-CN" altLang="en-US" sz="2000"/>
          </a:p>
          <a:p>
            <a:pPr marL="0" indent="0">
              <a:buNone/>
            </a:pPr>
            <a:r>
              <a:rPr lang="zh-CN" altLang="en-US" sz="2000" b="1">
                <a:solidFill>
                  <a:srgbClr val="FF0000"/>
                </a:solidFill>
              </a:rPr>
              <a:t>S</a:t>
            </a:r>
            <a:r>
              <a:rPr lang="zh-CN" altLang="en-US" sz="2000"/>
              <a:t> = smooth curveto    同样三次贝塞尔曲线，更平滑</a:t>
            </a:r>
            <a:endParaRPr lang="zh-CN" altLang="en-US" sz="2000"/>
          </a:p>
          <a:p>
            <a:pPr marL="0" indent="0">
              <a:buNone/>
            </a:pPr>
            <a:r>
              <a:rPr lang="zh-CN" altLang="en-US" sz="2000" b="1">
                <a:solidFill>
                  <a:srgbClr val="FF0000"/>
                </a:solidFill>
              </a:rPr>
              <a:t>Q</a:t>
            </a:r>
            <a:r>
              <a:rPr lang="zh-CN" altLang="en-US" sz="2000"/>
              <a:t> = quadratic Belzier curve    相当于Path的quadTo()，二次贝塞尔曲线</a:t>
            </a:r>
            <a:endParaRPr lang="zh-CN" altLang="en-US" sz="2000"/>
          </a:p>
          <a:p>
            <a:pPr marL="0" indent="0">
              <a:buNone/>
            </a:pPr>
            <a:r>
              <a:rPr lang="zh-CN" altLang="en-US" sz="2000" b="1">
                <a:solidFill>
                  <a:srgbClr val="FF0000"/>
                </a:solidFill>
              </a:rPr>
              <a:t>T</a:t>
            </a:r>
            <a:r>
              <a:rPr lang="zh-CN" altLang="en-US" sz="2000"/>
              <a:t> = smooth quadratic Belzier curveto    同样二次贝塞尔曲线，更平滑</a:t>
            </a:r>
            <a:endParaRPr lang="zh-CN" altLang="en-US" sz="2000"/>
          </a:p>
          <a:p>
            <a:pPr marL="0" indent="0">
              <a:buNone/>
            </a:pPr>
            <a:r>
              <a:rPr lang="zh-CN" altLang="en-US" sz="2000" b="1">
                <a:solidFill>
                  <a:srgbClr val="FF0000"/>
                </a:solidFill>
              </a:rPr>
              <a:t>A</a:t>
            </a:r>
            <a:r>
              <a:rPr lang="zh-CN" altLang="en-US" sz="2000"/>
              <a:t> = elliptical Arc    相当于Path的arcTo()，用于画弧</a:t>
            </a:r>
            <a:endParaRPr lang="zh-CN" altLang="en-US" sz="2000"/>
          </a:p>
          <a:p>
            <a:pPr marL="0" indent="0">
              <a:buNone/>
            </a:pPr>
            <a:r>
              <a:rPr lang="zh-CN" altLang="en-US" sz="2000" b="1">
                <a:solidFill>
                  <a:srgbClr val="FF0000"/>
                </a:solidFill>
              </a:rPr>
              <a:t>Z</a:t>
            </a:r>
            <a:r>
              <a:rPr lang="zh-CN" altLang="en-US" sz="2000"/>
              <a:t> = closepath     相当于Path的closeTo(),关闭path</a:t>
            </a:r>
            <a:endParaRPr lang="zh-CN" alt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latin typeface="微软雅黑" panose="020B0503020204020204" charset="-122"/>
                <a:ea typeface="微软雅黑" panose="020B0503020204020204" charset="-122"/>
                <a:sym typeface="+mn-ea"/>
              </a:rPr>
              <a:t>SVG</a:t>
            </a:r>
            <a:endParaRPr lang="zh-CN" altLang="en-US"/>
          </a:p>
        </p:txBody>
      </p:sp>
      <p:sp>
        <p:nvSpPr>
          <p:cNvPr id="3" name="内容占位符 2"/>
          <p:cNvSpPr>
            <a:spLocks noGrp="1"/>
          </p:cNvSpPr>
          <p:nvPr>
            <p:ph idx="1"/>
          </p:nvPr>
        </p:nvSpPr>
        <p:spPr/>
        <p:txBody>
          <a:bodyPr/>
          <a:p>
            <a:r>
              <a:rPr lang="en-US" altLang="zh-CN"/>
              <a:t>SVG</a:t>
            </a:r>
            <a:r>
              <a:rPr lang="zh-CN" altLang="zh-CN"/>
              <a:t>动画</a:t>
            </a:r>
            <a:endParaRPr lang="zh-CN" altLang="zh-CN"/>
          </a:p>
          <a:p>
            <a:endParaRPr lang="zh-CN" altLang="zh-CN"/>
          </a:p>
          <a:p>
            <a:pPr marL="0" indent="0">
              <a:buNone/>
            </a:pPr>
            <a:r>
              <a:rPr lang="zh-CN" altLang="zh-CN"/>
              <a:t>Android提供的animated-vector可以实现SVG的动画效果，其实就是两个SVG路径的切换。要求两个SVG的锚点数、命令符必须相同。否则是不能实现动画的。因为这种动画本质上就像是</a:t>
            </a:r>
            <a:r>
              <a:rPr lang="en-US" altLang="zh-CN"/>
              <a:t>View</a:t>
            </a:r>
            <a:r>
              <a:rPr lang="zh-CN" altLang="en-US"/>
              <a:t>的属性动画一样，从一种状态变化到另一种状态，前后看上去是两个</a:t>
            </a:r>
            <a:r>
              <a:rPr lang="en-US" altLang="zh-CN"/>
              <a:t>View</a:t>
            </a:r>
            <a:r>
              <a:rPr lang="zh-CN" altLang="en-US"/>
              <a:t>，本质上就是同一个</a:t>
            </a:r>
            <a:r>
              <a:rPr lang="en-US" altLang="zh-CN"/>
              <a:t>View</a:t>
            </a:r>
            <a:r>
              <a:rPr lang="zh-CN" altLang="en-US"/>
              <a:t>。</a:t>
            </a:r>
            <a:r>
              <a:rPr lang="en-US" altLang="zh-CN"/>
              <a:t>SVG</a:t>
            </a:r>
            <a:r>
              <a:rPr lang="zh-CN" altLang="en-US"/>
              <a:t>动画就是从一个</a:t>
            </a:r>
            <a:r>
              <a:rPr lang="en-US" altLang="zh-CN"/>
              <a:t>path</a:t>
            </a:r>
            <a:r>
              <a:rPr lang="zh-CN" altLang="en-US"/>
              <a:t>过渡到另一个</a:t>
            </a:r>
            <a:r>
              <a:rPr lang="en-US" altLang="zh-CN"/>
              <a:t>path</a:t>
            </a:r>
            <a:r>
              <a:rPr lang="zh-CN" altLang="en-US"/>
              <a:t>，本质上就是一个。</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latin typeface="微软雅黑" panose="020B0503020204020204" charset="-122"/>
                <a:ea typeface="微软雅黑" panose="020B0503020204020204" charset="-122"/>
                <a:sym typeface="+mn-ea"/>
              </a:rPr>
              <a:t>SVG</a:t>
            </a:r>
            <a:endParaRPr lang="zh-CN" altLang="en-US"/>
          </a:p>
        </p:txBody>
      </p:sp>
      <p:sp>
        <p:nvSpPr>
          <p:cNvPr id="3" name="内容占位符 2"/>
          <p:cNvSpPr>
            <a:spLocks noGrp="1"/>
          </p:cNvSpPr>
          <p:nvPr>
            <p:ph idx="1"/>
          </p:nvPr>
        </p:nvSpPr>
        <p:spPr/>
        <p:txBody>
          <a:bodyPr>
            <a:normAutofit lnSpcReduction="10000"/>
          </a:bodyPr>
          <a:p>
            <a:r>
              <a:rPr lang="zh-CN" altLang="en-US"/>
              <a:t>实现</a:t>
            </a:r>
            <a:endParaRPr lang="zh-CN" altLang="en-US"/>
          </a:p>
          <a:p>
            <a:endParaRPr lang="zh-CN" altLang="en-US"/>
          </a:p>
          <a:p>
            <a:pPr marL="0" indent="0">
              <a:buNone/>
            </a:pPr>
            <a:r>
              <a:rPr lang="zh-CN" altLang="en-US" sz="2000"/>
              <a:t>&lt;animated-vector xmlns:android="http://schemas.android.com/apk/res/android"</a:t>
            </a:r>
            <a:endParaRPr lang="zh-CN" altLang="en-US" sz="2000"/>
          </a:p>
          <a:p>
            <a:pPr marL="0" indent="0">
              <a:buNone/>
            </a:pPr>
            <a:r>
              <a:rPr lang="zh-CN" altLang="en-US" sz="2000"/>
              <a:t>    </a:t>
            </a:r>
            <a:r>
              <a:rPr lang="zh-CN" altLang="en-US" sz="2000">
                <a:solidFill>
                  <a:srgbClr val="FF0000"/>
                </a:solidFill>
              </a:rPr>
              <a:t>android:drawable="@drawable/vectordrawable"</a:t>
            </a:r>
            <a:r>
              <a:rPr lang="zh-CN" altLang="en-US" sz="2000"/>
              <a:t> &gt;</a:t>
            </a:r>
            <a:endParaRPr lang="zh-CN" altLang="en-US" sz="2000"/>
          </a:p>
          <a:p>
            <a:pPr marL="0" indent="0">
              <a:buNone/>
            </a:pPr>
            <a:r>
              <a:rPr lang="zh-CN" altLang="en-US" sz="2000"/>
              <a:t>    &lt;target</a:t>
            </a:r>
            <a:endParaRPr lang="zh-CN" altLang="en-US" sz="2000"/>
          </a:p>
          <a:p>
            <a:pPr marL="0" indent="0">
              <a:buNone/>
            </a:pPr>
            <a:r>
              <a:rPr lang="zh-CN" altLang="en-US" sz="2000"/>
              <a:t>        android:name="rotationGroup"</a:t>
            </a:r>
            <a:endParaRPr lang="zh-CN" altLang="en-US" sz="2000"/>
          </a:p>
          <a:p>
            <a:pPr marL="0" indent="0">
              <a:buNone/>
            </a:pPr>
            <a:r>
              <a:rPr lang="zh-CN" altLang="en-US" sz="2000"/>
              <a:t>        </a:t>
            </a:r>
            <a:r>
              <a:rPr lang="zh-CN" altLang="en-US" sz="2000">
                <a:solidFill>
                  <a:srgbClr val="FF0000"/>
                </a:solidFill>
              </a:rPr>
              <a:t>android:animation="@anim/rotation"</a:t>
            </a:r>
            <a:r>
              <a:rPr lang="zh-CN" altLang="en-US" sz="2000"/>
              <a:t> /&gt;</a:t>
            </a:r>
            <a:endParaRPr lang="zh-CN" altLang="en-US" sz="2000"/>
          </a:p>
          <a:p>
            <a:pPr marL="0" indent="0">
              <a:buNone/>
            </a:pPr>
            <a:r>
              <a:rPr lang="zh-CN" altLang="en-US" sz="2000"/>
              <a:t>    &lt;target</a:t>
            </a:r>
            <a:endParaRPr lang="zh-CN" altLang="en-US" sz="2000"/>
          </a:p>
          <a:p>
            <a:pPr marL="0" indent="0">
              <a:buNone/>
            </a:pPr>
            <a:r>
              <a:rPr lang="zh-CN" altLang="en-US" sz="2000"/>
              <a:t>        android:name="v"</a:t>
            </a:r>
            <a:endParaRPr lang="zh-CN" altLang="en-US" sz="2000"/>
          </a:p>
          <a:p>
            <a:pPr marL="0" indent="0">
              <a:buNone/>
            </a:pPr>
            <a:r>
              <a:rPr lang="zh-CN" altLang="en-US" sz="2000"/>
              <a:t>        </a:t>
            </a:r>
            <a:r>
              <a:rPr lang="zh-CN" altLang="en-US" sz="2000">
                <a:solidFill>
                  <a:srgbClr val="FF0000"/>
                </a:solidFill>
              </a:rPr>
              <a:t>android:animation="@anim/path_morph"</a:t>
            </a:r>
            <a:r>
              <a:rPr lang="zh-CN" altLang="en-US" sz="2000"/>
              <a:t> /&gt;</a:t>
            </a:r>
            <a:endParaRPr lang="zh-CN" altLang="en-US" sz="2000"/>
          </a:p>
          <a:p>
            <a:pPr marL="0" indent="0">
              <a:buNone/>
            </a:pPr>
            <a:r>
              <a:rPr lang="zh-CN" altLang="en-US" sz="2000"/>
              <a:t>&lt;/animated-vector&gt;</a:t>
            </a:r>
            <a:endParaRPr lang="zh-CN" alt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634365"/>
            <a:ext cx="10515600" cy="5542915"/>
          </a:xfrm>
        </p:spPr>
        <p:txBody>
          <a:bodyPr>
            <a:noAutofit/>
          </a:bodyPr>
          <a:p>
            <a:pPr marL="0" indent="0">
              <a:buNone/>
            </a:pPr>
            <a:r>
              <a:rPr lang="zh-CN" altLang="en-US" sz="1600"/>
              <a:t>&lt;vector xmlns:android="http://schemas.android.com/apk/res/android"</a:t>
            </a:r>
            <a:endParaRPr lang="zh-CN" altLang="en-US" sz="1600"/>
          </a:p>
          <a:p>
            <a:pPr marL="0" indent="0">
              <a:buNone/>
            </a:pPr>
            <a:r>
              <a:rPr lang="zh-CN" altLang="en-US" sz="1600"/>
              <a:t>    android:height="300dp"</a:t>
            </a:r>
            <a:endParaRPr lang="zh-CN" altLang="en-US" sz="1600"/>
          </a:p>
          <a:p>
            <a:pPr marL="0" indent="0">
              <a:buNone/>
            </a:pPr>
            <a:r>
              <a:rPr lang="zh-CN" altLang="en-US" sz="1600"/>
              <a:t>    android:width="300dp"</a:t>
            </a:r>
            <a:endParaRPr lang="zh-CN" altLang="en-US" sz="1600"/>
          </a:p>
          <a:p>
            <a:pPr marL="0" indent="0">
              <a:buNone/>
            </a:pPr>
            <a:r>
              <a:rPr lang="zh-CN" altLang="en-US" sz="1600"/>
              <a:t>    android:viewportHeight="70"</a:t>
            </a:r>
            <a:endParaRPr lang="zh-CN" altLang="en-US" sz="1600"/>
          </a:p>
          <a:p>
            <a:pPr marL="0" indent="0">
              <a:buNone/>
            </a:pPr>
            <a:r>
              <a:rPr lang="zh-CN" altLang="en-US" sz="1600"/>
              <a:t>    android:viewportWidth="70" &gt;</a:t>
            </a:r>
            <a:endParaRPr lang="zh-CN" altLang="en-US" sz="1600"/>
          </a:p>
          <a:p>
            <a:pPr marL="0" indent="0">
              <a:buNone/>
            </a:pPr>
            <a:r>
              <a:rPr lang="zh-CN" altLang="en-US" sz="1600"/>
              <a:t>    &lt;group</a:t>
            </a:r>
            <a:endParaRPr lang="zh-CN" altLang="en-US" sz="1600"/>
          </a:p>
          <a:p>
            <a:pPr marL="0" indent="0">
              <a:buNone/>
            </a:pPr>
            <a:r>
              <a:rPr lang="zh-CN" altLang="en-US" sz="1600"/>
              <a:t>        android:name="rotationGroup"</a:t>
            </a:r>
            <a:endParaRPr lang="zh-CN" altLang="en-US" sz="1600"/>
          </a:p>
          <a:p>
            <a:pPr marL="0" indent="0">
              <a:buNone/>
            </a:pPr>
            <a:r>
              <a:rPr lang="zh-CN" altLang="en-US" sz="1600"/>
              <a:t>        android:pivotX="35"</a:t>
            </a:r>
            <a:endParaRPr lang="zh-CN" altLang="en-US" sz="1600"/>
          </a:p>
          <a:p>
            <a:pPr marL="0" indent="0">
              <a:buNone/>
            </a:pPr>
            <a:r>
              <a:rPr lang="zh-CN" altLang="en-US" sz="1600"/>
              <a:t>        android:pivotY="35"</a:t>
            </a:r>
            <a:endParaRPr lang="zh-CN" altLang="en-US" sz="1600"/>
          </a:p>
          <a:p>
            <a:pPr marL="0" indent="0">
              <a:buNone/>
            </a:pPr>
            <a:r>
              <a:rPr lang="zh-CN" altLang="en-US" sz="1600"/>
              <a:t>        android:rotation="0.0" &gt;</a:t>
            </a:r>
            <a:endParaRPr lang="zh-CN" altLang="en-US" sz="1600"/>
          </a:p>
          <a:p>
            <a:pPr marL="0" indent="0">
              <a:buNone/>
            </a:pPr>
            <a:r>
              <a:rPr lang="zh-CN" altLang="en-US" sz="1600"/>
              <a:t>        &lt;path</a:t>
            </a:r>
            <a:endParaRPr lang="zh-CN" altLang="en-US" sz="1600"/>
          </a:p>
          <a:p>
            <a:pPr marL="0" indent="0">
              <a:buNone/>
            </a:pPr>
            <a:r>
              <a:rPr lang="zh-CN" altLang="en-US" sz="1600"/>
              <a:t>            android:name="v"</a:t>
            </a:r>
            <a:endParaRPr lang="zh-CN" altLang="en-US" sz="1600"/>
          </a:p>
          <a:p>
            <a:pPr marL="0" indent="0">
              <a:buNone/>
            </a:pPr>
            <a:r>
              <a:rPr lang="zh-CN" altLang="en-US" sz="1600"/>
              <a:t>            android:fillColor="#000000"</a:t>
            </a:r>
            <a:endParaRPr lang="zh-CN" altLang="en-US" sz="1600"/>
          </a:p>
          <a:p>
            <a:pPr marL="0" indent="0">
              <a:buNone/>
            </a:pPr>
            <a:r>
              <a:rPr lang="zh-CN" altLang="en-US" sz="1600"/>
              <a:t>            </a:t>
            </a:r>
            <a:r>
              <a:rPr lang="zh-CN" altLang="en-US" sz="1600">
                <a:solidFill>
                  <a:srgbClr val="FF0000"/>
                </a:solidFill>
              </a:rPr>
              <a:t>android:pathData="M10,10 L60,10 L60,20 L10,20 Z M10,30 L60,30 L60,40 L10,40 Z M10,50 L60,50 L60,60 L10,60 Z"</a:t>
            </a:r>
            <a:r>
              <a:rPr lang="zh-CN" altLang="en-US" sz="1600"/>
              <a:t> /&gt;</a:t>
            </a:r>
            <a:endParaRPr lang="zh-CN" altLang="en-US" sz="1600"/>
          </a:p>
          <a:p>
            <a:pPr marL="0" indent="0">
              <a:buNone/>
            </a:pPr>
            <a:r>
              <a:rPr lang="zh-CN" altLang="en-US" sz="1600"/>
              <a:t>    &lt;/group&gt;</a:t>
            </a:r>
            <a:endParaRPr lang="zh-CN" altLang="en-US" sz="1600"/>
          </a:p>
          <a:p>
            <a:pPr marL="0" indent="0">
              <a:buNone/>
            </a:pPr>
            <a:r>
              <a:rPr lang="zh-CN" altLang="en-US" sz="1600"/>
              <a:t>&lt;/vector&gt;</a:t>
            </a:r>
            <a:endParaRPr lang="zh-CN" altLang="en-US"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601345"/>
            <a:ext cx="10515600" cy="5575935"/>
          </a:xfrm>
        </p:spPr>
        <p:txBody>
          <a:bodyPr>
            <a:normAutofit fontScale="60000"/>
          </a:bodyPr>
          <a:p>
            <a:pPr marL="0" indent="0">
              <a:buNone/>
            </a:pPr>
            <a:r>
              <a:rPr lang="zh-CN" altLang="en-US"/>
              <a:t>&lt;objectAnimator xmlns:android="http://schemas.android.com/apk/res/android"</a:t>
            </a:r>
            <a:endParaRPr lang="zh-CN" altLang="en-US"/>
          </a:p>
          <a:p>
            <a:pPr marL="0" indent="0">
              <a:buNone/>
            </a:pPr>
            <a:r>
              <a:rPr lang="zh-CN" altLang="en-US"/>
              <a:t>    android:duration="3000"</a:t>
            </a:r>
            <a:endParaRPr lang="zh-CN" altLang="en-US"/>
          </a:p>
          <a:p>
            <a:pPr marL="0" indent="0">
              <a:buNone/>
            </a:pPr>
            <a:r>
              <a:rPr lang="zh-CN" altLang="en-US"/>
              <a:t>    android:propertyName="rotation"</a:t>
            </a:r>
            <a:endParaRPr lang="zh-CN" altLang="en-US"/>
          </a:p>
          <a:p>
            <a:pPr marL="0" indent="0">
              <a:buNone/>
            </a:pPr>
            <a:r>
              <a:rPr lang="zh-CN" altLang="en-US"/>
              <a:t>    android:valueFrom="0"</a:t>
            </a:r>
            <a:endParaRPr lang="zh-CN" altLang="en-US"/>
          </a:p>
          <a:p>
            <a:pPr marL="0" indent="0">
              <a:buNone/>
            </a:pPr>
            <a:r>
              <a:rPr lang="zh-CN" altLang="en-US"/>
              <a:t>    android:valueTo="360" /&gt;</a:t>
            </a:r>
            <a:endParaRPr lang="zh-CN" altLang="en-US"/>
          </a:p>
          <a:p>
            <a:pPr marL="0" indent="0">
              <a:buNone/>
            </a:pPr>
            <a:endParaRPr lang="zh-CN" altLang="en-US"/>
          </a:p>
          <a:p>
            <a:pPr marL="0" indent="0">
              <a:buNone/>
            </a:pPr>
            <a:r>
              <a:rPr lang="zh-CN" altLang="en-US"/>
              <a:t>&lt;set xmlns:android="http://schemas.android.com/apk/res/android"&gt;</a:t>
            </a:r>
            <a:endParaRPr lang="zh-CN" altLang="en-US"/>
          </a:p>
          <a:p>
            <a:pPr marL="0" indent="0">
              <a:buNone/>
            </a:pPr>
            <a:r>
              <a:rPr lang="zh-CN" altLang="en-US"/>
              <a:t>    &lt;objectAnimator</a:t>
            </a:r>
            <a:endParaRPr lang="zh-CN" altLang="en-US"/>
          </a:p>
          <a:p>
            <a:pPr marL="0" indent="0">
              <a:buNone/>
            </a:pPr>
            <a:r>
              <a:rPr lang="zh-CN" altLang="en-US"/>
              <a:t>        android:duration="3000"</a:t>
            </a:r>
            <a:endParaRPr lang="zh-CN" altLang="en-US"/>
          </a:p>
          <a:p>
            <a:pPr marL="0" indent="0">
              <a:buNone/>
            </a:pPr>
            <a:r>
              <a:rPr lang="zh-CN" altLang="en-US"/>
              <a:t>        </a:t>
            </a:r>
            <a:r>
              <a:rPr lang="zh-CN" altLang="en-US">
                <a:solidFill>
                  <a:schemeClr val="tx1"/>
                </a:solidFill>
              </a:rPr>
              <a:t>android:propertyName="pathData"</a:t>
            </a:r>
            <a:endParaRPr lang="zh-CN" altLang="en-US">
              <a:solidFill>
                <a:schemeClr val="tx1"/>
              </a:solidFill>
            </a:endParaRPr>
          </a:p>
          <a:p>
            <a:pPr marL="0" indent="0">
              <a:buNone/>
            </a:pPr>
            <a:r>
              <a:rPr lang="zh-CN" altLang="en-US"/>
              <a:t>        </a:t>
            </a:r>
            <a:r>
              <a:rPr lang="zh-CN" altLang="en-US">
                <a:solidFill>
                  <a:srgbClr val="FF0000"/>
                </a:solidFill>
              </a:rPr>
              <a:t>android:valueFrom="M10,10 L60,10 L60,20 L10,20 Z M10,30 L60,30 L60,40 L10,40 Z M10,50 L60,50 L60,60 L10,60 Z"</a:t>
            </a:r>
            <a:endParaRPr lang="zh-CN" altLang="en-US">
              <a:solidFill>
                <a:srgbClr val="FF0000"/>
              </a:solidFill>
            </a:endParaRPr>
          </a:p>
          <a:p>
            <a:pPr marL="0" indent="0">
              <a:buNone/>
            </a:pPr>
            <a:r>
              <a:rPr lang="zh-CN" altLang="en-US">
                <a:solidFill>
                  <a:srgbClr val="FF0000"/>
                </a:solidFill>
              </a:rPr>
              <a:t>        android:valueTo="M5,35 L40,0 L47.072,7.072 L12.072,42.072 Z M10,30 L60,30 L60,40 L10,40 Z M12.072,27.928 L47.072,62.928 L40,70 L5,35 Z"</a:t>
            </a:r>
            <a:endParaRPr lang="zh-CN" altLang="en-US">
              <a:solidFill>
                <a:srgbClr val="FF0000"/>
              </a:solidFill>
            </a:endParaRPr>
          </a:p>
          <a:p>
            <a:pPr marL="0" indent="0">
              <a:buNone/>
            </a:pPr>
            <a:r>
              <a:rPr lang="zh-CN" altLang="en-US">
                <a:solidFill>
                  <a:srgbClr val="FF0000"/>
                </a:solidFill>
              </a:rPr>
              <a:t>        android:valueType="pathType"</a:t>
            </a:r>
            <a:r>
              <a:rPr lang="zh-CN" altLang="en-US"/>
              <a:t> /&gt;</a:t>
            </a:r>
            <a:endParaRPr lang="zh-CN" altLang="en-US"/>
          </a:p>
          <a:p>
            <a:pPr marL="0" indent="0">
              <a:buNone/>
            </a:pPr>
            <a:r>
              <a:rPr lang="zh-CN" altLang="en-US"/>
              <a:t>&lt;/set&gt;</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latin typeface="微软雅黑" panose="020B0503020204020204" charset="-122"/>
                <a:ea typeface="微软雅黑" panose="020B0503020204020204" charset="-122"/>
              </a:rPr>
              <a:t>概述</a:t>
            </a:r>
            <a:endParaRPr lang="zh-CN" altLang="en-US" b="1">
              <a:latin typeface="微软雅黑" panose="020B0503020204020204" charset="-122"/>
              <a:ea typeface="微软雅黑" panose="020B0503020204020204" charset="-122"/>
            </a:endParaRPr>
          </a:p>
        </p:txBody>
      </p:sp>
      <p:pic>
        <p:nvPicPr>
          <p:cNvPr id="4" name="内容占位符 3" descr="概述"/>
          <p:cNvPicPr>
            <a:picLocks noChangeAspect="1"/>
          </p:cNvPicPr>
          <p:nvPr>
            <p:ph idx="1"/>
          </p:nvPr>
        </p:nvPicPr>
        <p:blipFill>
          <a:blip r:embed="rId1"/>
          <a:stretch>
            <a:fillRect/>
          </a:stretch>
        </p:blipFill>
        <p:spPr>
          <a:xfrm>
            <a:off x="838200" y="2074545"/>
            <a:ext cx="10515600" cy="385254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b="1">
                <a:latin typeface="微软雅黑" panose="020B0503020204020204" charset="-122"/>
                <a:ea typeface="微软雅黑" panose="020B0503020204020204" charset="-122"/>
                <a:sym typeface="+mn-ea"/>
              </a:rPr>
              <a:t>SVG</a:t>
            </a:r>
            <a:br>
              <a:rPr lang="zh-CN" altLang="en-US"/>
            </a:br>
            <a:endParaRPr lang="zh-CN" altLang="en-US"/>
          </a:p>
        </p:txBody>
      </p:sp>
      <p:sp>
        <p:nvSpPr>
          <p:cNvPr id="3" name="内容占位符 2"/>
          <p:cNvSpPr>
            <a:spLocks noGrp="1"/>
          </p:cNvSpPr>
          <p:nvPr>
            <p:ph idx="1"/>
          </p:nvPr>
        </p:nvSpPr>
        <p:spPr/>
        <p:txBody>
          <a:bodyPr/>
          <a:p>
            <a:r>
              <a:rPr lang="zh-CN" altLang="en-US"/>
              <a:t>图解</a:t>
            </a:r>
            <a:endParaRPr lang="zh-CN" altLang="en-US"/>
          </a:p>
          <a:p>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lgn="r">
              <a:buNone/>
            </a:pPr>
            <a:r>
              <a:rPr lang="zh-CN" altLang="en-US" b="1">
                <a:latin typeface="微软雅黑" panose="020B0503020204020204" charset="-122"/>
                <a:ea typeface="微软雅黑" panose="020B0503020204020204" charset="-122"/>
                <a:hlinkClick r:id="rId1" action="ppaction://hlinkfile"/>
              </a:rPr>
              <a:t>效果演示</a:t>
            </a:r>
            <a:endParaRPr lang="zh-CN" altLang="en-US" b="1">
              <a:latin typeface="微软雅黑" panose="020B0503020204020204" charset="-122"/>
              <a:ea typeface="微软雅黑" panose="020B0503020204020204" charset="-122"/>
            </a:endParaRPr>
          </a:p>
        </p:txBody>
      </p:sp>
      <p:pic>
        <p:nvPicPr>
          <p:cNvPr id="4" name="图片 2" descr="demo"/>
          <p:cNvPicPr>
            <a:picLocks noChangeAspect="1"/>
          </p:cNvPicPr>
          <p:nvPr/>
        </p:nvPicPr>
        <p:blipFill>
          <a:blip r:embed="rId2">
            <a:extLst>
              <a:ext uri="{BEBA8EAE-BF5A-486C-A8C5-ECC9F3942E4B}">
                <a14:imgProps xmlns:a14="http://schemas.microsoft.com/office/drawing/2010/main">
                  <a14:imgLayer r:embed="rId3"/>
                </a14:imgProps>
              </a:ext>
            </a:extLst>
          </a:blip>
          <a:srcRect/>
          <a:stretch>
            <a:fillRect/>
          </a:stretch>
        </p:blipFill>
        <p:spPr>
          <a:xfrm>
            <a:off x="1224280" y="2661285"/>
            <a:ext cx="2423160" cy="2423160"/>
          </a:xfrm>
          <a:prstGeom prst="rect">
            <a:avLst/>
          </a:prstGeom>
        </p:spPr>
      </p:pic>
      <p:pic>
        <p:nvPicPr>
          <p:cNvPr id="5" name="图片 3" descr="demo2"/>
          <p:cNvPicPr>
            <a:picLocks noChangeAspect="1"/>
          </p:cNvPicPr>
          <p:nvPr/>
        </p:nvPicPr>
        <p:blipFill>
          <a:blip r:embed="rId4">
            <a:extLst>
              <a:ext uri="{BEBA8EAE-BF5A-486C-A8C5-ECC9F3942E4B}">
                <a14:imgProps xmlns:a14="http://schemas.microsoft.com/office/drawing/2010/main">
                  <a14:imgLayer r:embed="rId5"/>
                </a14:imgProps>
              </a:ext>
            </a:extLst>
          </a:blip>
          <a:srcRect/>
          <a:stretch>
            <a:fillRect/>
          </a:stretch>
        </p:blipFill>
        <p:spPr>
          <a:xfrm>
            <a:off x="4353878" y="2660968"/>
            <a:ext cx="2430145" cy="243014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latin typeface="微软雅黑" panose="020B0503020204020204" charset="-122"/>
                <a:ea typeface="微软雅黑" panose="020B0503020204020204" charset="-122"/>
              </a:rPr>
              <a:t>SVG和Path的转换</a:t>
            </a:r>
            <a:endParaRPr lang="zh-CN" altLang="en-US" b="1">
              <a:latin typeface="微软雅黑" panose="020B0503020204020204" charset="-122"/>
              <a:ea typeface="微软雅黑" panose="020B0503020204020204" charset="-122"/>
            </a:endParaRPr>
          </a:p>
        </p:txBody>
      </p:sp>
      <p:sp>
        <p:nvSpPr>
          <p:cNvPr id="3" name="内容占位符 2"/>
          <p:cNvSpPr>
            <a:spLocks noGrp="1"/>
          </p:cNvSpPr>
          <p:nvPr>
            <p:ph idx="1"/>
          </p:nvPr>
        </p:nvSpPr>
        <p:spPr/>
        <p:txBody>
          <a:bodyPr>
            <a:normAutofit fontScale="90000" lnSpcReduction="20000"/>
          </a:bodyPr>
          <a:p>
            <a:r>
              <a:rPr lang="zh-CN" altLang="en-US"/>
              <a:t>为什么会有这种想法？</a:t>
            </a:r>
            <a:endParaRPr lang="zh-CN" altLang="en-US"/>
          </a:p>
          <a:p>
            <a:pPr marL="0" indent="0">
              <a:buNone/>
            </a:pPr>
            <a:r>
              <a:rPr lang="zh-CN" altLang="en-US" sz="2400">
                <a:solidFill>
                  <a:srgbClr val="FF0000"/>
                </a:solidFill>
              </a:rPr>
              <a:t>当前生产力不能满足人民日益增长的物质文化需求。</a:t>
            </a:r>
            <a:endParaRPr lang="zh-CN" altLang="en-US" sz="2400">
              <a:solidFill>
                <a:srgbClr val="FF0000"/>
              </a:solidFill>
            </a:endParaRPr>
          </a:p>
          <a:p>
            <a:pPr marL="0" indent="0">
              <a:buNone/>
            </a:pPr>
            <a:endParaRPr lang="zh-CN" altLang="en-US"/>
          </a:p>
          <a:p>
            <a:pPr marL="0" indent="0" fontAlgn="auto">
              <a:lnSpc>
                <a:spcPct val="150000"/>
              </a:lnSpc>
              <a:buNone/>
            </a:pPr>
            <a:r>
              <a:rPr lang="zh-CN" altLang="en-US" sz="2400"/>
              <a:t>目前Android中对SVG支持的ap</a:t>
            </a:r>
            <a:r>
              <a:rPr lang="en-US" altLang="zh-CN" sz="2400"/>
              <a:t>i</a:t>
            </a:r>
            <a:r>
              <a:rPr lang="zh-CN" altLang="en-US" sz="2400"/>
              <a:t>真的很少，功能比较弱，生成</a:t>
            </a:r>
            <a:r>
              <a:rPr lang="en-US" altLang="zh-CN" sz="2400"/>
              <a:t>SVG</a:t>
            </a:r>
            <a:r>
              <a:rPr lang="zh-CN" altLang="en-US" sz="2400"/>
              <a:t>也是基于</a:t>
            </a:r>
            <a:r>
              <a:rPr lang="en-US" altLang="zh-CN" sz="2400"/>
              <a:t>Android Studio</a:t>
            </a:r>
            <a:r>
              <a:rPr lang="zh-CN" altLang="en-US" sz="2400"/>
              <a:t>的模板，很多软件导出的</a:t>
            </a:r>
            <a:r>
              <a:rPr lang="en-US" altLang="zh-CN" sz="2400"/>
              <a:t>SVG</a:t>
            </a:r>
            <a:r>
              <a:rPr lang="zh-CN" altLang="en-US" sz="2400"/>
              <a:t>文件需要作修改才能用，SVG动画也不能进行控制。所以就产生这种想法把</a:t>
            </a:r>
            <a:r>
              <a:rPr lang="en-US" altLang="zh-CN" sz="2400"/>
              <a:t>SVG</a:t>
            </a:r>
            <a:r>
              <a:rPr lang="zh-CN" altLang="en-US" sz="2400"/>
              <a:t>转换成</a:t>
            </a:r>
            <a:r>
              <a:rPr lang="en-US" altLang="zh-CN" sz="2400"/>
              <a:t>Android</a:t>
            </a:r>
            <a:r>
              <a:rPr lang="zh-CN" altLang="en-US" sz="2400"/>
              <a:t>中的</a:t>
            </a:r>
            <a:r>
              <a:rPr lang="en-US" altLang="zh-CN" sz="2400"/>
              <a:t>Path</a:t>
            </a:r>
            <a:r>
              <a:rPr lang="zh-CN" altLang="en-US" sz="2400"/>
              <a:t>，这样就可以随心所欲地做任何操作了。</a:t>
            </a:r>
            <a:r>
              <a:rPr lang="en-US" altLang="zh-CN" sz="2400"/>
              <a:t>Android</a:t>
            </a:r>
            <a:r>
              <a:rPr lang="zh-CN" altLang="en-US" sz="2400"/>
              <a:t>中对</a:t>
            </a:r>
            <a:r>
              <a:rPr lang="en-US" altLang="zh-CN" sz="2400"/>
              <a:t>Path</a:t>
            </a:r>
            <a:r>
              <a:rPr lang="zh-CN" altLang="en-US" sz="2400"/>
              <a:t>的支持还是很强大的。</a:t>
            </a:r>
            <a:endParaRPr lang="zh-CN" altLang="en-US" sz="2400"/>
          </a:p>
          <a:p>
            <a:pPr marL="0" indent="0" fontAlgn="auto">
              <a:lnSpc>
                <a:spcPct val="150000"/>
              </a:lnSpc>
              <a:buNone/>
            </a:pPr>
            <a:r>
              <a:rPr lang="zh-CN" altLang="en-US" sz="2400"/>
              <a:t>为什么</a:t>
            </a:r>
            <a:r>
              <a:rPr lang="en-US" altLang="zh-CN" sz="2400"/>
              <a:t>SVG</a:t>
            </a:r>
            <a:r>
              <a:rPr lang="zh-CN" altLang="en-US" sz="2400"/>
              <a:t>可以转换成</a:t>
            </a:r>
            <a:r>
              <a:rPr lang="en-US" altLang="zh-CN" sz="2400"/>
              <a:t>Path</a:t>
            </a:r>
            <a:r>
              <a:rPr lang="zh-CN" altLang="en-US" sz="2400"/>
              <a:t>呢？是因为SVG的语法中常用的部分基本都能对应着</a:t>
            </a:r>
            <a:r>
              <a:rPr lang="en-US" altLang="zh-CN" sz="2400"/>
              <a:t>Path</a:t>
            </a:r>
            <a:r>
              <a:rPr lang="zh-CN" altLang="en-US" sz="2400"/>
              <a:t>的一个函数，实际上</a:t>
            </a:r>
            <a:r>
              <a:rPr lang="en-US" altLang="zh-CN" sz="2400"/>
              <a:t>SVG</a:t>
            </a:r>
            <a:r>
              <a:rPr lang="zh-CN" altLang="en-US" sz="2400"/>
              <a:t>和</a:t>
            </a:r>
            <a:r>
              <a:rPr lang="en-US" altLang="zh-CN" sz="2400"/>
              <a:t>Path</a:t>
            </a:r>
            <a:r>
              <a:rPr lang="zh-CN" altLang="en-US" sz="2400"/>
              <a:t>是不分家的。</a:t>
            </a:r>
            <a:endParaRPr lang="zh-CN"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latin typeface="微软雅黑" panose="020B0503020204020204" charset="-122"/>
                <a:ea typeface="微软雅黑" panose="020B0503020204020204" charset="-122"/>
                <a:sym typeface="+mn-ea"/>
              </a:rPr>
              <a:t>SVG和Path的转换</a:t>
            </a:r>
            <a:endParaRPr lang="zh-CN" altLang="en-US"/>
          </a:p>
        </p:txBody>
      </p:sp>
      <p:sp>
        <p:nvSpPr>
          <p:cNvPr id="3" name="内容占位符 2"/>
          <p:cNvSpPr>
            <a:spLocks noGrp="1"/>
          </p:cNvSpPr>
          <p:nvPr>
            <p:ph idx="1"/>
          </p:nvPr>
        </p:nvSpPr>
        <p:spPr/>
        <p:txBody>
          <a:bodyPr/>
          <a:p>
            <a:r>
              <a:rPr lang="zh-CN" altLang="en-US"/>
              <a:t>实现</a:t>
            </a:r>
            <a:endParaRPr lang="zh-CN" altLang="en-US"/>
          </a:p>
          <a:p>
            <a:endParaRPr lang="zh-CN" altLang="en-US"/>
          </a:p>
          <a:p>
            <a:pPr marL="0" indent="0">
              <a:buNone/>
            </a:pPr>
            <a:r>
              <a:rPr lang="zh-CN" altLang="en-US"/>
              <a:t>这段代码就不好贴了，因为用到了开源库，</a:t>
            </a:r>
            <a:r>
              <a:rPr lang="en-US" altLang="zh-CN"/>
              <a:t>SVG</a:t>
            </a:r>
            <a:r>
              <a:rPr lang="zh-CN" altLang="en-US"/>
              <a:t>解析实在是太复杂，原因主要是</a:t>
            </a:r>
            <a:r>
              <a:rPr lang="en-US" altLang="zh-CN"/>
              <a:t>SVG</a:t>
            </a:r>
            <a:r>
              <a:rPr lang="zh-CN" altLang="en-US"/>
              <a:t>的语法比较多变。基本的思路是遍历节点，判断命令符，然后根据命令符构建</a:t>
            </a:r>
            <a:r>
              <a:rPr lang="en-US" altLang="zh-CN"/>
              <a:t>Path</a:t>
            </a:r>
            <a:r>
              <a:rPr lang="zh-CN" altLang="en-US"/>
              <a:t>。</a:t>
            </a:r>
            <a:endParaRPr lang="zh-CN" altLang="en-US"/>
          </a:p>
          <a:p>
            <a:pPr marL="0" indent="0">
              <a:buNone/>
            </a:pPr>
            <a:r>
              <a:rPr lang="zh-CN" altLang="en-US"/>
              <a:t>AndroidSVG：</a:t>
            </a:r>
            <a:r>
              <a:rPr lang="zh-CN" altLang="en-US">
                <a:hlinkClick r:id="rId1"/>
              </a:rPr>
              <a:t>https://bigbadaboom.github.io/androidsvg/</a:t>
            </a:r>
            <a:endParaRPr lang="zh-CN" altLang="en-US">
              <a:hlinkClick r:id="rId1"/>
            </a:endParaRPr>
          </a:p>
          <a:p>
            <a:pPr marL="0" indent="0">
              <a:buNone/>
            </a:pPr>
            <a:endParaRPr lang="zh-CN" altLang="en-US"/>
          </a:p>
          <a:p>
            <a:pPr marL="0" indent="0" algn="r">
              <a:buNone/>
            </a:pPr>
            <a:r>
              <a:rPr lang="zh-CN" altLang="en-US" b="1">
                <a:latin typeface="微软雅黑" panose="020B0503020204020204" charset="-122"/>
                <a:ea typeface="微软雅黑" panose="020B0503020204020204" charset="-122"/>
                <a:hlinkClick r:id="rId2" action="ppaction://hlinkfile"/>
              </a:rPr>
              <a:t>效果演示</a:t>
            </a:r>
            <a:endParaRPr lang="zh-CN" altLang="en-US" b="1">
              <a:latin typeface="微软雅黑" panose="020B0503020204020204" charset="-122"/>
              <a:ea typeface="微软雅黑" panose="020B050302020402020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latin typeface="微软雅黑" panose="020B0503020204020204" charset="-122"/>
                <a:ea typeface="微软雅黑" panose="020B0503020204020204" charset="-122"/>
                <a:sym typeface="+mn-ea"/>
              </a:rPr>
              <a:t>SVG</a:t>
            </a:r>
            <a:endParaRPr lang="zh-CN" altLang="en-US"/>
          </a:p>
        </p:txBody>
      </p:sp>
      <p:sp>
        <p:nvSpPr>
          <p:cNvPr id="3" name="内容占位符 2"/>
          <p:cNvSpPr>
            <a:spLocks noGrp="1"/>
          </p:cNvSpPr>
          <p:nvPr>
            <p:ph idx="1"/>
          </p:nvPr>
        </p:nvSpPr>
        <p:spPr/>
        <p:txBody>
          <a:bodyPr>
            <a:normAutofit fontScale="90000"/>
          </a:bodyPr>
          <a:p>
            <a:r>
              <a:rPr lang="zh-CN" altLang="en-US"/>
              <a:t>目前的痛点</a:t>
            </a:r>
            <a:endParaRPr lang="zh-CN" altLang="en-US"/>
          </a:p>
          <a:p>
            <a:pPr marL="0" indent="0">
              <a:buNone/>
            </a:pPr>
            <a:endParaRPr lang="zh-CN" altLang="en-US"/>
          </a:p>
          <a:p>
            <a:pPr marL="0" indent="0" fontAlgn="auto">
              <a:lnSpc>
                <a:spcPct val="150000"/>
              </a:lnSpc>
              <a:buNone/>
            </a:pPr>
            <a:r>
              <a:rPr lang="zh-CN" altLang="en-US" sz="2000"/>
              <a:t>官方animated-vector提供的api很少，无法对SVG进行精细的控制。</a:t>
            </a:r>
            <a:endParaRPr lang="zh-CN" altLang="en-US" sz="2000"/>
          </a:p>
          <a:p>
            <a:pPr marL="0" indent="0" fontAlgn="auto">
              <a:lnSpc>
                <a:spcPct val="150000"/>
              </a:lnSpc>
              <a:buNone/>
            </a:pPr>
            <a:r>
              <a:rPr lang="zh-CN" altLang="en-US" sz="2000"/>
              <a:t>把SVG转换成Path的这种方式，解析很难。因为SVG标签很多，写法也很开放，同样的效果可能会有很多种写法，不同软件导出的SVG路径也不一样。Demo中的android.svg也是我从GIMP中导出后手动修改的。</a:t>
            </a:r>
            <a:endParaRPr lang="zh-CN" altLang="en-US" sz="2000"/>
          </a:p>
          <a:p>
            <a:pPr marL="0" indent="0" fontAlgn="auto">
              <a:lnSpc>
                <a:spcPct val="150000"/>
              </a:lnSpc>
              <a:buNone/>
            </a:pPr>
            <a:r>
              <a:rPr lang="zh-CN" altLang="en-US" sz="2000"/>
              <a:t>简单的</a:t>
            </a:r>
            <a:r>
              <a:rPr lang="en-US" altLang="zh-CN" sz="2000"/>
              <a:t>SVG</a:t>
            </a:r>
            <a:r>
              <a:rPr lang="zh-CN" altLang="en-US" sz="2000"/>
              <a:t>还能手写，比如</a:t>
            </a:r>
            <a:r>
              <a:rPr lang="en-US" altLang="zh-CN" sz="2000"/>
              <a:t>demo</a:t>
            </a:r>
            <a:r>
              <a:rPr lang="zh-CN" altLang="zh-CN" sz="2000"/>
              <a:t>两个动画</a:t>
            </a:r>
            <a:r>
              <a:rPr lang="zh-CN" altLang="en-US" sz="2000"/>
              <a:t>，复杂的就必须用工具导出，而不同的工具导出相同的图形，结果可能完全不一样。</a:t>
            </a:r>
            <a:endParaRPr lang="zh-CN" altLang="en-US" sz="2000"/>
          </a:p>
          <a:p>
            <a:pPr marL="0" indent="0" fontAlgn="auto">
              <a:lnSpc>
                <a:spcPct val="150000"/>
              </a:lnSpc>
              <a:buNone/>
            </a:pPr>
            <a:r>
              <a:rPr lang="en-US" altLang="zh-CN" sz="2000"/>
              <a:t>SVG</a:t>
            </a:r>
            <a:r>
              <a:rPr lang="zh-CN" altLang="en-US" sz="2000"/>
              <a:t>全部的语法太多、太复杂，要全部学习，成本也太大。</a:t>
            </a:r>
            <a:endParaRPr lang="zh-CN" altLang="en-US"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latin typeface="微软雅黑" panose="020B0503020204020204" charset="-122"/>
                <a:ea typeface="微软雅黑" panose="020B0503020204020204" charset="-122"/>
                <a:sym typeface="+mn-ea"/>
              </a:rPr>
              <a:t>SVG</a:t>
            </a:r>
            <a:endParaRPr lang="zh-CN" altLang="en-US"/>
          </a:p>
        </p:txBody>
      </p:sp>
      <p:sp>
        <p:nvSpPr>
          <p:cNvPr id="3" name="内容占位符 2"/>
          <p:cNvSpPr>
            <a:spLocks noGrp="1"/>
          </p:cNvSpPr>
          <p:nvPr>
            <p:ph idx="1"/>
          </p:nvPr>
        </p:nvSpPr>
        <p:spPr/>
        <p:txBody>
          <a:bodyPr>
            <a:normAutofit fontScale="80000"/>
          </a:bodyPr>
          <a:p>
            <a:r>
              <a:rPr lang="zh-CN" altLang="en-US"/>
              <a:t>总结</a:t>
            </a:r>
            <a:endParaRPr lang="zh-CN" altLang="en-US"/>
          </a:p>
          <a:p>
            <a:pPr marL="0" indent="0">
              <a:buNone/>
            </a:pPr>
            <a:endParaRPr lang="zh-CN" altLang="en-US"/>
          </a:p>
          <a:p>
            <a:pPr marL="0" indent="0" fontAlgn="auto">
              <a:lnSpc>
                <a:spcPct val="150000"/>
              </a:lnSpc>
              <a:buNone/>
            </a:pPr>
            <a:r>
              <a:rPr lang="zh-CN" altLang="en-US" sz="2400"/>
              <a:t>尽管SVG目前在Android中的功能还不是很多，但是已经可以看出它的强大之处，随着Google后续版本升级，SVG肯定会大方光彩。</a:t>
            </a:r>
            <a:endParaRPr lang="zh-CN" altLang="en-US" sz="2400"/>
          </a:p>
          <a:p>
            <a:pPr marL="0" indent="0" fontAlgn="auto">
              <a:lnSpc>
                <a:spcPct val="150000"/>
              </a:lnSpc>
              <a:buNone/>
            </a:pPr>
            <a:r>
              <a:rPr lang="zh-CN" altLang="en-US" sz="2400"/>
              <a:t>当前我们可以使用SVG图片代替很多位图，因为本身SVG的体积就很小，而且只需要一套图。</a:t>
            </a:r>
            <a:endParaRPr lang="zh-CN" altLang="en-US" sz="2400"/>
          </a:p>
          <a:p>
            <a:pPr marL="0" indent="0" fontAlgn="auto">
              <a:lnSpc>
                <a:spcPct val="150000"/>
              </a:lnSpc>
              <a:buNone/>
            </a:pPr>
            <a:r>
              <a:rPr lang="zh-CN" altLang="en-US" sz="2400"/>
              <a:t>也可以做一些比较酷炫的切换特效，比如上面的Demo。</a:t>
            </a:r>
            <a:endParaRPr lang="zh-CN" altLang="en-US" sz="2400"/>
          </a:p>
          <a:p>
            <a:pPr marL="0" indent="0" fontAlgn="auto">
              <a:lnSpc>
                <a:spcPct val="150000"/>
              </a:lnSpc>
              <a:buNone/>
            </a:pPr>
            <a:r>
              <a:rPr lang="zh-CN" altLang="en-US" sz="2400"/>
              <a:t>也可以用开源框架转换成path作进一步的处理。</a:t>
            </a:r>
            <a:endParaRPr lang="zh-CN" altLang="en-US" sz="2400"/>
          </a:p>
          <a:p>
            <a:pPr marL="0" indent="0" fontAlgn="auto">
              <a:lnSpc>
                <a:spcPct val="150000"/>
              </a:lnSpc>
              <a:buNone/>
            </a:pPr>
            <a:r>
              <a:rPr lang="zh-CN" altLang="en-US" sz="2400"/>
              <a:t>个人觉得</a:t>
            </a:r>
            <a:r>
              <a:rPr lang="en-US" altLang="zh-CN" sz="2400"/>
              <a:t>SVG</a:t>
            </a:r>
            <a:r>
              <a:rPr lang="zh-CN" altLang="en-US" sz="2400"/>
              <a:t>以后的应用会非常的叼！</a:t>
            </a:r>
            <a:r>
              <a:rPr lang="en-US" altLang="zh-CN" sz="2400"/>
              <a:t>web</a:t>
            </a:r>
            <a:r>
              <a:rPr lang="zh-CN" altLang="zh-CN" sz="2400"/>
              <a:t>前端已经看出来了。</a:t>
            </a:r>
            <a:endParaRPr lang="zh-CN" altLang="zh-CN"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latin typeface="微软雅黑" panose="020B0503020204020204" charset="-122"/>
                <a:ea typeface="微软雅黑" panose="020B0503020204020204" charset="-122"/>
              </a:rPr>
              <a:t>Android.xml</a:t>
            </a:r>
            <a:endParaRPr lang="en-US" altLang="zh-CN" b="1">
              <a:latin typeface="微软雅黑" panose="020B0503020204020204" charset="-122"/>
              <a:ea typeface="微软雅黑" panose="020B0503020204020204" charset="-122"/>
            </a:endParaRPr>
          </a:p>
        </p:txBody>
      </p:sp>
      <p:sp>
        <p:nvSpPr>
          <p:cNvPr id="3" name="内容占位符 2"/>
          <p:cNvSpPr>
            <a:spLocks noGrp="1"/>
          </p:cNvSpPr>
          <p:nvPr>
            <p:ph idx="1"/>
          </p:nvPr>
        </p:nvSpPr>
        <p:spPr/>
        <p:txBody>
          <a:bodyPr/>
          <a:p>
            <a:r>
              <a:rPr lang="en-US" altLang="zh-CN"/>
              <a:t>shape</a:t>
            </a:r>
            <a:endParaRPr lang="en-US" altLang="zh-CN"/>
          </a:p>
          <a:p>
            <a:endParaRPr lang="en-US" altLang="zh-CN"/>
          </a:p>
          <a:p>
            <a:pPr marL="0" indent="0">
              <a:buNone/>
            </a:pPr>
            <a:endParaRPr lang="en-US" altLang="zh-CN"/>
          </a:p>
        </p:txBody>
      </p:sp>
      <p:pic>
        <p:nvPicPr>
          <p:cNvPr id="4" name="图片 3"/>
          <p:cNvPicPr>
            <a:picLocks noChangeAspect="1"/>
          </p:cNvPicPr>
          <p:nvPr/>
        </p:nvPicPr>
        <p:blipFill>
          <a:blip r:embed="rId1"/>
          <a:stretch>
            <a:fillRect/>
          </a:stretch>
        </p:blipFill>
        <p:spPr>
          <a:xfrm>
            <a:off x="1095375" y="2848610"/>
            <a:ext cx="2305050" cy="819150"/>
          </a:xfrm>
          <a:prstGeom prst="rect">
            <a:avLst/>
          </a:prstGeom>
        </p:spPr>
      </p:pic>
      <p:pic>
        <p:nvPicPr>
          <p:cNvPr id="5" name="图片 4"/>
          <p:cNvPicPr>
            <a:picLocks noChangeAspect="1"/>
          </p:cNvPicPr>
          <p:nvPr/>
        </p:nvPicPr>
        <p:blipFill>
          <a:blip r:embed="rId2"/>
          <a:stretch>
            <a:fillRect/>
          </a:stretch>
        </p:blipFill>
        <p:spPr>
          <a:xfrm>
            <a:off x="3635375" y="2872105"/>
            <a:ext cx="2276475" cy="771525"/>
          </a:xfrm>
          <a:prstGeom prst="rect">
            <a:avLst/>
          </a:prstGeom>
        </p:spPr>
      </p:pic>
      <p:pic>
        <p:nvPicPr>
          <p:cNvPr id="6" name="图片 5"/>
          <p:cNvPicPr>
            <a:picLocks noChangeAspect="1"/>
          </p:cNvPicPr>
          <p:nvPr/>
        </p:nvPicPr>
        <p:blipFill>
          <a:blip r:embed="rId3"/>
          <a:stretch>
            <a:fillRect/>
          </a:stretch>
        </p:blipFill>
        <p:spPr>
          <a:xfrm>
            <a:off x="6280150" y="2082165"/>
            <a:ext cx="2362200" cy="2352675"/>
          </a:xfrm>
          <a:prstGeom prst="rect">
            <a:avLst/>
          </a:prstGeom>
        </p:spPr>
      </p:pic>
      <p:pic>
        <p:nvPicPr>
          <p:cNvPr id="7" name="图片 6"/>
          <p:cNvPicPr>
            <a:picLocks noChangeAspect="1"/>
          </p:cNvPicPr>
          <p:nvPr/>
        </p:nvPicPr>
        <p:blipFill>
          <a:blip r:embed="rId4"/>
          <a:stretch>
            <a:fillRect/>
          </a:stretch>
        </p:blipFill>
        <p:spPr>
          <a:xfrm>
            <a:off x="8848090" y="2843530"/>
            <a:ext cx="2276475" cy="800100"/>
          </a:xfrm>
          <a:prstGeom prst="rect">
            <a:avLst/>
          </a:prstGeom>
        </p:spPr>
      </p:pic>
      <p:pic>
        <p:nvPicPr>
          <p:cNvPr id="8" name="图片 7"/>
          <p:cNvPicPr>
            <a:picLocks noChangeAspect="1"/>
          </p:cNvPicPr>
          <p:nvPr/>
        </p:nvPicPr>
        <p:blipFill>
          <a:blip r:embed="rId5"/>
          <a:stretch>
            <a:fillRect/>
          </a:stretch>
        </p:blipFill>
        <p:spPr>
          <a:xfrm>
            <a:off x="1043305" y="3959860"/>
            <a:ext cx="2152650" cy="2162175"/>
          </a:xfrm>
          <a:prstGeom prst="rect">
            <a:avLst/>
          </a:prstGeom>
        </p:spPr>
      </p:pic>
      <p:pic>
        <p:nvPicPr>
          <p:cNvPr id="9" name="图片 8"/>
          <p:cNvPicPr>
            <a:picLocks noChangeAspect="1"/>
          </p:cNvPicPr>
          <p:nvPr/>
        </p:nvPicPr>
        <p:blipFill>
          <a:blip r:embed="rId6"/>
          <a:stretch>
            <a:fillRect/>
          </a:stretch>
        </p:blipFill>
        <p:spPr>
          <a:xfrm>
            <a:off x="3535680" y="3959860"/>
            <a:ext cx="2133600" cy="2114550"/>
          </a:xfrm>
          <a:prstGeom prst="rect">
            <a:avLst/>
          </a:prstGeom>
        </p:spPr>
      </p:pic>
      <p:pic>
        <p:nvPicPr>
          <p:cNvPr id="10" name="图片 9"/>
          <p:cNvPicPr>
            <a:picLocks noChangeAspect="1"/>
          </p:cNvPicPr>
          <p:nvPr/>
        </p:nvPicPr>
        <p:blipFill>
          <a:blip r:embed="rId7"/>
          <a:stretch>
            <a:fillRect/>
          </a:stretch>
        </p:blipFill>
        <p:spPr>
          <a:xfrm>
            <a:off x="6280150" y="4860290"/>
            <a:ext cx="4171315" cy="361950"/>
          </a:xfrm>
          <a:prstGeom prst="rect">
            <a:avLst/>
          </a:prstGeom>
        </p:spPr>
      </p:pic>
      <p:sp>
        <p:nvSpPr>
          <p:cNvPr id="11" name="文本框 10"/>
          <p:cNvSpPr txBox="1"/>
          <p:nvPr/>
        </p:nvSpPr>
        <p:spPr>
          <a:xfrm>
            <a:off x="6280150" y="5222240"/>
            <a:ext cx="1097280" cy="365760"/>
          </a:xfrm>
          <a:prstGeom prst="rect">
            <a:avLst/>
          </a:prstGeom>
          <a:noFill/>
        </p:spPr>
        <p:txBody>
          <a:bodyPr wrap="none" rtlCol="0">
            <a:spAutoFit/>
          </a:bodyPr>
          <a:p>
            <a:r>
              <a:rPr lang="zh-CN" altLang="en-US"/>
              <a:t>两点注意</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b="1">
                <a:latin typeface="微软雅黑" panose="020B0503020204020204" charset="-122"/>
                <a:ea typeface="微软雅黑" panose="020B0503020204020204" charset="-122"/>
                <a:sym typeface="+mn-ea"/>
              </a:rPr>
              <a:t>Android.xml</a:t>
            </a:r>
            <a:endParaRPr lang="zh-CN" altLang="en-US"/>
          </a:p>
        </p:txBody>
      </p:sp>
      <p:sp>
        <p:nvSpPr>
          <p:cNvPr id="3" name="内容占位符 2"/>
          <p:cNvSpPr>
            <a:spLocks noGrp="1"/>
          </p:cNvSpPr>
          <p:nvPr>
            <p:ph idx="1"/>
          </p:nvPr>
        </p:nvSpPr>
        <p:spPr/>
        <p:txBody>
          <a:bodyPr>
            <a:normAutofit lnSpcReduction="20000"/>
          </a:bodyPr>
          <a:p>
            <a:r>
              <a:rPr lang="en-US" altLang="zh-CN"/>
              <a:t>drawable</a:t>
            </a:r>
            <a:endParaRPr lang="en-US" altLang="zh-CN"/>
          </a:p>
          <a:p>
            <a:endParaRPr lang="en-US" altLang="zh-CN"/>
          </a:p>
          <a:p>
            <a:pPr marL="0" indent="0">
              <a:buNone/>
            </a:pPr>
            <a:r>
              <a:rPr lang="en-US" altLang="zh-CN" sz="2000"/>
              <a:t>&lt;bitmap /&gt; </a:t>
            </a:r>
            <a:r>
              <a:rPr lang="zh-CN" altLang="zh-CN" sz="2000"/>
              <a:t>对一张图片做处理，有很多属性可以设置。</a:t>
            </a:r>
            <a:endParaRPr lang="zh-CN" altLang="zh-CN" sz="2000"/>
          </a:p>
          <a:p>
            <a:pPr marL="0" indent="0">
              <a:buNone/>
            </a:pPr>
            <a:r>
              <a:rPr lang="zh-CN" altLang="zh-CN" sz="2000"/>
              <a:t>&lt;nine-patch </a:t>
            </a:r>
            <a:r>
              <a:rPr lang="en-US" altLang="zh-CN" sz="2000"/>
              <a:t>/&gt; </a:t>
            </a:r>
            <a:r>
              <a:rPr lang="zh-CN" altLang="zh-CN" sz="2000"/>
              <a:t>对</a:t>
            </a:r>
            <a:r>
              <a:rPr lang="en-US" altLang="zh-CN" sz="2000"/>
              <a:t>.9</a:t>
            </a:r>
            <a:r>
              <a:rPr lang="zh-CN" altLang="zh-CN" sz="2000"/>
              <a:t>图做了封装，比直接使用</a:t>
            </a:r>
            <a:r>
              <a:rPr lang="en-US" altLang="zh-CN" sz="2000"/>
              <a:t>.9</a:t>
            </a:r>
            <a:r>
              <a:rPr lang="zh-CN" altLang="zh-CN" sz="2000"/>
              <a:t>图多一些功能。</a:t>
            </a:r>
            <a:endParaRPr lang="zh-CN" altLang="zh-CN" sz="2000"/>
          </a:p>
          <a:p>
            <a:pPr marL="0" indent="0">
              <a:buNone/>
            </a:pPr>
            <a:r>
              <a:rPr lang="zh-CN" altLang="zh-CN" sz="2000"/>
              <a:t>&lt;inset </a:t>
            </a:r>
            <a:r>
              <a:rPr lang="en-US" altLang="zh-CN" sz="2000"/>
              <a:t>/&gt; </a:t>
            </a:r>
            <a:r>
              <a:rPr lang="zh-CN" altLang="zh-CN" sz="2000"/>
              <a:t>对背景图片对内边距处理的，和</a:t>
            </a:r>
            <a:r>
              <a:rPr lang="en-US" altLang="zh-CN" sz="2000"/>
              <a:t>padding</a:t>
            </a:r>
            <a:r>
              <a:rPr lang="zh-CN" altLang="zh-CN" sz="2000"/>
              <a:t>不一样。</a:t>
            </a:r>
            <a:endParaRPr lang="zh-CN" altLang="zh-CN" sz="2000"/>
          </a:p>
          <a:p>
            <a:pPr marL="0" indent="0">
              <a:buNone/>
            </a:pPr>
            <a:r>
              <a:rPr lang="zh-CN" altLang="zh-CN" sz="2000"/>
              <a:t>&lt;clip </a:t>
            </a:r>
            <a:r>
              <a:rPr lang="en-US" altLang="zh-CN" sz="2000"/>
              <a:t>/&gt; </a:t>
            </a:r>
            <a:r>
              <a:rPr lang="zh-CN" altLang="zh-CN" sz="2000"/>
              <a:t>对图片进行裁剪的，简单的属性省去很多</a:t>
            </a:r>
            <a:r>
              <a:rPr lang="en-US" altLang="zh-CN" sz="2000"/>
              <a:t>java</a:t>
            </a:r>
            <a:r>
              <a:rPr lang="zh-CN" altLang="en-US" sz="2000"/>
              <a:t>代码。</a:t>
            </a:r>
            <a:endParaRPr lang="zh-CN" altLang="en-US" sz="2000"/>
          </a:p>
          <a:p>
            <a:pPr marL="0" indent="0">
              <a:buNone/>
            </a:pPr>
            <a:r>
              <a:rPr lang="zh-CN" altLang="en-US" sz="2000"/>
              <a:t>&lt;scale </a:t>
            </a:r>
            <a:r>
              <a:rPr lang="en-US" altLang="zh-CN" sz="2000"/>
              <a:t>/&gt;</a:t>
            </a:r>
            <a:r>
              <a:rPr lang="zh-CN" altLang="zh-CN" sz="2000"/>
              <a:t> 对图片缩放，可等比例或不等比例。</a:t>
            </a:r>
            <a:endParaRPr lang="zh-CN" altLang="zh-CN" sz="2000"/>
          </a:p>
          <a:p>
            <a:pPr marL="0" indent="0">
              <a:buNone/>
            </a:pPr>
            <a:r>
              <a:rPr lang="zh-CN" altLang="zh-CN" sz="2000"/>
              <a:t>&lt;level-list </a:t>
            </a:r>
            <a:r>
              <a:rPr lang="en-US" altLang="zh-CN" sz="2000"/>
              <a:t>/&gt; </a:t>
            </a:r>
            <a:r>
              <a:rPr lang="zh-CN" altLang="zh-CN" sz="2000"/>
              <a:t>根据</a:t>
            </a:r>
            <a:r>
              <a:rPr lang="en-US" altLang="zh-CN" sz="2000"/>
              <a:t>level</a:t>
            </a:r>
            <a:r>
              <a:rPr lang="zh-CN" altLang="en-US" sz="2000"/>
              <a:t>值</a:t>
            </a:r>
            <a:r>
              <a:rPr lang="zh-CN" altLang="zh-CN" sz="2000"/>
              <a:t>显示不同状态的图片，很常见。</a:t>
            </a:r>
            <a:endParaRPr lang="zh-CN" altLang="zh-CN" sz="2000"/>
          </a:p>
          <a:p>
            <a:pPr marL="0" indent="0">
              <a:buNone/>
            </a:pPr>
            <a:r>
              <a:rPr lang="zh-CN" altLang="zh-CN" sz="2000"/>
              <a:t>&lt;transition </a:t>
            </a:r>
            <a:r>
              <a:rPr lang="en-US" altLang="zh-CN" sz="2000"/>
              <a:t>/&gt;</a:t>
            </a:r>
            <a:r>
              <a:rPr lang="zh-CN" altLang="zh-CN" sz="2000"/>
              <a:t> 切换状态，节省代码，自带的效果就很好。</a:t>
            </a:r>
            <a:endParaRPr lang="zh-CN" altLang="zh-CN" sz="2000"/>
          </a:p>
          <a:p>
            <a:pPr marL="0" indent="0">
              <a:buNone/>
            </a:pPr>
            <a:r>
              <a:rPr lang="zh-CN" altLang="zh-CN" sz="2000"/>
              <a:t>&lt;rotate </a:t>
            </a:r>
            <a:r>
              <a:rPr lang="en-US" altLang="zh-CN" sz="2000"/>
              <a:t>/&gt; </a:t>
            </a:r>
            <a:r>
              <a:rPr lang="zh-CN" altLang="zh-CN" sz="2000"/>
              <a:t>对图片进行旋转操作，一个属性省去太多</a:t>
            </a:r>
            <a:r>
              <a:rPr lang="en-US" altLang="zh-CN" sz="2000"/>
              <a:t>java</a:t>
            </a:r>
            <a:r>
              <a:rPr lang="zh-CN" altLang="en-US" sz="2000"/>
              <a:t>代码。</a:t>
            </a:r>
            <a:endParaRPr lang="zh-CN" altLang="en-US" sz="2000"/>
          </a:p>
          <a:p>
            <a:pPr marL="0" indent="0">
              <a:buNone/>
            </a:pPr>
            <a:r>
              <a:rPr lang="zh-CN" altLang="en-US" sz="2000"/>
              <a:t>&lt;animation-list </a:t>
            </a:r>
            <a:r>
              <a:rPr lang="en-US" altLang="zh-CN" sz="2000"/>
              <a:t>/&gt; </a:t>
            </a:r>
            <a:r>
              <a:rPr lang="zh-CN" altLang="zh-CN" sz="2000"/>
              <a:t>一组图片，以</a:t>
            </a:r>
            <a:r>
              <a:rPr lang="en-US" altLang="zh-CN" sz="2000"/>
              <a:t>gif</a:t>
            </a:r>
            <a:r>
              <a:rPr lang="zh-CN" altLang="en-US" sz="2000"/>
              <a:t>的形式轮播。有了这个根本不需要帧动画了。</a:t>
            </a:r>
            <a:endParaRPr lang="zh-CN" altLang="en-US" sz="2000"/>
          </a:p>
          <a:p>
            <a:pPr marL="0" indent="0">
              <a:buNone/>
            </a:pPr>
            <a:r>
              <a:rPr lang="zh-CN" altLang="en-US" sz="2000"/>
              <a:t>&lt;animated-rotate </a:t>
            </a:r>
            <a:r>
              <a:rPr lang="en-US" altLang="zh-CN" sz="2000"/>
              <a:t>/&gt; </a:t>
            </a:r>
            <a:r>
              <a:rPr lang="zh-CN" altLang="en-US" sz="2000"/>
              <a:t>写法简单，但是效果比属性动画差一点。</a:t>
            </a:r>
            <a:endParaRPr lang="zh-CN" altLang="en-US" sz="2000"/>
          </a:p>
          <a:p>
            <a:endParaRPr lang="en-US" altLang="zh-CN"/>
          </a:p>
          <a:p>
            <a:pPr marL="0" indent="0">
              <a:buNone/>
            </a:pPr>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latin typeface="微软雅黑" panose="020B0503020204020204" charset="-122"/>
                <a:ea typeface="微软雅黑" panose="020B0503020204020204" charset="-122"/>
                <a:sym typeface="+mn-ea"/>
              </a:rPr>
              <a:t>Android.xml</a:t>
            </a:r>
            <a:endParaRPr lang="zh-CN" altLang="en-US"/>
          </a:p>
        </p:txBody>
      </p:sp>
      <p:sp>
        <p:nvSpPr>
          <p:cNvPr id="3" name="内容占位符 2"/>
          <p:cNvSpPr>
            <a:spLocks noGrp="1"/>
          </p:cNvSpPr>
          <p:nvPr>
            <p:ph idx="1"/>
          </p:nvPr>
        </p:nvSpPr>
        <p:spPr/>
        <p:txBody>
          <a:bodyPr>
            <a:normAutofit fontScale="80000"/>
          </a:bodyPr>
          <a:p>
            <a:r>
              <a:rPr lang="en-US" altLang="zh-CN"/>
              <a:t>selector</a:t>
            </a:r>
            <a:endParaRPr lang="en-US" altLang="zh-CN"/>
          </a:p>
          <a:p>
            <a:pPr marL="0" indent="0">
              <a:buNone/>
            </a:pPr>
            <a:endParaRPr lang="en-US" altLang="zh-CN"/>
          </a:p>
          <a:p>
            <a:pPr marL="0" indent="0">
              <a:buNone/>
            </a:pPr>
            <a:r>
              <a:rPr lang="en-US" altLang="zh-CN"/>
              <a:t>&lt;?xml version="1.0" encoding="utf-8"?&gt;</a:t>
            </a:r>
            <a:endParaRPr lang="en-US" altLang="zh-CN"/>
          </a:p>
          <a:p>
            <a:pPr marL="0" indent="0">
              <a:buNone/>
            </a:pPr>
            <a:r>
              <a:rPr lang="en-US" altLang="zh-CN"/>
              <a:t>&lt;selector xmlns:android="http://schemas.android.com/apk/res/android"</a:t>
            </a:r>
            <a:endParaRPr lang="en-US" altLang="zh-CN"/>
          </a:p>
          <a:p>
            <a:pPr marL="0" indent="0">
              <a:buNone/>
            </a:pPr>
            <a:r>
              <a:rPr lang="en-US" altLang="zh-CN"/>
              <a:t>    android:</a:t>
            </a:r>
            <a:r>
              <a:rPr lang="en-US" altLang="zh-CN">
                <a:solidFill>
                  <a:srgbClr val="FF0000"/>
                </a:solidFill>
              </a:rPr>
              <a:t>enterFadeDuration</a:t>
            </a:r>
            <a:r>
              <a:rPr lang="en-US" altLang="zh-CN"/>
              <a:t>="300"</a:t>
            </a:r>
            <a:endParaRPr lang="en-US" altLang="zh-CN"/>
          </a:p>
          <a:p>
            <a:pPr marL="0" indent="0">
              <a:buNone/>
            </a:pPr>
            <a:r>
              <a:rPr lang="en-US" altLang="zh-CN"/>
              <a:t>    android:</a:t>
            </a:r>
            <a:r>
              <a:rPr lang="en-US" altLang="zh-CN">
                <a:solidFill>
                  <a:srgbClr val="FF0000"/>
                </a:solidFill>
              </a:rPr>
              <a:t>exitFadeDuration</a:t>
            </a:r>
            <a:r>
              <a:rPr lang="en-US" altLang="zh-CN"/>
              <a:t>="300"&gt;</a:t>
            </a:r>
            <a:endParaRPr lang="en-US" altLang="zh-CN"/>
          </a:p>
          <a:p>
            <a:pPr marL="0" indent="0">
              <a:buNone/>
            </a:pPr>
            <a:endParaRPr lang="en-US" altLang="zh-CN"/>
          </a:p>
          <a:p>
            <a:pPr marL="0" indent="0">
              <a:buNone/>
            </a:pPr>
            <a:r>
              <a:rPr lang="en-US" altLang="zh-CN"/>
              <a:t>    &lt;item android:</a:t>
            </a:r>
            <a:r>
              <a:rPr lang="en-US" altLang="zh-CN">
                <a:solidFill>
                  <a:srgbClr val="FF0000"/>
                </a:solidFill>
              </a:rPr>
              <a:t>state_pressed</a:t>
            </a:r>
            <a:r>
              <a:rPr lang="en-US" altLang="zh-CN"/>
              <a:t>="true" android:drawable="@drawable/pressed"&gt;&lt;/item&gt;</a:t>
            </a:r>
            <a:endParaRPr lang="en-US" altLang="zh-CN"/>
          </a:p>
          <a:p>
            <a:pPr marL="0" indent="0">
              <a:buNone/>
            </a:pPr>
            <a:r>
              <a:rPr lang="en-US" altLang="zh-CN"/>
              <a:t>    &lt;item android:drawable="@drawable/normal"&gt;&lt;/item&gt;</a:t>
            </a:r>
            <a:endParaRPr lang="en-US" altLang="zh-CN"/>
          </a:p>
          <a:p>
            <a:pPr marL="0" indent="0">
              <a:buNone/>
            </a:pPr>
            <a:r>
              <a:rPr lang="en-US" altLang="zh-CN"/>
              <a:t>&lt;/selector&gt;</a:t>
            </a:r>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latin typeface="微软雅黑" panose="020B0503020204020204" charset="-122"/>
                <a:ea typeface="微软雅黑" panose="020B0503020204020204" charset="-122"/>
              </a:rPr>
              <a:t>图片优化</a:t>
            </a:r>
            <a:endParaRPr lang="zh-CN" altLang="en-US" b="1">
              <a:latin typeface="微软雅黑" panose="020B0503020204020204" charset="-122"/>
              <a:ea typeface="微软雅黑" panose="020B0503020204020204" charset="-122"/>
            </a:endParaRPr>
          </a:p>
        </p:txBody>
      </p:sp>
      <p:sp>
        <p:nvSpPr>
          <p:cNvPr id="3" name="内容占位符 2"/>
          <p:cNvSpPr>
            <a:spLocks noGrp="1"/>
          </p:cNvSpPr>
          <p:nvPr>
            <p:ph idx="1"/>
          </p:nvPr>
        </p:nvSpPr>
        <p:spPr/>
        <p:txBody>
          <a:bodyPr>
            <a:normAutofit/>
          </a:bodyPr>
          <a:p>
            <a:r>
              <a:rPr lang="zh-CN" altLang="en-US"/>
              <a:t>背景</a:t>
            </a:r>
            <a:endParaRPr lang="zh-CN" altLang="en-US"/>
          </a:p>
          <a:p>
            <a:endParaRPr lang="zh-CN" altLang="en-US"/>
          </a:p>
          <a:p>
            <a:pPr marL="0" indent="0" fontAlgn="auto">
              <a:lnSpc>
                <a:spcPct val="150000"/>
              </a:lnSpc>
              <a:buNone/>
            </a:pPr>
            <a:r>
              <a:rPr lang="zh-CN" altLang="en-US" sz="2400"/>
              <a:t>随着移动互联网的发展，App的设计总是越来越复杂，无论是功能还是</a:t>
            </a:r>
            <a:r>
              <a:rPr lang="en-US" altLang="zh-CN" sz="2400"/>
              <a:t>UI</a:t>
            </a:r>
            <a:r>
              <a:rPr lang="zh-CN" altLang="en-US" sz="2400"/>
              <a:t>，效果越来越漂亮，这必然导致</a:t>
            </a:r>
            <a:r>
              <a:rPr lang="en-US" altLang="zh-CN" sz="2400"/>
              <a:t>App</a:t>
            </a:r>
            <a:r>
              <a:rPr lang="zh-CN" altLang="en-US" sz="2400"/>
              <a:t>的资源图片越来越多，并且单张图片的体积越来越大，最终的结果就是app体积越来越大。过于肥胖的</a:t>
            </a:r>
            <a:r>
              <a:rPr lang="en-US" altLang="zh-CN" sz="2400"/>
              <a:t>App</a:t>
            </a:r>
            <a:r>
              <a:rPr lang="zh-CN" altLang="en-US" sz="2400"/>
              <a:t>无论是推广还是性能，都会受到影响。所以App瘦身在当前势在必行，</a:t>
            </a:r>
            <a:r>
              <a:rPr lang="en-US" altLang="zh-CN" sz="2400"/>
              <a:t>App</a:t>
            </a:r>
            <a:r>
              <a:rPr lang="zh-CN" altLang="en-US" sz="2400"/>
              <a:t>瘦身很重要的一点就是资源图的优化，在不影响图片质量的前提下，压缩图片大小。</a:t>
            </a:r>
            <a:endParaRPr lang="zh-CN" altLang="en-US" sz="2400"/>
          </a:p>
          <a:p>
            <a:endParaRPr lang="zh-CN" altLang="en-US"/>
          </a:p>
          <a:p>
            <a:pPr marL="0" indent="0">
              <a:buNone/>
            </a:pP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latin typeface="微软雅黑" panose="020B0503020204020204" charset="-122"/>
                <a:ea typeface="微软雅黑" panose="020B0503020204020204" charset="-122"/>
                <a:sym typeface="+mn-ea"/>
              </a:rPr>
              <a:t>图片优化</a:t>
            </a:r>
            <a:endParaRPr lang="zh-CN" altLang="en-US"/>
          </a:p>
        </p:txBody>
      </p:sp>
      <p:sp>
        <p:nvSpPr>
          <p:cNvPr id="3" name="内容占位符 2"/>
          <p:cNvSpPr>
            <a:spLocks noGrp="1"/>
          </p:cNvSpPr>
          <p:nvPr>
            <p:ph idx="1"/>
          </p:nvPr>
        </p:nvSpPr>
        <p:spPr/>
        <p:txBody>
          <a:bodyPr/>
          <a:p>
            <a:r>
              <a:rPr lang="zh-CN" altLang="en-US"/>
              <a:t>统计数据</a:t>
            </a:r>
            <a:endParaRPr lang="zh-CN" altLang="en-US"/>
          </a:p>
          <a:p>
            <a:endParaRPr lang="zh-CN" altLang="en-US"/>
          </a:p>
          <a:p>
            <a:pPr marL="0" indent="0">
              <a:buNone/>
            </a:pPr>
            <a:r>
              <a:rPr lang="zh-CN" altLang="en-US" sz="2400"/>
              <a:t>QQ_Android：</a:t>
            </a:r>
            <a:r>
              <a:rPr lang="zh-CN" altLang="en-US" sz="2400" b="1">
                <a:solidFill>
                  <a:srgbClr val="FF0000"/>
                </a:solidFill>
              </a:rPr>
              <a:t>2242</a:t>
            </a:r>
            <a:r>
              <a:rPr lang="zh-CN" altLang="en-US" sz="2400"/>
              <a:t>张图片 </a:t>
            </a:r>
            <a:r>
              <a:rPr lang="zh-CN" altLang="en-US" sz="2400" b="1">
                <a:solidFill>
                  <a:srgbClr val="FF0000"/>
                </a:solidFill>
              </a:rPr>
              <a:t>1.91MB</a:t>
            </a:r>
            <a:r>
              <a:rPr lang="zh-CN" altLang="en-US" sz="2400"/>
              <a:t>（2,012,157 字节）</a:t>
            </a:r>
            <a:endParaRPr lang="zh-CN" altLang="en-US" sz="2400"/>
          </a:p>
          <a:p>
            <a:pPr marL="0" indent="0">
              <a:buNone/>
            </a:pPr>
            <a:r>
              <a:rPr lang="zh-CN" altLang="en-US" sz="2400"/>
              <a:t>Google Material：</a:t>
            </a:r>
            <a:r>
              <a:rPr lang="zh-CN" altLang="en-US" sz="2400" b="1">
                <a:solidFill>
                  <a:srgbClr val="FF0000"/>
                </a:solidFill>
              </a:rPr>
              <a:t>2028</a:t>
            </a:r>
            <a:r>
              <a:rPr lang="zh-CN" altLang="en-US" sz="2400"/>
              <a:t>张图片 </a:t>
            </a:r>
            <a:r>
              <a:rPr lang="zh-CN" altLang="en-US" sz="2400" b="1">
                <a:solidFill>
                  <a:srgbClr val="FF0000"/>
                </a:solidFill>
              </a:rPr>
              <a:t>908KB</a:t>
            </a:r>
            <a:r>
              <a:rPr lang="zh-CN" altLang="en-US" sz="2400"/>
              <a:t>（930018字节）</a:t>
            </a:r>
            <a:endParaRPr lang="zh-CN" altLang="en-US" sz="2400"/>
          </a:p>
          <a:p>
            <a:pPr marL="0" indent="0">
              <a:buNone/>
            </a:pPr>
            <a:r>
              <a:rPr lang="zh-CN" altLang="en-US" sz="2400"/>
              <a:t>QQ_Mail：</a:t>
            </a:r>
            <a:r>
              <a:rPr lang="zh-CN" altLang="en-US" sz="2400" b="1">
                <a:solidFill>
                  <a:srgbClr val="FF0000"/>
                </a:solidFill>
              </a:rPr>
              <a:t>1723</a:t>
            </a:r>
            <a:r>
              <a:rPr lang="zh-CN" altLang="en-US" sz="2400"/>
              <a:t>张图片 </a:t>
            </a:r>
            <a:r>
              <a:rPr lang="zh-CN" altLang="en-US" sz="2400" b="1">
                <a:solidFill>
                  <a:srgbClr val="FF0000"/>
                </a:solidFill>
              </a:rPr>
              <a:t>2.97MB</a:t>
            </a:r>
            <a:r>
              <a:rPr lang="zh-CN" altLang="en-US" sz="2400"/>
              <a:t>（2892991字节）</a:t>
            </a:r>
            <a:endParaRPr lang="zh-CN" altLang="en-US" sz="2400"/>
          </a:p>
          <a:p>
            <a:pPr marL="0" indent="0">
              <a:buNone/>
            </a:pPr>
            <a:r>
              <a:rPr lang="zh-CN" altLang="en-US" sz="2400"/>
              <a:t>商户：</a:t>
            </a:r>
            <a:r>
              <a:rPr lang="zh-CN" altLang="en-US" sz="2400" b="1">
                <a:solidFill>
                  <a:srgbClr val="FF0000"/>
                </a:solidFill>
              </a:rPr>
              <a:t>67</a:t>
            </a:r>
            <a:r>
              <a:rPr lang="zh-CN" altLang="en-US" sz="2400"/>
              <a:t>张图片 </a:t>
            </a:r>
            <a:r>
              <a:rPr lang="zh-CN" altLang="en-US" sz="2400" b="1">
                <a:solidFill>
                  <a:srgbClr val="FF0000"/>
                </a:solidFill>
              </a:rPr>
              <a:t>2.5MB</a:t>
            </a:r>
            <a:r>
              <a:rPr lang="zh-CN" altLang="en-US" sz="2400"/>
              <a:t>（2216419字节）</a:t>
            </a:r>
            <a:endParaRPr lang="zh-CN" altLang="en-US" sz="2400"/>
          </a:p>
        </p:txBody>
      </p:sp>
      <p:pic>
        <p:nvPicPr>
          <p:cNvPr id="5" name="图片 5" descr="QQ图片20160715125243"/>
          <p:cNvPicPr>
            <a:picLocks noChangeAspect="1"/>
          </p:cNvPicPr>
          <p:nvPr/>
        </p:nvPicPr>
        <p:blipFill>
          <a:blip r:embed="rId1"/>
          <a:stretch>
            <a:fillRect/>
          </a:stretch>
        </p:blipFill>
        <p:spPr>
          <a:xfrm>
            <a:off x="941070" y="4626610"/>
            <a:ext cx="1550035" cy="1550035"/>
          </a:xfrm>
          <a:prstGeom prst="rect">
            <a:avLst/>
          </a:prstGeom>
        </p:spPr>
      </p:pic>
      <p:sp>
        <p:nvSpPr>
          <p:cNvPr id="4" name="文本框 3"/>
          <p:cNvSpPr txBox="1"/>
          <p:nvPr/>
        </p:nvSpPr>
        <p:spPr>
          <a:xfrm>
            <a:off x="2747645" y="5612130"/>
            <a:ext cx="5059680" cy="457200"/>
          </a:xfrm>
          <a:prstGeom prst="rect">
            <a:avLst/>
          </a:prstGeom>
          <a:noFill/>
        </p:spPr>
        <p:txBody>
          <a:bodyPr wrap="none" rtlCol="0">
            <a:spAutoFit/>
          </a:bodyPr>
          <a:p>
            <a:pPr algn="l"/>
            <a:r>
              <a:rPr lang="zh-CN" altLang="en-US" sz="2400"/>
              <a:t>请允许我做一个悲伤的表情。。。。</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fill="hold"/>
                                        <p:tgtEl>
                                          <p:spTgt spid="5"/>
                                        </p:tgtEl>
                                        <p:attrNameLst>
                                          <p:attrName>ppt_x</p:attrName>
                                        </p:attrNameLst>
                                      </p:cBhvr>
                                      <p:tavLst>
                                        <p:tav tm="0">
                                          <p:val>
                                            <p:strVal val="#ppt_x"/>
                                          </p:val>
                                        </p:tav>
                                        <p:tav tm="100000">
                                          <p:val>
                                            <p:strVal val="#ppt_x"/>
                                          </p:val>
                                        </p:tav>
                                      </p:tavLst>
                                    </p:anim>
                                    <p:anim calcmode="lin" valueType="num">
                                      <p:cBhvr additive="base">
                                        <p:cTn id="4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latin typeface="微软雅黑" panose="020B0503020204020204" charset="-122"/>
                <a:ea typeface="微软雅黑" panose="020B0503020204020204" charset="-122"/>
              </a:rPr>
              <a:t>曲线运动</a:t>
            </a:r>
            <a:endParaRPr lang="zh-CN" altLang="en-US" b="1">
              <a:latin typeface="微软雅黑" panose="020B0503020204020204" charset="-122"/>
              <a:ea typeface="微软雅黑" panose="020B0503020204020204" charset="-122"/>
            </a:endParaRPr>
          </a:p>
        </p:txBody>
      </p:sp>
      <p:sp>
        <p:nvSpPr>
          <p:cNvPr id="3" name="内容占位符 2"/>
          <p:cNvSpPr>
            <a:spLocks noGrp="1"/>
          </p:cNvSpPr>
          <p:nvPr>
            <p:ph idx="1"/>
          </p:nvPr>
        </p:nvSpPr>
        <p:spPr/>
        <p:txBody>
          <a:bodyPr/>
          <a:p>
            <a:r>
              <a:rPr lang="zh-CN" altLang="en-US"/>
              <a:t>曲线运动是什么？</a:t>
            </a:r>
            <a:endParaRPr lang="zh-CN" altLang="en-US"/>
          </a:p>
          <a:p>
            <a:pPr marL="0" indent="0">
              <a:buNone/>
            </a:pPr>
            <a:endParaRPr lang="zh-CN" altLang="en-US"/>
          </a:p>
          <a:p>
            <a:pPr marL="0" indent="0">
              <a:buNone/>
            </a:pPr>
            <a:r>
              <a:rPr lang="zh-CN" altLang="en-US"/>
              <a:t>曲线运动其实就是增强版的属性动画（ObjectAnimator），从构造函数就可以看出，它只是新增了一个重载。所以它就是属性动画，但是提供了基于Path的复杂曲线运动的机制。</a:t>
            </a:r>
            <a:endParaRPr lang="zh-CN" altLang="en-US"/>
          </a:p>
          <a:p>
            <a:pPr marL="0" indent="0">
              <a:buNone/>
            </a:pPr>
            <a:endParaRPr lang="zh-CN" altLang="en-US"/>
          </a:p>
          <a:p>
            <a:pPr marL="0" indent="0">
              <a:buNone/>
            </a:pPr>
            <a:r>
              <a:rPr lang="zh-CN" altLang="en-US" sz="2400"/>
              <a:t>ObjectAnimator animator = ObjectAnimator.ofFloat(iv, View.X, View.Y, path);</a:t>
            </a:r>
            <a:endParaRPr lang="zh-CN" altLang="en-US"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b="1">
                <a:latin typeface="微软雅黑" panose="020B0503020204020204" charset="-122"/>
                <a:ea typeface="微软雅黑" panose="020B0503020204020204" charset="-122"/>
                <a:sym typeface="+mn-ea"/>
              </a:rPr>
              <a:t>图片优化</a:t>
            </a:r>
            <a:endParaRPr lang="zh-CN" altLang="en-US"/>
          </a:p>
        </p:txBody>
      </p:sp>
      <p:sp>
        <p:nvSpPr>
          <p:cNvPr id="3" name="内容占位符 2"/>
          <p:cNvSpPr>
            <a:spLocks noGrp="1"/>
          </p:cNvSpPr>
          <p:nvPr>
            <p:ph idx="1"/>
          </p:nvPr>
        </p:nvSpPr>
        <p:spPr/>
        <p:txBody>
          <a:bodyPr/>
          <a:p>
            <a:r>
              <a:rPr lang="en-US" altLang="zh-CN"/>
              <a:t>.9.png</a:t>
            </a:r>
            <a:endParaRPr lang="en-US" altLang="zh-CN"/>
          </a:p>
          <a:p>
            <a:endParaRPr lang="en-US" altLang="zh-CN"/>
          </a:p>
          <a:p>
            <a:pPr marL="0" indent="0">
              <a:buNone/>
            </a:pPr>
            <a:r>
              <a:rPr lang="en-US" altLang="zh-CN"/>
              <a:t>这个就不作介绍了。凡是能用.9做的，就用.9做，因为它和drawable.xml和SVG一样，都是自动拉伸，和分辨率无关的。</a:t>
            </a:r>
            <a:endParaRPr lang="en-US" altLang="zh-CN"/>
          </a:p>
        </p:txBody>
      </p:sp>
      <p:pic>
        <p:nvPicPr>
          <p:cNvPr id="16" name="图片 16" descr="btn_tips_pressed.9"/>
          <p:cNvPicPr>
            <a:picLocks noChangeAspect="1"/>
          </p:cNvPicPr>
          <p:nvPr/>
        </p:nvPicPr>
        <p:blipFill>
          <a:blip r:embed="rId1"/>
          <a:stretch>
            <a:fillRect/>
          </a:stretch>
        </p:blipFill>
        <p:spPr>
          <a:xfrm>
            <a:off x="1398270" y="4186555"/>
            <a:ext cx="1300480" cy="1589405"/>
          </a:xfrm>
          <a:prstGeom prst="rect">
            <a:avLst/>
          </a:prstGeom>
        </p:spPr>
      </p:pic>
      <p:pic>
        <p:nvPicPr>
          <p:cNvPr id="17" name="图片 17" descr="ic_pan_border_fast_xlarge.9"/>
          <p:cNvPicPr>
            <a:picLocks noChangeAspect="1"/>
          </p:cNvPicPr>
          <p:nvPr/>
        </p:nvPicPr>
        <p:blipFill>
          <a:blip r:embed="rId2"/>
          <a:stretch>
            <a:fillRect/>
          </a:stretch>
        </p:blipFill>
        <p:spPr>
          <a:xfrm>
            <a:off x="3928110" y="4186555"/>
            <a:ext cx="1588770" cy="1588770"/>
          </a:xfrm>
          <a:prstGeom prst="rect">
            <a:avLst/>
          </a:prstGeom>
        </p:spPr>
      </p:pic>
      <p:pic>
        <p:nvPicPr>
          <p:cNvPr id="4" name="图片 3" descr="bg_of_other_message.9"/>
          <p:cNvPicPr>
            <a:picLocks noChangeAspect="1"/>
          </p:cNvPicPr>
          <p:nvPr/>
        </p:nvPicPr>
        <p:blipFill>
          <a:blip r:embed="rId3"/>
          <a:stretch>
            <a:fillRect/>
          </a:stretch>
        </p:blipFill>
        <p:spPr>
          <a:xfrm>
            <a:off x="6814185" y="4186555"/>
            <a:ext cx="1691640" cy="158940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b="1">
                <a:latin typeface="微软雅黑" panose="020B0503020204020204" charset="-122"/>
                <a:ea typeface="微软雅黑" panose="020B0503020204020204" charset="-122"/>
                <a:sym typeface="+mn-ea"/>
              </a:rPr>
              <a:t>图片优化</a:t>
            </a:r>
            <a:endParaRPr lang="zh-CN" altLang="en-US"/>
          </a:p>
        </p:txBody>
      </p:sp>
      <p:sp>
        <p:nvSpPr>
          <p:cNvPr id="3" name="内容占位符 2"/>
          <p:cNvSpPr>
            <a:spLocks noGrp="1"/>
          </p:cNvSpPr>
          <p:nvPr>
            <p:ph idx="1"/>
          </p:nvPr>
        </p:nvSpPr>
        <p:spPr/>
        <p:txBody>
          <a:bodyPr>
            <a:normAutofit/>
          </a:bodyPr>
          <a:p>
            <a:r>
              <a:rPr lang="en-US" altLang="zh-CN"/>
              <a:t>JPG</a:t>
            </a:r>
            <a:endParaRPr lang="en-US" altLang="zh-CN"/>
          </a:p>
          <a:p>
            <a:endParaRPr lang="en-US" altLang="zh-CN"/>
          </a:p>
          <a:p>
            <a:pPr marL="0" indent="0" fontAlgn="auto">
              <a:lnSpc>
                <a:spcPct val="150000"/>
              </a:lnSpc>
              <a:buNone/>
            </a:pPr>
            <a:r>
              <a:rPr lang="en-US" altLang="zh-CN" sz="2000"/>
              <a:t>jpg全名是JPEG。JPEG图片以 24 位颜色存储单个位图。JPEG 是与平台无关的格式，</a:t>
            </a:r>
            <a:r>
              <a:rPr lang="zh-CN" altLang="en-US" sz="2000"/>
              <a:t>有损压缩。</a:t>
            </a:r>
            <a:r>
              <a:rPr lang="en-US" altLang="zh-CN" sz="2000"/>
              <a:t>压缩比率可以高达 100:1。（JPEG 格式可在 10:1 到 20:1 的比率下轻松地压缩文件，而图片质量不会下降。）</a:t>
            </a:r>
            <a:r>
              <a:rPr lang="en-US" altLang="zh-CN" sz="2000" b="1">
                <a:solidFill>
                  <a:srgbClr val="FF0000"/>
                </a:solidFill>
              </a:rPr>
              <a:t>JPEG压缩可以很好地处理写实摄影作品。但是，对于颜色较少、对比级别强烈、实心边框或纯色区域大的较简单的作品，JPEG压缩无法提供理想的结果。有时，压缩比率会低到 5:1，严重损失了图片完整性。这一损失产生的原因是，JPEG压缩方案可以很好地压缩类似的色调，但是 JPEG 压缩方案不能很好地处理亮度的强烈差异或处理纯色区域。</a:t>
            </a:r>
            <a:endParaRPr lang="en-US" altLang="zh-CN" sz="2000" b="1">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b="1">
                <a:latin typeface="微软雅黑" panose="020B0503020204020204" charset="-122"/>
                <a:ea typeface="微软雅黑" panose="020B0503020204020204" charset="-122"/>
                <a:sym typeface="+mn-ea"/>
              </a:rPr>
              <a:t>图片优化</a:t>
            </a:r>
            <a:endParaRPr lang="zh-CN" altLang="en-US"/>
          </a:p>
        </p:txBody>
      </p:sp>
      <p:pic>
        <p:nvPicPr>
          <p:cNvPr id="18" name="图片 18" descr="jpg_demo"/>
          <p:cNvPicPr>
            <a:picLocks noChangeAspect="1"/>
          </p:cNvPicPr>
          <p:nvPr>
            <p:ph idx="1"/>
          </p:nvPr>
        </p:nvPicPr>
        <p:blipFill>
          <a:blip r:embed="rId1"/>
          <a:stretch>
            <a:fillRect/>
          </a:stretch>
        </p:blipFill>
        <p:spPr>
          <a:xfrm>
            <a:off x="838200" y="1825625"/>
            <a:ext cx="7764780" cy="4351655"/>
          </a:xfrm>
          <a:prstGeom prst="rect">
            <a:avLst/>
          </a:prstGeom>
        </p:spPr>
      </p:pic>
      <p:pic>
        <p:nvPicPr>
          <p:cNvPr id="4" name="图片 3" descr="repay_list_icon"/>
          <p:cNvPicPr>
            <a:picLocks noChangeAspect="1"/>
          </p:cNvPicPr>
          <p:nvPr/>
        </p:nvPicPr>
        <p:blipFill>
          <a:blip r:embed="rId2"/>
          <a:stretch>
            <a:fillRect/>
          </a:stretch>
        </p:blipFill>
        <p:spPr>
          <a:xfrm>
            <a:off x="9648825" y="1825625"/>
            <a:ext cx="1237615" cy="1237615"/>
          </a:xfrm>
          <a:prstGeom prst="rect">
            <a:avLst/>
          </a:prstGeom>
        </p:spPr>
      </p:pic>
      <p:pic>
        <p:nvPicPr>
          <p:cNvPr id="5" name="图片 4" descr="bank_card_icon_12"/>
          <p:cNvPicPr>
            <a:picLocks noChangeAspect="1"/>
          </p:cNvPicPr>
          <p:nvPr/>
        </p:nvPicPr>
        <p:blipFill>
          <a:blip r:embed="rId3"/>
          <a:stretch>
            <a:fillRect/>
          </a:stretch>
        </p:blipFill>
        <p:spPr>
          <a:xfrm>
            <a:off x="9624695" y="3275965"/>
            <a:ext cx="1261745" cy="1261745"/>
          </a:xfrm>
          <a:prstGeom prst="rect">
            <a:avLst/>
          </a:prstGeom>
        </p:spPr>
      </p:pic>
      <p:pic>
        <p:nvPicPr>
          <p:cNvPr id="6" name="图片 5" descr="ic_launcher"/>
          <p:cNvPicPr>
            <a:picLocks noChangeAspect="1"/>
          </p:cNvPicPr>
          <p:nvPr/>
        </p:nvPicPr>
        <p:blipFill>
          <a:blip r:embed="rId4"/>
          <a:stretch>
            <a:fillRect/>
          </a:stretch>
        </p:blipFill>
        <p:spPr>
          <a:xfrm>
            <a:off x="9582150" y="4805680"/>
            <a:ext cx="1371600" cy="13716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latin typeface="微软雅黑" panose="020B0503020204020204" charset="-122"/>
                <a:ea typeface="微软雅黑" panose="020B0503020204020204" charset="-122"/>
                <a:sym typeface="+mn-ea"/>
              </a:rPr>
              <a:t>图片优化</a:t>
            </a:r>
            <a:endParaRPr lang="zh-CN" altLang="en-US"/>
          </a:p>
        </p:txBody>
      </p:sp>
      <p:pic>
        <p:nvPicPr>
          <p:cNvPr id="18" name="图片 18" descr="jpg_demo"/>
          <p:cNvPicPr>
            <a:picLocks noChangeAspect="1"/>
          </p:cNvPicPr>
          <p:nvPr>
            <p:ph idx="1"/>
          </p:nvPr>
        </p:nvPicPr>
        <p:blipFill>
          <a:blip r:embed="rId1"/>
          <a:stretch>
            <a:fillRect/>
          </a:stretch>
        </p:blipFill>
        <p:spPr>
          <a:xfrm>
            <a:off x="838200" y="1691005"/>
            <a:ext cx="1919605" cy="1075690"/>
          </a:xfrm>
          <a:prstGeom prst="rect">
            <a:avLst/>
          </a:prstGeom>
        </p:spPr>
      </p:pic>
      <p:sp>
        <p:nvSpPr>
          <p:cNvPr id="4" name="文本框 3"/>
          <p:cNvSpPr txBox="1"/>
          <p:nvPr/>
        </p:nvSpPr>
        <p:spPr>
          <a:xfrm>
            <a:off x="4497070" y="1937385"/>
            <a:ext cx="5252085" cy="583565"/>
          </a:xfrm>
          <a:prstGeom prst="rect">
            <a:avLst/>
          </a:prstGeom>
          <a:noFill/>
        </p:spPr>
        <p:txBody>
          <a:bodyPr wrap="none" rtlCol="0">
            <a:spAutoFit/>
          </a:bodyPr>
          <a:p>
            <a:r>
              <a:rPr lang="en-US" altLang="zh-CN" sz="3200" b="1">
                <a:solidFill>
                  <a:srgbClr val="FF0000"/>
                </a:solidFill>
              </a:rPr>
              <a:t>300 KB  -&gt;  106 KB          2.83</a:t>
            </a:r>
            <a:r>
              <a:rPr lang="zh-CN" altLang="en-US" sz="3200" b="1">
                <a:solidFill>
                  <a:srgbClr val="FF0000"/>
                </a:solidFill>
              </a:rPr>
              <a:t>倍</a:t>
            </a:r>
            <a:endParaRPr lang="zh-CN" altLang="en-US" sz="3200" b="1">
              <a:solidFill>
                <a:srgbClr val="FF0000"/>
              </a:solidFill>
            </a:endParaRPr>
          </a:p>
        </p:txBody>
      </p:sp>
      <p:pic>
        <p:nvPicPr>
          <p:cNvPr id="5" name="图片 4" descr="login_bg"/>
          <p:cNvPicPr>
            <a:picLocks noChangeAspect="1"/>
          </p:cNvPicPr>
          <p:nvPr/>
        </p:nvPicPr>
        <p:blipFill>
          <a:blip r:embed="rId2"/>
          <a:stretch>
            <a:fillRect/>
          </a:stretch>
        </p:blipFill>
        <p:spPr>
          <a:xfrm>
            <a:off x="1337310" y="3107690"/>
            <a:ext cx="922020" cy="1640840"/>
          </a:xfrm>
          <a:prstGeom prst="rect">
            <a:avLst/>
          </a:prstGeom>
        </p:spPr>
      </p:pic>
      <p:sp>
        <p:nvSpPr>
          <p:cNvPr id="6" name="文本框 5"/>
          <p:cNvSpPr txBox="1"/>
          <p:nvPr/>
        </p:nvSpPr>
        <p:spPr>
          <a:xfrm>
            <a:off x="4598035" y="3409315"/>
            <a:ext cx="5160010" cy="583565"/>
          </a:xfrm>
          <a:prstGeom prst="rect">
            <a:avLst/>
          </a:prstGeom>
          <a:noFill/>
        </p:spPr>
        <p:txBody>
          <a:bodyPr wrap="none" rtlCol="0">
            <a:spAutoFit/>
          </a:bodyPr>
          <a:p>
            <a:r>
              <a:rPr lang="en-US" altLang="zh-CN" sz="3200" b="1">
                <a:solidFill>
                  <a:srgbClr val="FF0000"/>
                </a:solidFill>
              </a:rPr>
              <a:t>1536KB  -&gt;  80 KB          19.2</a:t>
            </a:r>
            <a:r>
              <a:rPr lang="zh-CN" altLang="zh-CN" sz="3200" b="1">
                <a:solidFill>
                  <a:srgbClr val="FF0000"/>
                </a:solidFill>
              </a:rPr>
              <a:t>倍</a:t>
            </a:r>
            <a:endParaRPr lang="zh-CN" altLang="zh-CN" sz="3200" b="1">
              <a:solidFill>
                <a:srgbClr val="FF0000"/>
              </a:solidFill>
            </a:endParaRPr>
          </a:p>
        </p:txBody>
      </p:sp>
      <p:pic>
        <p:nvPicPr>
          <p:cNvPr id="7" name="图片 6" descr="header_default"/>
          <p:cNvPicPr>
            <a:picLocks noChangeAspect="1"/>
          </p:cNvPicPr>
          <p:nvPr/>
        </p:nvPicPr>
        <p:blipFill>
          <a:blip r:embed="rId3"/>
          <a:stretch>
            <a:fillRect/>
          </a:stretch>
        </p:blipFill>
        <p:spPr>
          <a:xfrm>
            <a:off x="1185545" y="5090160"/>
            <a:ext cx="1224280" cy="1224280"/>
          </a:xfrm>
          <a:prstGeom prst="rect">
            <a:avLst/>
          </a:prstGeom>
        </p:spPr>
      </p:pic>
      <p:sp>
        <p:nvSpPr>
          <p:cNvPr id="8" name="文本框 7"/>
          <p:cNvSpPr txBox="1"/>
          <p:nvPr/>
        </p:nvSpPr>
        <p:spPr>
          <a:xfrm>
            <a:off x="4598035" y="5410200"/>
            <a:ext cx="4965700" cy="583565"/>
          </a:xfrm>
          <a:prstGeom prst="rect">
            <a:avLst/>
          </a:prstGeom>
          <a:noFill/>
        </p:spPr>
        <p:txBody>
          <a:bodyPr wrap="none" rtlCol="0">
            <a:spAutoFit/>
          </a:bodyPr>
          <a:p>
            <a:r>
              <a:rPr lang="en-US" altLang="zh-CN" sz="3200" b="1">
                <a:solidFill>
                  <a:srgbClr val="FF0000"/>
                </a:solidFill>
              </a:rPr>
              <a:t>20.3KB  -&gt;  4.5 KB          4.5</a:t>
            </a:r>
            <a:r>
              <a:rPr lang="zh-CN" altLang="zh-CN" sz="3200" b="1">
                <a:solidFill>
                  <a:srgbClr val="FF0000"/>
                </a:solidFill>
              </a:rPr>
              <a:t>倍</a:t>
            </a:r>
            <a:endParaRPr lang="zh-CN" altLang="zh-CN" sz="3200" b="1">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latin typeface="微软雅黑" panose="020B0503020204020204" charset="-122"/>
                <a:ea typeface="微软雅黑" panose="020B0503020204020204" charset="-122"/>
                <a:sym typeface="+mn-ea"/>
              </a:rPr>
              <a:t>图片优化</a:t>
            </a:r>
            <a:endParaRPr lang="zh-CN" altLang="en-US"/>
          </a:p>
        </p:txBody>
      </p:sp>
      <p:sp>
        <p:nvSpPr>
          <p:cNvPr id="3" name="内容占位符 2"/>
          <p:cNvSpPr>
            <a:spLocks noGrp="1"/>
          </p:cNvSpPr>
          <p:nvPr>
            <p:ph idx="1"/>
          </p:nvPr>
        </p:nvSpPr>
        <p:spPr/>
        <p:txBody>
          <a:bodyPr>
            <a:normAutofit/>
          </a:bodyPr>
          <a:p>
            <a:r>
              <a:rPr lang="en-US" altLang="zh-CN"/>
              <a:t>PNG</a:t>
            </a:r>
            <a:endParaRPr lang="en-US" altLang="zh-CN"/>
          </a:p>
          <a:p>
            <a:endParaRPr lang="en-US" altLang="zh-CN"/>
          </a:p>
          <a:p>
            <a:pPr marL="0" indent="0" fontAlgn="auto">
              <a:lnSpc>
                <a:spcPct val="150000"/>
              </a:lnSpc>
              <a:buNone/>
            </a:pPr>
            <a:r>
              <a:rPr lang="en-US" altLang="zh-CN" sz="2000"/>
              <a:t>可移植网络图形(Portable Network Graphic)，PNG用来存储灰度图像时，灰度图像的深度可多到16位，存储彩色图像时，彩色图像的深度可多到48位，并且还可存储多到16位的alpha通道数据。PNG使用从LZ77派生的无损数据压缩算法，一般应用于JAVA程序、网页程序中，原因是它压缩比高，生成文件体积小</a:t>
            </a:r>
            <a:r>
              <a:rPr lang="zh-CN" altLang="zh-CN" sz="2000"/>
              <a:t>且支持透明</a:t>
            </a:r>
            <a:r>
              <a:rPr lang="en-US" altLang="zh-CN" sz="2000"/>
              <a:t>。</a:t>
            </a:r>
            <a:endParaRPr lang="en-US" altLang="zh-CN" sz="2000"/>
          </a:p>
          <a:p>
            <a:pPr marL="0" indent="0" fontAlgn="auto">
              <a:lnSpc>
                <a:spcPct val="150000"/>
              </a:lnSpc>
              <a:buNone/>
            </a:pPr>
            <a:r>
              <a:rPr lang="en-US" altLang="zh-CN" sz="2000" b="1">
                <a:solidFill>
                  <a:srgbClr val="FF0000"/>
                </a:solidFill>
              </a:rPr>
              <a:t>特点：体积小、无损压缩、索引彩色模式、更优化的网络传输显示、支持透明通道</a:t>
            </a:r>
            <a:endParaRPr lang="en-US" altLang="zh-CN" sz="2000" b="1">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latin typeface="微软雅黑" panose="020B0503020204020204" charset="-122"/>
                <a:ea typeface="微软雅黑" panose="020B0503020204020204" charset="-122"/>
                <a:sym typeface="+mn-ea"/>
              </a:rPr>
              <a:t>图片优化</a:t>
            </a:r>
            <a:endParaRPr lang="zh-CN" altLang="en-US"/>
          </a:p>
        </p:txBody>
      </p:sp>
      <p:pic>
        <p:nvPicPr>
          <p:cNvPr id="19" name="图片 19" descr="png_demo"/>
          <p:cNvPicPr>
            <a:picLocks noChangeAspect="1"/>
          </p:cNvPicPr>
          <p:nvPr>
            <p:ph idx="1"/>
          </p:nvPr>
        </p:nvPicPr>
        <p:blipFill>
          <a:blip r:embed="rId1">
            <a:extLst>
              <a:ext uri="{BEBA8EAE-BF5A-486C-A8C5-ECC9F3942E4B}">
                <a14:imgProps xmlns:a14="http://schemas.microsoft.com/office/drawing/2010/main">
                  <a14:imgLayer r:embed="rId2"/>
                </a14:imgProps>
              </a:ext>
            </a:extLst>
          </a:blip>
          <a:srcRect/>
          <a:stretch>
            <a:fillRect/>
          </a:stretch>
        </p:blipFill>
        <p:spPr>
          <a:xfrm>
            <a:off x="1869440" y="1821815"/>
            <a:ext cx="8453120" cy="1687830"/>
          </a:xfrm>
          <a:prstGeom prst="rect">
            <a:avLst/>
          </a:prstGeom>
        </p:spPr>
      </p:pic>
      <p:pic>
        <p:nvPicPr>
          <p:cNvPr id="4" name="图片 3" descr="icon_camera_failed"/>
          <p:cNvPicPr>
            <a:picLocks noChangeAspect="1"/>
          </p:cNvPicPr>
          <p:nvPr/>
        </p:nvPicPr>
        <p:blipFill>
          <a:blip r:embed="rId3"/>
          <a:stretch>
            <a:fillRect/>
          </a:stretch>
        </p:blipFill>
        <p:spPr>
          <a:xfrm>
            <a:off x="1869440" y="4180840"/>
            <a:ext cx="1445895" cy="1166495"/>
          </a:xfrm>
          <a:prstGeom prst="rect">
            <a:avLst/>
          </a:prstGeom>
        </p:spPr>
      </p:pic>
      <p:pic>
        <p:nvPicPr>
          <p:cNvPr id="5" name="图片 4" descr="ic_drawer_listennow_selected"/>
          <p:cNvPicPr>
            <a:picLocks noChangeAspect="1"/>
          </p:cNvPicPr>
          <p:nvPr/>
        </p:nvPicPr>
        <p:blipFill>
          <a:blip r:embed="rId4"/>
          <a:stretch>
            <a:fillRect/>
          </a:stretch>
        </p:blipFill>
        <p:spPr>
          <a:xfrm>
            <a:off x="4444365" y="4180840"/>
            <a:ext cx="1166495" cy="1166495"/>
          </a:xfrm>
          <a:prstGeom prst="rect">
            <a:avLst/>
          </a:prstGeom>
        </p:spPr>
      </p:pic>
      <p:pic>
        <p:nvPicPr>
          <p:cNvPr id="6" name="图片 5" descr="ic_thumbs_down_default"/>
          <p:cNvPicPr>
            <a:picLocks noChangeAspect="1"/>
          </p:cNvPicPr>
          <p:nvPr/>
        </p:nvPicPr>
        <p:blipFill>
          <a:blip r:embed="rId5"/>
          <a:stretch>
            <a:fillRect/>
          </a:stretch>
        </p:blipFill>
        <p:spPr>
          <a:xfrm>
            <a:off x="6748145" y="4180840"/>
            <a:ext cx="1166495" cy="1166495"/>
          </a:xfrm>
          <a:prstGeom prst="rect">
            <a:avLst/>
          </a:prstGeom>
        </p:spPr>
      </p:pic>
      <p:pic>
        <p:nvPicPr>
          <p:cNvPr id="7" name="图片 6" descr="gsj"/>
          <p:cNvPicPr>
            <a:picLocks noChangeAspect="1"/>
          </p:cNvPicPr>
          <p:nvPr/>
        </p:nvPicPr>
        <p:blipFill>
          <a:blip r:embed="rId6"/>
          <a:stretch>
            <a:fillRect/>
          </a:stretch>
        </p:blipFill>
        <p:spPr>
          <a:xfrm>
            <a:off x="9048115" y="4180840"/>
            <a:ext cx="1166495" cy="116649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latin typeface="微软雅黑" panose="020B0503020204020204" charset="-122"/>
                <a:ea typeface="微软雅黑" panose="020B0503020204020204" charset="-122"/>
                <a:sym typeface="+mn-ea"/>
              </a:rPr>
              <a:t>图片优化</a:t>
            </a:r>
            <a:endParaRPr lang="zh-CN" altLang="en-US"/>
          </a:p>
        </p:txBody>
      </p:sp>
      <p:sp>
        <p:nvSpPr>
          <p:cNvPr id="3" name="内容占位符 2"/>
          <p:cNvSpPr>
            <a:spLocks noGrp="1"/>
          </p:cNvSpPr>
          <p:nvPr>
            <p:ph idx="1"/>
          </p:nvPr>
        </p:nvSpPr>
        <p:spPr/>
        <p:txBody>
          <a:bodyPr>
            <a:normAutofit lnSpcReduction="20000"/>
          </a:bodyPr>
          <a:p>
            <a:r>
              <a:rPr lang="zh-CN" altLang="en-US"/>
              <a:t>WEB-PNG</a:t>
            </a:r>
            <a:endParaRPr lang="zh-CN" altLang="en-US"/>
          </a:p>
          <a:p>
            <a:endParaRPr lang="zh-CN" altLang="en-US"/>
          </a:p>
          <a:p>
            <a:pPr marL="0" indent="0" fontAlgn="auto">
              <a:lnSpc>
                <a:spcPct val="150000"/>
              </a:lnSpc>
              <a:buNone/>
            </a:pPr>
            <a:r>
              <a:rPr lang="zh-CN" altLang="en-US" sz="2400"/>
              <a:t>Photoshop在导出图片时，提供了两种方式，一种是“存储为”，一种是“存储为web所用格式”。</a:t>
            </a:r>
            <a:endParaRPr lang="zh-CN" altLang="en-US" sz="2400"/>
          </a:p>
          <a:p>
            <a:pPr marL="0" indent="0" fontAlgn="auto">
              <a:lnSpc>
                <a:spcPct val="150000"/>
              </a:lnSpc>
              <a:buNone/>
            </a:pPr>
            <a:r>
              <a:rPr lang="zh-CN" altLang="en-US" sz="2400"/>
              <a:t>第二种方式就可以导出web-png。</a:t>
            </a:r>
            <a:endParaRPr lang="zh-CN" altLang="en-US" sz="2400"/>
          </a:p>
          <a:p>
            <a:pPr marL="0" indent="0" fontAlgn="auto">
              <a:lnSpc>
                <a:spcPct val="150000"/>
              </a:lnSpc>
              <a:buNone/>
            </a:pPr>
            <a:r>
              <a:rPr lang="zh-CN" altLang="en-US" sz="2400" b="1">
                <a:solidFill>
                  <a:srgbClr val="FF0000"/>
                </a:solidFill>
              </a:rPr>
              <a:t>它们最大的区别就是第二种方式去除了所有图片数据本身之外的信息，比如拍摄时间、镜头参数、地理位置等，这样可以很大程度缩小图片体积</a:t>
            </a:r>
            <a:r>
              <a:rPr lang="zh-CN" altLang="en-US" sz="2400"/>
              <a:t>（当然还有一些其它的差异我也没弄明白）。所以这个特性非常适合app的资源图。</a:t>
            </a:r>
            <a:endParaRPr lang="zh-CN" alt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latin typeface="微软雅黑" panose="020B0503020204020204" charset="-122"/>
                <a:ea typeface="微软雅黑" panose="020B0503020204020204" charset="-122"/>
                <a:sym typeface="+mn-ea"/>
              </a:rPr>
              <a:t>图片优化</a:t>
            </a:r>
            <a:endParaRPr lang="zh-CN" altLang="en-US"/>
          </a:p>
        </p:txBody>
      </p:sp>
      <p:pic>
        <p:nvPicPr>
          <p:cNvPr id="5" name="内容占位符 4" descr="2"/>
          <p:cNvPicPr>
            <a:picLocks noChangeAspect="1"/>
          </p:cNvPicPr>
          <p:nvPr>
            <p:ph idx="1"/>
          </p:nvPr>
        </p:nvPicPr>
        <p:blipFill>
          <a:blip r:embed="rId1"/>
          <a:stretch>
            <a:fillRect/>
          </a:stretch>
        </p:blipFill>
        <p:spPr>
          <a:xfrm>
            <a:off x="973455" y="1873885"/>
            <a:ext cx="2658745" cy="2658745"/>
          </a:xfrm>
          <a:prstGeom prst="rect">
            <a:avLst/>
          </a:prstGeom>
        </p:spPr>
      </p:pic>
      <p:sp>
        <p:nvSpPr>
          <p:cNvPr id="6" name="文本框 5"/>
          <p:cNvSpPr txBox="1"/>
          <p:nvPr/>
        </p:nvSpPr>
        <p:spPr>
          <a:xfrm>
            <a:off x="4862195" y="2941955"/>
            <a:ext cx="4893310" cy="521970"/>
          </a:xfrm>
          <a:prstGeom prst="rect">
            <a:avLst/>
          </a:prstGeom>
          <a:noFill/>
        </p:spPr>
        <p:txBody>
          <a:bodyPr wrap="none" rtlCol="0">
            <a:spAutoFit/>
          </a:bodyPr>
          <a:p>
            <a:r>
              <a:rPr lang="en-US" altLang="zh-CN" sz="2800" b="1">
                <a:solidFill>
                  <a:srgbClr val="FF0000"/>
                </a:solidFill>
              </a:rPr>
              <a:t>3.88 KB  -&gt;  2.06 KB</a:t>
            </a:r>
            <a:r>
              <a:rPr lang="zh-CN" altLang="zh-CN" sz="2800" b="1">
                <a:solidFill>
                  <a:srgbClr val="FF0000"/>
                </a:solidFill>
              </a:rPr>
              <a:t>           </a:t>
            </a:r>
            <a:r>
              <a:rPr lang="en-US" altLang="zh-CN" sz="2800" b="1">
                <a:solidFill>
                  <a:srgbClr val="FF0000"/>
                </a:solidFill>
              </a:rPr>
              <a:t>1.88</a:t>
            </a:r>
            <a:r>
              <a:rPr lang="zh-CN" altLang="en-US" sz="2800" b="1">
                <a:solidFill>
                  <a:srgbClr val="FF0000"/>
                </a:solidFill>
              </a:rPr>
              <a:t>倍</a:t>
            </a:r>
            <a:endParaRPr lang="zh-CN" altLang="en-US" sz="2800" b="1">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latin typeface="微软雅黑" panose="020B0503020204020204" charset="-122"/>
                <a:ea typeface="微软雅黑" panose="020B0503020204020204" charset="-122"/>
                <a:sym typeface="+mn-ea"/>
              </a:rPr>
              <a:t>图片优化</a:t>
            </a:r>
            <a:endParaRPr lang="zh-CN" altLang="en-US"/>
          </a:p>
        </p:txBody>
      </p:sp>
      <p:sp>
        <p:nvSpPr>
          <p:cNvPr id="3" name="内容占位符 2"/>
          <p:cNvSpPr>
            <a:spLocks noGrp="1"/>
          </p:cNvSpPr>
          <p:nvPr>
            <p:ph idx="1"/>
          </p:nvPr>
        </p:nvSpPr>
        <p:spPr/>
        <p:txBody>
          <a:bodyPr/>
          <a:p>
            <a:r>
              <a:rPr lang="zh-CN" altLang="en-US"/>
              <a:t>索引图</a:t>
            </a:r>
            <a:endParaRPr lang="zh-CN" altLang="en-US"/>
          </a:p>
          <a:p>
            <a:endParaRPr lang="zh-CN" altLang="en-US"/>
          </a:p>
          <a:p>
            <a:pPr marL="0" indent="0">
              <a:buNone/>
            </a:pPr>
            <a:r>
              <a:rPr lang="zh-CN" altLang="en-US"/>
              <a:t>先扫描全图像素，建立颜色表，然后用颜色表的索引值表示所有像素的值。非常好的图片压缩思想，但是有局限性。</a:t>
            </a:r>
            <a:endParaRPr lang="zh-CN" altLang="en-US"/>
          </a:p>
          <a:p>
            <a:pPr marL="0" indent="0">
              <a:buNone/>
            </a:pPr>
            <a:endParaRPr lang="zh-CN" altLang="en-US"/>
          </a:p>
          <a:p>
            <a:pPr marL="0" indent="0">
              <a:buNone/>
            </a:pPr>
            <a:r>
              <a:rPr lang="zh-CN" altLang="en-US"/>
              <a:t>举例：</a:t>
            </a:r>
            <a:endParaRPr lang="zh-CN" altLang="en-US"/>
          </a:p>
          <a:p>
            <a:pPr marL="0" indent="0">
              <a:buNone/>
            </a:pPr>
            <a:r>
              <a:rPr lang="zh-CN" altLang="en-US"/>
              <a:t>一个500 x500的图片，一共250000个像素，每一个像素由r、g、b三原色组成，那么它的图片数据是这样的。</a:t>
            </a:r>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latin typeface="微软雅黑" panose="020B0503020204020204" charset="-122"/>
                <a:ea typeface="微软雅黑" panose="020B0503020204020204" charset="-122"/>
                <a:sym typeface="+mn-ea"/>
              </a:rPr>
              <a:t>图片优化</a:t>
            </a:r>
            <a:endParaRPr lang="zh-CN" altLang="en-US"/>
          </a:p>
        </p:txBody>
      </p:sp>
      <p:pic>
        <p:nvPicPr>
          <p:cNvPr id="6" name="图片 1"/>
          <p:cNvPicPr>
            <a:picLocks noChangeAspect="1"/>
          </p:cNvPicPr>
          <p:nvPr>
            <p:ph idx="1"/>
          </p:nvPr>
        </p:nvPicPr>
        <p:blipFill>
          <a:blip r:embed="rId1"/>
          <a:stretch>
            <a:fillRect/>
          </a:stretch>
        </p:blipFill>
        <p:spPr>
          <a:xfrm>
            <a:off x="908050" y="1691005"/>
            <a:ext cx="10346055" cy="362458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latin typeface="微软雅黑" panose="020B0503020204020204" charset="-122"/>
                <a:ea typeface="微软雅黑" panose="020B0503020204020204" charset="-122"/>
                <a:sym typeface="+mn-ea"/>
              </a:rPr>
              <a:t>曲线运动</a:t>
            </a:r>
            <a:endParaRPr lang="zh-CN" altLang="en-US"/>
          </a:p>
        </p:txBody>
      </p:sp>
      <p:sp>
        <p:nvSpPr>
          <p:cNvPr id="3" name="内容占位符 2"/>
          <p:cNvSpPr>
            <a:spLocks noGrp="1"/>
          </p:cNvSpPr>
          <p:nvPr>
            <p:ph idx="1"/>
          </p:nvPr>
        </p:nvSpPr>
        <p:spPr/>
        <p:txBody>
          <a:bodyPr>
            <a:normAutofit fontScale="90000"/>
          </a:bodyPr>
          <a:p>
            <a:r>
              <a:rPr lang="zh-CN" altLang="en-US"/>
              <a:t>用法</a:t>
            </a:r>
            <a:endParaRPr lang="zh-CN" altLang="en-US"/>
          </a:p>
          <a:p>
            <a:endParaRPr lang="zh-CN" altLang="en-US"/>
          </a:p>
          <a:p>
            <a:pPr marL="0" indent="0">
              <a:buNone/>
            </a:pPr>
            <a:r>
              <a:rPr lang="zh-CN" altLang="en-US"/>
              <a:t>ImageView iv = findView(...);</a:t>
            </a:r>
            <a:endParaRPr lang="zh-CN" altLang="en-US"/>
          </a:p>
          <a:p>
            <a:pPr marL="0" indent="0">
              <a:buNone/>
            </a:pPr>
            <a:r>
              <a:rPr lang="zh-CN" altLang="en-US">
                <a:solidFill>
                  <a:srgbClr val="FF0000"/>
                </a:solidFill>
              </a:rPr>
              <a:t>Path path = new Path();</a:t>
            </a:r>
            <a:endParaRPr lang="zh-CN" altLang="en-US">
              <a:solidFill>
                <a:srgbClr val="FF0000"/>
              </a:solidFill>
            </a:endParaRPr>
          </a:p>
          <a:p>
            <a:pPr marL="0" indent="0">
              <a:buNone/>
            </a:pPr>
            <a:r>
              <a:rPr lang="zh-CN" altLang="en-US"/>
              <a:t>path.moveTo(xx, xx); path.quadTo(xx, xx, xx, xx); path.lineTo(xx, xx);</a:t>
            </a:r>
            <a:endParaRPr lang="zh-CN" altLang="en-US"/>
          </a:p>
          <a:p>
            <a:pPr marL="0" indent="0">
              <a:buNone/>
            </a:pPr>
            <a:r>
              <a:rPr lang="zh-CN" altLang="en-US"/>
              <a:t>ObjectAnimator animator = </a:t>
            </a:r>
            <a:r>
              <a:rPr lang="zh-CN" altLang="en-US">
                <a:solidFill>
                  <a:srgbClr val="FF0000"/>
                </a:solidFill>
              </a:rPr>
              <a:t>ObjectAnimator.ofFloat(iv, View.X, View.Y, path);</a:t>
            </a:r>
            <a:endParaRPr lang="zh-CN" altLang="en-US">
              <a:solidFill>
                <a:srgbClr val="FF0000"/>
              </a:solidFill>
            </a:endParaRPr>
          </a:p>
          <a:p>
            <a:pPr marL="0" indent="0">
              <a:buNone/>
            </a:pPr>
            <a:r>
              <a:rPr lang="zh-CN" altLang="en-US"/>
              <a:t>animator.setDuration(3000);</a:t>
            </a:r>
            <a:endParaRPr lang="zh-CN" altLang="en-US"/>
          </a:p>
          <a:p>
            <a:pPr marL="0" indent="0">
              <a:buNone/>
            </a:pPr>
            <a:r>
              <a:rPr lang="zh-CN" altLang="en-US"/>
              <a:t>animator.start();</a:t>
            </a:r>
            <a:endParaRPr lang="zh-CN" altLang="en-US"/>
          </a:p>
          <a:p>
            <a:pPr marL="0" indent="0" algn="r">
              <a:buNone/>
            </a:pPr>
            <a:r>
              <a:rPr lang="zh-CN" altLang="en-US" b="1">
                <a:solidFill>
                  <a:srgbClr val="FF0000"/>
                </a:solidFill>
                <a:latin typeface="微软雅黑" panose="020B0503020204020204" charset="-122"/>
                <a:ea typeface="微软雅黑" panose="020B0503020204020204" charset="-122"/>
                <a:hlinkClick r:id="rId1" action="ppaction://hlinkfile"/>
              </a:rPr>
              <a:t>效果演示</a:t>
            </a:r>
            <a:endParaRPr lang="zh-CN" altLang="en-US" b="1">
              <a:solidFill>
                <a:srgbClr val="FF0000"/>
              </a:solidFill>
              <a:latin typeface="微软雅黑" panose="020B0503020204020204" charset="-122"/>
              <a:ea typeface="微软雅黑" panose="020B050302020402020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latin typeface="微软雅黑" panose="020B0503020204020204" charset="-122"/>
                <a:ea typeface="微软雅黑" panose="020B0503020204020204" charset="-122"/>
                <a:sym typeface="+mn-ea"/>
              </a:rPr>
              <a:t>图片优化</a:t>
            </a:r>
            <a:endParaRPr lang="zh-CN" altLang="en-US"/>
          </a:p>
        </p:txBody>
      </p:sp>
      <p:sp>
        <p:nvSpPr>
          <p:cNvPr id="3" name="内容占位符 2"/>
          <p:cNvSpPr>
            <a:spLocks noGrp="1"/>
          </p:cNvSpPr>
          <p:nvPr>
            <p:ph idx="1"/>
          </p:nvPr>
        </p:nvSpPr>
        <p:spPr/>
        <p:txBody>
          <a:bodyPr/>
          <a:p>
            <a:pPr marL="0" indent="0">
              <a:buNone/>
            </a:pPr>
            <a:r>
              <a:rPr lang="zh-CN" altLang="en-US"/>
              <a:t>而索引模式下是这样的：</a:t>
            </a:r>
            <a:endParaRPr lang="zh-CN" altLang="en-US"/>
          </a:p>
          <a:p>
            <a:pPr marL="0" indent="0">
              <a:buNone/>
            </a:pPr>
            <a:endParaRPr lang="zh-CN" altLang="en-US"/>
          </a:p>
          <a:p>
            <a:pPr marL="0" indent="0">
              <a:buNone/>
            </a:pPr>
            <a:endParaRPr lang="zh-CN" altLang="en-US"/>
          </a:p>
        </p:txBody>
      </p:sp>
      <p:pic>
        <p:nvPicPr>
          <p:cNvPr id="7" name="图片 2"/>
          <p:cNvPicPr>
            <a:picLocks noChangeAspect="1"/>
          </p:cNvPicPr>
          <p:nvPr/>
        </p:nvPicPr>
        <p:blipFill>
          <a:blip r:embed="rId1"/>
          <a:stretch>
            <a:fillRect/>
          </a:stretch>
        </p:blipFill>
        <p:spPr>
          <a:xfrm>
            <a:off x="838200" y="2484120"/>
            <a:ext cx="10497185" cy="3459480"/>
          </a:xfrm>
          <a:prstGeom prst="rect">
            <a:avLst/>
          </a:prstGeom>
          <a:noFill/>
          <a:ln w="9525">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latin typeface="微软雅黑" panose="020B0503020204020204" charset="-122"/>
                <a:ea typeface="微软雅黑" panose="020B0503020204020204" charset="-122"/>
                <a:sym typeface="+mn-ea"/>
              </a:rPr>
              <a:t>图片优化</a:t>
            </a:r>
            <a:endParaRPr lang="zh-CN" altLang="en-US"/>
          </a:p>
        </p:txBody>
      </p:sp>
      <p:sp>
        <p:nvSpPr>
          <p:cNvPr id="3" name="内容占位符 2"/>
          <p:cNvSpPr>
            <a:spLocks noGrp="1"/>
          </p:cNvSpPr>
          <p:nvPr>
            <p:ph idx="1"/>
          </p:nvPr>
        </p:nvSpPr>
        <p:spPr/>
        <p:txBody>
          <a:bodyPr/>
          <a:p>
            <a:r>
              <a:rPr lang="zh-CN" altLang="en-US"/>
              <a:t>评价</a:t>
            </a:r>
            <a:endParaRPr lang="zh-CN" altLang="en-US"/>
          </a:p>
          <a:p>
            <a:endParaRPr lang="zh-CN" altLang="en-US"/>
          </a:p>
          <a:p>
            <a:pPr marL="0" indent="0">
              <a:buNone/>
            </a:pPr>
            <a:r>
              <a:rPr lang="zh-CN" altLang="en-US" b="1">
                <a:solidFill>
                  <a:srgbClr val="FF0000"/>
                </a:solidFill>
              </a:rPr>
              <a:t>优点：</a:t>
            </a:r>
            <a:r>
              <a:rPr lang="zh-CN" altLang="en-US"/>
              <a:t>压缩图片体积，但却不影响图片质量。</a:t>
            </a:r>
            <a:endParaRPr lang="zh-CN" altLang="en-US"/>
          </a:p>
          <a:p>
            <a:pPr marL="0" indent="0">
              <a:buNone/>
            </a:pPr>
            <a:r>
              <a:rPr lang="zh-CN" altLang="en-US" b="1">
                <a:solidFill>
                  <a:srgbClr val="FF0000"/>
                </a:solidFill>
              </a:rPr>
              <a:t>缺点：</a:t>
            </a:r>
            <a:r>
              <a:rPr lang="zh-CN" altLang="en-US"/>
              <a:t>颜色表最大256，不适用于色彩丰富的图片，适用于颜色数量少，通常是大数块，纯色区域的图片，比如app图标类。如果是色彩丰富的图片强转索引，</a:t>
            </a:r>
            <a:r>
              <a:rPr lang="en-US" altLang="zh-CN"/>
              <a:t>Photoshop</a:t>
            </a:r>
            <a:r>
              <a:rPr lang="zh-CN" altLang="en-US"/>
              <a:t>会做平均算法，就出现了马赛克。</a:t>
            </a:r>
            <a:endParaRPr lang="zh-CN" altLang="en-US"/>
          </a:p>
          <a:p>
            <a:pPr marL="0" indent="0">
              <a:buNone/>
            </a:pPr>
            <a:endParaRPr lang="zh-CN" altLang="en-US"/>
          </a:p>
          <a:p>
            <a:pPr marL="0" indent="0">
              <a:buNone/>
            </a:pPr>
            <a:r>
              <a:rPr lang="zh-CN" altLang="zh-CN"/>
              <a:t>所有</a:t>
            </a:r>
            <a:r>
              <a:rPr lang="en-US" altLang="zh-CN"/>
              <a:t>app</a:t>
            </a:r>
            <a:r>
              <a:rPr lang="zh-CN" altLang="en-US"/>
              <a:t>图标都应该是索引图。</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latin typeface="微软雅黑" panose="020B0503020204020204" charset="-122"/>
                <a:ea typeface="微软雅黑" panose="020B0503020204020204" charset="-122"/>
                <a:sym typeface="+mn-ea"/>
              </a:rPr>
              <a:t>图片优化</a:t>
            </a:r>
            <a:endParaRPr lang="zh-CN" altLang="en-US"/>
          </a:p>
        </p:txBody>
      </p:sp>
      <p:sp>
        <p:nvSpPr>
          <p:cNvPr id="3" name="内容占位符 2"/>
          <p:cNvSpPr>
            <a:spLocks noGrp="1"/>
          </p:cNvSpPr>
          <p:nvPr>
            <p:ph idx="1"/>
          </p:nvPr>
        </p:nvSpPr>
        <p:spPr/>
        <p:txBody>
          <a:bodyPr>
            <a:normAutofit fontScale="90000"/>
          </a:bodyPr>
          <a:p>
            <a:r>
              <a:rPr lang="zh-CN" altLang="en-US"/>
              <a:t>灰度图</a:t>
            </a:r>
            <a:endParaRPr lang="zh-CN" altLang="en-US"/>
          </a:p>
          <a:p>
            <a:endParaRPr lang="zh-CN" altLang="en-US"/>
          </a:p>
          <a:p>
            <a:pPr marL="0" indent="0" fontAlgn="auto">
              <a:lnSpc>
                <a:spcPct val="150000"/>
              </a:lnSpc>
              <a:buNone/>
            </a:pPr>
            <a:r>
              <a:rPr lang="zh-CN" altLang="en-US"/>
              <a:t>和索引图一样，灰度模式也可以压缩图片体积，但是也有局限性。</a:t>
            </a:r>
            <a:endParaRPr lang="zh-CN" altLang="en-US"/>
          </a:p>
          <a:p>
            <a:pPr marL="0" indent="0" fontAlgn="auto">
              <a:lnSpc>
                <a:spcPct val="150000"/>
              </a:lnSpc>
              <a:buNone/>
            </a:pPr>
            <a:r>
              <a:rPr lang="zh-CN" altLang="en-US" b="1">
                <a:solidFill>
                  <a:srgbClr val="FF0000"/>
                </a:solidFill>
              </a:rPr>
              <a:t>所谓灰度图就是所有颜色都是灰度色的图</a:t>
            </a:r>
            <a:r>
              <a:rPr lang="zh-CN" altLang="en-US"/>
              <a:t>，那么什么是灰度色呢？</a:t>
            </a:r>
            <a:endParaRPr lang="zh-CN" altLang="en-US"/>
          </a:p>
          <a:p>
            <a:pPr marL="0" indent="0" fontAlgn="auto">
              <a:lnSpc>
                <a:spcPct val="150000"/>
              </a:lnSpc>
              <a:buNone/>
            </a:pPr>
            <a:r>
              <a:rPr lang="zh-CN" altLang="en-US"/>
              <a:t>RGB色彩模式下，纯白：FFFFFF，纯黑：000000，纯红：FF0000，纯绿：00FF00，纯蓝：0000FF</a:t>
            </a:r>
            <a:endParaRPr lang="zh-CN" altLang="en-US"/>
          </a:p>
          <a:p>
            <a:pPr marL="0" indent="0" fontAlgn="auto">
              <a:lnSpc>
                <a:spcPct val="150000"/>
              </a:lnSpc>
              <a:buNone/>
            </a:pPr>
            <a:r>
              <a:rPr lang="zh-CN" altLang="en-US"/>
              <a:t>R、G、B三种元素的不同比例混合出不同的彩色，R=G=B时，就是灰度色。</a:t>
            </a: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latin typeface="微软雅黑" panose="020B0503020204020204" charset="-122"/>
                <a:ea typeface="微软雅黑" panose="020B0503020204020204" charset="-122"/>
                <a:sym typeface="+mn-ea"/>
              </a:rPr>
              <a:t>图片优化</a:t>
            </a:r>
            <a:endParaRPr lang="zh-CN" altLang="en-US"/>
          </a:p>
        </p:txBody>
      </p:sp>
      <p:pic>
        <p:nvPicPr>
          <p:cNvPr id="9" name="图片 4"/>
          <p:cNvPicPr>
            <a:picLocks noChangeAspect="1"/>
          </p:cNvPicPr>
          <p:nvPr>
            <p:ph idx="1"/>
          </p:nvPr>
        </p:nvPicPr>
        <p:blipFill>
          <a:blip r:embed="rId1"/>
          <a:stretch>
            <a:fillRect/>
          </a:stretch>
        </p:blipFill>
        <p:spPr>
          <a:xfrm>
            <a:off x="1080770" y="1691005"/>
            <a:ext cx="7658100" cy="800100"/>
          </a:xfrm>
          <a:prstGeom prst="rect">
            <a:avLst/>
          </a:prstGeom>
          <a:noFill/>
          <a:ln w="9525">
            <a:noFill/>
          </a:ln>
        </p:spPr>
      </p:pic>
      <p:sp>
        <p:nvSpPr>
          <p:cNvPr id="4" name="文本框 3"/>
          <p:cNvSpPr txBox="1"/>
          <p:nvPr/>
        </p:nvSpPr>
        <p:spPr>
          <a:xfrm>
            <a:off x="838200" y="2686050"/>
            <a:ext cx="10283825" cy="3291840"/>
          </a:xfrm>
          <a:prstGeom prst="rect">
            <a:avLst/>
          </a:prstGeom>
          <a:noFill/>
        </p:spPr>
        <p:txBody>
          <a:bodyPr wrap="square" rtlCol="0">
            <a:spAutoFit/>
          </a:bodyPr>
          <a:p>
            <a:pPr algn="l" fontAlgn="auto">
              <a:lnSpc>
                <a:spcPct val="150000"/>
              </a:lnSpc>
            </a:pPr>
            <a:r>
              <a:rPr lang="zh-CN" altLang="en-US" sz="2400"/>
              <a:t>这张图是从纯白过渡到纯黑，这张图上的所有像素点都是灰度色。</a:t>
            </a:r>
            <a:endParaRPr lang="zh-CN" altLang="en-US" sz="2400"/>
          </a:p>
          <a:p>
            <a:pPr algn="l" fontAlgn="auto">
              <a:lnSpc>
                <a:spcPct val="150000"/>
              </a:lnSpc>
            </a:pPr>
            <a:endParaRPr lang="zh-CN" altLang="en-US" sz="2000"/>
          </a:p>
          <a:p>
            <a:pPr algn="l" fontAlgn="auto">
              <a:lnSpc>
                <a:spcPct val="150000"/>
              </a:lnSpc>
            </a:pPr>
            <a:r>
              <a:rPr lang="zh-CN" altLang="en-US" sz="2400"/>
              <a:t>既然灰度色的R=G=B，那就不需要用三个值来表示一个像素了，只需要一个值就够了。</a:t>
            </a:r>
            <a:endParaRPr lang="zh-CN" altLang="en-US" sz="2400"/>
          </a:p>
          <a:p>
            <a:pPr algn="l" fontAlgn="auto">
              <a:lnSpc>
                <a:spcPct val="150000"/>
              </a:lnSpc>
            </a:pPr>
            <a:r>
              <a:rPr lang="zh-CN" altLang="en-US" sz="2400" b="1">
                <a:solidFill>
                  <a:srgbClr val="FF0000"/>
                </a:solidFill>
              </a:rPr>
              <a:t>808080 -&gt; 80，F3F3F3 -&gt; F3</a:t>
            </a:r>
            <a:endParaRPr lang="zh-CN" altLang="en-US" sz="2400" b="1">
              <a:solidFill>
                <a:srgbClr val="FF0000"/>
              </a:solidFill>
            </a:endParaRPr>
          </a:p>
          <a:p>
            <a:pPr algn="l" fontAlgn="auto">
              <a:lnSpc>
                <a:spcPct val="150000"/>
              </a:lnSpc>
            </a:pPr>
            <a:r>
              <a:rPr lang="zh-CN" altLang="en-US" sz="2400"/>
              <a:t>这样就实现了图片数据的压缩。</a:t>
            </a:r>
            <a:endParaRPr lang="zh-CN" altLang="en-US" sz="2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latin typeface="微软雅黑" panose="020B0503020204020204" charset="-122"/>
                <a:ea typeface="微软雅黑" panose="020B0503020204020204" charset="-122"/>
                <a:sym typeface="+mn-ea"/>
              </a:rPr>
              <a:t>图片优化</a:t>
            </a:r>
            <a:endParaRPr lang="zh-CN" altLang="en-US"/>
          </a:p>
        </p:txBody>
      </p:sp>
      <p:sp>
        <p:nvSpPr>
          <p:cNvPr id="3" name="内容占位符 2"/>
          <p:cNvSpPr>
            <a:spLocks noGrp="1"/>
          </p:cNvSpPr>
          <p:nvPr>
            <p:ph idx="1"/>
          </p:nvPr>
        </p:nvSpPr>
        <p:spPr/>
        <p:txBody>
          <a:bodyPr>
            <a:normAutofit lnSpcReduction="20000"/>
          </a:bodyPr>
          <a:p>
            <a:r>
              <a:rPr lang="zh-CN" altLang="en-US"/>
              <a:t>评价</a:t>
            </a:r>
            <a:endParaRPr lang="zh-CN" altLang="en-US"/>
          </a:p>
          <a:p>
            <a:endParaRPr lang="zh-CN" altLang="en-US"/>
          </a:p>
          <a:p>
            <a:pPr marL="0" indent="0" fontAlgn="auto">
              <a:lnSpc>
                <a:spcPct val="150000"/>
              </a:lnSpc>
              <a:buNone/>
            </a:pPr>
            <a:r>
              <a:rPr lang="zh-CN" altLang="en-US" b="1">
                <a:solidFill>
                  <a:srgbClr val="FF0000"/>
                </a:solidFill>
              </a:rPr>
              <a:t>优点：</a:t>
            </a:r>
            <a:r>
              <a:rPr lang="zh-CN" altLang="en-US"/>
              <a:t>压缩图片体积，但却不影响图片质量。</a:t>
            </a:r>
            <a:endParaRPr lang="zh-CN" altLang="en-US"/>
          </a:p>
          <a:p>
            <a:pPr marL="0" indent="0" fontAlgn="auto">
              <a:lnSpc>
                <a:spcPct val="150000"/>
              </a:lnSpc>
              <a:buNone/>
            </a:pPr>
            <a:r>
              <a:rPr lang="zh-CN" altLang="en-US" b="1">
                <a:solidFill>
                  <a:srgbClr val="FF0000"/>
                </a:solidFill>
              </a:rPr>
              <a:t>缺点：</a:t>
            </a:r>
            <a:r>
              <a:rPr lang="zh-CN" altLang="en-US"/>
              <a:t>只能适用于颜色全是灰度色的图片。如果图片中有彩色像素，经过灰度模式处理后，彩色就消失了。</a:t>
            </a:r>
            <a:endParaRPr lang="zh-CN" altLang="en-US"/>
          </a:p>
          <a:p>
            <a:pPr marL="0" indent="0" fontAlgn="auto">
              <a:lnSpc>
                <a:spcPct val="150000"/>
              </a:lnSpc>
              <a:buNone/>
            </a:pPr>
            <a:endParaRPr lang="zh-CN" altLang="en-US"/>
          </a:p>
          <a:p>
            <a:pPr marL="0" indent="0" fontAlgn="auto">
              <a:lnSpc>
                <a:spcPct val="150000"/>
              </a:lnSpc>
              <a:buNone/>
            </a:pPr>
            <a:r>
              <a:rPr lang="zh-CN" altLang="en-US" sz="2000"/>
              <a:t>灰度模式之后还有位图模式、双色调模式，（三色调、四色调），这个就不研究了。</a:t>
            </a:r>
            <a:endParaRPr lang="zh-CN" altLang="en-US" sz="20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latin typeface="微软雅黑" panose="020B0503020204020204" charset="-122"/>
                <a:ea typeface="微软雅黑" panose="020B0503020204020204" charset="-122"/>
                <a:sym typeface="+mn-ea"/>
              </a:rPr>
              <a:t>图片优化</a:t>
            </a:r>
            <a:endParaRPr lang="zh-CN" altLang="en-US"/>
          </a:p>
        </p:txBody>
      </p:sp>
      <p:sp>
        <p:nvSpPr>
          <p:cNvPr id="3" name="内容占位符 2"/>
          <p:cNvSpPr>
            <a:spLocks noGrp="1"/>
          </p:cNvSpPr>
          <p:nvPr>
            <p:ph idx="1"/>
          </p:nvPr>
        </p:nvSpPr>
        <p:spPr/>
        <p:txBody>
          <a:bodyPr>
            <a:normAutofit fontScale="90000"/>
          </a:bodyPr>
          <a:p>
            <a:r>
              <a:rPr lang="zh-CN" altLang="en-US"/>
              <a:t>Webp</a:t>
            </a:r>
            <a:endParaRPr lang="zh-CN" altLang="en-US"/>
          </a:p>
          <a:p>
            <a:endParaRPr lang="zh-CN" altLang="en-US"/>
          </a:p>
          <a:p>
            <a:pPr marL="0" indent="0" fontAlgn="auto">
              <a:lnSpc>
                <a:spcPct val="150000"/>
              </a:lnSpc>
              <a:buNone/>
            </a:pPr>
            <a:r>
              <a:rPr lang="zh-CN" altLang="en-US" sz="2400"/>
              <a:t>webp是谷歌2010年发布的一种新的图片格式，支持有损压缩或无损压缩，其目的是颠覆</a:t>
            </a:r>
            <a:r>
              <a:rPr lang="en-US" altLang="zh-CN" sz="2400"/>
              <a:t>jpg</a:t>
            </a:r>
            <a:r>
              <a:rPr lang="zh-CN" altLang="zh-CN" sz="2400"/>
              <a:t>、</a:t>
            </a:r>
            <a:r>
              <a:rPr lang="en-US" altLang="zh-CN" sz="2400"/>
              <a:t>png</a:t>
            </a:r>
            <a:r>
              <a:rPr lang="zh-CN" altLang="en-US" sz="2400"/>
              <a:t>、</a:t>
            </a:r>
            <a:r>
              <a:rPr lang="en-US" altLang="zh-CN" sz="2400"/>
              <a:t>gif</a:t>
            </a:r>
            <a:r>
              <a:rPr lang="zh-CN" altLang="zh-CN" sz="2400"/>
              <a:t>三足鼎立的局面</a:t>
            </a:r>
            <a:r>
              <a:rPr lang="zh-CN" altLang="en-US" sz="2400"/>
              <a:t>。官方数据：</a:t>
            </a:r>
            <a:r>
              <a:rPr lang="zh-CN" altLang="en-US" sz="2400" b="1">
                <a:solidFill>
                  <a:srgbClr val="FF0000"/>
                </a:solidFill>
              </a:rPr>
              <a:t>无损压缩的webp在体积上要比png小26%，而有损压缩要比同质量jpg小25%~34%。经本人测试，由腾讯智图处理的不同图片转换webp压缩率不太一样，在24%~83%之间都有。</a:t>
            </a:r>
            <a:r>
              <a:rPr lang="zh-CN" altLang="en-US" sz="2400"/>
              <a:t>这样大的压缩率对于我们Web前端开发工程师诱惑力实在太大了。因为互联网很大一部分流量都来自图片，图片体积变小可以帮助我们让网页加载地更快，这对提升用户体验是有帮助的。</a:t>
            </a:r>
            <a:endParaRPr lang="zh-CN" altLang="en-US" sz="2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latin typeface="微软雅黑" panose="020B0503020204020204" charset="-122"/>
                <a:ea typeface="微软雅黑" panose="020B0503020204020204" charset="-122"/>
                <a:sym typeface="+mn-ea"/>
              </a:rPr>
              <a:t>图片优化</a:t>
            </a:r>
            <a:endParaRPr lang="zh-CN" altLang="en-US"/>
          </a:p>
        </p:txBody>
      </p:sp>
      <p:sp>
        <p:nvSpPr>
          <p:cNvPr id="3" name="内容占位符 2"/>
          <p:cNvSpPr>
            <a:spLocks noGrp="1"/>
          </p:cNvSpPr>
          <p:nvPr>
            <p:ph idx="1"/>
          </p:nvPr>
        </p:nvSpPr>
        <p:spPr/>
        <p:txBody>
          <a:bodyPr>
            <a:noAutofit/>
          </a:bodyPr>
          <a:p>
            <a:pPr marL="0" indent="0" fontAlgn="auto">
              <a:lnSpc>
                <a:spcPct val="150000"/>
              </a:lnSpc>
              <a:buNone/>
            </a:pPr>
            <a:r>
              <a:rPr lang="zh-CN" altLang="en-US" sz="2000"/>
              <a:t>webp有损压缩使用了一种高级预测编码方法对图片进行编码，这种方法使用临近像素块中的值来预测当前块中的图像值，然后只需要对这种差异进行编码。</a:t>
            </a:r>
            <a:endParaRPr lang="zh-CN" altLang="en-US" sz="2000"/>
          </a:p>
          <a:p>
            <a:pPr marL="0" indent="0" fontAlgn="auto">
              <a:lnSpc>
                <a:spcPct val="150000"/>
              </a:lnSpc>
              <a:buNone/>
            </a:pPr>
            <a:r>
              <a:rPr lang="zh-CN" altLang="en-US" sz="2000"/>
              <a:t>    webp无损压缩使用已经可见的图像碎片来精确地重建一个个新的像素。这种压缩模式被称为“VP8L”，与LZ77压缩算法有一些共同特征。</a:t>
            </a:r>
            <a:endParaRPr lang="zh-CN" altLang="en-US" sz="2000"/>
          </a:p>
          <a:p>
            <a:pPr marL="0" indent="0" fontAlgn="auto">
              <a:lnSpc>
                <a:spcPct val="150000"/>
              </a:lnSpc>
              <a:buNone/>
            </a:pPr>
            <a:r>
              <a:rPr lang="zh-CN" altLang="en-US" sz="2000"/>
              <a:t>那么，现在是否有产品使用webp呢？答案是肯定的，</a:t>
            </a:r>
            <a:r>
              <a:rPr lang="zh-CN" altLang="en-US" sz="2000" b="1">
                <a:solidFill>
                  <a:srgbClr val="FF0000"/>
                </a:solidFill>
              </a:rPr>
              <a:t>国外如Youtube、Gmail、Google Play、Chrome网上商店，国内如腾讯、淘宝、美团等都有webp的应用</a:t>
            </a:r>
            <a:r>
              <a:rPr lang="zh-CN" altLang="en-US" sz="2000"/>
              <a:t>。科技博客 GigaOM 曾报道：</a:t>
            </a:r>
            <a:r>
              <a:rPr lang="zh-CN" altLang="en-US" sz="2000" b="1">
                <a:solidFill>
                  <a:srgbClr val="FF0000"/>
                </a:solidFill>
              </a:rPr>
              <a:t>Y</a:t>
            </a:r>
            <a:r>
              <a:rPr lang="zh-CN" altLang="en-US" sz="2000" b="1">
                <a:solidFill>
                  <a:srgbClr val="FF0000"/>
                </a:solidFill>
              </a:rPr>
              <a:t>ouTube 的视频略缩图采用 WebP 格式后，网页加载速度提升了 10%；谷歌的 Chrome 网上应用商店采用 WebP 格式图片后，每天可以节省几 TB 的带宽，页面平均加载时间大约减少 33%；Google+ 移动应用采用 WebP 图片格式后，每天节省了 50TB 数据存储空间。</a:t>
            </a:r>
            <a:endParaRPr lang="zh-CN" altLang="en-US" sz="2000" b="1">
              <a:solidFill>
                <a:srgbClr val="FF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latin typeface="微软雅黑" panose="020B0503020204020204" charset="-122"/>
                <a:ea typeface="微软雅黑" panose="020B0503020204020204" charset="-122"/>
                <a:sym typeface="+mn-ea"/>
              </a:rPr>
              <a:t>图片优化</a:t>
            </a:r>
            <a:endParaRPr lang="zh-CN" altLang="en-US"/>
          </a:p>
        </p:txBody>
      </p:sp>
      <p:pic>
        <p:nvPicPr>
          <p:cNvPr id="24" name="图片 5"/>
          <p:cNvPicPr>
            <a:picLocks noChangeAspect="1"/>
          </p:cNvPicPr>
          <p:nvPr>
            <p:ph idx="1"/>
          </p:nvPr>
        </p:nvPicPr>
        <p:blipFill>
          <a:blip r:embed="rId1"/>
          <a:stretch>
            <a:fillRect/>
          </a:stretch>
        </p:blipFill>
        <p:spPr>
          <a:xfrm>
            <a:off x="1700530" y="2056130"/>
            <a:ext cx="8002905" cy="3592830"/>
          </a:xfrm>
          <a:prstGeom prst="rect">
            <a:avLst/>
          </a:prstGeom>
          <a:noFill/>
          <a:ln w="9525">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latin typeface="微软雅黑" panose="020B0503020204020204" charset="-122"/>
                <a:ea typeface="微软雅黑" panose="020B0503020204020204" charset="-122"/>
                <a:sym typeface="+mn-ea"/>
              </a:rPr>
              <a:t>图片优化</a:t>
            </a:r>
            <a:endParaRPr lang="zh-CN" altLang="en-US"/>
          </a:p>
        </p:txBody>
      </p:sp>
      <p:sp>
        <p:nvSpPr>
          <p:cNvPr id="3" name="内容占位符 2"/>
          <p:cNvSpPr>
            <a:spLocks noGrp="1"/>
          </p:cNvSpPr>
          <p:nvPr>
            <p:ph idx="1"/>
          </p:nvPr>
        </p:nvSpPr>
        <p:spPr/>
        <p:txBody>
          <a:bodyPr>
            <a:normAutofit fontScale="90000"/>
          </a:bodyPr>
          <a:p>
            <a:pPr marL="0" indent="0" fontAlgn="auto">
              <a:lnSpc>
                <a:spcPct val="150000"/>
              </a:lnSpc>
              <a:buNone/>
            </a:pPr>
            <a:r>
              <a:rPr lang="zh-CN" altLang="en-US"/>
              <a:t>上图可以得出结论：</a:t>
            </a:r>
            <a:endParaRPr lang="zh-CN" altLang="en-US"/>
          </a:p>
          <a:p>
            <a:pPr marL="0" indent="0" fontAlgn="auto">
              <a:lnSpc>
                <a:spcPct val="150000"/>
              </a:lnSpc>
              <a:buNone/>
            </a:pPr>
            <a:r>
              <a:rPr lang="zh-CN" altLang="en-US"/>
              <a:t>1.PNG转WebP的压缩率要高于PNG原图压缩率，同样支持有损与无损压缩</a:t>
            </a:r>
            <a:endParaRPr lang="zh-CN" altLang="en-US"/>
          </a:p>
          <a:p>
            <a:pPr marL="0" indent="0" fontAlgn="auto">
              <a:lnSpc>
                <a:spcPct val="150000"/>
              </a:lnSpc>
              <a:buNone/>
            </a:pPr>
            <a:r>
              <a:rPr lang="zh-CN" altLang="en-US"/>
              <a:t>2.转换后的WebP体积大幅减少，图片质量也得到保障（同时肉眼几乎无法看出差异）</a:t>
            </a:r>
            <a:endParaRPr lang="zh-CN" altLang="en-US"/>
          </a:p>
          <a:p>
            <a:pPr marL="0" indent="0" fontAlgn="auto">
              <a:lnSpc>
                <a:spcPct val="150000"/>
              </a:lnSpc>
              <a:buNone/>
            </a:pPr>
            <a:r>
              <a:rPr lang="zh-CN" altLang="en-US"/>
              <a:t>3.转换后的WebP支持Alpha透明和24-bit颜色数，不存在PNG8色彩不够丰富和在浏览器中可能会出现毛边的问题</a:t>
            </a: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latin typeface="微软雅黑" panose="020B0503020204020204" charset="-122"/>
                <a:ea typeface="微软雅黑" panose="020B0503020204020204" charset="-122"/>
                <a:sym typeface="+mn-ea"/>
              </a:rPr>
              <a:t>图片优化</a:t>
            </a:r>
            <a:endParaRPr lang="zh-CN" altLang="en-US"/>
          </a:p>
        </p:txBody>
      </p:sp>
      <p:sp>
        <p:nvSpPr>
          <p:cNvPr id="3" name="内容占位符 2"/>
          <p:cNvSpPr>
            <a:spLocks noGrp="1"/>
          </p:cNvSpPr>
          <p:nvPr>
            <p:ph idx="1"/>
          </p:nvPr>
        </p:nvSpPr>
        <p:spPr/>
        <p:txBody>
          <a:bodyPr>
            <a:normAutofit lnSpcReduction="10000"/>
          </a:bodyPr>
          <a:p>
            <a:r>
              <a:rPr lang="zh-CN" altLang="en-US"/>
              <a:t>兼容性</a:t>
            </a:r>
            <a:endParaRPr lang="zh-CN" altLang="en-US"/>
          </a:p>
          <a:p>
            <a:endParaRPr lang="zh-CN" altLang="en-US"/>
          </a:p>
          <a:p>
            <a:pPr marL="0" indent="0" fontAlgn="auto">
              <a:lnSpc>
                <a:spcPct val="150000"/>
              </a:lnSpc>
              <a:buNone/>
            </a:pPr>
            <a:r>
              <a:rPr lang="zh-CN" altLang="en-US" sz="2400"/>
              <a:t>根据对目前国内浏览器占比与 WebP 的兼容性分析，大约有 50% 以上的国内用户可以直接体验到 WebP，如果你的网站以图片为主，或者你的产品基于 Chromium 内核，建议体验尝试。假如你打算在 App 中使用 WebP，除了 Android4.0 以上提供的原生支持外，其他版本以及 iOS 都可以直接使用官方提供的解析库（Android 、iOS ）。</a:t>
            </a: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latin typeface="微软雅黑" panose="020B0503020204020204" charset="-122"/>
                <a:ea typeface="微软雅黑" panose="020B0503020204020204" charset="-122"/>
                <a:sym typeface="+mn-ea"/>
              </a:rPr>
              <a:t>曲线运动</a:t>
            </a:r>
            <a:endParaRPr lang="zh-CN" altLang="en-US"/>
          </a:p>
        </p:txBody>
      </p:sp>
      <p:sp>
        <p:nvSpPr>
          <p:cNvPr id="3" name="内容占位符 2"/>
          <p:cNvSpPr>
            <a:spLocks noGrp="1"/>
          </p:cNvSpPr>
          <p:nvPr>
            <p:ph idx="1"/>
          </p:nvPr>
        </p:nvSpPr>
        <p:spPr/>
        <p:txBody>
          <a:bodyPr>
            <a:normAutofit lnSpcReduction="20000"/>
          </a:bodyPr>
          <a:p>
            <a:r>
              <a:rPr lang="zh-CN" altLang="en-US"/>
              <a:t>设置插值器</a:t>
            </a:r>
            <a:endParaRPr lang="zh-CN" altLang="en-US"/>
          </a:p>
          <a:p>
            <a:endParaRPr lang="zh-CN" altLang="en-US"/>
          </a:p>
          <a:p>
            <a:pPr marL="0" indent="0">
              <a:buNone/>
            </a:pPr>
            <a:r>
              <a:rPr lang="zh-CN" altLang="en-US"/>
              <a:t>系统提供了三种基本的插值器</a:t>
            </a:r>
            <a:endParaRPr lang="zh-CN" altLang="en-US"/>
          </a:p>
          <a:p>
            <a:pPr marL="0" indent="0">
              <a:buNone/>
            </a:pPr>
            <a:r>
              <a:rPr lang="zh-CN" altLang="en-US"/>
              <a:t>@interpolator/fast_out_linear_in.xml</a:t>
            </a:r>
            <a:endParaRPr lang="zh-CN" altLang="en-US"/>
          </a:p>
          <a:p>
            <a:pPr marL="0" indent="0">
              <a:buNone/>
            </a:pPr>
            <a:r>
              <a:rPr lang="zh-CN" altLang="en-US"/>
              <a:t>@interpolator/fast_out_slow_in.xml</a:t>
            </a:r>
            <a:endParaRPr lang="zh-CN" altLang="en-US"/>
          </a:p>
          <a:p>
            <a:pPr marL="0" indent="0">
              <a:buNone/>
            </a:pPr>
            <a:r>
              <a:rPr lang="zh-CN" altLang="en-US"/>
              <a:t>@interpolator/linear_out_slow_in.xml</a:t>
            </a:r>
            <a:endParaRPr lang="zh-CN" altLang="en-US"/>
          </a:p>
          <a:p>
            <a:pPr marL="0" indent="0">
              <a:buNone/>
            </a:pPr>
            <a:endParaRPr lang="zh-CN" altLang="en-US"/>
          </a:p>
          <a:p>
            <a:pPr marL="0" indent="0">
              <a:buNone/>
            </a:pPr>
            <a:r>
              <a:rPr lang="zh-CN" altLang="en-US"/>
              <a:t>animator.setInterpolator(new FastOutLinearInInterpolator());</a:t>
            </a:r>
            <a:endParaRPr lang="zh-CN" altLang="en-US"/>
          </a:p>
          <a:p>
            <a:pPr marL="0" indent="0">
              <a:buNone/>
            </a:pPr>
            <a:r>
              <a:rPr lang="zh-CN" altLang="en-US"/>
              <a:t>animator.setInterpolator(new FastOutSlowInInterpolator());</a:t>
            </a:r>
            <a:endParaRPr lang="zh-CN" altLang="en-US"/>
          </a:p>
          <a:p>
            <a:pPr marL="0" indent="0">
              <a:buNone/>
            </a:pPr>
            <a:r>
              <a:rPr lang="zh-CN" altLang="en-US"/>
              <a:t>animator.setInterpolator(new LinearOutSlowInInterpolator());</a:t>
            </a: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latin typeface="微软雅黑" panose="020B0503020204020204" charset="-122"/>
                <a:ea typeface="微软雅黑" panose="020B0503020204020204" charset="-122"/>
                <a:sym typeface="+mn-ea"/>
              </a:rPr>
              <a:t>图片优化</a:t>
            </a:r>
            <a:endParaRPr lang="zh-CN" altLang="en-US"/>
          </a:p>
        </p:txBody>
      </p:sp>
      <p:sp>
        <p:nvSpPr>
          <p:cNvPr id="3" name="内容占位符 2"/>
          <p:cNvSpPr>
            <a:spLocks noGrp="1"/>
          </p:cNvSpPr>
          <p:nvPr>
            <p:ph idx="1"/>
          </p:nvPr>
        </p:nvSpPr>
        <p:spPr/>
        <p:txBody>
          <a:bodyPr>
            <a:normAutofit fontScale="90000"/>
          </a:bodyPr>
          <a:p>
            <a:r>
              <a:rPr lang="zh-CN" altLang="en-US"/>
              <a:t>统计数据（详情请看</a:t>
            </a:r>
            <a:r>
              <a:rPr lang="en-US" altLang="zh-CN"/>
              <a:t>word</a:t>
            </a:r>
            <a:r>
              <a:rPr lang="zh-CN" altLang="en-US"/>
              <a:t>文档</a:t>
            </a:r>
            <a:r>
              <a:rPr lang="zh-CN" altLang="en-US"/>
              <a:t>）</a:t>
            </a:r>
            <a:endParaRPr lang="zh-CN" altLang="en-US"/>
          </a:p>
          <a:p>
            <a:pPr marL="0" indent="0">
              <a:buNone/>
            </a:pPr>
            <a:endParaRPr lang="zh-CN" altLang="en-US"/>
          </a:p>
          <a:p>
            <a:pPr marL="0" indent="0" fontAlgn="auto">
              <a:lnSpc>
                <a:spcPct val="150000"/>
              </a:lnSpc>
              <a:buNone/>
            </a:pPr>
            <a:r>
              <a:rPr lang="en-US" altLang="zh-CN" sz="2000"/>
              <a:t>1</a:t>
            </a:r>
            <a:r>
              <a:rPr lang="zh-CN" altLang="en-US" sz="2000"/>
              <a:t>、</a:t>
            </a:r>
            <a:r>
              <a:rPr lang="en-US" altLang="zh-CN" sz="2000"/>
              <a:t>CPU</a:t>
            </a:r>
            <a:r>
              <a:rPr lang="zh-CN" altLang="en-US" sz="2000"/>
              <a:t>占用无明显差异</a:t>
            </a:r>
            <a:endParaRPr lang="zh-CN" altLang="en-US" sz="2000"/>
          </a:p>
          <a:p>
            <a:pPr marL="0" indent="0" fontAlgn="auto">
              <a:lnSpc>
                <a:spcPct val="150000"/>
              </a:lnSpc>
              <a:buNone/>
            </a:pPr>
            <a:r>
              <a:rPr lang="en-US" altLang="zh-CN" sz="2000"/>
              <a:t>2</a:t>
            </a:r>
            <a:r>
              <a:rPr lang="zh-CN" altLang="en-US" sz="2000"/>
              <a:t>、内存无明显差异</a:t>
            </a:r>
            <a:endParaRPr lang="zh-CN" altLang="en-US" sz="2000"/>
          </a:p>
          <a:p>
            <a:pPr marL="0" indent="0" fontAlgn="auto">
              <a:lnSpc>
                <a:spcPct val="150000"/>
              </a:lnSpc>
              <a:buNone/>
            </a:pPr>
            <a:r>
              <a:rPr lang="en-US" altLang="zh-CN" sz="2000"/>
              <a:t>3</a:t>
            </a:r>
            <a:r>
              <a:rPr lang="zh-CN" altLang="en-US" sz="2000"/>
              <a:t>、解码速度慢</a:t>
            </a:r>
            <a:r>
              <a:rPr lang="en-US" altLang="zh-CN" sz="2000"/>
              <a:t>2-3</a:t>
            </a:r>
            <a:r>
              <a:rPr lang="zh-CN" altLang="en-US" sz="2000"/>
              <a:t>倍</a:t>
            </a:r>
            <a:endParaRPr lang="zh-CN" altLang="en-US" sz="2000"/>
          </a:p>
          <a:p>
            <a:pPr marL="0" indent="0" fontAlgn="auto">
              <a:lnSpc>
                <a:spcPct val="150000"/>
              </a:lnSpc>
              <a:buNone/>
            </a:pPr>
            <a:r>
              <a:rPr lang="en-US" altLang="zh-CN" sz="2000"/>
              <a:t>4</a:t>
            </a:r>
            <a:r>
              <a:rPr lang="zh-CN" altLang="en-US" sz="2000"/>
              <a:t>、编码速度慢</a:t>
            </a:r>
            <a:r>
              <a:rPr lang="en-US" altLang="zh-CN" sz="2000"/>
              <a:t>8</a:t>
            </a:r>
            <a:r>
              <a:rPr lang="zh-CN" altLang="en-US" sz="2400"/>
              <a:t>倍左右。</a:t>
            </a:r>
            <a:endParaRPr lang="zh-CN" altLang="en-US" sz="2400"/>
          </a:p>
          <a:p>
            <a:pPr marL="0" indent="0" fontAlgn="auto">
              <a:lnSpc>
                <a:spcPct val="150000"/>
              </a:lnSpc>
              <a:buNone/>
            </a:pPr>
            <a:r>
              <a:rPr lang="zh-CN" altLang="en-US" sz="2000"/>
              <a:t>对于</a:t>
            </a:r>
            <a:r>
              <a:rPr lang="en-US" altLang="zh-CN" sz="2000"/>
              <a:t>app</a:t>
            </a:r>
            <a:r>
              <a:rPr lang="zh-CN" altLang="en-US" sz="2000"/>
              <a:t>而言，编码时间无关，解码时间本身就很短，慢</a:t>
            </a:r>
            <a:r>
              <a:rPr lang="en-US" altLang="zh-CN" sz="2000"/>
              <a:t>2-3</a:t>
            </a:r>
            <a:r>
              <a:rPr lang="zh-CN" altLang="en-US" sz="2000"/>
              <a:t>倍也无所谓，但是压缩的图片体积带来的好处是</a:t>
            </a:r>
            <a:r>
              <a:rPr lang="en-US" altLang="zh-CN" sz="2000"/>
              <a:t>app</a:t>
            </a:r>
            <a:r>
              <a:rPr lang="zh-CN" altLang="en-US" sz="2000"/>
              <a:t>体积大大减少，加载网络图片速度提升。这个是非常有价值的。如前面所说。</a:t>
            </a:r>
            <a:endParaRPr lang="zh-CN" altLang="en-US" sz="20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latin typeface="微软雅黑" panose="020B0503020204020204" charset="-122"/>
                <a:ea typeface="微软雅黑" panose="020B0503020204020204" charset="-122"/>
                <a:sym typeface="+mn-ea"/>
              </a:rPr>
              <a:t>图片优化</a:t>
            </a:r>
            <a:endParaRPr lang="zh-CN" altLang="en-US"/>
          </a:p>
        </p:txBody>
      </p:sp>
      <p:pic>
        <p:nvPicPr>
          <p:cNvPr id="18" name="图片 18" descr="jpg_demo"/>
          <p:cNvPicPr>
            <a:picLocks noChangeAspect="1"/>
          </p:cNvPicPr>
          <p:nvPr>
            <p:ph idx="1"/>
          </p:nvPr>
        </p:nvPicPr>
        <p:blipFill>
          <a:blip r:embed="rId1"/>
          <a:stretch>
            <a:fillRect/>
          </a:stretch>
        </p:blipFill>
        <p:spPr>
          <a:xfrm>
            <a:off x="838200" y="1691005"/>
            <a:ext cx="2270760" cy="1272540"/>
          </a:xfrm>
          <a:prstGeom prst="rect">
            <a:avLst/>
          </a:prstGeom>
        </p:spPr>
      </p:pic>
      <p:sp>
        <p:nvSpPr>
          <p:cNvPr id="4" name="文本框 3"/>
          <p:cNvSpPr txBox="1"/>
          <p:nvPr/>
        </p:nvSpPr>
        <p:spPr>
          <a:xfrm>
            <a:off x="4497070" y="1937385"/>
            <a:ext cx="4732020" cy="583565"/>
          </a:xfrm>
          <a:prstGeom prst="rect">
            <a:avLst/>
          </a:prstGeom>
          <a:noFill/>
        </p:spPr>
        <p:txBody>
          <a:bodyPr wrap="none" rtlCol="0">
            <a:spAutoFit/>
          </a:bodyPr>
          <a:p>
            <a:r>
              <a:rPr lang="en-US" altLang="zh-CN" sz="3200" b="1">
                <a:solidFill>
                  <a:srgbClr val="FF0000"/>
                </a:solidFill>
              </a:rPr>
              <a:t>300 KB  -&gt;  30 KB          10</a:t>
            </a:r>
            <a:r>
              <a:rPr lang="zh-CN" altLang="en-US" sz="3200" b="1">
                <a:solidFill>
                  <a:srgbClr val="FF0000"/>
                </a:solidFill>
              </a:rPr>
              <a:t>倍</a:t>
            </a:r>
            <a:endParaRPr lang="zh-CN" altLang="en-US" sz="3200" b="1">
              <a:solidFill>
                <a:srgbClr val="FF0000"/>
              </a:solidFill>
            </a:endParaRPr>
          </a:p>
        </p:txBody>
      </p:sp>
      <p:pic>
        <p:nvPicPr>
          <p:cNvPr id="5" name="图片 4" descr="login_bg"/>
          <p:cNvPicPr>
            <a:picLocks noChangeAspect="1"/>
          </p:cNvPicPr>
          <p:nvPr/>
        </p:nvPicPr>
        <p:blipFill>
          <a:blip r:embed="rId2"/>
          <a:stretch>
            <a:fillRect/>
          </a:stretch>
        </p:blipFill>
        <p:spPr>
          <a:xfrm>
            <a:off x="1512570" y="3175635"/>
            <a:ext cx="922020" cy="1640840"/>
          </a:xfrm>
          <a:prstGeom prst="rect">
            <a:avLst/>
          </a:prstGeom>
        </p:spPr>
      </p:pic>
      <p:sp>
        <p:nvSpPr>
          <p:cNvPr id="6" name="文本框 5"/>
          <p:cNvSpPr txBox="1"/>
          <p:nvPr/>
        </p:nvSpPr>
        <p:spPr>
          <a:xfrm>
            <a:off x="4598035" y="3703955"/>
            <a:ext cx="5160010" cy="583565"/>
          </a:xfrm>
          <a:prstGeom prst="rect">
            <a:avLst/>
          </a:prstGeom>
          <a:noFill/>
        </p:spPr>
        <p:txBody>
          <a:bodyPr wrap="none" rtlCol="0">
            <a:spAutoFit/>
          </a:bodyPr>
          <a:p>
            <a:r>
              <a:rPr lang="en-US" altLang="zh-CN" sz="3200" b="1">
                <a:solidFill>
                  <a:srgbClr val="FF0000"/>
                </a:solidFill>
              </a:rPr>
              <a:t>1536KB  -&gt;  9.9 KB          154</a:t>
            </a:r>
            <a:r>
              <a:rPr lang="zh-CN" altLang="zh-CN" sz="3200" b="1">
                <a:solidFill>
                  <a:srgbClr val="FF0000"/>
                </a:solidFill>
              </a:rPr>
              <a:t>倍</a:t>
            </a:r>
            <a:endParaRPr lang="zh-CN" altLang="zh-CN" sz="3200" b="1">
              <a:solidFill>
                <a:srgbClr val="FF0000"/>
              </a:solidFill>
            </a:endParaRPr>
          </a:p>
        </p:txBody>
      </p:sp>
      <p:pic>
        <p:nvPicPr>
          <p:cNvPr id="7" name="图片 6" descr="header_default"/>
          <p:cNvPicPr>
            <a:picLocks noChangeAspect="1"/>
          </p:cNvPicPr>
          <p:nvPr/>
        </p:nvPicPr>
        <p:blipFill>
          <a:blip r:embed="rId3"/>
          <a:stretch>
            <a:fillRect/>
          </a:stretch>
        </p:blipFill>
        <p:spPr>
          <a:xfrm>
            <a:off x="1361440" y="5116195"/>
            <a:ext cx="1224280" cy="1224280"/>
          </a:xfrm>
          <a:prstGeom prst="rect">
            <a:avLst/>
          </a:prstGeom>
        </p:spPr>
      </p:pic>
      <p:sp>
        <p:nvSpPr>
          <p:cNvPr id="8" name="文本框 7"/>
          <p:cNvSpPr txBox="1"/>
          <p:nvPr/>
        </p:nvSpPr>
        <p:spPr>
          <a:xfrm>
            <a:off x="4598035" y="5436235"/>
            <a:ext cx="5377180" cy="583565"/>
          </a:xfrm>
          <a:prstGeom prst="rect">
            <a:avLst/>
          </a:prstGeom>
          <a:noFill/>
        </p:spPr>
        <p:txBody>
          <a:bodyPr wrap="none" rtlCol="0">
            <a:spAutoFit/>
          </a:bodyPr>
          <a:p>
            <a:r>
              <a:rPr lang="en-US" altLang="zh-CN" sz="3200" b="1">
                <a:solidFill>
                  <a:srgbClr val="FF0000"/>
                </a:solidFill>
              </a:rPr>
              <a:t>20.3KB  -&gt;  1.93 KB          10.5</a:t>
            </a:r>
            <a:r>
              <a:rPr lang="zh-CN" altLang="zh-CN" sz="3200" b="1">
                <a:solidFill>
                  <a:srgbClr val="FF0000"/>
                </a:solidFill>
              </a:rPr>
              <a:t>倍</a:t>
            </a:r>
            <a:endParaRPr lang="zh-CN" altLang="zh-CN" sz="3200" b="1">
              <a:solidFill>
                <a:srgbClr val="FF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latin typeface="微软雅黑" panose="020B0503020204020204" charset="-122"/>
                <a:ea typeface="微软雅黑" panose="020B0503020204020204" charset="-122"/>
              </a:rPr>
              <a:t>bitmap拼图</a:t>
            </a:r>
            <a:endParaRPr lang="zh-CN" altLang="en-US" b="1">
              <a:latin typeface="微软雅黑" panose="020B0503020204020204" charset="-122"/>
              <a:ea typeface="微软雅黑" panose="020B0503020204020204" charset="-122"/>
            </a:endParaRPr>
          </a:p>
        </p:txBody>
      </p:sp>
      <p:pic>
        <p:nvPicPr>
          <p:cNvPr id="10" name="图片 5"/>
          <p:cNvPicPr>
            <a:picLocks noChangeAspect="1"/>
          </p:cNvPicPr>
          <p:nvPr>
            <p:ph idx="1"/>
          </p:nvPr>
        </p:nvPicPr>
        <p:blipFill>
          <a:blip r:embed="rId1"/>
          <a:stretch>
            <a:fillRect/>
          </a:stretch>
        </p:blipFill>
        <p:spPr>
          <a:xfrm>
            <a:off x="838200" y="1612265"/>
            <a:ext cx="2987040" cy="4351655"/>
          </a:xfrm>
          <a:prstGeom prst="rect">
            <a:avLst/>
          </a:prstGeom>
          <a:noFill/>
          <a:ln w="9525">
            <a:noFill/>
          </a:ln>
        </p:spPr>
      </p:pic>
      <p:sp>
        <p:nvSpPr>
          <p:cNvPr id="4" name="文本框 3"/>
          <p:cNvSpPr txBox="1"/>
          <p:nvPr/>
        </p:nvSpPr>
        <p:spPr>
          <a:xfrm>
            <a:off x="4615180" y="1612265"/>
            <a:ext cx="6379845" cy="2834640"/>
          </a:xfrm>
          <a:prstGeom prst="rect">
            <a:avLst/>
          </a:prstGeom>
          <a:noFill/>
        </p:spPr>
        <p:txBody>
          <a:bodyPr wrap="square" rtlCol="0">
            <a:spAutoFit/>
          </a:bodyPr>
          <a:p>
            <a:pPr algn="l" fontAlgn="auto">
              <a:lnSpc>
                <a:spcPct val="150000"/>
              </a:lnSpc>
            </a:pPr>
            <a:r>
              <a:rPr lang="zh-CN" altLang="en-US" sz="2400"/>
              <a:t>左图的背景是一个黑白相间的块，如果要用一张整图作为背景，那体积太大了，而且在不同手机上方块还会有拉伸，如果每一种尺寸屏幕都提供一张，那体积就不得了了。这时候拼图就起作用了。</a:t>
            </a:r>
            <a:endParaRPr lang="zh-CN" altLang="en-US" sz="24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latin typeface="微软雅黑" panose="020B0503020204020204" charset="-122"/>
                <a:ea typeface="微软雅黑" panose="020B0503020204020204" charset="-122"/>
                <a:sym typeface="+mn-ea"/>
              </a:rPr>
              <a:t>bitmap拼图</a:t>
            </a:r>
            <a:endParaRPr lang="zh-CN" altLang="en-US"/>
          </a:p>
        </p:txBody>
      </p:sp>
      <p:sp>
        <p:nvSpPr>
          <p:cNvPr id="3" name="内容占位符 2"/>
          <p:cNvSpPr>
            <a:spLocks noGrp="1"/>
          </p:cNvSpPr>
          <p:nvPr>
            <p:ph idx="1"/>
          </p:nvPr>
        </p:nvSpPr>
        <p:spPr/>
        <p:txBody>
          <a:bodyPr>
            <a:normAutofit fontScale="60000"/>
          </a:bodyPr>
          <a:p>
            <a:pPr marL="0" indent="0">
              <a:buNone/>
            </a:pPr>
            <a:r>
              <a:rPr lang="zh-CN" altLang="en-US"/>
              <a:t>1、准备一张单元图</a:t>
            </a:r>
            <a:endParaRPr lang="zh-CN" altLang="en-US"/>
          </a:p>
          <a:p>
            <a:pPr marL="0" indent="0">
              <a:buNone/>
            </a:pPr>
            <a:endParaRPr lang="zh-CN" altLang="en-US"/>
          </a:p>
          <a:p>
            <a:pPr marL="0" indent="0">
              <a:buNone/>
            </a:pPr>
            <a:r>
              <a:rPr lang="zh-CN" altLang="en-US"/>
              <a:t>2、编写drawable.xml</a:t>
            </a:r>
            <a:endParaRPr lang="zh-CN" altLang="en-US"/>
          </a:p>
          <a:p>
            <a:pPr marL="0" indent="0">
              <a:buNone/>
            </a:pPr>
            <a:r>
              <a:rPr lang="zh-CN" altLang="en-US"/>
              <a:t>&lt;</a:t>
            </a:r>
            <a:r>
              <a:rPr lang="zh-CN" altLang="en-US" b="1">
                <a:solidFill>
                  <a:srgbClr val="FF0000"/>
                </a:solidFill>
              </a:rPr>
              <a:t>bitmap</a:t>
            </a:r>
            <a:r>
              <a:rPr lang="zh-CN" altLang="en-US"/>
              <a:t> xmlns:android="http://schemas.android.com/apk/res/android"</a:t>
            </a:r>
            <a:endParaRPr lang="zh-CN" altLang="en-US"/>
          </a:p>
          <a:p>
            <a:pPr marL="0" indent="0">
              <a:buNone/>
            </a:pPr>
            <a:r>
              <a:rPr lang="zh-CN" altLang="en-US"/>
              <a:t>    android:src="@drawable/tile"</a:t>
            </a:r>
            <a:endParaRPr lang="zh-CN" altLang="en-US"/>
          </a:p>
          <a:p>
            <a:pPr marL="0" indent="0">
              <a:buNone/>
            </a:pPr>
            <a:r>
              <a:rPr lang="zh-CN" altLang="en-US"/>
              <a:t>    android:tileMode="repeat" /&gt;</a:t>
            </a:r>
            <a:endParaRPr lang="zh-CN" altLang="en-US"/>
          </a:p>
          <a:p>
            <a:pPr marL="0" indent="0">
              <a:buNone/>
            </a:pPr>
            <a:endParaRPr lang="zh-CN" altLang="en-US"/>
          </a:p>
          <a:p>
            <a:pPr marL="0" indent="0">
              <a:buNone/>
            </a:pPr>
            <a:r>
              <a:rPr lang="zh-CN" altLang="en-US"/>
              <a:t>3、使用</a:t>
            </a:r>
            <a:endParaRPr lang="zh-CN" altLang="en-US"/>
          </a:p>
          <a:p>
            <a:pPr marL="0" indent="0">
              <a:buNone/>
            </a:pPr>
            <a:r>
              <a:rPr lang="zh-CN" altLang="en-US"/>
              <a:t>&lt;View</a:t>
            </a:r>
            <a:endParaRPr lang="zh-CN" altLang="en-US"/>
          </a:p>
          <a:p>
            <a:pPr marL="0" indent="0">
              <a:buNone/>
            </a:pPr>
            <a:r>
              <a:rPr lang="zh-CN" altLang="en-US"/>
              <a:t>    android:layout_width="match_parent"</a:t>
            </a:r>
            <a:endParaRPr lang="zh-CN" altLang="en-US"/>
          </a:p>
          <a:p>
            <a:pPr marL="0" indent="0">
              <a:buNone/>
            </a:pPr>
            <a:r>
              <a:rPr lang="zh-CN" altLang="en-US"/>
              <a:t>    android:layout_height="match_parent"</a:t>
            </a:r>
            <a:endParaRPr lang="zh-CN" altLang="en-US"/>
          </a:p>
          <a:p>
            <a:pPr marL="0" indent="0">
              <a:buNone/>
            </a:pPr>
            <a:r>
              <a:rPr lang="zh-CN" altLang="en-US"/>
              <a:t>    </a:t>
            </a:r>
            <a:r>
              <a:rPr lang="zh-CN" altLang="en-US" b="1">
                <a:solidFill>
                  <a:srgbClr val="FF0000"/>
                </a:solidFill>
              </a:rPr>
              <a:t>android:background="@drawable/repeat"</a:t>
            </a:r>
            <a:r>
              <a:rPr lang="zh-CN" altLang="en-US"/>
              <a:t> /&gt;</a:t>
            </a:r>
            <a:endParaRPr lang="zh-CN" altLang="en-US"/>
          </a:p>
        </p:txBody>
      </p:sp>
      <p:pic>
        <p:nvPicPr>
          <p:cNvPr id="11" name="图片 11" descr="tile"/>
          <p:cNvPicPr>
            <a:picLocks noChangeAspect="1"/>
          </p:cNvPicPr>
          <p:nvPr/>
        </p:nvPicPr>
        <p:blipFill>
          <a:blip r:embed="rId1"/>
          <a:stretch>
            <a:fillRect/>
          </a:stretch>
        </p:blipFill>
        <p:spPr>
          <a:xfrm>
            <a:off x="3486150" y="1825625"/>
            <a:ext cx="517525" cy="517525"/>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latin typeface="微软雅黑" panose="020B0503020204020204" charset="-122"/>
                <a:ea typeface="微软雅黑" panose="020B0503020204020204" charset="-122"/>
                <a:sym typeface="+mn-ea"/>
              </a:rPr>
              <a:t>bitmap拼图</a:t>
            </a:r>
            <a:endParaRPr lang="zh-CN" altLang="en-US"/>
          </a:p>
        </p:txBody>
      </p:sp>
      <p:sp>
        <p:nvSpPr>
          <p:cNvPr id="3" name="内容占位符 2"/>
          <p:cNvSpPr>
            <a:spLocks noGrp="1"/>
          </p:cNvSpPr>
          <p:nvPr>
            <p:ph idx="1"/>
          </p:nvPr>
        </p:nvSpPr>
        <p:spPr/>
        <p:txBody>
          <a:bodyPr/>
          <a:p>
            <a:r>
              <a:rPr lang="zh-CN" altLang="en-US"/>
              <a:t>tileMode有四种</a:t>
            </a:r>
            <a:endParaRPr lang="zh-CN" altLang="en-US"/>
          </a:p>
          <a:p>
            <a:pPr marL="0" indent="0">
              <a:buNone/>
            </a:pPr>
            <a:r>
              <a:rPr lang="zh-CN" altLang="en-US"/>
              <a:t>disabled                      clamp                     repeat                     mirror</a:t>
            </a:r>
            <a:endParaRPr lang="zh-CN" altLang="en-US"/>
          </a:p>
        </p:txBody>
      </p:sp>
      <p:pic>
        <p:nvPicPr>
          <p:cNvPr id="12" name="图片 6"/>
          <p:cNvPicPr>
            <a:picLocks noChangeAspect="1"/>
          </p:cNvPicPr>
          <p:nvPr/>
        </p:nvPicPr>
        <p:blipFill>
          <a:blip r:embed="rId1"/>
          <a:stretch>
            <a:fillRect/>
          </a:stretch>
        </p:blipFill>
        <p:spPr>
          <a:xfrm>
            <a:off x="838200" y="3025140"/>
            <a:ext cx="1892300" cy="2890520"/>
          </a:xfrm>
          <a:prstGeom prst="rect">
            <a:avLst/>
          </a:prstGeom>
          <a:noFill/>
          <a:ln w="9525">
            <a:noFill/>
          </a:ln>
        </p:spPr>
      </p:pic>
      <p:pic>
        <p:nvPicPr>
          <p:cNvPr id="13" name="图片 7"/>
          <p:cNvPicPr>
            <a:picLocks noChangeAspect="1"/>
          </p:cNvPicPr>
          <p:nvPr/>
        </p:nvPicPr>
        <p:blipFill>
          <a:blip r:embed="rId2"/>
          <a:stretch>
            <a:fillRect/>
          </a:stretch>
        </p:blipFill>
        <p:spPr>
          <a:xfrm>
            <a:off x="3495675" y="3025140"/>
            <a:ext cx="1943100" cy="2890520"/>
          </a:xfrm>
          <a:prstGeom prst="rect">
            <a:avLst/>
          </a:prstGeom>
          <a:noFill/>
          <a:ln w="9525">
            <a:noFill/>
          </a:ln>
        </p:spPr>
      </p:pic>
      <p:pic>
        <p:nvPicPr>
          <p:cNvPr id="14" name="图片 8"/>
          <p:cNvPicPr>
            <a:picLocks noChangeAspect="1"/>
          </p:cNvPicPr>
          <p:nvPr/>
        </p:nvPicPr>
        <p:blipFill>
          <a:blip r:embed="rId3"/>
          <a:stretch>
            <a:fillRect/>
          </a:stretch>
        </p:blipFill>
        <p:spPr>
          <a:xfrm>
            <a:off x="6166485" y="3025140"/>
            <a:ext cx="1906270" cy="2890520"/>
          </a:xfrm>
          <a:prstGeom prst="rect">
            <a:avLst/>
          </a:prstGeom>
          <a:noFill/>
          <a:ln w="9525">
            <a:noFill/>
          </a:ln>
        </p:spPr>
      </p:pic>
      <p:pic>
        <p:nvPicPr>
          <p:cNvPr id="15" name="图片 9"/>
          <p:cNvPicPr>
            <a:picLocks noChangeAspect="1"/>
          </p:cNvPicPr>
          <p:nvPr/>
        </p:nvPicPr>
        <p:blipFill>
          <a:blip r:embed="rId4"/>
          <a:stretch>
            <a:fillRect/>
          </a:stretch>
        </p:blipFill>
        <p:spPr>
          <a:xfrm>
            <a:off x="8757920" y="3025140"/>
            <a:ext cx="1909445" cy="2889885"/>
          </a:xfrm>
          <a:prstGeom prst="rect">
            <a:avLst/>
          </a:prstGeom>
          <a:noFill/>
          <a:ln w="9525">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latin typeface="微软雅黑" panose="020B0503020204020204" charset="-122"/>
                <a:ea typeface="微软雅黑" panose="020B0503020204020204" charset="-122"/>
                <a:sym typeface="+mn-ea"/>
              </a:rPr>
              <a:t>bitmap拼图</a:t>
            </a:r>
            <a:endParaRPr lang="zh-CN" altLang="en-US"/>
          </a:p>
        </p:txBody>
      </p:sp>
      <p:sp>
        <p:nvSpPr>
          <p:cNvPr id="3" name="内容占位符 2"/>
          <p:cNvSpPr>
            <a:spLocks noGrp="1"/>
          </p:cNvSpPr>
          <p:nvPr>
            <p:ph idx="1"/>
          </p:nvPr>
        </p:nvSpPr>
        <p:spPr/>
        <p:txBody>
          <a:bodyPr/>
          <a:p>
            <a:r>
              <a:rPr lang="zh-CN" altLang="en-US"/>
              <a:t>评价</a:t>
            </a:r>
            <a:endParaRPr lang="zh-CN" altLang="en-US"/>
          </a:p>
          <a:p>
            <a:endParaRPr lang="zh-CN" altLang="en-US"/>
          </a:p>
          <a:p>
            <a:pPr marL="0" indent="0">
              <a:buNone/>
            </a:pPr>
            <a:r>
              <a:rPr lang="zh-CN" altLang="en-US"/>
              <a:t>1、极大地减小了资源图的体积，而且显示效果很好。</a:t>
            </a:r>
            <a:endParaRPr lang="zh-CN" altLang="en-US"/>
          </a:p>
          <a:p>
            <a:pPr marL="0" indent="0">
              <a:buNone/>
            </a:pPr>
            <a:r>
              <a:rPr lang="zh-CN" altLang="en-US"/>
              <a:t>2、模式可配，适合多种场景。</a:t>
            </a:r>
            <a:endParaRPr lang="zh-CN" altLang="en-US"/>
          </a:p>
          <a:p>
            <a:pPr marL="0" indent="0">
              <a:buNone/>
            </a:pPr>
            <a:r>
              <a:rPr lang="zh-CN" altLang="en-US"/>
              <a:t>3、在任何尺寸屏幕上都不会拉伸。</a:t>
            </a: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latin typeface="微软雅黑" panose="020B0503020204020204" charset="-122"/>
                <a:ea typeface="微软雅黑" panose="020B0503020204020204" charset="-122"/>
              </a:rPr>
              <a:t>总结</a:t>
            </a:r>
            <a:endParaRPr lang="zh-CN" altLang="en-US" b="1">
              <a:latin typeface="微软雅黑" panose="020B0503020204020204" charset="-122"/>
              <a:ea typeface="微软雅黑" panose="020B0503020204020204" charset="-122"/>
            </a:endParaRPr>
          </a:p>
        </p:txBody>
      </p:sp>
      <p:pic>
        <p:nvPicPr>
          <p:cNvPr id="4" name="内容占位符 3" descr="最终选择"/>
          <p:cNvPicPr>
            <a:picLocks noChangeAspect="1"/>
          </p:cNvPicPr>
          <p:nvPr>
            <p:ph idx="1"/>
          </p:nvPr>
        </p:nvPicPr>
        <p:blipFill>
          <a:blip r:embed="rId1"/>
          <a:stretch>
            <a:fillRect/>
          </a:stretch>
        </p:blipFill>
        <p:spPr>
          <a:xfrm>
            <a:off x="1124585" y="1691005"/>
            <a:ext cx="9942830" cy="448627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415665" y="2556510"/>
            <a:ext cx="7051040" cy="1325880"/>
          </a:xfrm>
        </p:spPr>
        <p:txBody>
          <a:bodyPr>
            <a:noAutofit/>
          </a:bodyPr>
          <a:p>
            <a:r>
              <a:rPr lang="en-US" altLang="zh-CN" sz="8000" b="1">
                <a:latin typeface="微软雅黑" panose="020B0503020204020204" charset="-122"/>
                <a:ea typeface="微软雅黑" panose="020B0503020204020204" charset="-122"/>
              </a:rPr>
              <a:t>Thank you !</a:t>
            </a:r>
            <a:endParaRPr lang="en-US" altLang="zh-CN" sz="8000" b="1">
              <a:latin typeface="微软雅黑" panose="020B0503020204020204" charset="-122"/>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latin typeface="微软雅黑" panose="020B0503020204020204" charset="-122"/>
                <a:ea typeface="微软雅黑" panose="020B0503020204020204" charset="-122"/>
                <a:sym typeface="+mn-ea"/>
              </a:rPr>
              <a:t>曲线运动</a:t>
            </a:r>
            <a:endParaRPr lang="zh-CN" altLang="en-US"/>
          </a:p>
        </p:txBody>
      </p:sp>
      <p:sp>
        <p:nvSpPr>
          <p:cNvPr id="3" name="内容占位符 2"/>
          <p:cNvSpPr>
            <a:spLocks noGrp="1"/>
          </p:cNvSpPr>
          <p:nvPr>
            <p:ph idx="1"/>
          </p:nvPr>
        </p:nvSpPr>
        <p:spPr/>
        <p:txBody>
          <a:bodyPr/>
          <a:p>
            <a:r>
              <a:rPr lang="zh-CN" altLang="en-US"/>
              <a:t>优势和用途</a:t>
            </a:r>
            <a:endParaRPr lang="zh-CN" altLang="en-US"/>
          </a:p>
          <a:p>
            <a:endParaRPr lang="zh-CN" altLang="en-US"/>
          </a:p>
          <a:p>
            <a:pPr marL="0" indent="0">
              <a:buNone/>
            </a:pPr>
            <a:r>
              <a:rPr lang="zh-CN" altLang="en-US"/>
              <a:t>基于原来的属性动画，使用方便。</a:t>
            </a:r>
            <a:endParaRPr lang="zh-CN" altLang="en-US"/>
          </a:p>
          <a:p>
            <a:pPr marL="0" indent="0">
              <a:buNone/>
            </a:pPr>
            <a:r>
              <a:rPr lang="zh-CN" altLang="en-US"/>
              <a:t>可以实现复杂的曲线运动，传统的动画无法实现或者很难实现。</a:t>
            </a:r>
            <a:endParaRPr lang="zh-CN" altLang="en-US"/>
          </a:p>
          <a:p>
            <a:pPr marL="0" indent="0">
              <a:buNone/>
            </a:pPr>
            <a:r>
              <a:rPr lang="zh-CN" altLang="en-US"/>
              <a:t>动画的复杂性不会影响代码复杂性，区别仅仅是在</a:t>
            </a:r>
            <a:r>
              <a:rPr lang="en-US" altLang="zh-CN"/>
              <a:t>Path</a:t>
            </a:r>
            <a:r>
              <a:rPr lang="zh-CN" altLang="en-US"/>
              <a:t>的生成。</a:t>
            </a:r>
            <a:endParaRPr lang="zh-CN" altLang="en-US"/>
          </a:p>
          <a:p>
            <a:pPr marL="0" indent="0">
              <a:buNone/>
            </a:pP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latin typeface="微软雅黑" panose="020B0503020204020204" charset="-122"/>
                <a:ea typeface="微软雅黑" panose="020B0503020204020204" charset="-122"/>
              </a:rPr>
              <a:t>SVG</a:t>
            </a:r>
            <a:endParaRPr lang="en-US" altLang="zh-CN" b="1">
              <a:latin typeface="微软雅黑" panose="020B0503020204020204" charset="-122"/>
              <a:ea typeface="微软雅黑" panose="020B0503020204020204" charset="-122"/>
            </a:endParaRPr>
          </a:p>
        </p:txBody>
      </p:sp>
      <p:sp>
        <p:nvSpPr>
          <p:cNvPr id="3" name="内容占位符 2"/>
          <p:cNvSpPr>
            <a:spLocks noGrp="1"/>
          </p:cNvSpPr>
          <p:nvPr>
            <p:ph idx="1"/>
          </p:nvPr>
        </p:nvSpPr>
        <p:spPr/>
        <p:txBody>
          <a:bodyPr/>
          <a:p>
            <a:r>
              <a:rPr lang="en-US" altLang="zh-CN"/>
              <a:t>SVG</a:t>
            </a:r>
            <a:r>
              <a:rPr lang="zh-CN" altLang="en-US"/>
              <a:t>是什么？</a:t>
            </a:r>
            <a:endParaRPr lang="zh-CN" altLang="en-US"/>
          </a:p>
          <a:p>
            <a:endParaRPr lang="zh-CN" altLang="en-US"/>
          </a:p>
          <a:p>
            <a:pPr marL="0" indent="0">
              <a:buNone/>
            </a:pPr>
            <a:r>
              <a:rPr lang="en-US" altLang="zh-CN"/>
              <a:t>SVG</a:t>
            </a:r>
            <a:r>
              <a:rPr lang="zh-CN" altLang="en-US"/>
              <a:t>的全称是Scalable Vector Graphics，可缩放矢量图形。它是用数学语言描述二维矢量图形的一种图形格式。它由万维网联盟制定，是一个开放标准。</a:t>
            </a:r>
            <a:endParaRPr lang="zh-CN" altLang="en-US"/>
          </a:p>
          <a:p>
            <a:pPr marL="0" indent="0">
              <a:buNone/>
            </a:pPr>
            <a:endParaRPr lang="zh-CN" altLang="en-US"/>
          </a:p>
          <a:p>
            <a:pPr marL="0" indent="0">
              <a:buNone/>
            </a:pPr>
            <a:r>
              <a:rPr lang="zh-CN" altLang="en-US"/>
              <a:t>由于SVG是纯XML格式，SVG图像可以用任何文本编辑器创建，但它通常是用一个绘图程序生成，</a:t>
            </a:r>
            <a:r>
              <a:rPr lang="en-US" altLang="zh-CN"/>
              <a:t>Illustrator</a:t>
            </a:r>
            <a:r>
              <a:rPr lang="zh-CN" altLang="zh-CN"/>
              <a:t>、</a:t>
            </a:r>
            <a:r>
              <a:rPr lang="en-US" altLang="zh-CN"/>
              <a:t>GIMP</a:t>
            </a:r>
            <a:r>
              <a:rPr lang="zh-CN" altLang="en-US"/>
              <a:t>等。</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latin typeface="微软雅黑" panose="020B0503020204020204" charset="-122"/>
                <a:ea typeface="微软雅黑" panose="020B0503020204020204" charset="-122"/>
                <a:sym typeface="+mn-ea"/>
              </a:rPr>
              <a:t>SVG</a:t>
            </a:r>
            <a:endParaRPr lang="zh-CN" altLang="en-US"/>
          </a:p>
        </p:txBody>
      </p:sp>
      <p:sp>
        <p:nvSpPr>
          <p:cNvPr id="3" name="内容占位符 2"/>
          <p:cNvSpPr>
            <a:spLocks noGrp="1"/>
          </p:cNvSpPr>
          <p:nvPr>
            <p:ph idx="1"/>
          </p:nvPr>
        </p:nvSpPr>
        <p:spPr/>
        <p:txBody>
          <a:bodyPr/>
          <a:p>
            <a:r>
              <a:rPr lang="zh-CN" altLang="en-US"/>
              <a:t>与普通图片的区别？</a:t>
            </a:r>
            <a:endParaRPr lang="zh-CN" altLang="en-US"/>
          </a:p>
          <a:p>
            <a:pPr marL="0" indent="0">
              <a:buNone/>
            </a:pPr>
            <a:endParaRPr lang="zh-CN" altLang="en-US"/>
          </a:p>
          <a:p>
            <a:pPr marL="0" indent="0">
              <a:buNone/>
            </a:pPr>
            <a:r>
              <a:rPr lang="zh-CN" altLang="en-US"/>
              <a:t>用XML来定义图形，可用任何文本编辑软件编辑。</a:t>
            </a:r>
            <a:endParaRPr lang="zh-CN" altLang="en-US"/>
          </a:p>
          <a:p>
            <a:pPr marL="0" indent="0">
              <a:buNone/>
            </a:pPr>
            <a:r>
              <a:rPr lang="zh-CN" altLang="en-US"/>
              <a:t>图片体积小，且和显示尺寸无关。</a:t>
            </a:r>
            <a:endParaRPr lang="zh-CN" altLang="en-US"/>
          </a:p>
          <a:p>
            <a:pPr marL="0" indent="0">
              <a:buNone/>
            </a:pPr>
            <a:r>
              <a:rPr lang="zh-CN" altLang="en-US"/>
              <a:t>可任意比例的缩放，且不会失真。</a:t>
            </a:r>
            <a:endParaRPr lang="zh-CN" altLang="en-US"/>
          </a:p>
          <a:p>
            <a:pPr marL="0" indent="0">
              <a:buNone/>
            </a:pPr>
            <a:r>
              <a:rPr lang="zh-CN" altLang="en-US"/>
              <a:t>目前几乎所有的浏览器都支持</a:t>
            </a:r>
            <a:r>
              <a:rPr lang="en-US" altLang="zh-CN"/>
              <a:t>SVG</a:t>
            </a:r>
            <a:r>
              <a:rPr lang="zh-CN" altLang="en-US"/>
              <a:t>，</a:t>
            </a:r>
            <a:r>
              <a:rPr lang="en-US" altLang="zh-CN"/>
              <a:t>Android</a:t>
            </a:r>
            <a:r>
              <a:rPr lang="zh-CN" altLang="en-US"/>
              <a:t>也支持。</a:t>
            </a:r>
            <a:endParaRPr lang="zh-CN" altLang="en-US"/>
          </a:p>
          <a:p>
            <a:pPr marL="0" indent="0">
              <a:buNone/>
            </a:pPr>
            <a:r>
              <a:rPr lang="en-US" altLang="zh-CN"/>
              <a:t>W3C</a:t>
            </a:r>
            <a:r>
              <a:rPr lang="zh-CN" altLang="en-US"/>
              <a:t>开放标准，比</a:t>
            </a:r>
            <a:r>
              <a:rPr lang="en-US" altLang="zh-CN"/>
              <a:t>Flash</a:t>
            </a:r>
            <a:r>
              <a:rPr lang="zh-CN" altLang="en-US"/>
              <a:t>更有竞争力。</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latin typeface="微软雅黑" panose="020B0503020204020204" charset="-122"/>
                <a:ea typeface="微软雅黑" panose="020B0503020204020204" charset="-122"/>
                <a:sym typeface="+mn-ea"/>
              </a:rPr>
              <a:t>SVG</a:t>
            </a:r>
            <a:endParaRPr lang="zh-CN" altLang="en-US"/>
          </a:p>
        </p:txBody>
      </p:sp>
      <p:sp>
        <p:nvSpPr>
          <p:cNvPr id="3" name="内容占位符 2"/>
          <p:cNvSpPr>
            <a:spLocks noGrp="1"/>
          </p:cNvSpPr>
          <p:nvPr>
            <p:ph idx="1"/>
          </p:nvPr>
        </p:nvSpPr>
        <p:spPr/>
        <p:txBody>
          <a:bodyPr/>
          <a:p>
            <a:r>
              <a:rPr lang="zh-CN" altLang="en-US"/>
              <a:t>在Android显示静态SVG图片</a:t>
            </a:r>
            <a:endParaRPr lang="zh-CN" altLang="en-US"/>
          </a:p>
          <a:p>
            <a:endParaRPr lang="zh-CN" altLang="en-US"/>
          </a:p>
          <a:p>
            <a:pPr marL="0" indent="0">
              <a:buNone/>
            </a:pPr>
            <a:r>
              <a:rPr lang="zh-CN" altLang="en-US"/>
              <a:t>新建Vector assets，基于</a:t>
            </a:r>
            <a:r>
              <a:rPr lang="en-US" altLang="zh-CN"/>
              <a:t>Google Material</a:t>
            </a:r>
            <a:r>
              <a:rPr lang="zh-CN" altLang="en-US"/>
              <a:t>或者</a:t>
            </a:r>
            <a:r>
              <a:rPr lang="en-US" altLang="zh-CN"/>
              <a:t>SVG</a:t>
            </a:r>
            <a:r>
              <a:rPr lang="zh-CN" altLang="en-US"/>
              <a:t>图片。</a:t>
            </a:r>
            <a:endParaRPr lang="zh-CN" altLang="en-US"/>
          </a:p>
          <a:p>
            <a:pPr marL="0" indent="0">
              <a:buNone/>
            </a:pPr>
            <a:r>
              <a:rPr lang="zh-CN" altLang="en-US"/>
              <a:t>像普通drawable一样使用，设置</a:t>
            </a:r>
            <a:r>
              <a:rPr lang="en-US" altLang="zh-CN"/>
              <a:t>Background</a:t>
            </a:r>
            <a:r>
              <a:rPr lang="zh-CN" altLang="en-US"/>
              <a:t>、</a:t>
            </a:r>
            <a:r>
              <a:rPr lang="en-US" altLang="zh-CN"/>
              <a:t>src</a:t>
            </a:r>
            <a:r>
              <a:rPr lang="zh-CN" altLang="en-US"/>
              <a:t>。</a:t>
            </a:r>
            <a:endParaRPr lang="zh-CN" altLang="en-US"/>
          </a:p>
          <a:p>
            <a:pPr marL="0" indent="0">
              <a:buNone/>
            </a:pPr>
            <a:r>
              <a:rPr lang="zh-CN" altLang="zh-CN"/>
              <a:t>因为</a:t>
            </a:r>
            <a:r>
              <a:rPr lang="en-US" altLang="zh-CN"/>
              <a:t>windows</a:t>
            </a:r>
            <a:r>
              <a:rPr lang="zh-CN" altLang="en-US"/>
              <a:t>默认图片浏览器不能解析</a:t>
            </a:r>
            <a:r>
              <a:rPr lang="en-US" altLang="zh-CN"/>
              <a:t>SVG</a:t>
            </a:r>
            <a:r>
              <a:rPr lang="zh-CN" altLang="en-US"/>
              <a:t>，所以是无法预览的。</a:t>
            </a:r>
            <a:endParaRPr lang="zh-CN" altLang="en-US"/>
          </a:p>
          <a:p>
            <a:pPr marL="0" indent="0">
              <a:buNone/>
            </a:pPr>
            <a:endParaRPr lang="zh-CN" altLang="en-US"/>
          </a:p>
          <a:p>
            <a:pPr marL="0" indent="0" algn="r">
              <a:buNone/>
            </a:pPr>
            <a:r>
              <a:rPr lang="zh-CN" altLang="en-US" b="1">
                <a:latin typeface="微软雅黑" panose="020B0503020204020204" charset="-122"/>
                <a:ea typeface="微软雅黑" panose="020B0503020204020204" charset="-122"/>
                <a:hlinkClick r:id="rId1" action="ppaction://hlinkfile"/>
              </a:rPr>
              <a:t>效果演示</a:t>
            </a:r>
            <a:endParaRPr lang="zh-CN" altLang="en-US" b="1">
              <a:latin typeface="微软雅黑" panose="020B0503020204020204" charset="-122"/>
              <a:ea typeface="微软雅黑" panose="020B0503020204020204"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9601</Words>
  <Application>WPS 演示</Application>
  <PresentationFormat>宽屏</PresentationFormat>
  <Paragraphs>466</Paragraphs>
  <Slides>57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57</vt:i4>
      </vt:variant>
    </vt:vector>
  </HeadingPairs>
  <TitlesOfParts>
    <vt:vector size="65" baseType="lpstr">
      <vt:lpstr>Arial</vt:lpstr>
      <vt:lpstr>宋体</vt:lpstr>
      <vt:lpstr>Wingdings</vt:lpstr>
      <vt:lpstr>微软雅黑</vt:lpstr>
      <vt:lpstr>Calibri Light</vt:lpstr>
      <vt:lpstr>Calibri</vt:lpstr>
      <vt:lpstr>Wingdings</vt:lpstr>
      <vt:lpstr>Office 主题</vt:lpstr>
      <vt:lpstr>SVG与Android图片优化</vt:lpstr>
      <vt:lpstr>概述</vt:lpstr>
      <vt:lpstr>曲线运动</vt:lpstr>
      <vt:lpstr>曲线运动</vt:lpstr>
      <vt:lpstr>曲线运动</vt:lpstr>
      <vt:lpstr>曲线运动</vt:lpstr>
      <vt:lpstr>SVG</vt:lpstr>
      <vt:lpstr>SVG</vt:lpstr>
      <vt:lpstr>SVG</vt:lpstr>
      <vt:lpstr>SVG</vt:lpstr>
      <vt:lpstr>SVG</vt:lpstr>
      <vt:lpstr>SVG</vt:lpstr>
      <vt:lpstr>SVG</vt:lpstr>
      <vt:lpstr>SVG</vt:lpstr>
      <vt:lpstr>SVG</vt:lpstr>
      <vt:lpstr>SVG</vt:lpstr>
      <vt:lpstr>SVG</vt:lpstr>
      <vt:lpstr>PowerPoint 演示文稿</vt:lpstr>
      <vt:lpstr>PowerPoint 演示文稿</vt:lpstr>
      <vt:lpstr>SVG </vt:lpstr>
      <vt:lpstr>SVG和Path的转换</vt:lpstr>
      <vt:lpstr>SVG和Path的转换</vt:lpstr>
      <vt:lpstr>SVG</vt:lpstr>
      <vt:lpstr>SVG</vt:lpstr>
      <vt:lpstr>Android.xml</vt:lpstr>
      <vt:lpstr>Android.xml</vt:lpstr>
      <vt:lpstr>Android.xml</vt:lpstr>
      <vt:lpstr>图片优化</vt:lpstr>
      <vt:lpstr>图片优化</vt:lpstr>
      <vt:lpstr>图片优化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renjialiang</cp:lastModifiedBy>
  <cp:revision>379</cp:revision>
  <dcterms:created xsi:type="dcterms:W3CDTF">2015-05-05T08:02:00Z</dcterms:created>
  <dcterms:modified xsi:type="dcterms:W3CDTF">2016-08-11T09:46:57Z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2052-10.1.0.5850</vt:lpwstr>
  </property>
</Properties>
</file>