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Average</a:t>
            </a:r>
            <a:r>
              <a:rPr lang="en-US" sz="1600" baseline="0"/>
              <a:t> Milliseconds For Each Media Type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2136040026246721"/>
          <c:y val="0.18019216767987054"/>
          <c:w val="0.59680621172353454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'Media Type'!$B$1</c:f>
              <c:strCache>
                <c:ptCount val="1"/>
                <c:pt idx="0">
                  <c:v>avg(Milliseconds)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-2.0686412787964407E-2"/>
                  <c:y val="-0.1865394495216838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825-469C-ACC6-1DDAD3436DAD}"/>
                </c:ext>
              </c:extLst>
            </c:dLbl>
            <c:spPr>
              <a:solidFill>
                <a:sysClr val="windowText" lastClr="000000">
                  <a:lumMod val="65000"/>
                  <a:lumOff val="35000"/>
                  <a:alpha val="75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'Media Type'!$A$2:$A$6</c:f>
              <c:strCache>
                <c:ptCount val="5"/>
                <c:pt idx="0">
                  <c:v>Protected MPEG-4 video file</c:v>
                </c:pt>
                <c:pt idx="1">
                  <c:v>Protected AAC audio file</c:v>
                </c:pt>
                <c:pt idx="2">
                  <c:v>AAC audio file</c:v>
                </c:pt>
                <c:pt idx="3">
                  <c:v>MPEG audio file</c:v>
                </c:pt>
                <c:pt idx="4">
                  <c:v>Purchased AAC audio file</c:v>
                </c:pt>
              </c:strCache>
            </c:strRef>
          </c:cat>
          <c:val>
            <c:numRef>
              <c:f>'Media Type'!$B$2:$B$6</c:f>
              <c:numCache>
                <c:formatCode>General</c:formatCode>
                <c:ptCount val="5"/>
                <c:pt idx="0">
                  <c:v>2342940.4252336398</c:v>
                </c:pt>
                <c:pt idx="1">
                  <c:v>281723.873417722</c:v>
                </c:pt>
                <c:pt idx="2">
                  <c:v>276506.909090909</c:v>
                </c:pt>
                <c:pt idx="3">
                  <c:v>265574.28872775199</c:v>
                </c:pt>
                <c:pt idx="4">
                  <c:v>260894.714285714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25-469C-ACC6-1DDAD3436D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52292096"/>
        <c:axId val="2052287936"/>
      </c:barChart>
      <c:catAx>
        <c:axId val="2052292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Media</a:t>
                </a:r>
                <a:r>
                  <a:rPr lang="en-US" sz="1400" baseline="0" dirty="0"/>
                  <a:t> type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9.7303711516909478E-3"/>
              <c:y val="0.32358561546203285"/>
            </c:manualLayout>
          </c:layout>
          <c:overlay val="0"/>
          <c:spPr>
            <a:noFill/>
            <a:ln w="22225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287936"/>
        <c:crosses val="autoZero"/>
        <c:auto val="1"/>
        <c:lblAlgn val="ctr"/>
        <c:lblOffset val="100"/>
        <c:noMultiLvlLbl val="0"/>
      </c:catAx>
      <c:valAx>
        <c:axId val="205228793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ln>
                      <a:noFill/>
                    </a:ln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ln>
                      <a:noFill/>
                    </a:ln>
                  </a:rPr>
                  <a:t>AVG</a:t>
                </a:r>
                <a:r>
                  <a:rPr lang="en-US" sz="1200" baseline="0" dirty="0">
                    <a:ln>
                      <a:noFill/>
                    </a:ln>
                  </a:rPr>
                  <a:t> MILLISECONDS</a:t>
                </a:r>
                <a:endParaRPr lang="en-US" sz="1200" dirty="0">
                  <a:ln>
                    <a:noFill/>
                  </a:ln>
                </a:endParaRPr>
              </a:p>
            </c:rich>
          </c:tx>
          <c:layout>
            <c:manualLayout>
              <c:xMode val="edge"/>
              <c:yMode val="edge"/>
              <c:x val="0.34470433120179317"/>
              <c:y val="0.897096666245361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ln>
                    <a:noFill/>
                  </a:ln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05229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prICE ACCORDING TO GENRES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1916666666666665E-2"/>
          <c:y val="0.30023221055701371"/>
          <c:w val="0.92752777777777795"/>
          <c:h val="0.5452001312335957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Genres!$A$2</c:f>
              <c:strCache>
                <c:ptCount val="1"/>
                <c:pt idx="0">
                  <c:v>Rock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0"/>
                  <c:y val="1.8518518518518517E-2"/>
                </c:manualLayout>
              </c:layout>
              <c:tx>
                <c:rich>
                  <a:bodyPr/>
                  <a:lstStyle/>
                  <a:p>
                    <a:fld id="{2B0A10FE-80B4-4D4A-AB5E-DD6DCC4D8B99}" type="VALUE">
                      <a:rPr lang="en-US" sz="120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AA5-4B7F-B805-53532AC3F894}"/>
                </c:ext>
              </c:extLst>
            </c:dLbl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Genres!$B$1</c:f>
              <c:strCache>
                <c:ptCount val="1"/>
                <c:pt idx="0">
                  <c:v>TOTALPRICE</c:v>
                </c:pt>
              </c:strCache>
            </c:strRef>
          </c:cat>
          <c:val>
            <c:numRef>
              <c:f>Genres!$B$2</c:f>
              <c:numCache>
                <c:formatCode>General</c:formatCode>
                <c:ptCount val="1"/>
                <c:pt idx="0">
                  <c:v>826.650000000006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A5-4B7F-B805-53532AC3F894}"/>
            </c:ext>
          </c:extLst>
        </c:ser>
        <c:ser>
          <c:idx val="1"/>
          <c:order val="1"/>
          <c:tx>
            <c:strRef>
              <c:f>Genres!$A$3</c:f>
              <c:strCache>
                <c:ptCount val="1"/>
                <c:pt idx="0">
                  <c:v>Latin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0"/>
                  <c:y val="-9.2592592592592587E-3"/>
                </c:manualLayout>
              </c:layout>
              <c:tx>
                <c:rich>
                  <a:bodyPr/>
                  <a:lstStyle/>
                  <a:p>
                    <a:fld id="{378B50F5-15AD-4C20-9791-402E8EA7ADAE}" type="VALUE">
                      <a:rPr lang="en-US" sz="120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AA5-4B7F-B805-53532AC3F894}"/>
                </c:ext>
              </c:extLst>
            </c:dLbl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Genres!$B$1</c:f>
              <c:strCache>
                <c:ptCount val="1"/>
                <c:pt idx="0">
                  <c:v>TOTALPRICE</c:v>
                </c:pt>
              </c:strCache>
            </c:strRef>
          </c:cat>
          <c:val>
            <c:numRef>
              <c:f>Genres!$B$3</c:f>
              <c:numCache>
                <c:formatCode>General</c:formatCode>
                <c:ptCount val="1"/>
                <c:pt idx="0">
                  <c:v>382.14000000000198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A5-4B7F-B805-53532AC3F894}"/>
            </c:ext>
          </c:extLst>
        </c:ser>
        <c:ser>
          <c:idx val="2"/>
          <c:order val="2"/>
          <c:tx>
            <c:strRef>
              <c:f>Genres!$A$4</c:f>
              <c:strCache>
                <c:ptCount val="1"/>
                <c:pt idx="0">
                  <c:v>Metal</c:v>
                </c:pt>
              </c:strCache>
            </c:strRef>
          </c:tx>
          <c:spPr>
            <a:solidFill>
              <a:schemeClr val="accent3">
                <a:alpha val="88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3">
                  <a:lumMod val="50000"/>
                </a:schemeClr>
              </a:contourClr>
            </a:sp3d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2F6C2927-B790-4DD1-804F-217A55205F31}" type="VALUE">
                      <a:rPr lang="en-US" sz="120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AA5-4B7F-B805-53532AC3F894}"/>
                </c:ext>
              </c:extLst>
            </c:dLbl>
            <c:spPr>
              <a:solidFill>
                <a:schemeClr val="accent3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Genres!$B$1</c:f>
              <c:strCache>
                <c:ptCount val="1"/>
                <c:pt idx="0">
                  <c:v>TOTALPRICE</c:v>
                </c:pt>
              </c:strCache>
            </c:strRef>
          </c:cat>
          <c:val>
            <c:numRef>
              <c:f>Genres!$B$4</c:f>
              <c:numCache>
                <c:formatCode>General</c:formatCode>
                <c:ptCount val="1"/>
                <c:pt idx="0">
                  <c:v>261.36000000000098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AA5-4B7F-B805-53532AC3F894}"/>
            </c:ext>
          </c:extLst>
        </c:ser>
        <c:ser>
          <c:idx val="3"/>
          <c:order val="3"/>
          <c:tx>
            <c:strRef>
              <c:f>Genres!$A$5</c:f>
              <c:strCache>
                <c:ptCount val="1"/>
                <c:pt idx="0">
                  <c:v>Alternative &amp; Punk</c:v>
                </c:pt>
              </c:strCache>
            </c:strRef>
          </c:tx>
          <c:spPr>
            <a:solidFill>
              <a:schemeClr val="accent4">
                <a:alpha val="88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4">
                  <a:lumMod val="50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0"/>
                  <c:y val="-9.2592592592592587E-3"/>
                </c:manualLayout>
              </c:layout>
              <c:tx>
                <c:rich>
                  <a:bodyPr/>
                  <a:lstStyle/>
                  <a:p>
                    <a:fld id="{D890BA99-FE80-4CAB-8346-8BBB0D5E7405}" type="VALUE">
                      <a:rPr lang="en-US" sz="120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AA5-4B7F-B805-53532AC3F894}"/>
                </c:ext>
              </c:extLst>
            </c:dLbl>
            <c:spPr>
              <a:solidFill>
                <a:schemeClr val="accent4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Genres!$B$1</c:f>
              <c:strCache>
                <c:ptCount val="1"/>
                <c:pt idx="0">
                  <c:v>TOTALPRICE</c:v>
                </c:pt>
              </c:strCache>
            </c:strRef>
          </c:cat>
          <c:val>
            <c:numRef>
              <c:f>Genres!$B$5</c:f>
              <c:numCache>
                <c:formatCode>General</c:formatCode>
                <c:ptCount val="1"/>
                <c:pt idx="0">
                  <c:v>241.560000000001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AA5-4B7F-B805-53532AC3F8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2106837184"/>
        <c:axId val="2106838016"/>
        <c:axId val="0"/>
      </c:bar3DChart>
      <c:catAx>
        <c:axId val="210683718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u="none" strike="noStrike" kern="1200" baseline="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Genres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106838016"/>
        <c:crosses val="autoZero"/>
        <c:auto val="1"/>
        <c:lblAlgn val="ctr"/>
        <c:lblOffset val="100"/>
        <c:noMultiLvlLbl val="0"/>
      </c:catAx>
      <c:valAx>
        <c:axId val="210683801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 err="1" smtClean="0">
                    <a:solidFill>
                      <a:schemeClr val="bg1"/>
                    </a:solidFill>
                  </a:rPr>
                  <a:t>ToTal</a:t>
                </a:r>
                <a:r>
                  <a:rPr lang="en-US" sz="1600" b="1" baseline="0" dirty="0" smtClean="0">
                    <a:solidFill>
                      <a:schemeClr val="bg1"/>
                    </a:solidFill>
                  </a:rPr>
                  <a:t> Price</a:t>
                </a:r>
                <a:endParaRPr lang="en-US" sz="1600" b="1" dirty="0">
                  <a:solidFill>
                    <a:schemeClr val="bg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210683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Quantity</a:t>
            </a:r>
            <a:r>
              <a:rPr lang="en-US" baseline="0"/>
              <a:t> Buy By Customer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'Quantity '!$B$1</c:f>
              <c:strCache>
                <c:ptCount val="1"/>
                <c:pt idx="0">
                  <c:v>Quantity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'Quantity '!$A$2:$A$6</c:f>
              <c:strCache>
                <c:ptCount val="5"/>
                <c:pt idx="0">
                  <c:v>Wyatt Girard</c:v>
                </c:pt>
                <c:pt idx="1">
                  <c:v>Victor Stevens</c:v>
                </c:pt>
                <c:pt idx="2">
                  <c:v>Tim Goyer</c:v>
                </c:pt>
                <c:pt idx="3">
                  <c:v>Terhi Hämäläinen</c:v>
                </c:pt>
                <c:pt idx="4">
                  <c:v>Steve Murray</c:v>
                </c:pt>
              </c:strCache>
            </c:strRef>
          </c:cat>
          <c:val>
            <c:numRef>
              <c:f>'Quantity '!$B$2:$B$6</c:f>
              <c:numCache>
                <c:formatCode>General</c:formatCode>
                <c:ptCount val="5"/>
                <c:pt idx="0">
                  <c:v>38</c:v>
                </c:pt>
                <c:pt idx="1">
                  <c:v>38</c:v>
                </c:pt>
                <c:pt idx="2">
                  <c:v>38</c:v>
                </c:pt>
                <c:pt idx="3">
                  <c:v>38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81-42E5-B856-392C03310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06832192"/>
        <c:axId val="2106823456"/>
        <c:axId val="0"/>
      </c:bar3DChart>
      <c:catAx>
        <c:axId val="2106832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Customer</a:t>
                </a:r>
                <a:r>
                  <a:rPr lang="en-US" sz="1400" baseline="0"/>
                  <a:t> name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0.39813757111206871"/>
              <c:y val="0.891362355883325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823456"/>
        <c:crosses val="autoZero"/>
        <c:auto val="1"/>
        <c:lblAlgn val="ctr"/>
        <c:lblOffset val="100"/>
        <c:noMultiLvlLbl val="0"/>
      </c:catAx>
      <c:valAx>
        <c:axId val="21068234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bg1">
                        <a:lumMod val="85000"/>
                      </a:schemeClr>
                    </a:solidFill>
                  </a:rPr>
                  <a:t>Quantity</a:t>
                </a:r>
              </a:p>
            </c:rich>
          </c:tx>
          <c:layout>
            <c:manualLayout>
              <c:xMode val="edge"/>
              <c:yMode val="edge"/>
              <c:x val="3.5542323378731887E-2"/>
              <c:y val="0.363513095977208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83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Invoices According to Playlist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Invoices!$B$1</c:f>
              <c:strCache>
                <c:ptCount val="1"/>
                <c:pt idx="0">
                  <c:v>invoices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Invoices!$A$2:$A$11</c:f>
              <c:strCache>
                <c:ptCount val="10"/>
                <c:pt idx="0">
                  <c:v>Music</c:v>
                </c:pt>
                <c:pt idx="1">
                  <c:v>90’s Music</c:v>
                </c:pt>
                <c:pt idx="2">
                  <c:v>TV Shows</c:v>
                </c:pt>
                <c:pt idx="3">
                  <c:v>Classical</c:v>
                </c:pt>
                <c:pt idx="4">
                  <c:v>Brazilian Music</c:v>
                </c:pt>
                <c:pt idx="5">
                  <c:v>Heavy Metal Classic</c:v>
                </c:pt>
                <c:pt idx="6">
                  <c:v>Classical 101 - Deep Cuts</c:v>
                </c:pt>
                <c:pt idx="7">
                  <c:v>Classical 101 - Next Steps</c:v>
                </c:pt>
                <c:pt idx="8">
                  <c:v>Grunge</c:v>
                </c:pt>
                <c:pt idx="9">
                  <c:v>Classical 101 - The Basics</c:v>
                </c:pt>
              </c:strCache>
            </c:strRef>
          </c:cat>
          <c:val>
            <c:numRef>
              <c:f>Invoices!$B$2:$B$11</c:f>
              <c:numCache>
                <c:formatCode>General</c:formatCode>
                <c:ptCount val="10"/>
                <c:pt idx="0">
                  <c:v>4258</c:v>
                </c:pt>
                <c:pt idx="1">
                  <c:v>954</c:v>
                </c:pt>
                <c:pt idx="2">
                  <c:v>222</c:v>
                </c:pt>
                <c:pt idx="3">
                  <c:v>41</c:v>
                </c:pt>
                <c:pt idx="4">
                  <c:v>27</c:v>
                </c:pt>
                <c:pt idx="5">
                  <c:v>22</c:v>
                </c:pt>
                <c:pt idx="6">
                  <c:v>19</c:v>
                </c:pt>
                <c:pt idx="7">
                  <c:v>15</c:v>
                </c:pt>
                <c:pt idx="8">
                  <c:v>7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A-4B9B-AB9A-04118F2031A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106809312"/>
        <c:axId val="2106823872"/>
      </c:barChart>
      <c:catAx>
        <c:axId val="21068093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Play</a:t>
                </a:r>
                <a:r>
                  <a:rPr lang="en-US" sz="1600" baseline="0"/>
                  <a:t> LIST</a:t>
                </a:r>
                <a:endParaRPr lang="en-US" sz="1600"/>
              </a:p>
            </c:rich>
          </c:tx>
          <c:layout>
            <c:manualLayout>
              <c:xMode val="edge"/>
              <c:yMode val="edge"/>
              <c:x val="1.3888888888888888E-2"/>
              <c:y val="0.33422827354913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823872"/>
        <c:crosses val="autoZero"/>
        <c:auto val="1"/>
        <c:lblAlgn val="ctr"/>
        <c:lblOffset val="100"/>
        <c:noMultiLvlLbl val="0"/>
      </c:catAx>
      <c:valAx>
        <c:axId val="210682387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INVOICES</a:t>
                </a:r>
              </a:p>
            </c:rich>
          </c:tx>
          <c:layout>
            <c:manualLayout>
              <c:xMode val="edge"/>
              <c:yMode val="edge"/>
              <c:x val="0.5648048993875765"/>
              <c:y val="0.87254629629629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10680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90098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From This Relation we found Protected MPEG-4 Video file Has The Most AVG Milliseconds by 2342940.425 Milliseconds</a:t>
            </a:r>
            <a:endParaRPr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22769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Relation Between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Media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ype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AVG Milliseconds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258498"/>
              </p:ext>
            </p:extLst>
          </p:nvPr>
        </p:nvGraphicFramePr>
        <p:xfrm>
          <a:off x="322770" y="1302543"/>
          <a:ext cx="4550700" cy="3188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279570" y="1418450"/>
            <a:ext cx="3469929" cy="27725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6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e found from this relation the genre which get the most money is rock music  by 826.65</a:t>
            </a:r>
            <a:endParaRPr sz="16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Relation between Genre and Total Price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13762"/>
              </p:ext>
            </p:extLst>
          </p:nvPr>
        </p:nvGraphicFramePr>
        <p:xfrm>
          <a:off x="478971" y="1418449"/>
          <a:ext cx="4517572" cy="2903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From This Relation We Found That all Customer Buy with Same Quantity</a:t>
            </a:r>
            <a:endParaRPr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Relation Between Customer and Quantity of uniit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617360"/>
              </p:ext>
            </p:extLst>
          </p:nvPr>
        </p:nvGraphicFramePr>
        <p:xfrm>
          <a:off x="197984" y="1418449"/>
          <a:ext cx="4820330" cy="3197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We found from this relation that the most invoices play list is music by 4258 invoices</a:t>
            </a:r>
            <a:endParaRPr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Relation between playlist and invoices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170091"/>
              </p:ext>
            </p:extLst>
          </p:nvPr>
        </p:nvGraphicFramePr>
        <p:xfrm>
          <a:off x="93208" y="1421756"/>
          <a:ext cx="4663849" cy="283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130</Words>
  <Application>Microsoft Office PowerPoint</Application>
  <PresentationFormat>On-screen Show 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Relation Between Media Type and AVG Milliseconds</vt:lpstr>
      <vt:lpstr>Relation between Genre and Total Price</vt:lpstr>
      <vt:lpstr>  Relation Between Customer and Quantity of uniit</vt:lpstr>
      <vt:lpstr>Relation between playlist and invoices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 Between media type and AVG Milliseconds</dc:title>
  <dc:creator>micheal</dc:creator>
  <cp:lastModifiedBy>micheal</cp:lastModifiedBy>
  <cp:revision>7</cp:revision>
  <dcterms:modified xsi:type="dcterms:W3CDTF">2022-03-23T22:45:26Z</dcterms:modified>
</cp:coreProperties>
</file>