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75" r:id="rId5"/>
    <p:sldId id="2721" r:id="rId6"/>
    <p:sldId id="2741" r:id="rId7"/>
    <p:sldId id="2722" r:id="rId8"/>
    <p:sldId id="2723" r:id="rId9"/>
    <p:sldId id="2731" r:id="rId10"/>
    <p:sldId id="2730" r:id="rId11"/>
    <p:sldId id="2725" r:id="rId12"/>
    <p:sldId id="2726" r:id="rId13"/>
    <p:sldId id="2727" r:id="rId14"/>
    <p:sldId id="2738" r:id="rId15"/>
    <p:sldId id="2728" r:id="rId16"/>
    <p:sldId id="2729" r:id="rId17"/>
    <p:sldId id="2732" r:id="rId18"/>
    <p:sldId id="2733" r:id="rId19"/>
    <p:sldId id="2734" r:id="rId20"/>
    <p:sldId id="2736" r:id="rId21"/>
    <p:sldId id="2750" r:id="rId22"/>
    <p:sldId id="2735" r:id="rId23"/>
    <p:sldId id="2737" r:id="rId24"/>
    <p:sldId id="2742" r:id="rId25"/>
    <p:sldId id="2743" r:id="rId26"/>
    <p:sldId id="2744" r:id="rId27"/>
    <p:sldId id="2745" r:id="rId28"/>
    <p:sldId id="2746" r:id="rId29"/>
    <p:sldId id="2747" r:id="rId30"/>
    <p:sldId id="2748" r:id="rId31"/>
    <p:sldId id="2749" r:id="rId32"/>
    <p:sldId id="2676" r:id="rId33"/>
  </p:sldIdLst>
  <p:sldSz cx="9144000" cy="5143500" type="screen16x9"/>
  <p:notesSz cx="6858000" cy="9144000"/>
  <p:defaultTextStyle>
    <a:defPPr>
      <a:defRPr lang="ru-RU"/>
    </a:defPPr>
    <a:lvl1pPr marL="0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02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03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04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04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606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707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807" algn="l" defTabSz="91420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55AA8"/>
    <a:srgbClr val="0069E5"/>
    <a:srgbClr val="4B4E51"/>
    <a:srgbClr val="333E44"/>
    <a:srgbClr val="111217"/>
    <a:srgbClr val="FBC71A"/>
    <a:srgbClr val="FFFFFF"/>
    <a:srgbClr val="649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37" autoAdjust="0"/>
  </p:normalViewPr>
  <p:slideViewPr>
    <p:cSldViewPr snapToGrid="0">
      <p:cViewPr varScale="1">
        <p:scale>
          <a:sx n="153" d="100"/>
          <a:sy n="153" d="100"/>
        </p:scale>
        <p:origin x="27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6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6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02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03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04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04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06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07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07" algn="l" defTabSz="45710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1504" y="0"/>
            <a:ext cx="9132496" cy="51435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 dirty="0"/>
            </a:lvl1pPr>
          </a:lstStyle>
          <a:p>
            <a:pPr lvl="0" algn="ctr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CD34-5B12-3F49-8F1B-ECD2A77249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-39083" y="1204977"/>
            <a:ext cx="5081721" cy="19675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3750" b="1" i="0">
                <a:solidFill>
                  <a:schemeClr val="bg1">
                    <a:alpha val="6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z="3750" b="0" dirty="0"/>
              <a:t>TYPE YOUR PRESENTATION TITLE HERE</a:t>
            </a:r>
            <a:endParaRPr lang="en-US" sz="3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A5969-4AAD-7E43-A327-29ECBFC04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9" y="318445"/>
            <a:ext cx="1791376" cy="52511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FBF57-A09B-F940-81CA-ABB5A361A4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0871" y="3645587"/>
            <a:ext cx="2861915" cy="5586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274320" tIns="91440" bIns="9144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457040" indent="0">
              <a:buNone/>
              <a:defRPr sz="1350">
                <a:latin typeface="+mj-lt"/>
              </a:defRPr>
            </a:lvl2pPr>
            <a:lvl3pPr marL="914080" indent="0">
              <a:buNone/>
              <a:defRPr sz="1350">
                <a:latin typeface="+mj-lt"/>
              </a:defRPr>
            </a:lvl3pPr>
            <a:lvl4pPr marL="1371120" indent="0">
              <a:buNone/>
              <a:defRPr sz="1350">
                <a:latin typeface="+mj-lt"/>
              </a:defRPr>
            </a:lvl4pPr>
            <a:lvl5pPr marL="1828160" indent="0">
              <a:buNone/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Subtitle/Presenter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648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Colum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5037941-FB6B-E647-A0BF-DA59F9AF7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892" y="1392750"/>
            <a:ext cx="3918502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6092-850C-B34E-ADE5-8E3A26D44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CEA12-C7E2-9F40-B610-8A26AC74CB9A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A6DC4FC-22D7-514D-866B-BE37620BDA71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7FB8A2-D3A6-4F4D-A2EB-C34DBD13FC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46F5A4F-A9CA-7F45-9E9A-F61840F7D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274" y="907923"/>
            <a:ext cx="3775340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9B1145A-E23F-2542-9F28-DE17FB2445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15753" y="1902543"/>
            <a:ext cx="3842273" cy="278811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Рисунок 21">
            <a:extLst>
              <a:ext uri="{FF2B5EF4-FFF2-40B4-BE49-F238E27FC236}">
                <a16:creationId xmlns:a16="http://schemas.microsoft.com/office/drawing/2014/main" id="{FA44E5F2-3192-264C-9145-7DF38F879A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4581943" cy="51435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 dirty="0"/>
            </a:lvl1pPr>
          </a:lstStyle>
          <a:p>
            <a:pPr lvl="0" algn="ctr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18379FF-D5FC-4847-BBDC-670E9F6D53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9059" y="1336945"/>
            <a:ext cx="3775341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964C1-D4BB-4546-B8D5-17BB825745D6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1"/>
                </a:solidFill>
              </a:rPr>
              <a:t>PROPRIETARY AND CONFIDENTIAL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4FD8BF6-D53F-C441-A43B-636A10D44BD7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1650F4-687F-D947-AFB6-16F1893999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2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E6AC1F4-57B1-E341-A3F6-1C22F362140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415" y="1392750"/>
            <a:ext cx="3838178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Рисунок 21">
            <a:extLst>
              <a:ext uri="{FF2B5EF4-FFF2-40B4-BE49-F238E27FC236}">
                <a16:creationId xmlns:a16="http://schemas.microsoft.com/office/drawing/2014/main" id="{25B1006C-5F65-A445-9355-F33CF59B2E6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62057" y="0"/>
            <a:ext cx="4581943" cy="51435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 dirty="0"/>
            </a:lvl1pPr>
          </a:lstStyle>
          <a:p>
            <a:pPr lvl="0" algn="ctr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C4F3D0C-6DCD-294E-BB4E-3355AF0E54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3775340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77CF2B-8BFE-534B-AAED-92988F6736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3775341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BD692-8398-4F4F-88A2-6E84659472AF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882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2403E6F-1227-EF45-8796-1F49661589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08825" y="1902543"/>
            <a:ext cx="3842273" cy="278811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18379FF-D5FC-4847-BBDC-670E9F6D53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9059" y="1336945"/>
            <a:ext cx="3775341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E33FF-221E-424A-9515-3FAEFFAFC264}"/>
              </a:ext>
            </a:extLst>
          </p:cNvPr>
          <p:cNvSpPr/>
          <p:nvPr userDrawn="1"/>
        </p:nvSpPr>
        <p:spPr>
          <a:xfrm>
            <a:off x="0" y="0"/>
            <a:ext cx="458194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E39CF-1F44-5B47-9299-E0BF008ED6F8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1"/>
                </a:solidFill>
              </a:rPr>
              <a:t>PROPRIETARY AND CONFIDENTIAL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392E606-B8A9-EA41-878C-72D0F29FB793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6935F-406B-5B44-B2DF-B647F072F5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1AA099D-F64F-134C-95DB-CB2DEAC74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274" y="907923"/>
            <a:ext cx="3775340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3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B947B79-43B6-3545-B9A0-EF0B1B8B1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415" y="1390689"/>
            <a:ext cx="3838178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9B019-3633-7D41-9F63-591EF7C1110C}"/>
              </a:ext>
            </a:extLst>
          </p:cNvPr>
          <p:cNvSpPr/>
          <p:nvPr userDrawn="1"/>
        </p:nvSpPr>
        <p:spPr>
          <a:xfrm>
            <a:off x="4562056" y="0"/>
            <a:ext cx="458194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86CAB5-06E7-774E-B781-BA572B00DE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1A5D598-6135-424B-BE3A-4B948AE0D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3775340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C8E6B15-F01B-6746-90EB-EAD5144CD2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3775341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D1772-A45D-564E-9C6E-1371F1776C68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ADEF02E-4FF1-7846-BF3D-7B4E0C52A11C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bg1"/>
                </a:solidFill>
              </a:rPr>
              <a:pPr algn="r"/>
              <a:t>‹#›</a:t>
            </a:fld>
            <a:endParaRPr lang="en-US" sz="67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1">
            <a:extLst>
              <a:ext uri="{FF2B5EF4-FFF2-40B4-BE49-F238E27FC236}">
                <a16:creationId xmlns:a16="http://schemas.microsoft.com/office/drawing/2014/main" id="{B86E34EC-6DA2-B547-88F1-D5950F03FE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1504" y="0"/>
            <a:ext cx="9132496" cy="51435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 dirty="0"/>
            </a:lvl1pPr>
          </a:lstStyle>
          <a:p>
            <a:pPr lvl="0" algn="ctr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66A6E9-793F-8A49-8D03-DE07618D8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E4A8E1-5253-BB44-80B3-D08741C532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105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2A04A-3E96-0A45-8C64-F063C57C42D8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1"/>
                </a:solidFill>
              </a:rPr>
              <a:t>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C23A2B-FC1F-204B-9CF5-CEEE526DC5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5963" y="1392750"/>
            <a:ext cx="3918502" cy="3310868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bg1"/>
              </a:buClr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bg1"/>
              </a:buClr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bg1"/>
              </a:buClr>
              <a:tabLst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bg1"/>
              </a:buClr>
              <a:tabLst/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bg1"/>
              </a:buClr>
              <a:tabLst/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6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8B365A-7425-C144-AC06-657C6A78AE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endParaRPr lang="ru-RU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CBF186-25F1-EC4D-881C-660E9E3FF1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6640B82-51BA-624F-A36C-A6E40ED1A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678" y="1188581"/>
            <a:ext cx="7558866" cy="40289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None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Clr>
                <a:schemeClr val="accent2"/>
              </a:buClr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080" indent="0">
              <a:buClr>
                <a:schemeClr val="accent2"/>
              </a:buClr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12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16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Прямая соединительная линия 45">
            <a:extLst>
              <a:ext uri="{FF2B5EF4-FFF2-40B4-BE49-F238E27FC236}">
                <a16:creationId xmlns:a16="http://schemas.microsoft.com/office/drawing/2014/main" id="{A340C355-41D7-AE4E-B98E-DE866529976A}"/>
              </a:ext>
            </a:extLst>
          </p:cNvPr>
          <p:cNvCxnSpPr>
            <a:cxnSpLocks/>
          </p:cNvCxnSpPr>
          <p:nvPr userDrawn="1"/>
        </p:nvCxnSpPr>
        <p:spPr>
          <a:xfrm>
            <a:off x="6624094" y="2120499"/>
            <a:ext cx="0" cy="2583347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5">
            <a:extLst>
              <a:ext uri="{FF2B5EF4-FFF2-40B4-BE49-F238E27FC236}">
                <a16:creationId xmlns:a16="http://schemas.microsoft.com/office/drawing/2014/main" id="{8670AC29-F4CF-164F-9F2D-1A986B569E89}"/>
              </a:ext>
            </a:extLst>
          </p:cNvPr>
          <p:cNvCxnSpPr>
            <a:cxnSpLocks/>
          </p:cNvCxnSpPr>
          <p:nvPr userDrawn="1"/>
        </p:nvCxnSpPr>
        <p:spPr>
          <a:xfrm>
            <a:off x="4597596" y="2120499"/>
            <a:ext cx="0" cy="2583347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>
            <a:extLst>
              <a:ext uri="{FF2B5EF4-FFF2-40B4-BE49-F238E27FC236}">
                <a16:creationId xmlns:a16="http://schemas.microsoft.com/office/drawing/2014/main" id="{6DC679B1-BA5C-1C4E-B793-B80C836C25E7}"/>
              </a:ext>
            </a:extLst>
          </p:cNvPr>
          <p:cNvCxnSpPr>
            <a:cxnSpLocks/>
          </p:cNvCxnSpPr>
          <p:nvPr userDrawn="1"/>
        </p:nvCxnSpPr>
        <p:spPr>
          <a:xfrm>
            <a:off x="2572111" y="2120499"/>
            <a:ext cx="0" cy="2583347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582317-899A-844C-8CF3-E26D676D3A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180" y="2266358"/>
            <a:ext cx="1717328" cy="2371725"/>
          </a:xfrm>
          <a:prstGeom prst="rect">
            <a:avLst/>
          </a:prstGeom>
        </p:spPr>
        <p:txBody>
          <a:bodyPr/>
          <a:lstStyle>
            <a:lvl1pPr marL="0" marR="0" indent="0" algn="l" defTabSz="914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914080" indent="0">
              <a:buNone/>
              <a:defRPr sz="1200"/>
            </a:lvl3pPr>
            <a:lvl4pPr marL="1371120" indent="0">
              <a:buNone/>
              <a:defRPr sz="1200"/>
            </a:lvl4pPr>
            <a:lvl5pPr marL="182816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63459A3-87A5-4748-B6BD-160567E23D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25685" y="2266358"/>
            <a:ext cx="1717328" cy="2371725"/>
          </a:xfrm>
          <a:prstGeom prst="rect">
            <a:avLst/>
          </a:prstGeom>
        </p:spPr>
        <p:txBody>
          <a:bodyPr/>
          <a:lstStyle>
            <a:lvl1pPr marL="0" marR="0" indent="0" algn="l" defTabSz="914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914080" indent="0">
              <a:buNone/>
              <a:defRPr sz="1200"/>
            </a:lvl3pPr>
            <a:lvl4pPr marL="1371120" indent="0">
              <a:buNone/>
              <a:defRPr sz="1200"/>
            </a:lvl4pPr>
            <a:lvl5pPr marL="182816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F95035-E1D9-144C-807C-247ADCCD73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5530" y="2266358"/>
            <a:ext cx="1717328" cy="2371725"/>
          </a:xfrm>
          <a:prstGeom prst="rect">
            <a:avLst/>
          </a:prstGeom>
        </p:spPr>
        <p:txBody>
          <a:bodyPr/>
          <a:lstStyle>
            <a:lvl1pPr marL="0" marR="0" indent="0" algn="l" defTabSz="914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914080" indent="0">
              <a:buNone/>
              <a:defRPr sz="1200"/>
            </a:lvl3pPr>
            <a:lvl4pPr marL="1371120" indent="0">
              <a:buNone/>
              <a:defRPr sz="1200"/>
            </a:lvl4pPr>
            <a:lvl5pPr marL="182816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3F0AE199-E34F-974A-BDDC-17DA73134C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68280" y="2266358"/>
            <a:ext cx="1717328" cy="2371725"/>
          </a:xfrm>
          <a:prstGeom prst="rect">
            <a:avLst/>
          </a:prstGeom>
        </p:spPr>
        <p:txBody>
          <a:bodyPr/>
          <a:lstStyle>
            <a:lvl1pPr marL="0" marR="0" indent="0" algn="l" defTabSz="914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914080" indent="0">
              <a:buNone/>
              <a:defRPr sz="1200"/>
            </a:lvl3pPr>
            <a:lvl4pPr marL="1371120" indent="0">
              <a:buNone/>
              <a:defRPr sz="1200"/>
            </a:lvl4pPr>
            <a:lvl5pPr marL="182816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6C825-77AD-2445-9667-CCBAD427B374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36E5B930-1925-4D40-91F2-29496EEF595F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D1DD61-5394-D445-A381-860AC72333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7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35061" y="1545755"/>
            <a:ext cx="3454497" cy="701997"/>
          </a:xfrm>
          <a:prstGeom prst="rect">
            <a:avLst/>
          </a:prstGeom>
        </p:spPr>
        <p:txBody>
          <a:bodyPr/>
          <a:lstStyle>
            <a:lvl1pPr>
              <a:defRPr lang="en-US" sz="825" b="0" i="0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488" y="573760"/>
            <a:ext cx="3454497" cy="755996"/>
          </a:xfrm>
          <a:prstGeom prst="rect">
            <a:avLst/>
          </a:prstGeom>
        </p:spPr>
        <p:txBody>
          <a:bodyPr/>
          <a:lstStyle>
            <a:lvl1pPr>
              <a:defRPr lang="en-US" sz="2800" b="0" i="0" kern="1200" baseline="0" dirty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5020254" y="1545755"/>
            <a:ext cx="3454497" cy="701997"/>
          </a:xfrm>
          <a:prstGeom prst="rect">
            <a:avLst/>
          </a:prstGeom>
        </p:spPr>
        <p:txBody>
          <a:bodyPr/>
          <a:lstStyle>
            <a:lvl1pPr>
              <a:defRPr lang="en-US" sz="825" b="0" i="0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4978681" y="573760"/>
            <a:ext cx="3454497" cy="755996"/>
          </a:xfrm>
          <a:prstGeom prst="rect">
            <a:avLst/>
          </a:prstGeom>
        </p:spPr>
        <p:txBody>
          <a:bodyPr/>
          <a:lstStyle>
            <a:lvl1pPr>
              <a:defRPr lang="en-US" sz="2800" b="0" i="0" kern="1200" baseline="0" dirty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269E9-0384-A843-B8A3-B4CB327F3A40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04010CD-5993-7846-A551-CC0FDD9C7A46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253B08-5A56-D042-91E8-9670DA3632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34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ategories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5BCAFF-982E-3A4F-B25A-2FDCE0B377F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2892" y="1300829"/>
            <a:ext cx="7558866" cy="1918767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272615" y="3418992"/>
            <a:ext cx="2319216" cy="1724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588567" y="3418992"/>
            <a:ext cx="2288755" cy="1724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6874056" y="3418992"/>
            <a:ext cx="2271532" cy="17245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99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3418992"/>
            <a:ext cx="2275880" cy="1724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99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F623939-25DD-3A49-B477-FA3B38118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1A160B7-7002-F845-91DA-7DCC5426EA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4C13878-3C65-E74F-A3BE-D63A28DBC6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9972" y="3612229"/>
            <a:ext cx="1612671" cy="13035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Clr>
                <a:schemeClr val="accent2"/>
              </a:buClr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080" indent="0">
              <a:buClr>
                <a:schemeClr val="accent2"/>
              </a:buClr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12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16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5FC0868-889F-DE40-BE9E-8CDB9757B7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645923" y="3612228"/>
            <a:ext cx="1612671" cy="13035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Clr>
                <a:schemeClr val="accent2"/>
              </a:buClr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080" indent="0">
              <a:buClr>
                <a:schemeClr val="accent2"/>
              </a:buClr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12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16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EBE1090-C10D-6A49-A18B-AED391138FC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928149" y="3612227"/>
            <a:ext cx="1612671" cy="13035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Clr>
                <a:schemeClr val="accent2"/>
              </a:buClr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080" indent="0">
              <a:buClr>
                <a:schemeClr val="accent2"/>
              </a:buClr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12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16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E9E45D6-FAE7-554C-905A-ED19886E403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210558" y="3612226"/>
            <a:ext cx="1612671" cy="13035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Clr>
                <a:schemeClr val="accent2"/>
              </a:buClr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080" indent="0">
              <a:buClr>
                <a:schemeClr val="accent2"/>
              </a:buClr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12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160" indent="0">
              <a:buClr>
                <a:schemeClr val="accent2"/>
              </a:buClr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3009B7-BAD5-2A48-9C21-8C4E350FA0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8022A0F-2A3B-2C4F-BEA9-A68ACB5364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2892" y="1392750"/>
            <a:ext cx="3918502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6138072" y="0"/>
            <a:ext cx="3005928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99"/>
          </a:p>
        </p:txBody>
      </p:sp>
      <p:grpSp>
        <p:nvGrpSpPr>
          <p:cNvPr id="114" name="Группа 113"/>
          <p:cNvGrpSpPr/>
          <p:nvPr userDrawn="1"/>
        </p:nvGrpSpPr>
        <p:grpSpPr>
          <a:xfrm>
            <a:off x="4856988" y="973152"/>
            <a:ext cx="2550143" cy="3596589"/>
            <a:chOff x="858665" y="-6595864"/>
            <a:chExt cx="5972175" cy="8423276"/>
          </a:xfrm>
          <a:effectLst>
            <a:reflection blurRad="50800" stA="50000" endPos="35000" dir="5400000" sy="-100000" algn="bl" rotWithShape="0"/>
          </a:effectLst>
        </p:grpSpPr>
        <p:sp>
          <p:nvSpPr>
            <p:cNvPr id="115" name="Freeform 34"/>
            <p:cNvSpPr>
              <a:spLocks/>
            </p:cNvSpPr>
            <p:nvPr/>
          </p:nvSpPr>
          <p:spPr bwMode="auto">
            <a:xfrm>
              <a:off x="892002" y="-6567289"/>
              <a:ext cx="5905500" cy="8361363"/>
            </a:xfrm>
            <a:custGeom>
              <a:avLst/>
              <a:gdLst>
                <a:gd name="T0" fmla="*/ 56 w 1214"/>
                <a:gd name="T1" fmla="*/ 1719 h 1719"/>
                <a:gd name="T2" fmla="*/ 0 w 1214"/>
                <a:gd name="T3" fmla="*/ 1663 h 1719"/>
                <a:gd name="T4" fmla="*/ 0 w 1214"/>
                <a:gd name="T5" fmla="*/ 57 h 1719"/>
                <a:gd name="T6" fmla="*/ 56 w 1214"/>
                <a:gd name="T7" fmla="*/ 0 h 1719"/>
                <a:gd name="T8" fmla="*/ 1158 w 1214"/>
                <a:gd name="T9" fmla="*/ 0 h 1719"/>
                <a:gd name="T10" fmla="*/ 1214 w 1214"/>
                <a:gd name="T11" fmla="*/ 57 h 1719"/>
                <a:gd name="T12" fmla="*/ 1214 w 1214"/>
                <a:gd name="T13" fmla="*/ 1663 h 1719"/>
                <a:gd name="T14" fmla="*/ 1158 w 1214"/>
                <a:gd name="T15" fmla="*/ 1719 h 1719"/>
                <a:gd name="T16" fmla="*/ 56 w 1214"/>
                <a:gd name="T17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4" h="1719">
                  <a:moveTo>
                    <a:pt x="56" y="1719"/>
                  </a:moveTo>
                  <a:cubicBezTo>
                    <a:pt x="25" y="1719"/>
                    <a:pt x="0" y="1694"/>
                    <a:pt x="0" y="166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1158" y="0"/>
                    <a:pt x="1158" y="0"/>
                    <a:pt x="1158" y="0"/>
                  </a:cubicBezTo>
                  <a:cubicBezTo>
                    <a:pt x="1189" y="0"/>
                    <a:pt x="1214" y="26"/>
                    <a:pt x="1214" y="57"/>
                  </a:cubicBezTo>
                  <a:cubicBezTo>
                    <a:pt x="1214" y="1663"/>
                    <a:pt x="1214" y="1663"/>
                    <a:pt x="1214" y="1663"/>
                  </a:cubicBezTo>
                  <a:cubicBezTo>
                    <a:pt x="1214" y="1694"/>
                    <a:pt x="1189" y="1719"/>
                    <a:pt x="1158" y="1719"/>
                  </a:cubicBezTo>
                  <a:lnTo>
                    <a:pt x="56" y="171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16" name="Freeform 35"/>
            <p:cNvSpPr>
              <a:spLocks noEditPoints="1"/>
            </p:cNvSpPr>
            <p:nvPr/>
          </p:nvSpPr>
          <p:spPr bwMode="auto">
            <a:xfrm>
              <a:off x="896765" y="-6557764"/>
              <a:ext cx="5895975" cy="8347075"/>
            </a:xfrm>
            <a:custGeom>
              <a:avLst/>
              <a:gdLst>
                <a:gd name="T0" fmla="*/ 1157 w 1212"/>
                <a:gd name="T1" fmla="*/ 1716 h 1716"/>
                <a:gd name="T2" fmla="*/ 55 w 1212"/>
                <a:gd name="T3" fmla="*/ 1716 h 1716"/>
                <a:gd name="T4" fmla="*/ 0 w 1212"/>
                <a:gd name="T5" fmla="*/ 1661 h 1716"/>
                <a:gd name="T6" fmla="*/ 0 w 1212"/>
                <a:gd name="T7" fmla="*/ 55 h 1716"/>
                <a:gd name="T8" fmla="*/ 55 w 1212"/>
                <a:gd name="T9" fmla="*/ 0 h 1716"/>
                <a:gd name="T10" fmla="*/ 1157 w 1212"/>
                <a:gd name="T11" fmla="*/ 0 h 1716"/>
                <a:gd name="T12" fmla="*/ 1212 w 1212"/>
                <a:gd name="T13" fmla="*/ 55 h 1716"/>
                <a:gd name="T14" fmla="*/ 1212 w 1212"/>
                <a:gd name="T15" fmla="*/ 1661 h 1716"/>
                <a:gd name="T16" fmla="*/ 1157 w 1212"/>
                <a:gd name="T17" fmla="*/ 1716 h 1716"/>
                <a:gd name="T18" fmla="*/ 55 w 1212"/>
                <a:gd name="T19" fmla="*/ 0 h 1716"/>
                <a:gd name="T20" fmla="*/ 1 w 1212"/>
                <a:gd name="T21" fmla="*/ 55 h 1716"/>
                <a:gd name="T22" fmla="*/ 1 w 1212"/>
                <a:gd name="T23" fmla="*/ 1661 h 1716"/>
                <a:gd name="T24" fmla="*/ 55 w 1212"/>
                <a:gd name="T25" fmla="*/ 1715 h 1716"/>
                <a:gd name="T26" fmla="*/ 1157 w 1212"/>
                <a:gd name="T27" fmla="*/ 1715 h 1716"/>
                <a:gd name="T28" fmla="*/ 1211 w 1212"/>
                <a:gd name="T29" fmla="*/ 1661 h 1716"/>
                <a:gd name="T30" fmla="*/ 1211 w 1212"/>
                <a:gd name="T31" fmla="*/ 55 h 1716"/>
                <a:gd name="T32" fmla="*/ 1157 w 1212"/>
                <a:gd name="T33" fmla="*/ 0 h 1716"/>
                <a:gd name="T34" fmla="*/ 55 w 1212"/>
                <a:gd name="T35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2" h="1716">
                  <a:moveTo>
                    <a:pt x="1157" y="1716"/>
                  </a:moveTo>
                  <a:cubicBezTo>
                    <a:pt x="55" y="1716"/>
                    <a:pt x="55" y="1716"/>
                    <a:pt x="55" y="1716"/>
                  </a:cubicBezTo>
                  <a:cubicBezTo>
                    <a:pt x="25" y="1716"/>
                    <a:pt x="0" y="1691"/>
                    <a:pt x="0" y="166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4"/>
                    <a:pt x="25" y="0"/>
                    <a:pt x="55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187" y="0"/>
                    <a:pt x="1212" y="24"/>
                    <a:pt x="1212" y="55"/>
                  </a:cubicBezTo>
                  <a:cubicBezTo>
                    <a:pt x="1212" y="1661"/>
                    <a:pt x="1212" y="1661"/>
                    <a:pt x="1212" y="1661"/>
                  </a:cubicBezTo>
                  <a:cubicBezTo>
                    <a:pt x="1212" y="1691"/>
                    <a:pt x="1187" y="1716"/>
                    <a:pt x="1157" y="1716"/>
                  </a:cubicBezTo>
                  <a:close/>
                  <a:moveTo>
                    <a:pt x="55" y="0"/>
                  </a:moveTo>
                  <a:cubicBezTo>
                    <a:pt x="25" y="0"/>
                    <a:pt x="1" y="25"/>
                    <a:pt x="1" y="55"/>
                  </a:cubicBezTo>
                  <a:cubicBezTo>
                    <a:pt x="1" y="1661"/>
                    <a:pt x="1" y="1661"/>
                    <a:pt x="1" y="1661"/>
                  </a:cubicBezTo>
                  <a:cubicBezTo>
                    <a:pt x="1" y="1691"/>
                    <a:pt x="25" y="1715"/>
                    <a:pt x="55" y="1715"/>
                  </a:cubicBezTo>
                  <a:cubicBezTo>
                    <a:pt x="1157" y="1715"/>
                    <a:pt x="1157" y="1715"/>
                    <a:pt x="1157" y="1715"/>
                  </a:cubicBezTo>
                  <a:cubicBezTo>
                    <a:pt x="1187" y="1715"/>
                    <a:pt x="1211" y="1691"/>
                    <a:pt x="1211" y="1661"/>
                  </a:cubicBezTo>
                  <a:cubicBezTo>
                    <a:pt x="1211" y="55"/>
                    <a:pt x="1211" y="55"/>
                    <a:pt x="1211" y="55"/>
                  </a:cubicBezTo>
                  <a:cubicBezTo>
                    <a:pt x="1211" y="25"/>
                    <a:pt x="1187" y="0"/>
                    <a:pt x="1157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17" name="Freeform 36"/>
            <p:cNvSpPr>
              <a:spLocks noEditPoints="1"/>
            </p:cNvSpPr>
            <p:nvPr/>
          </p:nvSpPr>
          <p:spPr bwMode="auto">
            <a:xfrm>
              <a:off x="858665" y="-6595864"/>
              <a:ext cx="5972175" cy="8423275"/>
            </a:xfrm>
            <a:custGeom>
              <a:avLst/>
              <a:gdLst>
                <a:gd name="T0" fmla="*/ 1165 w 1228"/>
                <a:gd name="T1" fmla="*/ 0 h 1732"/>
                <a:gd name="T2" fmla="*/ 63 w 1228"/>
                <a:gd name="T3" fmla="*/ 0 h 1732"/>
                <a:gd name="T4" fmla="*/ 0 w 1228"/>
                <a:gd name="T5" fmla="*/ 63 h 1732"/>
                <a:gd name="T6" fmla="*/ 0 w 1228"/>
                <a:gd name="T7" fmla="*/ 1669 h 1732"/>
                <a:gd name="T8" fmla="*/ 63 w 1228"/>
                <a:gd name="T9" fmla="*/ 1732 h 1732"/>
                <a:gd name="T10" fmla="*/ 1165 w 1228"/>
                <a:gd name="T11" fmla="*/ 1732 h 1732"/>
                <a:gd name="T12" fmla="*/ 1228 w 1228"/>
                <a:gd name="T13" fmla="*/ 1669 h 1732"/>
                <a:gd name="T14" fmla="*/ 1228 w 1228"/>
                <a:gd name="T15" fmla="*/ 63 h 1732"/>
                <a:gd name="T16" fmla="*/ 1165 w 1228"/>
                <a:gd name="T17" fmla="*/ 0 h 1732"/>
                <a:gd name="T18" fmla="*/ 1221 w 1228"/>
                <a:gd name="T19" fmla="*/ 1669 h 1732"/>
                <a:gd name="T20" fmla="*/ 1165 w 1228"/>
                <a:gd name="T21" fmla="*/ 1725 h 1732"/>
                <a:gd name="T22" fmla="*/ 63 w 1228"/>
                <a:gd name="T23" fmla="*/ 1725 h 1732"/>
                <a:gd name="T24" fmla="*/ 7 w 1228"/>
                <a:gd name="T25" fmla="*/ 1669 h 1732"/>
                <a:gd name="T26" fmla="*/ 7 w 1228"/>
                <a:gd name="T27" fmla="*/ 63 h 1732"/>
                <a:gd name="T28" fmla="*/ 63 w 1228"/>
                <a:gd name="T29" fmla="*/ 6 h 1732"/>
                <a:gd name="T30" fmla="*/ 1165 w 1228"/>
                <a:gd name="T31" fmla="*/ 6 h 1732"/>
                <a:gd name="T32" fmla="*/ 1221 w 1228"/>
                <a:gd name="T33" fmla="*/ 63 h 1732"/>
                <a:gd name="T34" fmla="*/ 1221 w 1228"/>
                <a:gd name="T35" fmla="*/ 1669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8" h="1732">
                  <a:moveTo>
                    <a:pt x="11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1669"/>
                    <a:pt x="0" y="1669"/>
                    <a:pt x="0" y="1669"/>
                  </a:cubicBezTo>
                  <a:cubicBezTo>
                    <a:pt x="0" y="1703"/>
                    <a:pt x="28" y="1732"/>
                    <a:pt x="63" y="1732"/>
                  </a:cubicBezTo>
                  <a:cubicBezTo>
                    <a:pt x="1165" y="1732"/>
                    <a:pt x="1165" y="1732"/>
                    <a:pt x="1165" y="1732"/>
                  </a:cubicBezTo>
                  <a:cubicBezTo>
                    <a:pt x="1200" y="1732"/>
                    <a:pt x="1228" y="1703"/>
                    <a:pt x="1228" y="1669"/>
                  </a:cubicBezTo>
                  <a:cubicBezTo>
                    <a:pt x="1228" y="63"/>
                    <a:pt x="1228" y="63"/>
                    <a:pt x="1228" y="63"/>
                  </a:cubicBezTo>
                  <a:cubicBezTo>
                    <a:pt x="1228" y="28"/>
                    <a:pt x="1200" y="0"/>
                    <a:pt x="1165" y="0"/>
                  </a:cubicBezTo>
                  <a:close/>
                  <a:moveTo>
                    <a:pt x="1221" y="1669"/>
                  </a:moveTo>
                  <a:cubicBezTo>
                    <a:pt x="1221" y="1700"/>
                    <a:pt x="1196" y="1725"/>
                    <a:pt x="1165" y="1725"/>
                  </a:cubicBezTo>
                  <a:cubicBezTo>
                    <a:pt x="63" y="1725"/>
                    <a:pt x="63" y="1725"/>
                    <a:pt x="63" y="1725"/>
                  </a:cubicBezTo>
                  <a:cubicBezTo>
                    <a:pt x="32" y="1725"/>
                    <a:pt x="7" y="1700"/>
                    <a:pt x="7" y="166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32"/>
                    <a:pt x="32" y="6"/>
                    <a:pt x="63" y="6"/>
                  </a:cubicBezTo>
                  <a:cubicBezTo>
                    <a:pt x="1165" y="6"/>
                    <a:pt x="1165" y="6"/>
                    <a:pt x="1165" y="6"/>
                  </a:cubicBezTo>
                  <a:cubicBezTo>
                    <a:pt x="1196" y="6"/>
                    <a:pt x="1221" y="32"/>
                    <a:pt x="1221" y="63"/>
                  </a:cubicBezTo>
                  <a:lnTo>
                    <a:pt x="1221" y="1669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18" name="Freeform 37"/>
            <p:cNvSpPr>
              <a:spLocks/>
            </p:cNvSpPr>
            <p:nvPr/>
          </p:nvSpPr>
          <p:spPr bwMode="auto">
            <a:xfrm>
              <a:off x="3651077" y="1278136"/>
              <a:ext cx="388938" cy="346075"/>
            </a:xfrm>
            <a:custGeom>
              <a:avLst/>
              <a:gdLst>
                <a:gd name="T0" fmla="*/ 1 w 80"/>
                <a:gd name="T1" fmla="*/ 42 h 71"/>
                <a:gd name="T2" fmla="*/ 41 w 80"/>
                <a:gd name="T3" fmla="*/ 2 h 71"/>
                <a:gd name="T4" fmla="*/ 80 w 80"/>
                <a:gd name="T5" fmla="*/ 41 h 71"/>
                <a:gd name="T6" fmla="*/ 80 w 80"/>
                <a:gd name="T7" fmla="*/ 40 h 71"/>
                <a:gd name="T8" fmla="*/ 40 w 80"/>
                <a:gd name="T9" fmla="*/ 0 h 71"/>
                <a:gd name="T10" fmla="*/ 0 w 80"/>
                <a:gd name="T11" fmla="*/ 40 h 71"/>
                <a:gd name="T12" fmla="*/ 15 w 80"/>
                <a:gd name="T13" fmla="*/ 71 h 71"/>
                <a:gd name="T14" fmla="*/ 1 w 80"/>
                <a:gd name="T15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71">
                  <a:moveTo>
                    <a:pt x="1" y="42"/>
                  </a:moveTo>
                  <a:cubicBezTo>
                    <a:pt x="1" y="20"/>
                    <a:pt x="19" y="2"/>
                    <a:pt x="41" y="2"/>
                  </a:cubicBezTo>
                  <a:cubicBezTo>
                    <a:pt x="62" y="2"/>
                    <a:pt x="80" y="19"/>
                    <a:pt x="80" y="41"/>
                  </a:cubicBezTo>
                  <a:cubicBezTo>
                    <a:pt x="80" y="41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4"/>
                    <a:pt x="15" y="71"/>
                  </a:cubicBezTo>
                  <a:cubicBezTo>
                    <a:pt x="6" y="64"/>
                    <a:pt x="1" y="53"/>
                    <a:pt x="1" y="42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19" name="Freeform 38"/>
            <p:cNvSpPr>
              <a:spLocks/>
            </p:cNvSpPr>
            <p:nvPr/>
          </p:nvSpPr>
          <p:spPr bwMode="auto">
            <a:xfrm>
              <a:off x="3665365" y="1341636"/>
              <a:ext cx="369888" cy="330200"/>
            </a:xfrm>
            <a:custGeom>
              <a:avLst/>
              <a:gdLst>
                <a:gd name="T0" fmla="*/ 75 w 76"/>
                <a:gd name="T1" fmla="*/ 28 h 68"/>
                <a:gd name="T2" fmla="*/ 37 w 76"/>
                <a:gd name="T3" fmla="*/ 66 h 68"/>
                <a:gd name="T4" fmla="*/ 0 w 76"/>
                <a:gd name="T5" fmla="*/ 29 h 68"/>
                <a:gd name="T6" fmla="*/ 0 w 76"/>
                <a:gd name="T7" fmla="*/ 30 h 68"/>
                <a:gd name="T8" fmla="*/ 38 w 76"/>
                <a:gd name="T9" fmla="*/ 68 h 68"/>
                <a:gd name="T10" fmla="*/ 76 w 76"/>
                <a:gd name="T11" fmla="*/ 30 h 68"/>
                <a:gd name="T12" fmla="*/ 62 w 76"/>
                <a:gd name="T13" fmla="*/ 0 h 68"/>
                <a:gd name="T14" fmla="*/ 75 w 76"/>
                <a:gd name="T15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68">
                  <a:moveTo>
                    <a:pt x="75" y="28"/>
                  </a:moveTo>
                  <a:cubicBezTo>
                    <a:pt x="75" y="49"/>
                    <a:pt x="58" y="66"/>
                    <a:pt x="37" y="66"/>
                  </a:cubicBezTo>
                  <a:cubicBezTo>
                    <a:pt x="17" y="66"/>
                    <a:pt x="0" y="50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51"/>
                    <a:pt x="17" y="68"/>
                    <a:pt x="38" y="68"/>
                  </a:cubicBezTo>
                  <a:cubicBezTo>
                    <a:pt x="59" y="68"/>
                    <a:pt x="76" y="51"/>
                    <a:pt x="76" y="30"/>
                  </a:cubicBezTo>
                  <a:cubicBezTo>
                    <a:pt x="76" y="18"/>
                    <a:pt x="71" y="7"/>
                    <a:pt x="62" y="0"/>
                  </a:cubicBezTo>
                  <a:cubicBezTo>
                    <a:pt x="70" y="7"/>
                    <a:pt x="75" y="17"/>
                    <a:pt x="75" y="28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20" name="Oval 39"/>
            <p:cNvSpPr>
              <a:spLocks noChangeArrowheads="1"/>
            </p:cNvSpPr>
            <p:nvPr/>
          </p:nvSpPr>
          <p:spPr bwMode="auto">
            <a:xfrm>
              <a:off x="3665365" y="1292424"/>
              <a:ext cx="369888" cy="365125"/>
            </a:xfrm>
            <a:prstGeom prst="ellipse">
              <a:avLst/>
            </a:prstGeom>
            <a:solidFill>
              <a:srgbClr val="F3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21" name="Oval 40"/>
            <p:cNvSpPr>
              <a:spLocks noChangeArrowheads="1"/>
            </p:cNvSpPr>
            <p:nvPr/>
          </p:nvSpPr>
          <p:spPr bwMode="auto">
            <a:xfrm>
              <a:off x="3786015" y="-6324401"/>
              <a:ext cx="117475" cy="112713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22" name="Oval 41"/>
            <p:cNvSpPr>
              <a:spLocks noChangeArrowheads="1"/>
            </p:cNvSpPr>
            <p:nvPr/>
          </p:nvSpPr>
          <p:spPr bwMode="auto">
            <a:xfrm>
              <a:off x="3811415" y="-6303764"/>
              <a:ext cx="68263" cy="73025"/>
            </a:xfrm>
            <a:prstGeom prst="ellipse">
              <a:avLst/>
            </a:prstGeom>
            <a:solidFill>
              <a:srgbClr val="838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23" name="Rectangle 42"/>
            <p:cNvSpPr>
              <a:spLocks noChangeArrowheads="1"/>
            </p:cNvSpPr>
            <p:nvPr/>
          </p:nvSpPr>
          <p:spPr bwMode="auto">
            <a:xfrm>
              <a:off x="1203152" y="-5914826"/>
              <a:ext cx="5283200" cy="7067550"/>
            </a:xfrm>
            <a:prstGeom prst="rect">
              <a:avLst/>
            </a:prstGeom>
            <a:solidFill>
              <a:srgbClr val="619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24" name="Freeform 43"/>
            <p:cNvSpPr>
              <a:spLocks/>
            </p:cNvSpPr>
            <p:nvPr/>
          </p:nvSpPr>
          <p:spPr bwMode="auto">
            <a:xfrm>
              <a:off x="858665" y="-6595864"/>
              <a:ext cx="5972175" cy="3014663"/>
            </a:xfrm>
            <a:custGeom>
              <a:avLst/>
              <a:gdLst>
                <a:gd name="T0" fmla="*/ 1165 w 1228"/>
                <a:gd name="T1" fmla="*/ 0 h 620"/>
                <a:gd name="T2" fmla="*/ 63 w 1228"/>
                <a:gd name="T3" fmla="*/ 0 h 620"/>
                <a:gd name="T4" fmla="*/ 0 w 1228"/>
                <a:gd name="T5" fmla="*/ 63 h 620"/>
                <a:gd name="T6" fmla="*/ 0 w 1228"/>
                <a:gd name="T7" fmla="*/ 620 h 620"/>
                <a:gd name="T8" fmla="*/ 7 w 1228"/>
                <a:gd name="T9" fmla="*/ 63 h 620"/>
                <a:gd name="T10" fmla="*/ 63 w 1228"/>
                <a:gd name="T11" fmla="*/ 6 h 620"/>
                <a:gd name="T12" fmla="*/ 1165 w 1228"/>
                <a:gd name="T13" fmla="*/ 6 h 620"/>
                <a:gd name="T14" fmla="*/ 1221 w 1228"/>
                <a:gd name="T15" fmla="*/ 63 h 620"/>
                <a:gd name="T16" fmla="*/ 1228 w 1228"/>
                <a:gd name="T17" fmla="*/ 620 h 620"/>
                <a:gd name="T18" fmla="*/ 1228 w 1228"/>
                <a:gd name="T19" fmla="*/ 63 h 620"/>
                <a:gd name="T20" fmla="*/ 1165 w 1228"/>
                <a:gd name="T2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8" h="620">
                  <a:moveTo>
                    <a:pt x="11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32"/>
                    <a:pt x="32" y="6"/>
                    <a:pt x="63" y="6"/>
                  </a:cubicBezTo>
                  <a:cubicBezTo>
                    <a:pt x="1165" y="6"/>
                    <a:pt x="1165" y="6"/>
                    <a:pt x="1165" y="6"/>
                  </a:cubicBezTo>
                  <a:cubicBezTo>
                    <a:pt x="1196" y="6"/>
                    <a:pt x="1221" y="32"/>
                    <a:pt x="1221" y="63"/>
                  </a:cubicBezTo>
                  <a:cubicBezTo>
                    <a:pt x="1228" y="620"/>
                    <a:pt x="1228" y="620"/>
                    <a:pt x="1228" y="620"/>
                  </a:cubicBezTo>
                  <a:cubicBezTo>
                    <a:pt x="1228" y="63"/>
                    <a:pt x="1228" y="63"/>
                    <a:pt x="1228" y="63"/>
                  </a:cubicBezTo>
                  <a:cubicBezTo>
                    <a:pt x="1228" y="28"/>
                    <a:pt x="1200" y="0"/>
                    <a:pt x="1165" y="0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  <p:sp>
          <p:nvSpPr>
            <p:cNvPr id="125" name="Freeform 44"/>
            <p:cNvSpPr>
              <a:spLocks/>
            </p:cNvSpPr>
            <p:nvPr/>
          </p:nvSpPr>
          <p:spPr bwMode="auto">
            <a:xfrm>
              <a:off x="858665" y="-1187251"/>
              <a:ext cx="5972175" cy="3014663"/>
            </a:xfrm>
            <a:custGeom>
              <a:avLst/>
              <a:gdLst>
                <a:gd name="T0" fmla="*/ 1221 w 1228"/>
                <a:gd name="T1" fmla="*/ 557 h 620"/>
                <a:gd name="T2" fmla="*/ 1165 w 1228"/>
                <a:gd name="T3" fmla="*/ 613 h 620"/>
                <a:gd name="T4" fmla="*/ 63 w 1228"/>
                <a:gd name="T5" fmla="*/ 613 h 620"/>
                <a:gd name="T6" fmla="*/ 7 w 1228"/>
                <a:gd name="T7" fmla="*/ 557 h 620"/>
                <a:gd name="T8" fmla="*/ 0 w 1228"/>
                <a:gd name="T9" fmla="*/ 0 h 620"/>
                <a:gd name="T10" fmla="*/ 0 w 1228"/>
                <a:gd name="T11" fmla="*/ 557 h 620"/>
                <a:gd name="T12" fmla="*/ 63 w 1228"/>
                <a:gd name="T13" fmla="*/ 620 h 620"/>
                <a:gd name="T14" fmla="*/ 1165 w 1228"/>
                <a:gd name="T15" fmla="*/ 620 h 620"/>
                <a:gd name="T16" fmla="*/ 1228 w 1228"/>
                <a:gd name="T17" fmla="*/ 557 h 620"/>
                <a:gd name="T18" fmla="*/ 1228 w 1228"/>
                <a:gd name="T19" fmla="*/ 0 h 620"/>
                <a:gd name="T20" fmla="*/ 1221 w 1228"/>
                <a:gd name="T21" fmla="*/ 557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8" h="620">
                  <a:moveTo>
                    <a:pt x="1221" y="557"/>
                  </a:moveTo>
                  <a:cubicBezTo>
                    <a:pt x="1221" y="588"/>
                    <a:pt x="1196" y="613"/>
                    <a:pt x="1165" y="613"/>
                  </a:cubicBezTo>
                  <a:cubicBezTo>
                    <a:pt x="63" y="613"/>
                    <a:pt x="63" y="613"/>
                    <a:pt x="63" y="613"/>
                  </a:cubicBezTo>
                  <a:cubicBezTo>
                    <a:pt x="32" y="613"/>
                    <a:pt x="7" y="588"/>
                    <a:pt x="7" y="5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591"/>
                    <a:pt x="28" y="620"/>
                    <a:pt x="63" y="620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200" y="620"/>
                    <a:pt x="1228" y="591"/>
                    <a:pt x="1228" y="557"/>
                  </a:cubicBezTo>
                  <a:cubicBezTo>
                    <a:pt x="1228" y="0"/>
                    <a:pt x="1228" y="0"/>
                    <a:pt x="1228" y="0"/>
                  </a:cubicBezTo>
                  <a:lnTo>
                    <a:pt x="1221" y="557"/>
                  </a:ln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99"/>
            </a:p>
          </p:txBody>
        </p:sp>
      </p:grpSp>
      <p:sp>
        <p:nvSpPr>
          <p:cNvPr id="126" name="Рисунок 21"/>
          <p:cNvSpPr>
            <a:spLocks noGrp="1"/>
          </p:cNvSpPr>
          <p:nvPr>
            <p:ph type="pic" sz="quarter" idx="28"/>
          </p:nvPr>
        </p:nvSpPr>
        <p:spPr>
          <a:xfrm>
            <a:off x="5004020" y="1270151"/>
            <a:ext cx="2257982" cy="302309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 dirty="0"/>
            </a:lvl1pPr>
          </a:lstStyle>
          <a:p>
            <a:pPr lvl="0" algn="ctr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994B5765-EBE1-654C-8D71-A84D2471CC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4175089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FE0D9F6-DF9A-DC4A-A4B0-AF1B6E890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4175091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B3910-760A-314D-81F9-58614FB2471F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2B8E6900-DECF-1144-97DA-10F8C6224347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bg1"/>
                </a:solidFill>
              </a:rPr>
              <a:pPr algn="r"/>
              <a:t>‹#›</a:t>
            </a:fld>
            <a:endParaRPr lang="en-US" sz="675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680C735-5385-844C-9556-35CBB8947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1B0AC2-CBCA-1244-888D-B4D9F22FF2D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50F50-9B98-7A44-89C7-D7195771F2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82" y="766922"/>
            <a:ext cx="4377718" cy="437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45D59-F746-E449-85F1-B6F69DECB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9" y="322278"/>
            <a:ext cx="1876567" cy="51592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74968B-C73B-3D47-9A8B-F3CB5AF85B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86362" y="1327823"/>
            <a:ext cx="6146367" cy="1415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3000" b="1" i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04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 marL="91408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 marL="137112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 marL="182816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r>
              <a:rPr lang="en-US" sz="3000" b="0" dirty="0"/>
              <a:t>TYPE YOUR PRESENTATION TITLE HERE</a:t>
            </a:r>
            <a:endParaRPr lang="en-US" sz="30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64B2F75-5465-6B48-98FD-344E19BC328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0871" y="3645587"/>
            <a:ext cx="2861915" cy="5586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274320" tIns="91440" bIns="9144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457040" indent="0">
              <a:buNone/>
              <a:defRPr sz="1350">
                <a:latin typeface="+mj-lt"/>
              </a:defRPr>
            </a:lvl2pPr>
            <a:lvl3pPr marL="914080" indent="0">
              <a:buNone/>
              <a:defRPr sz="1350">
                <a:latin typeface="+mj-lt"/>
              </a:defRPr>
            </a:lvl3pPr>
            <a:lvl4pPr marL="1371120" indent="0">
              <a:buNone/>
              <a:defRPr sz="1350">
                <a:latin typeface="+mj-lt"/>
              </a:defRPr>
            </a:lvl4pPr>
            <a:lvl5pPr marL="1828160" indent="0">
              <a:buNone/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Subtitle/Presenter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38746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68104-BD3A-2547-81B2-B3DC4110A75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59D1B-A96A-8C41-BC6F-C71FCC2F2D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DABC18-51D3-CA4F-AD50-F60EB1C8A3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-32154" y="1585978"/>
            <a:ext cx="5081721" cy="19675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70000"/>
              </a:lnSpc>
              <a:buNone/>
              <a:defRPr sz="3750" b="1" i="0">
                <a:solidFill>
                  <a:schemeClr val="bg1">
                    <a:alpha val="6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z="3750" b="0" dirty="0"/>
              <a:t>TYPE YOUR SECTION DIVIDER TITLE HERE</a:t>
            </a:r>
            <a:endParaRPr lang="en-US" sz="3750" dirty="0"/>
          </a:p>
        </p:txBody>
      </p:sp>
    </p:spTree>
    <p:extLst>
      <p:ext uri="{BB962C8B-B14F-4D97-AF65-F5344CB8AC3E}">
        <p14:creationId xmlns:p14="http://schemas.microsoft.com/office/powerpoint/2010/main" val="2224413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68104-BD3A-2547-81B2-B3DC4110A75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DABC18-51D3-CA4F-AD50-F60EB1C8A3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-32154" y="1585978"/>
            <a:ext cx="5081721" cy="19675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70000"/>
              </a:lnSpc>
              <a:buNone/>
              <a:defRPr sz="3750" b="1" i="0">
                <a:solidFill>
                  <a:schemeClr val="bg1">
                    <a:alpha val="6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z="3750" b="0" dirty="0"/>
              <a:t>TYPE YOUR SECTION DIVIDER TITLE HERE</a:t>
            </a:r>
            <a:endParaRPr lang="en-US" sz="3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89541-482C-7844-8B0A-A7009FDAA8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8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68104-BD3A-2547-81B2-B3DC4110A75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DABC18-51D3-CA4F-AD50-F60EB1C8A3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-32154" y="1585978"/>
            <a:ext cx="5081721" cy="19675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70000"/>
              </a:lnSpc>
              <a:buNone/>
              <a:defRPr sz="3750" b="1" i="0">
                <a:solidFill>
                  <a:schemeClr val="bg1">
                    <a:alpha val="6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z="3750" b="0" dirty="0"/>
              <a:t>TYPE YOUR SECTION DIVIDER TITLE HERE</a:t>
            </a:r>
            <a:endParaRPr lang="en-US" sz="3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89541-482C-7844-8B0A-A7009FDAA8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2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711A82-3222-5946-BF43-693A4BD9AC1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489F1-88FE-4642-9FC1-E4F81D262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53" y="2100263"/>
            <a:ext cx="3429893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E2DB0-80FE-A54E-A4C8-651DCFC3CC6F}"/>
              </a:ext>
            </a:extLst>
          </p:cNvPr>
          <p:cNvSpPr txBox="1"/>
          <p:nvPr userDrawn="1"/>
        </p:nvSpPr>
        <p:spPr>
          <a:xfrm>
            <a:off x="1591954" y="4599502"/>
            <a:ext cx="596009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Spirent</a:t>
            </a:r>
            <a:r>
              <a:rPr lang="en-US" sz="788" baseline="30000" dirty="0">
                <a:solidFill>
                  <a:schemeClr val="bg1"/>
                </a:solidFill>
              </a:rPr>
              <a:t>®</a:t>
            </a:r>
            <a:r>
              <a:rPr lang="en-US" sz="788" dirty="0">
                <a:solidFill>
                  <a:schemeClr val="bg1"/>
                </a:solidFill>
              </a:rPr>
              <a:t> Communications, Inc. and its related company names, branding, product names and logos referenced herein, </a:t>
            </a:r>
            <a:br>
              <a:rPr lang="en-US" sz="788" dirty="0">
                <a:solidFill>
                  <a:schemeClr val="bg1"/>
                </a:solidFill>
              </a:rPr>
            </a:br>
            <a:r>
              <a:rPr lang="en-US" sz="788" dirty="0">
                <a:solidFill>
                  <a:schemeClr val="bg1"/>
                </a:solidFill>
              </a:rPr>
              <a:t>and more specifically “Spirent” are either registered trademarks or pending registration within relevant national laws.</a:t>
            </a:r>
          </a:p>
        </p:txBody>
      </p:sp>
    </p:spTree>
    <p:extLst>
      <p:ext uri="{BB962C8B-B14F-4D97-AF65-F5344CB8AC3E}">
        <p14:creationId xmlns:p14="http://schemas.microsoft.com/office/powerpoint/2010/main" val="511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9B0DEB-12F5-C946-A93D-59D59F9FA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82" y="766922"/>
            <a:ext cx="4377718" cy="4376578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E53FE6-B32F-394B-A700-427999785E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86362" y="1327823"/>
            <a:ext cx="6146367" cy="1415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3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04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 marL="91408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 marL="137112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 marL="182816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r>
              <a:rPr lang="en-US" sz="3000" b="0" dirty="0"/>
              <a:t>TYPE YOUR PRESENTATION TITLE HERE</a:t>
            </a:r>
            <a:endParaRPr lang="en-US" sz="3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02DFBFE-C17F-F746-98C5-0335537A02C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0871" y="3645587"/>
            <a:ext cx="2861915" cy="55861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274320" tIns="91440" bIns="9144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50">
                <a:solidFill>
                  <a:schemeClr val="accent3"/>
                </a:solidFill>
                <a:latin typeface="+mj-lt"/>
              </a:defRPr>
            </a:lvl1pPr>
            <a:lvl2pPr marL="457040" indent="0">
              <a:buNone/>
              <a:defRPr sz="1350">
                <a:latin typeface="+mj-lt"/>
              </a:defRPr>
            </a:lvl2pPr>
            <a:lvl3pPr marL="914080" indent="0">
              <a:buNone/>
              <a:defRPr sz="1350">
                <a:latin typeface="+mj-lt"/>
              </a:defRPr>
            </a:lvl3pPr>
            <a:lvl4pPr marL="1371120" indent="0">
              <a:buNone/>
              <a:defRPr sz="1350">
                <a:latin typeface="+mj-lt"/>
              </a:defRPr>
            </a:lvl4pPr>
            <a:lvl5pPr marL="1828160" indent="0">
              <a:buNone/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Subtitle/Presenter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22932-2033-6D43-BEAF-F1E3C98362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9" y="322278"/>
            <a:ext cx="1876567" cy="5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EE1FE1-CCC3-3342-A019-63C02A46B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E6B2F-68E2-0B4F-A3AD-D7F733E6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921FA-F3E0-7E45-8529-319874DE45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CE204-B55B-964B-A880-902B1F9D81C3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76551D4-0966-534A-8934-0B53BF1C0E86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6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EE1FE1-CCC3-3342-A019-63C02A46B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E6B2F-68E2-0B4F-A3AD-D7F733E6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CE204-B55B-964B-A880-902B1F9D81C3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76551D4-0966-534A-8934-0B53BF1C0E86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2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6092-850C-B34E-ADE5-8E3A26D44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4E0269-C5F2-9940-ACFA-F34D399CB8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2892" y="1392750"/>
            <a:ext cx="7558866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6B64-4850-384E-8B04-25C4139123AD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987978A-CD47-0147-92B2-097BCE4D7B2D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43E48-E17A-364E-8003-E127767E10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4E0269-C5F2-9940-ACFA-F34D399CB8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2892" y="1392750"/>
            <a:ext cx="7558866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6B64-4850-384E-8B04-25C4139123AD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987978A-CD47-0147-92B2-097BCE4D7B2D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43E48-E17A-364E-8003-E127767E10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6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s w/Cyc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1F51460-A8B3-0B41-B940-2B2874C48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53" t="19498" r="35363" b="39796"/>
          <a:stretch/>
        </p:blipFill>
        <p:spPr>
          <a:xfrm>
            <a:off x="5054099" y="1108708"/>
            <a:ext cx="4089901" cy="403479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6092-850C-B34E-ADE5-8E3A26D44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395BB-FAF5-C949-9C7D-94172A2243B2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35EC0BB-589C-CD44-A9B6-286AB93B7C4A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798D50-E1BB-8441-A392-F5277E5D0D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B01B47A-C65F-DB4C-A916-18B8B8957C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2892" y="1392750"/>
            <a:ext cx="6541978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3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ulle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4AC0F0A-3936-604E-A7EE-10D96F91B8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5543" y="1392750"/>
            <a:ext cx="3918502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681C57F-6C48-4746-9A6C-DDE026124C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2892" y="1392750"/>
            <a:ext cx="3918502" cy="3345029"/>
          </a:xfrm>
          <a:prstGeom prst="rect">
            <a:avLst/>
          </a:prstGeom>
        </p:spPr>
        <p:txBody>
          <a:bodyPr/>
          <a:lstStyle>
            <a:lvl1pPr marL="173831" indent="-173831">
              <a:buClr>
                <a:schemeClr val="accent2"/>
              </a:buClr>
              <a:tabLst/>
              <a:defRPr sz="18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197" indent="-175022">
              <a:buClr>
                <a:schemeClr val="accent2"/>
              </a:buClr>
              <a:tabLst/>
              <a:defRPr sz="15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6510" indent="-130969">
              <a:buClr>
                <a:schemeClr val="accent2"/>
              </a:buClr>
              <a:tabLst/>
              <a:defRPr sz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indent="-170260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5135" indent="-130969">
              <a:buClr>
                <a:schemeClr val="accent2"/>
              </a:buClr>
              <a:tabLst/>
              <a:defRPr sz="105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8249" y="318446"/>
            <a:ext cx="6541977" cy="41447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08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65101" algn="l"/>
              </a:tabLst>
              <a:defRPr sz="2800" b="0" i="0" baseline="0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6092-850C-B34E-ADE5-8E3A26D44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034" y="740192"/>
            <a:ext cx="6541978" cy="36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40" indent="0">
              <a:buNone/>
              <a:defRPr sz="1800"/>
            </a:lvl2pPr>
            <a:lvl3pPr marL="914080" indent="0">
              <a:buNone/>
              <a:defRPr sz="1800"/>
            </a:lvl3pPr>
            <a:lvl4pPr marL="1371120" indent="0">
              <a:buNone/>
              <a:defRPr sz="1800"/>
            </a:lvl4pPr>
            <a:lvl5pPr marL="1828160" indent="0">
              <a:buNone/>
              <a:defRPr sz="18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983CA-1EF2-9742-A8CE-66662547137C}"/>
              </a:ext>
            </a:extLst>
          </p:cNvPr>
          <p:cNvSpPr txBox="1"/>
          <p:nvPr userDrawn="1"/>
        </p:nvSpPr>
        <p:spPr>
          <a:xfrm>
            <a:off x="46585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2">
                    <a:lumMod val="50000"/>
                  </a:schemeClr>
                </a:solidFill>
              </a:rPr>
              <a:t>PROPRIETARY AND CONFIDENTIAL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AC04E0C3-2130-3343-9D73-5A57BBE51855}"/>
              </a:ext>
            </a:extLst>
          </p:cNvPr>
          <p:cNvSpPr txBox="1">
            <a:spLocks/>
          </p:cNvSpPr>
          <p:nvPr userDrawn="1"/>
        </p:nvSpPr>
        <p:spPr>
          <a:xfrm>
            <a:off x="8372698" y="4919134"/>
            <a:ext cx="443756" cy="164405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ru-RU"/>
            </a:defPPr>
            <a:lvl1pPr marL="0" algn="ctr" defTabSz="91420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01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2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4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6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94B07B-F824-C549-BCC3-F407D2794F01}" type="slidenum">
              <a:rPr lang="en-US" sz="675" b="1" smtClean="0">
                <a:solidFill>
                  <a:schemeClr val="accent3"/>
                </a:solidFill>
              </a:rPr>
              <a:pPr algn="r"/>
              <a:t>‹#›</a:t>
            </a:fld>
            <a:endParaRPr lang="en-US" sz="675" b="1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7F65F7-875C-7B4B-B65B-A7569BC05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2" y="321636"/>
            <a:ext cx="1318415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32" r:id="rId2"/>
    <p:sldLayoutId id="2147484533" r:id="rId3"/>
    <p:sldLayoutId id="2147484526" r:id="rId4"/>
    <p:sldLayoutId id="2147484537" r:id="rId5"/>
    <p:sldLayoutId id="2147484512" r:id="rId6"/>
    <p:sldLayoutId id="2147484538" r:id="rId7"/>
    <p:sldLayoutId id="2147484531" r:id="rId8"/>
    <p:sldLayoutId id="2147484522" r:id="rId9"/>
    <p:sldLayoutId id="2147484525" r:id="rId10"/>
    <p:sldLayoutId id="2147484523" r:id="rId11"/>
    <p:sldLayoutId id="2147484527" r:id="rId12"/>
    <p:sldLayoutId id="2147484530" r:id="rId13"/>
    <p:sldLayoutId id="2147484528" r:id="rId14"/>
    <p:sldLayoutId id="2147484529" r:id="rId15"/>
    <p:sldLayoutId id="2147484524" r:id="rId16"/>
    <p:sldLayoutId id="2147484520" r:id="rId17"/>
    <p:sldLayoutId id="2147484513" r:id="rId18"/>
    <p:sldLayoutId id="2147484312" r:id="rId19"/>
    <p:sldLayoutId id="2147484534" r:id="rId20"/>
    <p:sldLayoutId id="2147484535" r:id="rId21"/>
    <p:sldLayoutId id="2147484536" r:id="rId22"/>
    <p:sldLayoutId id="2147484521" r:id="rId23"/>
  </p:sldLayoutIdLst>
  <p:hf hdr="0" dt="0"/>
  <p:txStyles>
    <p:titleStyle>
      <a:lvl1pPr algn="ctr" defTabSz="914080" rtl="0" eaLnBrk="1" latinLnBrk="0" hangingPunct="1">
        <a:spcBef>
          <a:spcPct val="0"/>
        </a:spcBef>
        <a:buNone/>
        <a:defRPr sz="4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0" indent="-342780" algn="l" defTabSz="91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86" kern="1200">
          <a:solidFill>
            <a:schemeClr val="tx1"/>
          </a:solidFill>
          <a:latin typeface="+mn-lt"/>
          <a:ea typeface="+mn-ea"/>
          <a:cs typeface="+mn-cs"/>
        </a:defRPr>
      </a:lvl1pPr>
      <a:lvl2pPr marL="742690" indent="-285650" algn="l" defTabSz="914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12" kern="1200">
          <a:solidFill>
            <a:schemeClr val="tx1"/>
          </a:solidFill>
          <a:latin typeface="+mn-lt"/>
          <a:ea typeface="+mn-ea"/>
          <a:cs typeface="+mn-cs"/>
        </a:defRPr>
      </a:lvl2pPr>
      <a:lvl3pPr marL="114260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4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05668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»"/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51372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297076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42780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3884840" indent="-228520" algn="l" defTabSz="91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4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2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0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24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E331C-3B99-49D5-A0CE-9E1AADD77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1327823"/>
            <a:ext cx="5366759" cy="1415654"/>
          </a:xfrm>
        </p:spPr>
        <p:txBody>
          <a:bodyPr/>
          <a:lstStyle/>
          <a:p>
            <a:r>
              <a:rPr lang="en-US" dirty="0"/>
              <a:t>ONAP &amp; OPNVF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9DDB-862C-4AB7-91D0-DE369431A48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-20871" y="3645587"/>
            <a:ext cx="2861915" cy="558614"/>
          </a:xfrm>
        </p:spPr>
        <p:txBody>
          <a:bodyPr/>
          <a:lstStyle/>
          <a:p>
            <a:r>
              <a:rPr lang="en-US" dirty="0"/>
              <a:t>David Wu</a:t>
            </a:r>
          </a:p>
          <a:p>
            <a:r>
              <a:rPr lang="en-US" dirty="0"/>
              <a:t>October,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EFBF2-2552-D142-ACD5-9E6B25D07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47" y="1464988"/>
            <a:ext cx="1828426" cy="1867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5B0401-986A-E347-A7CF-19C9334F407B}"/>
              </a:ext>
            </a:extLst>
          </p:cNvPr>
          <p:cNvSpPr txBox="1"/>
          <p:nvPr/>
        </p:nvSpPr>
        <p:spPr>
          <a:xfrm>
            <a:off x="466921" y="4919809"/>
            <a:ext cx="16706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755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Execution framework distributes and executes the rules and policies that are designed within design framework, and consists of the following subsystems:</a:t>
            </a:r>
          </a:p>
          <a:p>
            <a:pPr lvl="1"/>
            <a:r>
              <a:rPr lang="en-US" dirty="0"/>
              <a:t>Active and Available Inventory (AAI)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Data Collection, Analytics and Events (DCAE)</a:t>
            </a:r>
          </a:p>
          <a:p>
            <a:pPr lvl="1"/>
            <a:r>
              <a:rPr lang="en-US" dirty="0"/>
              <a:t>Master Service Orchestrator (MSO)</a:t>
            </a:r>
          </a:p>
          <a:p>
            <a:pPr lvl="1"/>
            <a:r>
              <a:rPr lang="en-US" dirty="0"/>
              <a:t>Security Framework</a:t>
            </a:r>
          </a:p>
          <a:p>
            <a:r>
              <a:rPr lang="en-US" dirty="0"/>
              <a:t>All subsystems rely on Common Services to provide access control, logging, data management, and other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Runtime Framework</a:t>
            </a:r>
          </a:p>
        </p:txBody>
      </p:sp>
    </p:spTree>
    <p:extLst>
      <p:ext uri="{BB962C8B-B14F-4D97-AF65-F5344CB8AC3E}">
        <p14:creationId xmlns:p14="http://schemas.microsoft.com/office/powerpoint/2010/main" val="94260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401" y="895350"/>
            <a:ext cx="8991600" cy="38424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core/main ONAP components involved in C.L. are: DCAE, CLAMP, Policy and SDC.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Control Loop </a:t>
            </a:r>
            <a:r>
              <a:rPr lang="en-US" dirty="0"/>
              <a:t>does several functions: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 data about VNFs or VNF infrastructure</a:t>
            </a:r>
          </a:p>
          <a:p>
            <a:r>
              <a:rPr lang="en-US" dirty="0"/>
              <a:t> Compute analytics based on collected data</a:t>
            </a:r>
          </a:p>
          <a:p>
            <a:r>
              <a:rPr lang="en-US" dirty="0"/>
              <a:t> For open loop, send message to ticketing system for human intervention</a:t>
            </a:r>
          </a:p>
          <a:p>
            <a:r>
              <a:rPr lang="en-US" dirty="0"/>
              <a:t> For closed loop, execute one of many actions to remediate the network condition</a:t>
            </a:r>
          </a:p>
          <a:p>
            <a:r>
              <a:rPr lang="en-US" dirty="0"/>
              <a:t> For closed loop, detect that a network condition has been corrected through our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Control Loop</a:t>
            </a:r>
          </a:p>
        </p:txBody>
      </p:sp>
    </p:spTree>
    <p:extLst>
      <p:ext uri="{BB962C8B-B14F-4D97-AF65-F5344CB8AC3E}">
        <p14:creationId xmlns:p14="http://schemas.microsoft.com/office/powerpoint/2010/main" val="379789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ONAP adapted a 6 month release cycle</a:t>
            </a:r>
          </a:p>
          <a:p>
            <a:r>
              <a:rPr lang="en-US" dirty="0"/>
              <a:t>Two releases per calendar year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Release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A7986-DE6B-471D-9983-394F8F70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775504"/>
            <a:ext cx="41338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3 approaches to install ONAP:</a:t>
            </a:r>
          </a:p>
          <a:p>
            <a:r>
              <a:rPr lang="en-US" dirty="0"/>
              <a:t>Full ONAP installation using Heat template</a:t>
            </a:r>
          </a:p>
          <a:p>
            <a:r>
              <a:rPr lang="en-US" dirty="0"/>
              <a:t>Advanced installation to install individual components</a:t>
            </a:r>
          </a:p>
          <a:p>
            <a:r>
              <a:rPr lang="en-US" dirty="0"/>
              <a:t>Experimental installation using Kubernetes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88140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78A9C-D5DD-469F-BBB6-8E9FC512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6" y="1368381"/>
            <a:ext cx="8384605" cy="15291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From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Use Case – vCPE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1AAA-162B-4E24-A2B4-89F2CC9E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7" y="3221886"/>
            <a:ext cx="8566406" cy="14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Functions provided traditionally by RG are distributed between:</a:t>
            </a:r>
          </a:p>
          <a:p>
            <a:pPr marL="486966" lvl="1" indent="-228600"/>
            <a:r>
              <a:rPr lang="en-US" dirty="0">
                <a:solidFill>
                  <a:schemeClr val="tx2"/>
                </a:solidFill>
              </a:rPr>
              <a:t>On-site device (Bridged Residential Gateway — BRG) </a:t>
            </a:r>
          </a:p>
          <a:p>
            <a:pPr marL="486966" lvl="1" indent="-228600"/>
            <a:r>
              <a:rPr lang="en-US" dirty="0">
                <a:solidFill>
                  <a:schemeClr val="tx2"/>
                </a:solidFill>
              </a:rPr>
              <a:t>Cloud-based component (Virtual Gateway — </a:t>
            </a:r>
            <a:r>
              <a:rPr lang="en-US" dirty="0" err="1">
                <a:solidFill>
                  <a:schemeClr val="tx2"/>
                </a:solidFill>
              </a:rPr>
              <a:t>vG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Use Case – vCPE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EA15-20A4-4B6F-8F1C-5DBBD63F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4" y="2488936"/>
            <a:ext cx="7219950" cy="18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Use Case – vCPE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72824-349A-414B-8F06-9EEEDD3C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985"/>
            <a:ext cx="9144000" cy="38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B1591-E51B-4015-B715-61D7C8B0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3" y="1734184"/>
            <a:ext cx="8172351" cy="248492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VNFs are open source, no physical components </a:t>
            </a:r>
          </a:p>
          <a:p>
            <a:r>
              <a:rPr lang="en-US" dirty="0">
                <a:solidFill>
                  <a:schemeClr val="tx1"/>
                </a:solidFill>
              </a:rPr>
              <a:t>HEAT templates produced for all VNFs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Use Case – vCPE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0EFAF-08BC-426F-980B-4003C1DC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497366"/>
            <a:ext cx="6591300" cy="2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Use Case – vCPE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A03DD-2BC5-40CD-BBC2-DA0BAD57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" y="851770"/>
            <a:ext cx="8883234" cy="42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Upload descriptive model of the virtual function (Heat, TOSCA)</a:t>
            </a:r>
          </a:p>
          <a:p>
            <a:endParaRPr lang="en-US" dirty="0"/>
          </a:p>
          <a:p>
            <a:r>
              <a:rPr lang="en-US" dirty="0"/>
              <a:t>Validate, assign, license, certify virtual function</a:t>
            </a:r>
          </a:p>
          <a:p>
            <a:endParaRPr lang="en-US" dirty="0"/>
          </a:p>
          <a:p>
            <a:r>
              <a:rPr lang="en-US" dirty="0"/>
              <a:t>Create catalog entry, assign data/metadata</a:t>
            </a:r>
          </a:p>
          <a:p>
            <a:endParaRPr lang="en-US" dirty="0"/>
          </a:p>
          <a:p>
            <a:r>
              <a:rPr lang="en-US" dirty="0"/>
              <a:t>Distribute for instantiation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9" y="222256"/>
            <a:ext cx="8058051" cy="414470"/>
          </a:xfrm>
        </p:spPr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Use Case Design Time – Onboarding</a:t>
            </a:r>
          </a:p>
        </p:txBody>
      </p:sp>
    </p:spTree>
    <p:extLst>
      <p:ext uri="{BB962C8B-B14F-4D97-AF65-F5344CB8AC3E}">
        <p14:creationId xmlns:p14="http://schemas.microsoft.com/office/powerpoint/2010/main" val="33380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CB5A-2940-4138-A9ED-F62D61FCED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891" y="762856"/>
            <a:ext cx="6295378" cy="4081534"/>
          </a:xfrm>
        </p:spPr>
        <p:txBody>
          <a:bodyPr/>
          <a:lstStyle/>
          <a:p>
            <a:r>
              <a:rPr lang="en-US" altLang="zh-CN" dirty="0"/>
              <a:t>ONAP</a:t>
            </a:r>
          </a:p>
          <a:p>
            <a:r>
              <a:rPr lang="en-US" dirty="0"/>
              <a:t>OPNFV</a:t>
            </a:r>
          </a:p>
          <a:p>
            <a:r>
              <a:rPr lang="en-US" dirty="0"/>
              <a:t>Q &amp; 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F1890-27EA-47CA-BAC5-52C24ED5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07348"/>
            <a:ext cx="7919538" cy="414470"/>
          </a:xfrm>
        </p:spPr>
        <p:txBody>
          <a:bodyPr/>
          <a:lstStyle/>
          <a:p>
            <a:r>
              <a:rPr lang="en-US" altLang="zh-CN" sz="2400" dirty="0"/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8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4" y="222256"/>
            <a:ext cx="8562875" cy="414470"/>
          </a:xfrm>
        </p:spPr>
        <p:txBody>
          <a:bodyPr/>
          <a:lstStyle/>
          <a:p>
            <a:r>
              <a:rPr lang="en-US" altLang="zh-CN" sz="2400" dirty="0"/>
              <a:t>ONAP - </a:t>
            </a:r>
            <a:r>
              <a:rPr lang="en-US" sz="2400" dirty="0"/>
              <a:t>Use Case Design Time – Onboarding – YAML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1FA5B-4EAA-4F55-99A6-7A168D98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34"/>
            <a:ext cx="9144000" cy="44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BE61E5-C633-4CA9-958C-9833DB8D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2571750"/>
            <a:ext cx="1676400" cy="414470"/>
          </a:xfrm>
        </p:spPr>
        <p:txBody>
          <a:bodyPr/>
          <a:lstStyle/>
          <a:p>
            <a:r>
              <a:rPr lang="en-US" dirty="0"/>
              <a:t>OPNFV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Develop an integrated and tested open source platform that can be used to build NFV functionality, accelerating the introduction of new products and services</a:t>
            </a:r>
          </a:p>
          <a:p>
            <a:r>
              <a:rPr lang="en-US" dirty="0"/>
              <a:t>Include participation of leading end users to validate OPNFV meets the needs of user community</a:t>
            </a:r>
          </a:p>
          <a:p>
            <a:r>
              <a:rPr lang="en-US" dirty="0"/>
              <a:t>Contribute to and participate in relevant open source projects that will be leveraged in the OPNFV platform; ensure consistency, performance and interoperability among open source components</a:t>
            </a:r>
          </a:p>
          <a:p>
            <a:r>
              <a:rPr lang="en-US" dirty="0"/>
              <a:t>Establish an ecosystem for NFV solutions based on open standards and software</a:t>
            </a:r>
          </a:p>
          <a:p>
            <a:r>
              <a:rPr lang="en-US" dirty="0"/>
              <a:t>Promote OPNFV as the preferred open reference platform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22256"/>
            <a:ext cx="7753251" cy="414470"/>
          </a:xfrm>
        </p:spPr>
        <p:txBody>
          <a:bodyPr/>
          <a:lstStyle/>
          <a:p>
            <a:r>
              <a:rPr lang="en-US" altLang="zh-CN" dirty="0"/>
              <a:t>OPNFV - </a:t>
            </a:r>
            <a:r>
              <a:rPr lang="en-US" dirty="0"/>
              <a:t>OPNFV Project Goals</a:t>
            </a:r>
          </a:p>
        </p:txBody>
      </p:sp>
    </p:spTree>
    <p:extLst>
      <p:ext uri="{BB962C8B-B14F-4D97-AF65-F5344CB8AC3E}">
        <p14:creationId xmlns:p14="http://schemas.microsoft.com/office/powerpoint/2010/main" val="206850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1057275"/>
            <a:ext cx="8172351" cy="3680504"/>
          </a:xfrm>
        </p:spPr>
        <p:txBody>
          <a:bodyPr/>
          <a:lstStyle/>
          <a:p>
            <a:r>
              <a:rPr lang="en-US" dirty="0"/>
              <a:t>Work directly with upstream open source projects (OpenDaylight, OpenStack, KVM and Xen, and many others)</a:t>
            </a:r>
          </a:p>
          <a:p>
            <a:r>
              <a:rPr lang="en-US" dirty="0"/>
              <a:t>Work directly with standards bodies (ETSI and others)</a:t>
            </a:r>
          </a:p>
          <a:p>
            <a:r>
              <a:rPr lang="en-US" dirty="0"/>
              <a:t>Leverage existing codebases</a:t>
            </a:r>
          </a:p>
          <a:p>
            <a:r>
              <a:rPr lang="en-US" dirty="0"/>
              <a:t>Integrate existing open source components</a:t>
            </a:r>
          </a:p>
          <a:p>
            <a:r>
              <a:rPr lang="en-US" dirty="0"/>
              <a:t>Identify gaps to create new code</a:t>
            </a:r>
          </a:p>
          <a:p>
            <a:r>
              <a:rPr lang="en-US" dirty="0"/>
              <a:t>Provide a point of integration, testing and performance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22256"/>
            <a:ext cx="7753251" cy="414470"/>
          </a:xfrm>
        </p:spPr>
        <p:txBody>
          <a:bodyPr/>
          <a:lstStyle/>
          <a:p>
            <a:r>
              <a:rPr lang="en-US" altLang="zh-CN" dirty="0"/>
              <a:t>OPNFV - </a:t>
            </a:r>
            <a:r>
              <a:rPr lang="en-US" dirty="0"/>
              <a:t>Upstream Open Source</a:t>
            </a:r>
          </a:p>
        </p:txBody>
      </p:sp>
    </p:spTree>
    <p:extLst>
      <p:ext uri="{BB962C8B-B14F-4D97-AF65-F5344CB8AC3E}">
        <p14:creationId xmlns:p14="http://schemas.microsoft.com/office/powerpoint/2010/main" val="218735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22256"/>
            <a:ext cx="7753251" cy="414470"/>
          </a:xfrm>
        </p:spPr>
        <p:txBody>
          <a:bodyPr/>
          <a:lstStyle/>
          <a:p>
            <a:r>
              <a:rPr lang="en-US" altLang="zh-CN" dirty="0"/>
              <a:t>OPNFV - </a:t>
            </a:r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F5E3D-B75E-4A14-B1B9-F56FAC7B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28675"/>
            <a:ext cx="62769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50" y="636726"/>
            <a:ext cx="5152926" cy="41010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Projects included in OPNFV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ONAP</a:t>
            </a:r>
          </a:p>
          <a:p>
            <a:r>
              <a:rPr lang="en-US" sz="1600" dirty="0"/>
              <a:t>OpenStack</a:t>
            </a:r>
          </a:p>
          <a:p>
            <a:r>
              <a:rPr lang="en-US" sz="1600" dirty="0"/>
              <a:t>OpenDaylight</a:t>
            </a:r>
          </a:p>
          <a:p>
            <a:r>
              <a:rPr lang="en-US" sz="1600" dirty="0"/>
              <a:t>Open </a:t>
            </a:r>
            <a:r>
              <a:rPr lang="en-US" sz="1600" dirty="0" err="1"/>
              <a:t>vSwitch</a:t>
            </a:r>
            <a:endParaRPr lang="en-US" sz="1600" dirty="0"/>
          </a:p>
          <a:p>
            <a:r>
              <a:rPr lang="en-US" sz="1600" dirty="0"/>
              <a:t>ONOS</a:t>
            </a:r>
          </a:p>
          <a:p>
            <a:r>
              <a:rPr lang="en-US" sz="1600" dirty="0" err="1"/>
              <a:t>OpenContrail</a:t>
            </a:r>
            <a:endParaRPr lang="en-US" sz="1600" dirty="0"/>
          </a:p>
          <a:p>
            <a:r>
              <a:rPr lang="en-US" sz="1600" dirty="0"/>
              <a:t>ETSI NFV ISG</a:t>
            </a:r>
          </a:p>
          <a:p>
            <a:r>
              <a:rPr lang="en-US" sz="1600" dirty="0"/>
              <a:t>IETF</a:t>
            </a:r>
          </a:p>
          <a:p>
            <a:r>
              <a:rPr lang="en-US" sz="1600" dirty="0"/>
              <a:t>DPDK</a:t>
            </a:r>
          </a:p>
          <a:p>
            <a:r>
              <a:rPr lang="en-US" sz="1600" dirty="0" err="1"/>
              <a:t>libvirt</a:t>
            </a:r>
            <a:endParaRPr lang="en-US" sz="1600" dirty="0"/>
          </a:p>
          <a:p>
            <a:r>
              <a:rPr lang="en-US" sz="1600" dirty="0"/>
              <a:t>QEMU/KVM</a:t>
            </a:r>
          </a:p>
          <a:p>
            <a:r>
              <a:rPr lang="en-US" sz="1600" dirty="0"/>
              <a:t>Linux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22256"/>
            <a:ext cx="7753251" cy="414470"/>
          </a:xfrm>
        </p:spPr>
        <p:txBody>
          <a:bodyPr/>
          <a:lstStyle/>
          <a:p>
            <a:r>
              <a:rPr lang="en-US" altLang="zh-CN" dirty="0"/>
              <a:t>OPNFV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0A79A-215E-40B5-ADE0-3B2C3309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57" y="1162050"/>
            <a:ext cx="5243280" cy="36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800100"/>
            <a:ext cx="4279159" cy="3937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 Community Continuous Integration (XCI)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ONAP community is working to be plugged into the XCI environment</a:t>
            </a:r>
          </a:p>
          <a:p>
            <a:r>
              <a:rPr lang="en-US" dirty="0"/>
              <a:t>OPNFV develops, operates, and maintains its Continuous Integration (CI) process used by OPNFV community to develop, integrate, test and release the integrated reference platform for NFV</a:t>
            </a:r>
          </a:p>
          <a:p>
            <a:r>
              <a:rPr lang="en-US" dirty="0"/>
              <a:t>More Open Source communities adapt and plug into XCI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22256"/>
            <a:ext cx="7753251" cy="414470"/>
          </a:xfrm>
        </p:spPr>
        <p:txBody>
          <a:bodyPr/>
          <a:lstStyle/>
          <a:p>
            <a:r>
              <a:rPr lang="en-US" altLang="zh-CN" dirty="0"/>
              <a:t>OPNFV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140DE-442A-483E-AC62-279D51A0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08" y="1438275"/>
            <a:ext cx="4226567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0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249" y="847725"/>
            <a:ext cx="7991376" cy="3890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OPNFV Test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Functest</a:t>
            </a:r>
            <a:endParaRPr lang="en-US" dirty="0"/>
          </a:p>
          <a:p>
            <a:pPr lvl="1"/>
            <a:r>
              <a:rPr lang="en-US" dirty="0"/>
              <a:t>Refactoring to add Kubernetes support in progress</a:t>
            </a:r>
          </a:p>
          <a:p>
            <a:r>
              <a:rPr lang="en-US" dirty="0"/>
              <a:t>Python Library </a:t>
            </a:r>
            <a:r>
              <a:rPr lang="en-US" dirty="0" err="1"/>
              <a:t>Xtesting</a:t>
            </a:r>
            <a:endParaRPr lang="en-US" dirty="0"/>
          </a:p>
          <a:p>
            <a:pPr lvl="1"/>
            <a:r>
              <a:rPr lang="en-US" dirty="0" err="1"/>
              <a:t>Xtesting</a:t>
            </a:r>
            <a:r>
              <a:rPr lang="en-US" dirty="0"/>
              <a:t> leverages </a:t>
            </a:r>
            <a:r>
              <a:rPr lang="en-US" dirty="0" err="1"/>
              <a:t>Functest</a:t>
            </a:r>
            <a:endParaRPr lang="en-US" dirty="0"/>
          </a:p>
          <a:p>
            <a:pPr lvl="1"/>
            <a:r>
              <a:rPr lang="en-US" dirty="0"/>
              <a:t>Enables to build a CI/CD toolchain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22256"/>
            <a:ext cx="7753251" cy="414470"/>
          </a:xfrm>
        </p:spPr>
        <p:txBody>
          <a:bodyPr/>
          <a:lstStyle/>
          <a:p>
            <a:r>
              <a:rPr lang="en-US" altLang="zh-CN" dirty="0"/>
              <a:t>OPNFV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3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BE61E5-C633-4CA9-958C-9833DB8D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2571750"/>
            <a:ext cx="1676400" cy="414470"/>
          </a:xfrm>
        </p:spPr>
        <p:txBody>
          <a:bodyPr/>
          <a:lstStyle/>
          <a:p>
            <a:r>
              <a:rPr lang="en-US" dirty="0"/>
              <a:t>Q &amp; A?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5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BE61E5-C633-4CA9-958C-9833DB8D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2571750"/>
            <a:ext cx="1676400" cy="414470"/>
          </a:xfrm>
        </p:spPr>
        <p:txBody>
          <a:bodyPr/>
          <a:lstStyle/>
          <a:p>
            <a:r>
              <a:rPr lang="en-US" dirty="0"/>
              <a:t>ONAP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3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CB5A-2940-4138-A9ED-F62D61FCED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890" y="1057274"/>
            <a:ext cx="8309159" cy="3787115"/>
          </a:xfrm>
        </p:spPr>
        <p:txBody>
          <a:bodyPr/>
          <a:lstStyle/>
          <a:p>
            <a:r>
              <a:rPr lang="en-US" altLang="zh-CN" dirty="0"/>
              <a:t>ONAP – Open Network Automation Platform</a:t>
            </a:r>
          </a:p>
          <a:p>
            <a:r>
              <a:rPr lang="en-US" dirty="0"/>
              <a:t>Open source software platform delivers capabilities for the design, creation, orchestration, monitoring, and life cycle management of</a:t>
            </a:r>
          </a:p>
          <a:p>
            <a:pPr lvl="1"/>
            <a:r>
              <a:rPr lang="en-US" dirty="0"/>
              <a:t>Virtual Network Functions (VNFs)</a:t>
            </a:r>
          </a:p>
          <a:p>
            <a:pPr lvl="1"/>
            <a:r>
              <a:rPr lang="en-US" dirty="0"/>
              <a:t>Carrier-scale Software Defined Networks (SDNs)</a:t>
            </a:r>
          </a:p>
          <a:p>
            <a:pPr lvl="1"/>
            <a:r>
              <a:rPr lang="en-US" dirty="0"/>
              <a:t>Higher-level services that combine the above</a:t>
            </a:r>
          </a:p>
          <a:p>
            <a:r>
              <a:rPr lang="en-US" dirty="0"/>
              <a:t>ONAP - project combining ECOMP and Open-O</a:t>
            </a:r>
          </a:p>
          <a:p>
            <a:r>
              <a:rPr lang="en-US" dirty="0"/>
              <a:t>Automatic, policy-driven interaction of these functions and services in a dynamic, real-time cloud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F1890-27EA-47CA-BAC5-52C24ED5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9" y="207348"/>
            <a:ext cx="7919538" cy="414470"/>
          </a:xfrm>
        </p:spPr>
        <p:txBody>
          <a:bodyPr/>
          <a:lstStyle/>
          <a:p>
            <a:r>
              <a:rPr lang="en-US" altLang="zh-CN" sz="2400" dirty="0"/>
              <a:t>ONAP - What is ONAP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98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892" y="1066800"/>
            <a:ext cx="8175808" cy="3670979"/>
          </a:xfrm>
        </p:spPr>
        <p:txBody>
          <a:bodyPr/>
          <a:lstStyle/>
          <a:p>
            <a:r>
              <a:rPr lang="en-US" dirty="0"/>
              <a:t>ONAP uses cloud technologies and network virtualization to offer services, achieving both faster development and greater operational automation</a:t>
            </a:r>
          </a:p>
          <a:p>
            <a:r>
              <a:rPr lang="en-US" dirty="0"/>
              <a:t>Enables service providers to quickly add features and reduces operations costs</a:t>
            </a:r>
          </a:p>
          <a:p>
            <a:r>
              <a:rPr lang="en-US" dirty="0"/>
              <a:t>More control of network services for service providers </a:t>
            </a:r>
          </a:p>
          <a:p>
            <a:r>
              <a:rPr lang="en-US" altLang="zh-CN" dirty="0"/>
              <a:t>C</a:t>
            </a:r>
            <a:r>
              <a:rPr lang="en-US" dirty="0"/>
              <a:t>onsumers benefit</a:t>
            </a:r>
          </a:p>
          <a:p>
            <a:pPr lvl="1"/>
            <a:r>
              <a:rPr lang="en-US" dirty="0"/>
              <a:t>Faster processes from ordering, design, testing and deployment of a new service</a:t>
            </a:r>
          </a:p>
          <a:p>
            <a:pPr lvl="1"/>
            <a:r>
              <a:rPr lang="en-US" dirty="0"/>
              <a:t>Network adapts and scales better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891" y="1066800"/>
            <a:ext cx="4460761" cy="3670979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ONAP is a composition of several (10+) </a:t>
            </a:r>
            <a:r>
              <a:rPr lang="en-US" b="1" dirty="0">
                <a:solidFill>
                  <a:srgbClr val="44546A"/>
                </a:solidFill>
              </a:rPr>
              <a:t>applications</a:t>
            </a:r>
          </a:p>
          <a:p>
            <a:endParaRPr lang="en-US" b="1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ONAP is divided in 2 main functional areas: </a:t>
            </a:r>
            <a:r>
              <a:rPr lang="en-US" b="1" dirty="0">
                <a:solidFill>
                  <a:srgbClr val="44546A"/>
                </a:solidFill>
              </a:rPr>
              <a:t>design &amp;</a:t>
            </a:r>
            <a:r>
              <a:rPr lang="en-US" dirty="0">
                <a:solidFill>
                  <a:srgbClr val="44546A"/>
                </a:solidFill>
              </a:rPr>
              <a:t> </a:t>
            </a:r>
            <a:r>
              <a:rPr lang="en-US" b="1" dirty="0">
                <a:solidFill>
                  <a:srgbClr val="44546A"/>
                </a:solidFill>
              </a:rPr>
              <a:t>run-time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03EE9-074E-4C27-9BCF-175D30DF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53" y="1314450"/>
            <a:ext cx="4210347" cy="30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13621-E282-47C5-9E5A-43E15FA9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913"/>
            <a:ext cx="9144000" cy="42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892" y="1066800"/>
            <a:ext cx="8175808" cy="3670979"/>
          </a:xfrm>
        </p:spPr>
        <p:txBody>
          <a:bodyPr/>
          <a:lstStyle/>
          <a:p>
            <a:r>
              <a:rPr lang="en-US" dirty="0"/>
              <a:t>Architecture divided into two major components</a:t>
            </a:r>
          </a:p>
          <a:p>
            <a:pPr lvl="1"/>
            <a:r>
              <a:rPr lang="en-US" dirty="0"/>
              <a:t>Design Framework</a:t>
            </a:r>
          </a:p>
          <a:p>
            <a:pPr lvl="2"/>
            <a:r>
              <a:rPr lang="en-US" dirty="0"/>
              <a:t>Resource Onboarding</a:t>
            </a:r>
          </a:p>
          <a:p>
            <a:pPr lvl="2"/>
            <a:r>
              <a:rPr lang="en-US" dirty="0"/>
              <a:t>Service and Product Design</a:t>
            </a:r>
          </a:p>
          <a:p>
            <a:pPr lvl="2"/>
            <a:r>
              <a:rPr lang="en-US" dirty="0"/>
              <a:t>Policy Creation and Validation</a:t>
            </a:r>
          </a:p>
          <a:p>
            <a:pPr lvl="2"/>
            <a:r>
              <a:rPr lang="en-US" dirty="0"/>
              <a:t>Catalog</a:t>
            </a:r>
          </a:p>
          <a:p>
            <a:pPr lvl="1"/>
            <a:r>
              <a:rPr lang="en-US" dirty="0"/>
              <a:t>Runtime Framework</a:t>
            </a:r>
          </a:p>
          <a:p>
            <a:pPr lvl="2"/>
            <a:r>
              <a:rPr lang="en-US" dirty="0"/>
              <a:t>Virtual Function Controller (VNFM)</a:t>
            </a:r>
          </a:p>
          <a:p>
            <a:pPr lvl="2"/>
            <a:r>
              <a:rPr lang="en-US" dirty="0"/>
              <a:t>Application Controller (L4-L7)</a:t>
            </a:r>
          </a:p>
          <a:p>
            <a:pPr lvl="2"/>
            <a:r>
              <a:rPr lang="en-US" dirty="0"/>
              <a:t>SDN Controller (L0-L3)</a:t>
            </a:r>
          </a:p>
          <a:p>
            <a:pPr lvl="2"/>
            <a:r>
              <a:rPr lang="en-US" dirty="0"/>
              <a:t>Multi-VIM/Cloud Infrastructure Layer</a:t>
            </a:r>
          </a:p>
          <a:p>
            <a:pPr lvl="2"/>
            <a:r>
              <a:rPr lang="en-US" dirty="0"/>
              <a:t>Service Orchestration</a:t>
            </a:r>
          </a:p>
          <a:p>
            <a:pPr lvl="2"/>
            <a:r>
              <a:rPr lang="en-US" dirty="0"/>
              <a:t>Policy Framework</a:t>
            </a:r>
          </a:p>
          <a:p>
            <a:pPr lvl="2"/>
            <a:r>
              <a:rPr lang="en-US" dirty="0"/>
              <a:t>Data Collection, Analytics and Events (DCAE) Correlation Engine</a:t>
            </a:r>
          </a:p>
          <a:p>
            <a:pPr lvl="2"/>
            <a:r>
              <a:rPr lang="en-US" dirty="0"/>
              <a:t>Active and Available Inventory (A&amp;AI)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Architecture Highlights</a:t>
            </a:r>
          </a:p>
        </p:txBody>
      </p:sp>
    </p:spTree>
    <p:extLst>
      <p:ext uri="{BB962C8B-B14F-4D97-AF65-F5344CB8AC3E}">
        <p14:creationId xmlns:p14="http://schemas.microsoft.com/office/powerpoint/2010/main" val="19470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A250F-F587-4AC0-B72C-0928265C1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2925" y="1076325"/>
            <a:ext cx="7229475" cy="3661454"/>
          </a:xfrm>
        </p:spPr>
        <p:txBody>
          <a:bodyPr/>
          <a:lstStyle/>
          <a:p>
            <a:r>
              <a:rPr lang="en-US" dirty="0"/>
              <a:t>Design framework consists of following subsystems</a:t>
            </a:r>
          </a:p>
          <a:p>
            <a:pPr lvl="1"/>
            <a:r>
              <a:rPr lang="en-US" dirty="0"/>
              <a:t>Service Design and Creation (SDC)</a:t>
            </a:r>
          </a:p>
          <a:p>
            <a:pPr lvl="1"/>
            <a:r>
              <a:rPr lang="en-US" dirty="0"/>
              <a:t>Policy</a:t>
            </a:r>
          </a:p>
          <a:p>
            <a:r>
              <a:rPr lang="en-US" dirty="0"/>
              <a:t>SDC subsystem to define, simulate, and certify assets and their associated processes and policies</a:t>
            </a:r>
          </a:p>
          <a:p>
            <a:r>
              <a:rPr lang="en-US" dirty="0"/>
              <a:t>Policy subsystem enables creation and deployment of rules that instantiate conditions, requirements, constraints, attributes, or needs regarding assets that must be provisioned, maintained, or enforced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B8127-F994-4E5C-AFEF-FF31E30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ONAP - </a:t>
            </a:r>
            <a:r>
              <a:rPr lang="en-US" dirty="0"/>
              <a:t>Design Framework</a:t>
            </a:r>
          </a:p>
        </p:txBody>
      </p:sp>
    </p:spTree>
    <p:extLst>
      <p:ext uri="{BB962C8B-B14F-4D97-AF65-F5344CB8AC3E}">
        <p14:creationId xmlns:p14="http://schemas.microsoft.com/office/powerpoint/2010/main" val="2075552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8">
      <a:dk1>
        <a:srgbClr val="000000"/>
      </a:dk1>
      <a:lt1>
        <a:srgbClr val="FFFFFF"/>
      </a:lt1>
      <a:dk2>
        <a:srgbClr val="65696D"/>
      </a:dk2>
      <a:lt2>
        <a:srgbClr val="FFFFFF"/>
      </a:lt2>
      <a:accent1>
        <a:srgbClr val="00A19B"/>
      </a:accent1>
      <a:accent2>
        <a:srgbClr val="00B2E3"/>
      </a:accent2>
      <a:accent3>
        <a:srgbClr val="345D9D"/>
      </a:accent3>
      <a:accent4>
        <a:srgbClr val="323E48"/>
      </a:accent4>
      <a:accent5>
        <a:srgbClr val="691F74"/>
      </a:accent5>
      <a:accent6>
        <a:srgbClr val="C25130"/>
      </a:accent6>
      <a:hlink>
        <a:srgbClr val="2459A8"/>
      </a:hlink>
      <a:folHlink>
        <a:srgbClr val="691F7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pirent-PPT-v13.potx  -  Read-Only" id="{4DF6A914-F548-4A4E-8EA4-6EBF8F37815A}" vid="{380871D2-4196-413C-A977-EE7375653EA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3950D1A815DC4DADD454791A933215" ma:contentTypeVersion="7" ma:contentTypeDescription="Create a new document." ma:contentTypeScope="" ma:versionID="a03b96087e890edde5b978dfec1145d7">
  <xsd:schema xmlns:xsd="http://www.w3.org/2001/XMLSchema" xmlns:xs="http://www.w3.org/2001/XMLSchema" xmlns:p="http://schemas.microsoft.com/office/2006/metadata/properties" xmlns:ns2="4b0e8b4f-005e-4ab4-aaef-cf15f4298bde" xmlns:ns3="3616b904-117b-41df-9605-7a47da40a253" targetNamespace="http://schemas.microsoft.com/office/2006/metadata/properties" ma:root="true" ma:fieldsID="ab68396b17b750a98e7e60e82acdb919" ns2:_="" ns3:_="">
    <xsd:import namespace="4b0e8b4f-005e-4ab4-aaef-cf15f4298bde"/>
    <xsd:import namespace="3616b904-117b-41df-9605-7a47da40a25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0e8b4f-005e-4ab4-aaef-cf15f4298b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16b904-117b-41df-9605-7a47da40a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AF392-497F-41FE-9182-34AB70C4923A}">
  <ds:schemaRefs>
    <ds:schemaRef ds:uri="4b0e8b4f-005e-4ab4-aaef-cf15f4298bde"/>
    <ds:schemaRef ds:uri="3616b904-117b-41df-9605-7a47da40a253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7B7828-FFE2-4E4D-8784-838647969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6087B-5DF5-4CB9-AF86-75F2FC6FE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0e8b4f-005e-4ab4-aaef-cf15f4298bde"/>
    <ds:schemaRef ds:uri="3616b904-117b-41df-9605-7a47da40a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Spirent-PPT-Template-v13</Template>
  <TotalTime>31082</TotalTime>
  <Words>915</Words>
  <Application>Microsoft Office PowerPoint</Application>
  <PresentationFormat>On-screen Show (16:9)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黑体</vt:lpstr>
      <vt:lpstr>Arial</vt:lpstr>
      <vt:lpstr>Arial Black</vt:lpstr>
      <vt:lpstr>Calibri</vt:lpstr>
      <vt:lpstr>Тема Office</vt:lpstr>
      <vt:lpstr>PowerPoint Presentation</vt:lpstr>
      <vt:lpstr>Agenda</vt:lpstr>
      <vt:lpstr>ONAP </vt:lpstr>
      <vt:lpstr>ONAP - What is ONAP</vt:lpstr>
      <vt:lpstr>ONAP - Benefits</vt:lpstr>
      <vt:lpstr>ONAP - Architecture</vt:lpstr>
      <vt:lpstr>ONAP - Architecture</vt:lpstr>
      <vt:lpstr>ONAP - Architecture Highlights</vt:lpstr>
      <vt:lpstr>ONAP - Design Framework</vt:lpstr>
      <vt:lpstr>ONAP - Runtime Framework</vt:lpstr>
      <vt:lpstr>ONAP - Control Loop</vt:lpstr>
      <vt:lpstr>ONAP - Release Cycle</vt:lpstr>
      <vt:lpstr>ONAP - Installation</vt:lpstr>
      <vt:lpstr>ONAP - Use Case – vCPE</vt:lpstr>
      <vt:lpstr>ONAP - Use Case – vCPE</vt:lpstr>
      <vt:lpstr>ONAP - Use Case – vCPE</vt:lpstr>
      <vt:lpstr>ONAP - Use Case – vCPE</vt:lpstr>
      <vt:lpstr>ONAP - Use Case – vCPE</vt:lpstr>
      <vt:lpstr>ONAP - Use Case Design Time – Onboarding</vt:lpstr>
      <vt:lpstr>ONAP - Use Case Design Time – Onboarding – YAML</vt:lpstr>
      <vt:lpstr>OPNFV </vt:lpstr>
      <vt:lpstr>OPNFV - OPNFV Project Goals</vt:lpstr>
      <vt:lpstr>OPNFV - Upstream Open Source</vt:lpstr>
      <vt:lpstr>OPNFV - Overview</vt:lpstr>
      <vt:lpstr>OPNFV</vt:lpstr>
      <vt:lpstr>OPNFV </vt:lpstr>
      <vt:lpstr>OPNFV </vt:lpstr>
      <vt:lpstr>Q &amp; A?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Saldutti, Gary</dc:creator>
  <cp:keywords/>
  <dc:description/>
  <cp:lastModifiedBy>Wu, David</cp:lastModifiedBy>
  <cp:revision>202</cp:revision>
  <dcterms:created xsi:type="dcterms:W3CDTF">2018-07-24T18:45:59Z</dcterms:created>
  <dcterms:modified xsi:type="dcterms:W3CDTF">2018-10-10T02:04:42Z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0x010100B93950D1A815DC4DADD454791A933215</vt:lpwstr>
  </property>
</Properties>
</file>