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1" r:id="rId8"/>
    <p:sldId id="268" r:id="rId9"/>
    <p:sldId id="262" r:id="rId10"/>
    <p:sldId id="269" r:id="rId11"/>
    <p:sldId id="260" r:id="rId12"/>
    <p:sldId id="263" r:id="rId13"/>
    <p:sldId id="264" r:id="rId14"/>
    <p:sldId id="267" r:id="rId15"/>
    <p:sldId id="266" r:id="rId1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A5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Folie mittels Klicken verschieben</a:t>
            </a: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3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3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3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3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1BCF7F7-7996-4734-93D7-98BDFF3BC926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73DAE06-6A37-48AD-A5A4-58BD5C35E9E3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30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4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25200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body"/>
          </p:nvPr>
        </p:nvSpPr>
        <p:spPr>
          <a:xfrm>
            <a:off x="31730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 type="body"/>
          </p:nvPr>
        </p:nvSpPr>
        <p:spPr>
          <a:xfrm>
            <a:off x="60944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250920" y="447480"/>
            <a:ext cx="8639640" cy="250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1730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4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25200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31730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60944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250920" y="447480"/>
            <a:ext cx="8639640" cy="250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1730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4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25200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1730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0944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250920" y="447480"/>
            <a:ext cx="8639640" cy="250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6" name="Grafik 35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" name="Picture 90"/>
          <p:cNvPicPr/>
          <p:nvPr/>
        </p:nvPicPr>
        <p:blipFill>
          <a:blip r:embed="rId15"/>
          <a:stretch/>
        </p:blipFill>
        <p:spPr>
          <a:xfrm>
            <a:off x="0" y="0"/>
            <a:ext cx="9143640" cy="5142600"/>
          </a:xfrm>
          <a:prstGeom prst="rect">
            <a:avLst/>
          </a:prstGeom>
          <a:ln>
            <a:noFill/>
          </a:ln>
        </p:spPr>
      </p:pic>
      <p:sp>
        <p:nvSpPr>
          <p:cNvPr id="3" name="Line 1"/>
          <p:cNvSpPr/>
          <p:nvPr/>
        </p:nvSpPr>
        <p:spPr>
          <a:xfrm flipH="1">
            <a:off x="-360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2"/>
          <p:cNvSpPr/>
          <p:nvPr/>
        </p:nvSpPr>
        <p:spPr>
          <a:xfrm flipH="1">
            <a:off x="-360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3"/>
          <p:cNvSpPr/>
          <p:nvPr/>
        </p:nvSpPr>
        <p:spPr>
          <a:xfrm flipH="1">
            <a:off x="9252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4"/>
          <p:cNvSpPr/>
          <p:nvPr/>
        </p:nvSpPr>
        <p:spPr>
          <a:xfrm flipH="1">
            <a:off x="9252360" y="46562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Line 5"/>
          <p:cNvSpPr/>
          <p:nvPr/>
        </p:nvSpPr>
        <p:spPr>
          <a:xfrm>
            <a:off x="88923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6"/>
          <p:cNvSpPr/>
          <p:nvPr/>
        </p:nvSpPr>
        <p:spPr>
          <a:xfrm>
            <a:off x="46785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7"/>
          <p:cNvSpPr/>
          <p:nvPr/>
        </p:nvSpPr>
        <p:spPr>
          <a:xfrm>
            <a:off x="446400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8"/>
          <p:cNvSpPr/>
          <p:nvPr/>
        </p:nvSpPr>
        <p:spPr>
          <a:xfrm>
            <a:off x="25128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9"/>
          <p:cNvSpPr/>
          <p:nvPr/>
        </p:nvSpPr>
        <p:spPr>
          <a:xfrm>
            <a:off x="88923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0"/>
          <p:cNvSpPr/>
          <p:nvPr/>
        </p:nvSpPr>
        <p:spPr>
          <a:xfrm>
            <a:off x="46785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1"/>
          <p:cNvSpPr/>
          <p:nvPr/>
        </p:nvSpPr>
        <p:spPr>
          <a:xfrm>
            <a:off x="446400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2"/>
          <p:cNvSpPr/>
          <p:nvPr/>
        </p:nvSpPr>
        <p:spPr>
          <a:xfrm>
            <a:off x="25128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" name="Grafik 23"/>
          <p:cNvPicPr/>
          <p:nvPr/>
        </p:nvPicPr>
        <p:blipFill>
          <a:blip r:embed="rId16"/>
          <a:stretch/>
        </p:blipFill>
        <p:spPr>
          <a:xfrm>
            <a:off x="7768800" y="-32400"/>
            <a:ext cx="1209240" cy="627120"/>
          </a:xfrm>
          <a:prstGeom prst="rect">
            <a:avLst/>
          </a:prstGeom>
          <a:ln>
            <a:noFill/>
          </a:ln>
        </p:spPr>
      </p:pic>
      <p:pic>
        <p:nvPicPr>
          <p:cNvPr id="16" name="Picture 98"/>
          <p:cNvPicPr/>
          <p:nvPr/>
        </p:nvPicPr>
        <p:blipFill>
          <a:blip r:embed="rId17"/>
          <a:stretch/>
        </p:blipFill>
        <p:spPr>
          <a:xfrm>
            <a:off x="-10440" y="0"/>
            <a:ext cx="9154080" cy="5148360"/>
          </a:xfrm>
          <a:prstGeom prst="rect">
            <a:avLst/>
          </a:prstGeom>
          <a:ln>
            <a:noFill/>
          </a:ln>
        </p:spPr>
      </p:pic>
      <p:sp>
        <p:nvSpPr>
          <p:cNvPr id="17" name="PlaceHolder 13"/>
          <p:cNvSpPr>
            <a:spLocks noGrp="1"/>
          </p:cNvSpPr>
          <p:nvPr>
            <p:ph type="title"/>
          </p:nvPr>
        </p:nvSpPr>
        <p:spPr>
          <a:xfrm>
            <a:off x="250920" y="2760120"/>
            <a:ext cx="8642160" cy="7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latin typeface="Calibri"/>
              </a:rPr>
              <a:t>Mastertitelformat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Line 14"/>
          <p:cNvSpPr/>
          <p:nvPr/>
        </p:nvSpPr>
        <p:spPr>
          <a:xfrm flipH="1">
            <a:off x="-360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15"/>
          <p:cNvSpPr/>
          <p:nvPr/>
        </p:nvSpPr>
        <p:spPr>
          <a:xfrm flipH="1">
            <a:off x="9252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Line 16"/>
          <p:cNvSpPr/>
          <p:nvPr/>
        </p:nvSpPr>
        <p:spPr>
          <a:xfrm>
            <a:off x="88923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Line 17"/>
          <p:cNvSpPr/>
          <p:nvPr/>
        </p:nvSpPr>
        <p:spPr>
          <a:xfrm>
            <a:off x="46785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Line 18"/>
          <p:cNvSpPr/>
          <p:nvPr/>
        </p:nvSpPr>
        <p:spPr>
          <a:xfrm>
            <a:off x="446400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Line 19"/>
          <p:cNvSpPr/>
          <p:nvPr/>
        </p:nvSpPr>
        <p:spPr>
          <a:xfrm>
            <a:off x="25128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20"/>
          <p:cNvSpPr/>
          <p:nvPr/>
        </p:nvSpPr>
        <p:spPr>
          <a:xfrm>
            <a:off x="88923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1"/>
          <p:cNvSpPr/>
          <p:nvPr/>
        </p:nvSpPr>
        <p:spPr>
          <a:xfrm>
            <a:off x="46785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Line 22"/>
          <p:cNvSpPr/>
          <p:nvPr/>
        </p:nvSpPr>
        <p:spPr>
          <a:xfrm>
            <a:off x="446400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Line 23"/>
          <p:cNvSpPr/>
          <p:nvPr/>
        </p:nvSpPr>
        <p:spPr>
          <a:xfrm>
            <a:off x="25128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Line 24"/>
          <p:cNvSpPr/>
          <p:nvPr/>
        </p:nvSpPr>
        <p:spPr>
          <a:xfrm flipH="1">
            <a:off x="-360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Line 25"/>
          <p:cNvSpPr/>
          <p:nvPr/>
        </p:nvSpPr>
        <p:spPr>
          <a:xfrm flipH="1">
            <a:off x="9252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" name="Grafik 21"/>
          <p:cNvPicPr/>
          <p:nvPr/>
        </p:nvPicPr>
        <p:blipFill>
          <a:blip r:embed="rId16"/>
          <a:stretch/>
        </p:blipFill>
        <p:spPr>
          <a:xfrm>
            <a:off x="6433200" y="1458000"/>
            <a:ext cx="2648880" cy="1374480"/>
          </a:xfrm>
          <a:prstGeom prst="rect">
            <a:avLst/>
          </a:prstGeom>
          <a:ln>
            <a:noFill/>
          </a:ln>
        </p:spPr>
      </p:pic>
      <p:pic>
        <p:nvPicPr>
          <p:cNvPr id="31" name="Grafik 22"/>
          <p:cNvPicPr/>
          <p:nvPr/>
        </p:nvPicPr>
        <p:blipFill>
          <a:blip r:embed="rId18"/>
          <a:stretch/>
        </p:blipFill>
        <p:spPr>
          <a:xfrm>
            <a:off x="71640" y="1458000"/>
            <a:ext cx="3477600" cy="1374480"/>
          </a:xfrm>
          <a:prstGeom prst="rect">
            <a:avLst/>
          </a:prstGeom>
          <a:ln>
            <a:noFill/>
          </a:ln>
        </p:spPr>
      </p:pic>
      <p:pic>
        <p:nvPicPr>
          <p:cNvPr id="32" name="Grafik 31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3" name="Grafik 32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34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A558C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A558C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A558C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rafik 70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2" name="Grafik 71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3" name="Picture 90"/>
          <p:cNvPicPr/>
          <p:nvPr/>
        </p:nvPicPr>
        <p:blipFill>
          <a:blip r:embed="rId15"/>
          <a:stretch/>
        </p:blipFill>
        <p:spPr>
          <a:xfrm>
            <a:off x="0" y="0"/>
            <a:ext cx="9143640" cy="5142600"/>
          </a:xfrm>
          <a:prstGeom prst="rect">
            <a:avLst/>
          </a:prstGeom>
          <a:ln>
            <a:noFill/>
          </a:ln>
        </p:spPr>
      </p:pic>
      <p:sp>
        <p:nvSpPr>
          <p:cNvPr id="74" name="Line 1"/>
          <p:cNvSpPr/>
          <p:nvPr/>
        </p:nvSpPr>
        <p:spPr>
          <a:xfrm flipH="1">
            <a:off x="-360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Line 2"/>
          <p:cNvSpPr/>
          <p:nvPr/>
        </p:nvSpPr>
        <p:spPr>
          <a:xfrm flipH="1">
            <a:off x="-360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Line 3"/>
          <p:cNvSpPr/>
          <p:nvPr/>
        </p:nvSpPr>
        <p:spPr>
          <a:xfrm flipH="1">
            <a:off x="9252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Line 4"/>
          <p:cNvSpPr/>
          <p:nvPr/>
        </p:nvSpPr>
        <p:spPr>
          <a:xfrm flipH="1">
            <a:off x="9252360" y="46562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5"/>
          <p:cNvSpPr/>
          <p:nvPr/>
        </p:nvSpPr>
        <p:spPr>
          <a:xfrm>
            <a:off x="88923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Line 6"/>
          <p:cNvSpPr/>
          <p:nvPr/>
        </p:nvSpPr>
        <p:spPr>
          <a:xfrm>
            <a:off x="46785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Line 7"/>
          <p:cNvSpPr/>
          <p:nvPr/>
        </p:nvSpPr>
        <p:spPr>
          <a:xfrm>
            <a:off x="446400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Line 8"/>
          <p:cNvSpPr/>
          <p:nvPr/>
        </p:nvSpPr>
        <p:spPr>
          <a:xfrm>
            <a:off x="25128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Line 9"/>
          <p:cNvSpPr/>
          <p:nvPr/>
        </p:nvSpPr>
        <p:spPr>
          <a:xfrm>
            <a:off x="88923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10"/>
          <p:cNvSpPr/>
          <p:nvPr/>
        </p:nvSpPr>
        <p:spPr>
          <a:xfrm>
            <a:off x="46785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Line 11"/>
          <p:cNvSpPr/>
          <p:nvPr/>
        </p:nvSpPr>
        <p:spPr>
          <a:xfrm>
            <a:off x="446400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12"/>
          <p:cNvSpPr/>
          <p:nvPr/>
        </p:nvSpPr>
        <p:spPr>
          <a:xfrm>
            <a:off x="25128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Grafik 23"/>
          <p:cNvPicPr/>
          <p:nvPr/>
        </p:nvPicPr>
        <p:blipFill>
          <a:blip r:embed="rId16"/>
          <a:stretch/>
        </p:blipFill>
        <p:spPr>
          <a:xfrm>
            <a:off x="7768800" y="-32400"/>
            <a:ext cx="1209240" cy="627120"/>
          </a:xfrm>
          <a:prstGeom prst="rect">
            <a:avLst/>
          </a:prstGeom>
          <a:ln>
            <a:noFill/>
          </a:ln>
        </p:spPr>
      </p:pic>
      <p:pic>
        <p:nvPicPr>
          <p:cNvPr id="87" name="Picture 98"/>
          <p:cNvPicPr/>
          <p:nvPr/>
        </p:nvPicPr>
        <p:blipFill>
          <a:blip r:embed="rId17"/>
          <a:stretch/>
        </p:blipFill>
        <p:spPr>
          <a:xfrm>
            <a:off x="0" y="0"/>
            <a:ext cx="9143640" cy="5142600"/>
          </a:xfrm>
          <a:prstGeom prst="rect">
            <a:avLst/>
          </a:prstGeom>
          <a:ln>
            <a:noFill/>
          </a:ln>
        </p:spPr>
      </p:pic>
      <p:sp>
        <p:nvSpPr>
          <p:cNvPr id="88" name="Line 13"/>
          <p:cNvSpPr/>
          <p:nvPr/>
        </p:nvSpPr>
        <p:spPr>
          <a:xfrm flipH="1">
            <a:off x="-360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14"/>
          <p:cNvSpPr/>
          <p:nvPr/>
        </p:nvSpPr>
        <p:spPr>
          <a:xfrm flipH="1">
            <a:off x="9252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15"/>
          <p:cNvSpPr/>
          <p:nvPr/>
        </p:nvSpPr>
        <p:spPr>
          <a:xfrm>
            <a:off x="46785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16"/>
          <p:cNvSpPr/>
          <p:nvPr/>
        </p:nvSpPr>
        <p:spPr>
          <a:xfrm>
            <a:off x="446400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17"/>
          <p:cNvSpPr/>
          <p:nvPr/>
        </p:nvSpPr>
        <p:spPr>
          <a:xfrm>
            <a:off x="46785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18"/>
          <p:cNvSpPr/>
          <p:nvPr/>
        </p:nvSpPr>
        <p:spPr>
          <a:xfrm>
            <a:off x="446400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19"/>
          <p:cNvSpPr/>
          <p:nvPr/>
        </p:nvSpPr>
        <p:spPr>
          <a:xfrm>
            <a:off x="247320" y="492480"/>
            <a:ext cx="1044360" cy="3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latin typeface="Calibri"/>
              </a:rPr>
              <a:t>Inhalt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95" name="PlaceHolder 20"/>
          <p:cNvSpPr>
            <a:spLocks noGrp="1"/>
          </p:cNvSpPr>
          <p:nvPr>
            <p:ph type="body"/>
          </p:nvPr>
        </p:nvSpPr>
        <p:spPr>
          <a:xfrm>
            <a:off x="247320" y="1050120"/>
            <a:ext cx="8644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Textmasterformat bearbeiten</a:t>
            </a:r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  <a:p>
            <a:pPr marL="864000" lvl="1" indent="-324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Zweite Ebene</a:t>
            </a:r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96" name="Line 21"/>
          <p:cNvSpPr/>
          <p:nvPr/>
        </p:nvSpPr>
        <p:spPr>
          <a:xfrm flipH="1">
            <a:off x="-360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22"/>
          <p:cNvSpPr/>
          <p:nvPr/>
        </p:nvSpPr>
        <p:spPr>
          <a:xfrm flipH="1">
            <a:off x="9252360" y="46562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23"/>
          <p:cNvSpPr/>
          <p:nvPr/>
        </p:nvSpPr>
        <p:spPr>
          <a:xfrm>
            <a:off x="88923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24"/>
          <p:cNvSpPr/>
          <p:nvPr/>
        </p:nvSpPr>
        <p:spPr>
          <a:xfrm>
            <a:off x="25128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25"/>
          <p:cNvSpPr/>
          <p:nvPr/>
        </p:nvSpPr>
        <p:spPr>
          <a:xfrm>
            <a:off x="88923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26"/>
          <p:cNvSpPr/>
          <p:nvPr/>
        </p:nvSpPr>
        <p:spPr>
          <a:xfrm>
            <a:off x="25128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" name="Grafik 21"/>
          <p:cNvPicPr/>
          <p:nvPr/>
        </p:nvPicPr>
        <p:blipFill>
          <a:blip r:embed="rId16"/>
          <a:stretch/>
        </p:blipFill>
        <p:spPr>
          <a:xfrm>
            <a:off x="7768800" y="-32400"/>
            <a:ext cx="1209240" cy="627120"/>
          </a:xfrm>
          <a:prstGeom prst="rect">
            <a:avLst/>
          </a:prstGeom>
          <a:ln>
            <a:noFill/>
          </a:ln>
        </p:spPr>
      </p:pic>
      <p:pic>
        <p:nvPicPr>
          <p:cNvPr id="103" name="Grafik 102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04" name="Grafik 103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05" name="PlaceHolder 2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rafik 141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43" name="Grafik 142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44" name="Picture 90"/>
          <p:cNvPicPr/>
          <p:nvPr/>
        </p:nvPicPr>
        <p:blipFill>
          <a:blip r:embed="rId15"/>
          <a:stretch/>
        </p:blipFill>
        <p:spPr>
          <a:xfrm>
            <a:off x="0" y="0"/>
            <a:ext cx="9143640" cy="5142600"/>
          </a:xfrm>
          <a:prstGeom prst="rect">
            <a:avLst/>
          </a:prstGeom>
          <a:ln>
            <a:noFill/>
          </a:ln>
        </p:spPr>
      </p:pic>
      <p:sp>
        <p:nvSpPr>
          <p:cNvPr id="145" name="Line 1"/>
          <p:cNvSpPr/>
          <p:nvPr/>
        </p:nvSpPr>
        <p:spPr>
          <a:xfrm flipH="1">
            <a:off x="-360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2"/>
          <p:cNvSpPr/>
          <p:nvPr/>
        </p:nvSpPr>
        <p:spPr>
          <a:xfrm flipH="1">
            <a:off x="-360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Line 3"/>
          <p:cNvSpPr/>
          <p:nvPr/>
        </p:nvSpPr>
        <p:spPr>
          <a:xfrm flipH="1">
            <a:off x="9252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Line 4"/>
          <p:cNvSpPr/>
          <p:nvPr/>
        </p:nvSpPr>
        <p:spPr>
          <a:xfrm flipH="1">
            <a:off x="9252360" y="46562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Line 5"/>
          <p:cNvSpPr/>
          <p:nvPr/>
        </p:nvSpPr>
        <p:spPr>
          <a:xfrm>
            <a:off x="88923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Line 6"/>
          <p:cNvSpPr/>
          <p:nvPr/>
        </p:nvSpPr>
        <p:spPr>
          <a:xfrm>
            <a:off x="46785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Line 7"/>
          <p:cNvSpPr/>
          <p:nvPr/>
        </p:nvSpPr>
        <p:spPr>
          <a:xfrm>
            <a:off x="446400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Line 8"/>
          <p:cNvSpPr/>
          <p:nvPr/>
        </p:nvSpPr>
        <p:spPr>
          <a:xfrm>
            <a:off x="25128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9"/>
          <p:cNvSpPr/>
          <p:nvPr/>
        </p:nvSpPr>
        <p:spPr>
          <a:xfrm>
            <a:off x="88923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10"/>
          <p:cNvSpPr/>
          <p:nvPr/>
        </p:nvSpPr>
        <p:spPr>
          <a:xfrm>
            <a:off x="46785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Line 11"/>
          <p:cNvSpPr/>
          <p:nvPr/>
        </p:nvSpPr>
        <p:spPr>
          <a:xfrm>
            <a:off x="446400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Line 12"/>
          <p:cNvSpPr/>
          <p:nvPr/>
        </p:nvSpPr>
        <p:spPr>
          <a:xfrm>
            <a:off x="25128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7" name="Grafik 23"/>
          <p:cNvPicPr/>
          <p:nvPr/>
        </p:nvPicPr>
        <p:blipFill>
          <a:blip r:embed="rId16"/>
          <a:stretch/>
        </p:blipFill>
        <p:spPr>
          <a:xfrm>
            <a:off x="7768800" y="-32400"/>
            <a:ext cx="1209240" cy="627120"/>
          </a:xfrm>
          <a:prstGeom prst="rect">
            <a:avLst/>
          </a:prstGeom>
          <a:ln>
            <a:noFill/>
          </a:ln>
        </p:spPr>
      </p:pic>
      <p:sp>
        <p:nvSpPr>
          <p:cNvPr id="158" name="PlaceHolder 13"/>
          <p:cNvSpPr>
            <a:spLocks noGrp="1"/>
          </p:cNvSpPr>
          <p:nvPr>
            <p:ph type="dt"/>
          </p:nvPr>
        </p:nvSpPr>
        <p:spPr>
          <a:xfrm>
            <a:off x="7528320" y="4767840"/>
            <a:ext cx="765000" cy="14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E77C9544-BF67-45E2-A3D7-11EE9839AF24}" type="datetime1">
              <a:rPr lang="de-DE" sz="900" b="0" strike="noStrike" spc="-1">
                <a:solidFill>
                  <a:srgbClr val="0A558C"/>
                </a:solidFill>
                <a:latin typeface="Calibri"/>
              </a:rPr>
              <a:t>28.06.2019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159" name="PlaceHolder 14"/>
          <p:cNvSpPr>
            <a:spLocks noGrp="1"/>
          </p:cNvSpPr>
          <p:nvPr>
            <p:ph type="ftr"/>
          </p:nvPr>
        </p:nvSpPr>
        <p:spPr>
          <a:xfrm>
            <a:off x="250920" y="4767840"/>
            <a:ext cx="6805080" cy="14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0A558C"/>
                </a:solidFill>
                <a:latin typeface="Calibri"/>
              </a:rPr>
              <a:t>Infrarot-Lichtschranke, T. Hespe, M. Ingwersen, J.Poetsch, W. Richter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160" name="PlaceHolder 15"/>
          <p:cNvSpPr>
            <a:spLocks noGrp="1"/>
          </p:cNvSpPr>
          <p:nvPr>
            <p:ph type="sldNum"/>
          </p:nvPr>
        </p:nvSpPr>
        <p:spPr>
          <a:xfrm>
            <a:off x="8500320" y="4767840"/>
            <a:ext cx="391680" cy="14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CE148EA2-8534-4FA7-AA74-5EC395750CD2}" type="slidenum">
              <a:rPr lang="de-DE" sz="900" b="0" strike="noStrike" spc="-1">
                <a:solidFill>
                  <a:srgbClr val="0A558C"/>
                </a:solidFill>
                <a:latin typeface="Calibri"/>
              </a:rPr>
              <a:t>‹Nr.›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161" name="PlaceHolder 16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A558C"/>
                </a:solidFill>
                <a:latin typeface="Calibri"/>
              </a:rPr>
              <a:t>Titelmasterformat durch Klicken bearbeiten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17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Textmasterformat bearbeiten</a:t>
            </a:r>
          </a:p>
          <a:p>
            <a:pPr marL="864000" lvl="1" indent="-324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Zweite Ebene</a:t>
            </a:r>
          </a:p>
          <a:p>
            <a:pPr marL="1296000" lvl="2" indent="-288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Dritte Ebene</a:t>
            </a:r>
          </a:p>
          <a:p>
            <a:pPr marL="1728000" lvl="3" indent="-216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Vierte Ebene</a:t>
            </a:r>
          </a:p>
          <a:p>
            <a:pPr marL="2160000" lvl="4" indent="-216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Fünfte Ebene</a:t>
            </a:r>
          </a:p>
        </p:txBody>
      </p:sp>
      <p:pic>
        <p:nvPicPr>
          <p:cNvPr id="163" name="Grafik 162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64" name="Grafik 163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250920" y="2760120"/>
            <a:ext cx="864216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latin typeface="Calibri"/>
              </a:rPr>
              <a:t>ANS – Experiment 11  LDO integrated circuit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249840" y="3615840"/>
            <a:ext cx="864288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de-DE" sz="1400" b="0" u="sng" strike="noStrike" spc="-1">
                <a:solidFill>
                  <a:srgbClr val="FFFFFF"/>
                </a:solidFill>
                <a:uFillTx/>
                <a:latin typeface="Calibri"/>
              </a:rPr>
              <a:t>Gruppe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Jan Frost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Marius Ingwersen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Alexander Beckmann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Jonas Poetsch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325" name="Grafik 324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Messaufbau Teil2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47" y="1283273"/>
            <a:ext cx="5980386" cy="33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Vergleich der Simulation und der Messung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75" y="1292773"/>
            <a:ext cx="4755930" cy="356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Fazit/Reflexion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Quellen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247320" y="1050120"/>
            <a:ext cx="8644680" cy="36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Einleitung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Aufgabenstellung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Simulation der Schaltung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Aufbau der Schaltung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Testen der Schaltung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539640" lvl="1">
              <a:spcBef>
                <a:spcPts val="1134"/>
              </a:spcBef>
              <a:buClr>
                <a:srgbClr val="FFFFFF"/>
              </a:buClr>
              <a:buFont typeface="Symbol" charset="2"/>
              <a:buChar char="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 Messaufbau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539640" lvl="1">
              <a:spcBef>
                <a:spcPts val="1134"/>
              </a:spcBef>
              <a:buClr>
                <a:srgbClr val="FFFFFF"/>
              </a:buClr>
              <a:buFont typeface="Symbol" charset="2"/>
              <a:buChar char="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 Aufnahme der Messungen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Vergleich der Simulation und des Messaufbaus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Fazit / Reflexion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7528320" y="4767840"/>
            <a:ext cx="765000" cy="14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0A558C"/>
                </a:solidFill>
                <a:latin typeface="Calibri"/>
              </a:rPr>
              <a:t>02.07.2019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250920" y="4767840"/>
            <a:ext cx="6805080" cy="14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0A558C"/>
                </a:solidFill>
                <a:latin typeface="Calibri"/>
              </a:rPr>
              <a:t>Analoge Schaltungen – LDO integrated circuit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8500320" y="4767840"/>
            <a:ext cx="391680" cy="14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E1A16E1E-341F-4834-B254-E1036F0DB154}" type="slidenum">
              <a:rPr lang="de-DE" sz="900" b="0" strike="noStrike" spc="-1">
                <a:solidFill>
                  <a:srgbClr val="0A558C"/>
                </a:solidFill>
                <a:latin typeface="Calibri"/>
              </a:rPr>
              <a:t>3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/>
          </p:nvPr>
        </p:nvSpPr>
        <p:spPr>
          <a:xfrm>
            <a:off x="250920" y="783963"/>
            <a:ext cx="8639640" cy="539640"/>
          </a:xfrm>
        </p:spPr>
        <p:txBody>
          <a:bodyPr>
            <a:normAutofit/>
          </a:bodyPr>
          <a:lstStyle/>
          <a:p>
            <a:r>
              <a:rPr lang="de-DE" sz="1800" dirty="0" smtClean="0"/>
              <a:t>Low </a:t>
            </a:r>
            <a:r>
              <a:rPr lang="de-DE" sz="1800" dirty="0" err="1" smtClean="0"/>
              <a:t>dropout</a:t>
            </a:r>
            <a:r>
              <a:rPr lang="de-DE" sz="1800" dirty="0" smtClean="0"/>
              <a:t> </a:t>
            </a:r>
            <a:r>
              <a:rPr lang="de-DE" sz="1800" dirty="0" err="1" smtClean="0"/>
              <a:t>regulator</a:t>
            </a:r>
            <a:endParaRPr lang="de-DE" sz="18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0920" y="475651"/>
            <a:ext cx="8639640" cy="498598"/>
          </a:xfrm>
        </p:spPr>
        <p:txBody>
          <a:bodyPr/>
          <a:lstStyle/>
          <a:p>
            <a:r>
              <a:rPr lang="de-DE" sz="1800" spc="-1" dirty="0">
                <a:solidFill>
                  <a:srgbClr val="0A558C"/>
                </a:solidFill>
                <a:latin typeface="Calibri"/>
              </a:rPr>
              <a:t>Einleitung</a:t>
            </a:r>
            <a:br>
              <a:rPr lang="de-DE" sz="1800" spc="-1" dirty="0">
                <a:solidFill>
                  <a:srgbClr val="0A558C"/>
                </a:solidFill>
                <a:latin typeface="Calibri"/>
              </a:rPr>
            </a:br>
            <a:endParaRPr lang="de-DE" sz="18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331" y="1753270"/>
            <a:ext cx="3549704" cy="223044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20" y="1569326"/>
            <a:ext cx="3774301" cy="2598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/>
          </p:nvPr>
        </p:nvSpPr>
        <p:spPr>
          <a:xfrm>
            <a:off x="250920" y="1032774"/>
            <a:ext cx="8639640" cy="539640"/>
          </a:xfrm>
        </p:spPr>
        <p:txBody>
          <a:bodyPr>
            <a:normAutofit/>
          </a:bodyPr>
          <a:lstStyle/>
          <a:p>
            <a:r>
              <a:rPr lang="de-DE" sz="1800" dirty="0" smtClean="0"/>
              <a:t>Konstante Ausgangsspannung bei variierender Eingangsspannung</a:t>
            </a:r>
          </a:p>
          <a:p>
            <a:r>
              <a:rPr lang="en-US" sz="1800" dirty="0"/>
              <a:t>200mA output current at 5V fixed output voltage level</a:t>
            </a:r>
            <a:endParaRPr lang="de-DE" sz="12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920" y="493134"/>
            <a:ext cx="8639640" cy="539640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Aufgabenstellung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1" y="841949"/>
            <a:ext cx="8115957" cy="3945673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Aufbau der Schaltung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der Schaltung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7" y="1161886"/>
            <a:ext cx="8844985" cy="34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Messaufbau der Schaltung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757" y="841949"/>
            <a:ext cx="2248803" cy="399787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40" y="1195182"/>
            <a:ext cx="1851416" cy="32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Vergleich der Simulation und der Messung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75" y="1376856"/>
            <a:ext cx="4755930" cy="356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der Schaltung Teil 2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73" y="923530"/>
            <a:ext cx="7245733" cy="39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HSB_PPT-Master_16zu9_Blau-Tuerkisblau</Template>
  <TotalTime>0</TotalTime>
  <Words>100</Words>
  <Application>Microsoft Office PowerPoint</Application>
  <PresentationFormat>Bildschirmpräsentation (16:9)</PresentationFormat>
  <Paragraphs>33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3" baseType="lpstr">
      <vt:lpstr>Arial</vt:lpstr>
      <vt:lpstr>Calibri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Einleitung </vt:lpstr>
      <vt:lpstr>Aufgabenstellung</vt:lpstr>
      <vt:lpstr>Aufbau der Schaltung</vt:lpstr>
      <vt:lpstr>Simulation der Schaltung</vt:lpstr>
      <vt:lpstr>Messaufbau der Schaltung</vt:lpstr>
      <vt:lpstr>Vergleich der Simulation und der Messung</vt:lpstr>
      <vt:lpstr>Simulation der Schaltung Teil 2</vt:lpstr>
      <vt:lpstr>Messaufbau Teil2</vt:lpstr>
      <vt:lpstr>Vergleich der Simulation und der Messung</vt:lpstr>
      <vt:lpstr>Fazit/Reflexion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Präsentationsvorlage: Farbe Blau-Türkisblau</dc:title>
  <dc:subject>Thema der Präsentation</dc:subject>
  <dc:creator>Windows-Benutzer</dc:creator>
  <dc:description>Optimiert für die PowerPoint-Version 2010</dc:description>
  <cp:lastModifiedBy>Windows-Benutzer</cp:lastModifiedBy>
  <cp:revision>29</cp:revision>
  <dcterms:created xsi:type="dcterms:W3CDTF">2019-06-18T13:02:13Z</dcterms:created>
  <dcterms:modified xsi:type="dcterms:W3CDTF">2019-06-28T14:41:07Z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  <property fmtid="{D5CDD505-2E9C-101B-9397-08002B2CF9AE}" pid="12" name="category">
    <vt:lpwstr>Vorlage</vt:lpwstr>
  </property>
</Properties>
</file>