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0" r:id="rId3"/>
    <p:sldId id="274" r:id="rId4"/>
    <p:sldId id="267" r:id="rId5"/>
    <p:sldId id="278" r:id="rId6"/>
    <p:sldId id="275" r:id="rId7"/>
    <p:sldId id="257" r:id="rId8"/>
    <p:sldId id="263" r:id="rId9"/>
    <p:sldId id="258" r:id="rId10"/>
    <p:sldId id="261" r:id="rId11"/>
    <p:sldId id="259" r:id="rId12"/>
    <p:sldId id="272" r:id="rId13"/>
    <p:sldId id="260" r:id="rId14"/>
    <p:sldId id="266" r:id="rId15"/>
    <p:sldId id="277" r:id="rId16"/>
    <p:sldId id="271" r:id="rId17"/>
    <p:sldId id="264" r:id="rId18"/>
    <p:sldId id="269" r:id="rId19"/>
    <p:sldId id="265" r:id="rId20"/>
    <p:sldId id="276" r:id="rId21"/>
    <p:sldId id="273" r:id="rId22"/>
    <p:sldId id="279" r:id="rId23"/>
    <p:sldId id="280" r:id="rId24"/>
    <p:sldId id="268" r:id="rId25"/>
    <p:sldId id="262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2626" autoAdjust="0"/>
  </p:normalViewPr>
  <p:slideViewPr>
    <p:cSldViewPr>
      <p:cViewPr varScale="1">
        <p:scale>
          <a:sx n="154" d="100"/>
          <a:sy n="154" d="100"/>
        </p:scale>
        <p:origin x="-23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5CB5F-5367-4262-9240-DFFD4F845727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5E9EE-06EB-4015-B12B-AD9E5C51DF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9EE-06EB-4015-B12B-AD9E5C51DF9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3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9EE-06EB-4015-B12B-AD9E5C51DF9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3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C54D2C0-0C3F-4E06-802E-A18FCCC40F4B}" type="datetimeFigureOut">
              <a:rPr lang="de-DE" smtClean="0"/>
              <a:t>16.06.2020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DDBD1DD-6C0A-4DFB-A175-79675CF7F9C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Spannungsgesteuerter Filter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Selftuned Filter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1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cap="none" dirty="0" smtClean="0"/>
              <a:t>Spannungsgesteuerter Tiefpass</a:t>
            </a:r>
            <a:endParaRPr lang="de-DE" cap="non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60" y="1973835"/>
            <a:ext cx="6275040" cy="238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979712" y="4509120"/>
                <a:ext cx="4824536" cy="170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200" dirty="0" smtClean="0"/>
                          <m:t>ω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sz="32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𝑆𝐹</m:t>
                            </m:r>
                          </m:sub>
                        </m:sSub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𝑅𝐶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100" dirty="0" smtClean="0"/>
                  <a:t> </a:t>
                </a:r>
              </a:p>
              <a:p>
                <a:endParaRPr lang="de-DE" i="1" dirty="0" smtClean="0"/>
              </a:p>
              <a:p>
                <a:r>
                  <a:rPr lang="de-DE" i="1" dirty="0"/>
                  <a:t>U</a:t>
                </a:r>
                <a:r>
                  <a:rPr lang="de-DE" sz="1050" i="1" dirty="0" smtClean="0"/>
                  <a:t>SF</a:t>
                </a:r>
                <a:r>
                  <a:rPr lang="de-DE" sz="1400" i="1" dirty="0" smtClean="0"/>
                  <a:t> </a:t>
                </a:r>
                <a:r>
                  <a:rPr lang="de-DE" i="1" dirty="0" smtClean="0"/>
                  <a:t>= Referenzspannung des Multiplizierers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509120"/>
                <a:ext cx="4824536" cy="1700594"/>
              </a:xfrm>
              <a:prstGeom prst="rect">
                <a:avLst/>
              </a:prstGeom>
              <a:blipFill rotWithShape="1">
                <a:blip r:embed="rId3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5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cap="none" dirty="0" smtClean="0"/>
              <a:t>Multiplizieren von </a:t>
            </a:r>
            <a:r>
              <a:rPr lang="de-DE" cap="none" dirty="0"/>
              <a:t>v</a:t>
            </a:r>
            <a:r>
              <a:rPr lang="de-DE" cap="none" dirty="0" smtClean="0"/>
              <a:t>erschobenen Sinussignalen</a:t>
            </a:r>
            <a:endParaRPr lang="de-DE" cap="non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60147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2627784" y="4808001"/>
                <a:ext cx="3683124" cy="65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𝑆𝐹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φ</m:t>
                          </m:r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ω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φ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08001"/>
                <a:ext cx="3683124" cy="6580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308304" y="4149080"/>
            <a:ext cx="763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[3]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0363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cap="none" dirty="0" smtClean="0"/>
              <a:t>Multiplizieren von </a:t>
            </a:r>
            <a:r>
              <a:rPr lang="de-DE" cap="none" dirty="0"/>
              <a:t>v</a:t>
            </a:r>
            <a:r>
              <a:rPr lang="de-DE" cap="none" dirty="0" smtClean="0"/>
              <a:t>erschobenen Sinussignalen</a:t>
            </a:r>
            <a:endParaRPr lang="de-DE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23528" y="5157192"/>
                <a:ext cx="3683124" cy="65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𝑆𝐹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φ</m:t>
                          </m:r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ω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φ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157192"/>
                <a:ext cx="3683124" cy="6580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23528" y="1889838"/>
                <a:ext cx="7691336" cy="3044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𝑆𝐹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/>
                        <a:ea typeface="Cambria Math"/>
                      </a:rPr>
                      <m:t>sin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de-DE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𝑆𝐹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de-DE" dirty="0" smtClean="0"/>
                  <a:t>-</a:t>
                </a:r>
                <a:r>
                  <a:rPr lang="de-DE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de-DE" dirty="0" smtClean="0"/>
                  <a:t>)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de-DE" dirty="0" smtClean="0"/>
                  <a:t>(</a:t>
                </a:r>
                <a:r>
                  <a:rPr lang="de-DE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 smtClean="0"/>
                  <a:t>-</a:t>
                </a:r>
                <a:r>
                  <a:rPr lang="de-DE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 smtClean="0"/>
                  <a:t>)</a:t>
                </a:r>
              </a:p>
              <a:p>
                <a:endParaRPr lang="de-DE" dirty="0" smtClean="0"/>
              </a:p>
              <a:p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  <a:ea typeface="Cambria Math"/>
                      </a:rPr>
                      <m:t>     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4</m:t>
                            </m:r>
                            <m:r>
                              <a:rPr lang="de-DE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𝑆𝐹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l-GR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  <a:ea typeface="Cambria Math"/>
                      </a:rPr>
                      <m:t>     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4</m:t>
                            </m:r>
                            <m:r>
                              <a:rPr lang="de-DE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𝑆𝐹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l-GR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  <m:r>
                      <a:rPr lang="de-DE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l-GR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𝜑</m:t>
                        </m:r>
                      </m:sup>
                    </m:sSup>
                    <m:r>
                      <a:rPr lang="de-DE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</a:p>
              <a:p>
                <a:endParaRPr lang="de-DE" dirty="0" smtClean="0"/>
              </a:p>
              <a:p>
                <a:r>
                  <a:rPr lang="de-DE" dirty="0"/>
                  <a:t> </a:t>
                </a:r>
                <a:r>
                  <a:rPr lang="de-DE" dirty="0" smtClean="0"/>
                  <a:t> 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de-DE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𝑆𝐹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de-DE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B05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φ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de-DE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FF000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φ</m:t>
                        </m:r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de-DE" i="1">
                        <a:latin typeface="Cambria Math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9838"/>
                <a:ext cx="7691336" cy="3044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5868144" y="3996187"/>
                <a:ext cx="2465611" cy="1410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𝑖𝑥</m:t>
                          </m:r>
                        </m:sup>
                      </m:sSup>
                      <m:r>
                        <m:rPr>
                          <m:nor/>
                        </m:rPr>
                        <a:rPr lang="de-DE" dirty="0"/>
                        <m:t>-</m:t>
                      </m:r>
                      <m:r>
                        <m:rPr>
                          <m:nor/>
                        </m:rPr>
                        <a:rPr lang="de-DE" dirty="0"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𝑖𝑥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de-DE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𝑖𝑥</m:t>
                          </m:r>
                        </m:sup>
                      </m:sSup>
                      <m:r>
                        <m:rPr>
                          <m:nor/>
                        </m:rPr>
                        <a:rPr lang="de-DE" b="0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dirty="0"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𝑖𝑥</m:t>
                          </m:r>
                        </m:sup>
                      </m:sSup>
                      <m:r>
                        <a:rPr lang="de-D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996187"/>
                <a:ext cx="2465611" cy="14101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3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Setzt man nun einen Tiefpass ans </a:t>
            </a:r>
            <a:r>
              <a:rPr lang="de-DE" cap="none" dirty="0" smtClean="0"/>
              <a:t>Ende</a:t>
            </a:r>
            <a:endParaRPr lang="de-DE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699065" y="2420888"/>
                <a:ext cx="3742884" cy="150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𝑆𝐹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</a:rPr>
                                <m:t>φ</m:t>
                              </m:r>
                            </m:e>
                          </m:func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𝑂𝑢𝑡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𝑇𝑃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𝑆𝐹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φ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65" y="2420888"/>
                <a:ext cx="3742884" cy="15006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8021880" cy="20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345408" y="6029437"/>
            <a:ext cx="763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[3]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0363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Setzt man nun einen Tiefpass ans </a:t>
            </a:r>
            <a:r>
              <a:rPr lang="de-DE" cap="none" dirty="0" smtClean="0"/>
              <a:t>Ende</a:t>
            </a:r>
            <a:endParaRPr lang="de-DE" cap="non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48625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Setzt man nun einen Tiefpass ans </a:t>
            </a:r>
            <a:r>
              <a:rPr lang="de-DE" cap="none" dirty="0" smtClean="0"/>
              <a:t>Ende</a:t>
            </a:r>
            <a:endParaRPr lang="de-DE" cap="non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380312" cy="45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Das Ganze mit einem Rechecksignal</a:t>
            </a:r>
            <a:endParaRPr lang="de-DE" cap="non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41682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Selftuned Filter</a:t>
            </a:r>
            <a:endParaRPr lang="de-DE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682692" y="1916832"/>
                <a:ext cx="2974019" cy="2904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𝑆𝐹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/>
                          </a:rPr>
                          <m:t>𝑅𝐶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 </a:t>
                </a:r>
                <a:endParaRPr lang="de-DE" b="0" dirty="0" smtClean="0"/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𝑆𝐹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φ</m:t>
                          </m:r>
                        </m:e>
                      </m:func>
                    </m:oMath>
                  </m:oMathPara>
                </a14:m>
                <a:endParaRPr lang="de-DE" b="0" dirty="0" smtClean="0"/>
              </a:p>
              <a:p>
                <a:r>
                  <a:rPr lang="de-DE" sz="1400" i="1" dirty="0" smtClean="0"/>
                  <a:t>Bei </a:t>
                </a:r>
                <a:r>
                  <a:rPr lang="el-GR" sz="1400" i="1" dirty="0" smtClean="0"/>
                  <a:t>φ</a:t>
                </a:r>
                <a:r>
                  <a:rPr lang="de-DE" sz="1400" i="1" dirty="0" smtClean="0"/>
                  <a:t> = 90° wird V‘</a:t>
                </a:r>
                <a:r>
                  <a:rPr lang="de-DE" sz="1000" i="1" dirty="0" smtClean="0"/>
                  <a:t>F3 </a:t>
                </a:r>
                <a:r>
                  <a:rPr lang="de-DE" sz="1400" i="1" dirty="0" smtClean="0"/>
                  <a:t>= </a:t>
                </a:r>
                <a:r>
                  <a:rPr lang="de-DE" sz="1400" i="1" dirty="0" smtClean="0"/>
                  <a:t>0</a:t>
                </a:r>
              </a:p>
              <a:p>
                <a:endParaRPr lang="de-DE" sz="14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𝐴𝑚𝑝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=0,82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𝐴𝑚𝑝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 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de-DE" sz="14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/>
                                </a:rPr>
                                <m:t>𝐹</m:t>
                              </m:r>
                              <m:r>
                                <a:rPr lang="de-DE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400" i="1" dirty="0" smtClean="0"/>
              </a:p>
              <a:p>
                <a:endParaRPr lang="de-DE" sz="1200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𝐴𝑚𝑝</m:t>
                          </m:r>
                        </m:sub>
                      </m:sSub>
                      <m:f>
                        <m:f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de-DE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i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92" y="1916832"/>
                <a:ext cx="2974019" cy="2904706"/>
              </a:xfrm>
              <a:prstGeom prst="rect">
                <a:avLst/>
              </a:prstGeom>
              <a:blipFill rotWithShape="1">
                <a:blip r:embed="rId2"/>
                <a:stretch>
                  <a:fillRect l="-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93803"/>
            <a:ext cx="4932040" cy="27482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776" y="4983661"/>
            <a:ext cx="1773849" cy="91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148064" y="5589240"/>
            <a:ext cx="763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[5]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4700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cap="none" dirty="0" smtClean="0"/>
              <a:t>Warum eine Phase von 90°?</a:t>
            </a:r>
            <a:endParaRPr lang="de-DE" cap="non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>
          <a:xfrm>
            <a:off x="4355976" y="1916832"/>
            <a:ext cx="4326632" cy="440740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Minimale Dämpfung bei 90°</a:t>
            </a:r>
          </a:p>
          <a:p>
            <a:r>
              <a:rPr lang="de-DE" dirty="0" smtClean="0"/>
              <a:t>Maximale Phasen-steigung bei 90°</a:t>
            </a:r>
          </a:p>
          <a:p>
            <a:endParaRPr lang="de-DE" dirty="0"/>
          </a:p>
          <a:p>
            <a:r>
              <a:rPr lang="de-DE" dirty="0" smtClean="0"/>
              <a:t>Wenn wir es schaffen, eine Phasendifferenz von 90° zu erzeugen, ist der Bandpass genau auf die Eingangs-frequenz eingestellt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34485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995936" y="6237312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6190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YT Video von den Indern</a:t>
            </a:r>
            <a:endParaRPr lang="de-DE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95536" y="1844824"/>
                <a:ext cx="4320480" cy="431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𝑉𝐶𝑃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b="0" dirty="0" smtClean="0"/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𝐺𝑉</m:t>
                              </m:r>
                            </m:sub>
                          </m:sSub>
                        </m:num>
                        <m:den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den>
                      </m:f>
                    </m:oMath>
                  </m:oMathPara>
                </a14:m>
                <a:endParaRPr lang="de-DE" b="0" dirty="0" smtClean="0"/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𝐺𝑉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𝐿𝑜𝑜𝑏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</a:rPr>
                        <m:t>𝐺𝑎𝑖𝑛</m:t>
                      </m:r>
                      <m:r>
                        <a:rPr lang="de-DE" b="0" i="1" smtClean="0">
                          <a:latin typeface="Cambria Math"/>
                        </a:rPr>
                        <m:t> (??)=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𝑉𝐶𝑃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≫1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 -&gt; Phase-</a:t>
                </a:r>
                <a:r>
                  <a:rPr lang="de-DE" dirty="0"/>
                  <a:t>F</a:t>
                </a:r>
                <a:r>
                  <a:rPr lang="de-DE" dirty="0" smtClean="0"/>
                  <a:t>ollower</a:t>
                </a:r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4320480" cy="43197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5580112" y="1988840"/>
                <a:ext cx="2056589" cy="658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𝐺𝑉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𝑆𝐹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988840"/>
                <a:ext cx="2056589" cy="6580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49" y="3212976"/>
            <a:ext cx="3441575" cy="134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49" y="4815408"/>
            <a:ext cx="315200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Einführung ins </a:t>
            </a:r>
            <a:r>
              <a:rPr lang="de-DE" dirty="0" smtClean="0"/>
              <a:t>Thema</a:t>
            </a:r>
          </a:p>
          <a:p>
            <a:r>
              <a:rPr lang="de-DE" dirty="0" smtClean="0"/>
              <a:t>Theorie</a:t>
            </a:r>
          </a:p>
          <a:p>
            <a:r>
              <a:rPr lang="de-DE" dirty="0" smtClean="0"/>
              <a:t>Praxis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Quellen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23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2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Aufbau in der Praxis</a:t>
            </a:r>
            <a:endParaRPr lang="de-DE" cap="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2092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3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Messung</a:t>
            </a:r>
            <a:endParaRPr lang="de-DE" cap="none" dirty="0"/>
          </a:p>
        </p:txBody>
      </p:sp>
      <p:pic>
        <p:nvPicPr>
          <p:cNvPr id="5122" name="Picture 2" descr="C:\Users\Julian\Dropbox\ANS_Gruppe\Messung 02062020\CSV_Daten\Figur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9732"/>
            <a:ext cx="773709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Messung</a:t>
            </a:r>
            <a:endParaRPr lang="de-DE" cap="none" dirty="0"/>
          </a:p>
        </p:txBody>
      </p:sp>
      <p:pic>
        <p:nvPicPr>
          <p:cNvPr id="6146" name="Picture 2" descr="C:\Users\Julian\Dropbox\ANS_Gruppe\Messung 09062020\CSV Dateien\Figur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2154998"/>
            <a:ext cx="773709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Sehr komplexer Schaltungsaufbau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Fehler werden schnell unübersichtlich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Aufbauend auf KHN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Wenn man den KHN nicht versanden hat wird dieser Versuch viel schwerer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Jede Menge Gleichungen, die einzeln Verstanden werden müssen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Enthält viele interessante Informationen über Operationsverstärker und Multiplizierer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634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de-DE" u="sng" dirty="0" smtClean="0">
              <a:solidFill>
                <a:srgbClr val="1273DE"/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de-DE" u="sng" dirty="0" smtClean="0">
              <a:solidFill>
                <a:srgbClr val="1273DE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de-DE" sz="1600" u="sng" dirty="0" smtClean="0">
                <a:solidFill>
                  <a:srgbClr val="1273DE"/>
                </a:solidFill>
              </a:rPr>
              <a:t>https</a:t>
            </a:r>
            <a:r>
              <a:rPr lang="de-DE" sz="1600" u="sng" dirty="0">
                <a:solidFill>
                  <a:srgbClr val="1273DE"/>
                </a:solidFill>
              </a:rPr>
              <a:t>://</a:t>
            </a:r>
            <a:r>
              <a:rPr lang="de-DE" sz="1600" u="sng" dirty="0" smtClean="0">
                <a:solidFill>
                  <a:srgbClr val="1273DE"/>
                </a:solidFill>
              </a:rPr>
              <a:t>www.electronics-tutorials.ws/wp-content/uploads/2013/08/opamp26.gif?fit=400%2C204</a:t>
            </a:r>
          </a:p>
          <a:p>
            <a:pPr marL="571500" indent="-457200">
              <a:buFont typeface="+mj-lt"/>
              <a:buAutoNum type="arabicPeriod"/>
            </a:pPr>
            <a:r>
              <a:rPr lang="de-DE" sz="1600" u="sng" dirty="0">
                <a:solidFill>
                  <a:srgbClr val="1273DE"/>
                </a:solidFill>
              </a:rPr>
              <a:t>https://personalpages.hs-kempten.de/~</a:t>
            </a:r>
            <a:r>
              <a:rPr lang="de-DE" sz="1600" u="sng" dirty="0" smtClean="0">
                <a:solidFill>
                  <a:srgbClr val="1273DE"/>
                </a:solidFill>
              </a:rPr>
              <a:t>vollratj/Elek3/Images/20_Intg_R.png  </a:t>
            </a:r>
          </a:p>
          <a:p>
            <a:pPr marL="571500" indent="-457200">
              <a:buFont typeface="+mj-lt"/>
              <a:buAutoNum type="arabicPeriod"/>
            </a:pPr>
            <a:r>
              <a:rPr lang="de-DE" sz="1600" u="sng" dirty="0" smtClean="0">
                <a:solidFill>
                  <a:srgbClr val="1273DE"/>
                </a:solidFill>
              </a:rPr>
              <a:t>https</a:t>
            </a:r>
            <a:r>
              <a:rPr lang="de-DE" sz="1600" u="sng" dirty="0">
                <a:solidFill>
                  <a:srgbClr val="1273DE"/>
                </a:solidFill>
              </a:rPr>
              <a:t>://</a:t>
            </a:r>
            <a:r>
              <a:rPr lang="de-DE" sz="1600" u="sng" dirty="0" smtClean="0">
                <a:solidFill>
                  <a:srgbClr val="1273DE"/>
                </a:solidFill>
              </a:rPr>
              <a:t>assets.serlo.org/legacy/56e2e55e48ad5_d559a240955ebb916997a5fa815404e4fd01bff.png </a:t>
            </a:r>
            <a:r>
              <a:rPr lang="de-DE" sz="1600" dirty="0" smtClean="0">
                <a:solidFill>
                  <a:schemeClr val="tx1"/>
                </a:solidFill>
              </a:rPr>
              <a:t>+ Eigene Darstellung</a:t>
            </a:r>
            <a:endParaRPr lang="de-DE" sz="1600" dirty="0">
              <a:solidFill>
                <a:schemeClr val="tx1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de-DE" sz="1600" dirty="0" smtClean="0">
                <a:solidFill>
                  <a:schemeClr val="tx1"/>
                </a:solidFill>
              </a:rPr>
              <a:t>lec-22-biquads.key, Autor: Herr </a:t>
            </a:r>
            <a:r>
              <a:rPr lang="de-DE" sz="1600" dirty="0" err="1" smtClean="0">
                <a:solidFill>
                  <a:schemeClr val="tx1"/>
                </a:solidFill>
              </a:rPr>
              <a:t>Meiners</a:t>
            </a:r>
            <a:endParaRPr lang="de-DE" sz="1600" dirty="0" smtClean="0">
              <a:solidFill>
                <a:schemeClr val="tx1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de-DE" sz="1600" dirty="0" smtClean="0">
                <a:solidFill>
                  <a:schemeClr val="tx1"/>
                </a:solidFill>
              </a:rPr>
              <a:t>aslk-pro-manual-v103.pdf </a:t>
            </a:r>
            <a:endParaRPr lang="de-DE" sz="1600" dirty="0" smtClean="0">
              <a:solidFill>
                <a:schemeClr val="tx1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de-DE" sz="1600" u="sng" dirty="0">
                <a:solidFill>
                  <a:srgbClr val="1273DE"/>
                </a:solidFill>
              </a:rPr>
              <a:t>https://</a:t>
            </a:r>
            <a:r>
              <a:rPr lang="de-DE" sz="1600" u="sng" dirty="0" smtClean="0">
                <a:solidFill>
                  <a:srgbClr val="1273DE"/>
                </a:solidFill>
              </a:rPr>
              <a:t>freevideolectures.com/course/2330/analog-ics/23</a:t>
            </a:r>
            <a:r>
              <a:rPr lang="de-DE" sz="1600" dirty="0" smtClean="0">
                <a:solidFill>
                  <a:schemeClr val="tx1"/>
                </a:solidFill>
              </a:rPr>
              <a:t> [min 32:55]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ins Thema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Das Ziel</a:t>
            </a:r>
            <a:endParaRPr lang="de-DE" cap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20272" cy="369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9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Was haben wir schon? (Experiment 4)</a:t>
            </a:r>
            <a:endParaRPr lang="de-DE" cap="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60848"/>
            <a:ext cx="6984776" cy="368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2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Theorie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9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Integrator als Tiefpass</a:t>
            </a:r>
            <a:endParaRPr lang="de-DE" cap="none" dirty="0"/>
          </a:p>
        </p:txBody>
      </p:sp>
      <p:sp>
        <p:nvSpPr>
          <p:cNvPr id="4" name="AutoShape 2" descr="Operationsverstärker Integrator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3" y="2204864"/>
            <a:ext cx="3614221" cy="18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492896"/>
            <a:ext cx="4104456" cy="124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203848" y="4598685"/>
                <a:ext cx="2592288" cy="790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200" dirty="0" smtClean="0"/>
                          <m:t>ω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sz="32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598685"/>
                <a:ext cx="2592288" cy="7909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4118444" y="3833942"/>
            <a:ext cx="763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[1]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8585857" y="3469177"/>
            <a:ext cx="763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[2]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1147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KHN / Universeller Aktiv-Filter</a:t>
            </a:r>
            <a:endParaRPr lang="de-DE" cap="none" dirty="0"/>
          </a:p>
        </p:txBody>
      </p:sp>
      <p:sp>
        <p:nvSpPr>
          <p:cNvPr id="4" name="AutoShape 2" descr="Operationsverstärker Integrator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8" b="408"/>
          <a:stretch/>
        </p:blipFill>
        <p:spPr bwMode="auto">
          <a:xfrm>
            <a:off x="1403648" y="2204864"/>
            <a:ext cx="630555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85" y="4144724"/>
            <a:ext cx="3456384" cy="2321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364088" y="4797152"/>
                <a:ext cx="2592288" cy="790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200" dirty="0" smtClean="0"/>
                          <m:t>ω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e-DE" sz="32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592288" cy="7909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4883369" y="6206677"/>
            <a:ext cx="763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[5]</a:t>
            </a:r>
            <a:endParaRPr lang="de-DE" sz="1050" dirty="0"/>
          </a:p>
        </p:txBody>
      </p:sp>
      <p:sp>
        <p:nvSpPr>
          <p:cNvPr id="14" name="Textfeld 13"/>
          <p:cNvSpPr txBox="1"/>
          <p:nvPr/>
        </p:nvSpPr>
        <p:spPr>
          <a:xfrm>
            <a:off x="7668344" y="3717032"/>
            <a:ext cx="763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[4]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6805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smtClean="0"/>
              <a:t>Multiplizierer</a:t>
            </a:r>
            <a:endParaRPr lang="de-DE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063226" y="2924944"/>
                <a:ext cx="4392488" cy="1765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latin typeface="Cambria Math"/>
                  </a:rPr>
                  <a:t>Vereinfacht:</a:t>
                </a:r>
              </a:p>
              <a:p>
                <a:endParaRPr lang="de-DE" b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𝑆𝐹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i="1" dirty="0"/>
                  <a:t>U</a:t>
                </a:r>
                <a:r>
                  <a:rPr lang="de-DE" sz="1000" i="1" dirty="0" smtClean="0"/>
                  <a:t>SF</a:t>
                </a:r>
                <a:r>
                  <a:rPr lang="de-DE" sz="1200" i="1" dirty="0" smtClean="0"/>
                  <a:t> </a:t>
                </a:r>
                <a:r>
                  <a:rPr lang="de-DE" sz="1600" i="1" dirty="0" smtClean="0"/>
                  <a:t>= Referenzspannung des Multiplizierers</a:t>
                </a:r>
                <a:endParaRPr lang="de-DE" i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26" y="2924944"/>
                <a:ext cx="4392488" cy="1765996"/>
              </a:xfrm>
              <a:prstGeom prst="rect">
                <a:avLst/>
              </a:prstGeom>
              <a:blipFill rotWithShape="1">
                <a:blip r:embed="rId2"/>
                <a:stretch>
                  <a:fillRect l="-1250" t="-2069" b="-44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6" y="3141192"/>
            <a:ext cx="2857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3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945</Words>
  <Application>Microsoft Office PowerPoint</Application>
  <PresentationFormat>Bildschirmpräsentation (4:3)</PresentationFormat>
  <Paragraphs>105</Paragraphs>
  <Slides>25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Apotheke</vt:lpstr>
      <vt:lpstr>Selftuned Filter</vt:lpstr>
      <vt:lpstr>Inhalt</vt:lpstr>
      <vt:lpstr>Einführung ins Thema</vt:lpstr>
      <vt:lpstr>Das Ziel</vt:lpstr>
      <vt:lpstr>Was haben wir schon? (Experiment 4)</vt:lpstr>
      <vt:lpstr>Theorie</vt:lpstr>
      <vt:lpstr>Integrator als Tiefpass</vt:lpstr>
      <vt:lpstr>KHN / Universeller Aktiv-Filter</vt:lpstr>
      <vt:lpstr>Multiplizierer</vt:lpstr>
      <vt:lpstr>Spannungsgesteuerter Tiefpass</vt:lpstr>
      <vt:lpstr>Multiplizieren von verschobenen Sinussignalen</vt:lpstr>
      <vt:lpstr>Multiplizieren von verschobenen Sinussignalen</vt:lpstr>
      <vt:lpstr>Setzt man nun einen Tiefpass ans Ende</vt:lpstr>
      <vt:lpstr>Setzt man nun einen Tiefpass ans Ende</vt:lpstr>
      <vt:lpstr>Setzt man nun einen Tiefpass ans Ende</vt:lpstr>
      <vt:lpstr>Das Ganze mit einem Rechecksignal</vt:lpstr>
      <vt:lpstr>Selftuned Filter</vt:lpstr>
      <vt:lpstr>Warum eine Phase von 90°?</vt:lpstr>
      <vt:lpstr>YT Video von den Indern</vt:lpstr>
      <vt:lpstr>Praxis</vt:lpstr>
      <vt:lpstr>Aufbau in der Praxis</vt:lpstr>
      <vt:lpstr>Messung</vt:lpstr>
      <vt:lpstr>Messung</vt:lpstr>
      <vt:lpstr>Fazit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Selftuned Filter</dc:title>
  <dc:creator>Windows-Benutzer</dc:creator>
  <cp:lastModifiedBy>Windows-Benutzer</cp:lastModifiedBy>
  <cp:revision>47</cp:revision>
  <dcterms:created xsi:type="dcterms:W3CDTF">2020-05-16T17:36:21Z</dcterms:created>
  <dcterms:modified xsi:type="dcterms:W3CDTF">2020-06-16T16:39:23Z</dcterms:modified>
</cp:coreProperties>
</file>