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66" r:id="rId2"/>
    <p:sldMasterId id="2147483675" r:id="rId3"/>
    <p:sldMasterId id="2147483681" r:id="rId4"/>
  </p:sldMasterIdLst>
  <p:notesMasterIdLst>
    <p:notesMasterId r:id="rId5"/>
  </p:notesMasterIdLst>
  <p:handoutMasterIdLst>
    <p:handoutMasterId r:id="rId6"/>
  </p:handoutMasterIdLst>
  <p:sldSz cx="9906000" cy="6858000" type="A4"/>
  <p:notesSz cx="6669088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FF7900"/>
    <a:srgbClr val="000000"/>
    <a:srgbClr val="003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156" autoAdjust="0"/>
    <p:restoredTop sz="94335" autoAdjust="0"/>
  </p:normalViewPr>
  <p:slideViewPr>
    <p:cSldViewPr showGuides="1">
      <p:cViewPr varScale="1">
        <p:scale>
          <a:sx n="143" d="100"/>
          <a:sy n="143" d="100"/>
        </p:scale>
        <p:origin x="376" y="208"/>
      </p:cViewPr>
      <p:guideLst>
        <p:guide orient="horz" pos="640"/>
        <p:guide pos="5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2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de-DE">
                <a:latin typeface="Calibri"/>
              </a:rPr>
              <a:t>CEMS - Lecture 3: ADC/DAC Introduction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06B35274-2607-074D-8AB3-CA544D3D980F}" type="datetime1">
              <a:rPr lang="de-DE" smtClean="0">
                <a:latin typeface="Calibri"/>
              </a:rPr>
              <a:t>29.01.25</a:t>
            </a:fld>
            <a:endParaRPr lang="de-DE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de-DE">
                <a:latin typeface="Calibri"/>
              </a:rPr>
              <a:t>(c) 2020, M. Meiners, HSB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7635855-99B1-884D-9E9C-676B4992D756}" type="slidenum">
              <a:rPr lang="de-DE">
                <a:latin typeface="Calibri"/>
              </a:rPr>
              <a:pPr>
                <a:defRPr/>
              </a:pPr>
              <a:t>‹Nr.›</a:t>
            </a:fld>
            <a:endParaRPr lang="de-DE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43498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CEMS - Lecture 3: ADC/DAC 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B33EF31F-631C-4540-ABE2-8B1ABB816B69}" type="datetime1">
              <a:rPr lang="de-DE" smtClean="0"/>
              <a:t>29.01.25</a:t>
            </a:fld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7700" y="746125"/>
            <a:ext cx="537368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de-DE"/>
              <a:t>(c) 2020, M. Meiners, HSB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BCF687E2-3C67-DC41-8AD7-6432D139467D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0384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12540" y="1556796"/>
            <a:ext cx="8420100" cy="136815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2540" y="3717032"/>
            <a:ext cx="4032448" cy="900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Calibri"/>
                <a:cs typeface="Calibri"/>
              </a:defRPr>
            </a:lvl1pPr>
            <a:lvl2pPr marL="457212" indent="0" algn="ctr">
              <a:buNone/>
              <a:defRPr/>
            </a:lvl2pPr>
            <a:lvl3pPr marL="914423" indent="0" algn="ctr">
              <a:buNone/>
              <a:defRPr/>
            </a:lvl3pPr>
            <a:lvl4pPr marL="1371634" indent="0" algn="ctr">
              <a:buNone/>
              <a:defRPr/>
            </a:lvl4pPr>
            <a:lvl5pPr marL="1828846" indent="0" algn="ctr">
              <a:buNone/>
              <a:defRPr/>
            </a:lvl5pPr>
            <a:lvl6pPr marL="2286057" indent="0" algn="ctr">
              <a:buNone/>
              <a:defRPr/>
            </a:lvl6pPr>
            <a:lvl7pPr marL="2743269" indent="0" algn="ctr">
              <a:buNone/>
              <a:defRPr/>
            </a:lvl7pPr>
            <a:lvl8pPr marL="3200480" indent="0" algn="ctr">
              <a:buNone/>
              <a:defRPr/>
            </a:lvl8pPr>
            <a:lvl9pPr marL="3657691" indent="0" algn="ctr">
              <a:buNone/>
              <a:defRPr/>
            </a:lvl9pPr>
          </a:lstStyle>
          <a:p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4541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1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137"/>
            </a:lvl1pPr>
            <a:lvl2pPr marL="371473" indent="0">
              <a:buNone/>
              <a:defRPr sz="975"/>
            </a:lvl2pPr>
            <a:lvl3pPr marL="742946" indent="0">
              <a:buNone/>
              <a:defRPr sz="812"/>
            </a:lvl3pPr>
            <a:lvl4pPr marL="1114419" indent="0">
              <a:buNone/>
              <a:defRPr sz="731"/>
            </a:lvl4pPr>
            <a:lvl5pPr marL="1485891" indent="0">
              <a:buNone/>
              <a:defRPr sz="731"/>
            </a:lvl5pPr>
            <a:lvl6pPr marL="1857364" indent="0">
              <a:buNone/>
              <a:defRPr sz="731"/>
            </a:lvl6pPr>
            <a:lvl7pPr marL="2228837" indent="0">
              <a:buNone/>
              <a:defRPr sz="731"/>
            </a:lvl7pPr>
            <a:lvl8pPr marL="2600310" indent="0">
              <a:buNone/>
              <a:defRPr sz="731"/>
            </a:lvl8pPr>
            <a:lvl9pPr marL="2971783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56473" y="6553204"/>
            <a:ext cx="350415" cy="246221"/>
          </a:xfrm>
        </p:spPr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064896" cy="670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5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86922" y="2857496"/>
            <a:ext cx="9132126" cy="2857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6921" y="2357430"/>
            <a:ext cx="9101170" cy="35719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6134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386955" y="172529"/>
            <a:ext cx="7893867" cy="256097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6921" y="659081"/>
            <a:ext cx="1160868" cy="4124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2"/>
          </p:nvPr>
        </p:nvSpPr>
        <p:spPr>
          <a:xfrm>
            <a:off x="386923" y="1434359"/>
            <a:ext cx="9132158" cy="442353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6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86922" y="4000504"/>
            <a:ext cx="9132126" cy="6429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6921" y="2714620"/>
            <a:ext cx="9101170" cy="8572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32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386955" y="172529"/>
            <a:ext cx="7893867" cy="256097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5585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88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300" y="273518"/>
            <a:ext cx="8915010" cy="114444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b="0" i="0">
                <a:latin typeface="Calibri" panose="020F0502020204030204" pitchFamily="34" charset="0"/>
              </a:defRPr>
            </a:lvl1pPr>
          </a:lstStyle>
          <a:p>
            <a:pPr indent="0" algn="ctr">
              <a:buNone/>
            </a:pPr>
            <a:endParaRPr lang="de-DE" sz="4401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11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U_Text oder Diagramm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386955" y="958291"/>
            <a:ext cx="9132125" cy="256131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386955" y="172529"/>
            <a:ext cx="7893867" cy="256097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311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U_Zwei Spalte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51" y="1443421"/>
            <a:ext cx="4411297" cy="4685552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923" y="1063921"/>
            <a:ext cx="9132125" cy="256131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172529"/>
            <a:ext cx="7893867" cy="256097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030392" y="1428750"/>
            <a:ext cx="4488656" cy="4714894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9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504" y="152636"/>
            <a:ext cx="8280920" cy="72547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5300" y="1214423"/>
            <a:ext cx="8915400" cy="4714908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alibri"/>
                <a:cs typeface="Calibri"/>
              </a:defRPr>
            </a:lvl1pPr>
            <a:lvl2pPr>
              <a:defRPr sz="2000" baseline="0">
                <a:latin typeface="Calibri"/>
                <a:cs typeface="Calibri"/>
              </a:defRPr>
            </a:lvl2pPr>
            <a:lvl3pPr>
              <a:defRPr sz="2000" baseline="0">
                <a:latin typeface="Calibri"/>
                <a:cs typeface="Calibri"/>
              </a:defRPr>
            </a:lvl3pPr>
            <a:lvl4pPr>
              <a:defRPr sz="2000" baseline="0">
                <a:latin typeface="Calibri"/>
                <a:cs typeface="Calibri"/>
              </a:defRPr>
            </a:lvl4pPr>
            <a:lvl5pPr>
              <a:defRPr sz="2000" baseline="0">
                <a:latin typeface="Calibri"/>
                <a:cs typeface="Calibri"/>
              </a:defRPr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95644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064896" cy="670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000" baseline="0"/>
            </a:lvl1pPr>
            <a:lvl2pPr>
              <a:defRPr sz="2000" baseline="0"/>
            </a:lvl2pPr>
            <a:lvl3pPr>
              <a:defRPr sz="2000" baseline="0"/>
            </a:lvl3pPr>
            <a:lvl4pPr>
              <a:defRPr sz="2000" baseline="0"/>
            </a:lvl4pPr>
            <a:lvl5pPr>
              <a:defRPr sz="20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2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A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86922" y="3929066"/>
            <a:ext cx="9132126" cy="28575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13693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B_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6954" y="5286395"/>
            <a:ext cx="2476500" cy="1142987"/>
          </a:xfrm>
        </p:spPr>
        <p:txBody>
          <a:bodyPr>
            <a:noAutofit/>
          </a:bodyPr>
          <a:lstStyle>
            <a:lvl1pPr>
              <a:lnSpc>
                <a:spcPts val="1500"/>
              </a:lnSpc>
              <a:spcBef>
                <a:spcPts val="0"/>
              </a:spcBef>
              <a:defRPr sz="1200"/>
            </a:lvl1pPr>
            <a:lvl2pPr>
              <a:lnSpc>
                <a:spcPts val="1500"/>
              </a:lnSpc>
              <a:spcBef>
                <a:spcPts val="0"/>
              </a:spcBef>
              <a:defRPr sz="1200"/>
            </a:lvl2pPr>
            <a:lvl3pPr>
              <a:lnSpc>
                <a:spcPts val="1500"/>
              </a:lnSpc>
              <a:spcBef>
                <a:spcPts val="0"/>
              </a:spcBef>
              <a:defRPr sz="1200"/>
            </a:lvl3pPr>
            <a:lvl4pPr>
              <a:lnSpc>
                <a:spcPts val="1500"/>
              </a:lnSpc>
              <a:spcBef>
                <a:spcPts val="0"/>
              </a:spcBef>
              <a:defRPr sz="1200"/>
            </a:lvl4pPr>
            <a:lvl5pPr>
              <a:lnSpc>
                <a:spcPts val="15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4632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86922" y="4929198"/>
            <a:ext cx="9132126" cy="28575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6921" y="4500570"/>
            <a:ext cx="9101170" cy="3571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3" y="5375314"/>
            <a:ext cx="9132158" cy="3397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136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93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23" name="Titeltext"/>
          <p:cNvSpPr txBox="1">
            <a:spLocks noGrp="1"/>
          </p:cNvSpPr>
          <p:nvPr>
            <p:ph type="title"/>
          </p:nvPr>
        </p:nvSpPr>
        <p:spPr>
          <a:xfrm>
            <a:off x="812541" y="1556791"/>
            <a:ext cx="8420101" cy="136815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12539" y="3717036"/>
            <a:ext cx="4032450" cy="9001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  <a:lvl2pPr marL="0" indent="457212" algn="ctr">
              <a:spcBef>
                <a:spcPts val="400"/>
              </a:spcBef>
              <a:buSzTx/>
              <a:buNone/>
              <a:defRPr sz="2000"/>
            </a:lvl2pPr>
            <a:lvl3pPr marL="0" indent="914423" algn="ctr">
              <a:spcBef>
                <a:spcPts val="400"/>
              </a:spcBef>
              <a:buSzTx/>
              <a:buNone/>
              <a:defRPr sz="2000"/>
            </a:lvl3pPr>
            <a:lvl4pPr marL="0" indent="1371634" algn="ctr">
              <a:spcBef>
                <a:spcPts val="400"/>
              </a:spcBef>
              <a:buSzTx/>
              <a:buNone/>
              <a:defRPr sz="2000"/>
            </a:lvl4pPr>
            <a:lvl5pPr marL="0" indent="1828846" algn="ctr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120401855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2944553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0" y="6561142"/>
            <a:ext cx="9906000" cy="288925"/>
          </a:xfrm>
          <a:prstGeom prst="rect">
            <a:avLst/>
          </a:prstGeom>
          <a:gradFill flip="none" rotWithShape="1">
            <a:gsLst>
              <a:gs pos="0">
                <a:srgbClr val="003F64"/>
              </a:gs>
              <a:gs pos="100000">
                <a:srgbClr val="2FA0AC"/>
              </a:gs>
            </a:gsLst>
            <a:lin ang="0" scaled="1"/>
            <a:tileRect/>
          </a:gradFill>
          <a:ln>
            <a:noFill/>
          </a:ln>
        </p:spPr>
        <p:txBody>
          <a:bodyPr wrap="none" anchor="ctr"/>
          <a:lstStyle/>
          <a:p>
            <a:pPr eaLnBrk="0" hangingPunct="0"/>
            <a:r>
              <a:rPr lang="de-DE" sz="2400">
                <a:latin typeface="Calibri"/>
              </a:rPr>
              <a:t>  </a:t>
            </a:r>
          </a:p>
        </p:txBody>
      </p:sp>
      <p:sp>
        <p:nvSpPr>
          <p:cNvPr id="1027" name="Rectangle 16"/>
          <p:cNvSpPr>
            <a:spLocks noChangeArrowheads="1"/>
          </p:cNvSpPr>
          <p:nvPr userDrawn="1"/>
        </p:nvSpPr>
        <p:spPr bwMode="auto">
          <a:xfrm>
            <a:off x="0" y="3124200"/>
            <a:ext cx="4953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 sz="240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0" y="5867400"/>
            <a:ext cx="495300" cy="762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 sz="240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 userDrawn="1"/>
        </p:nvSpPr>
        <p:spPr bwMode="auto">
          <a:xfrm>
            <a:off x="776289" y="6553200"/>
            <a:ext cx="828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de-DE" sz="1200">
                <a:latin typeface="Calibri"/>
              </a:rPr>
              <a:t>M. Meiners</a:t>
            </a:r>
          </a:p>
        </p:txBody>
      </p:sp>
      <p:sp>
        <p:nvSpPr>
          <p:cNvPr id="22" name="Rectangle 6"/>
          <p:cNvSpPr txBox="1">
            <a:spLocks noChangeArrowheads="1"/>
          </p:cNvSpPr>
          <p:nvPr userDrawn="1"/>
        </p:nvSpPr>
        <p:spPr bwMode="auto">
          <a:xfrm>
            <a:off x="3620854" y="6553753"/>
            <a:ext cx="320435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de-DE" sz="1200" dirty="0">
                <a:latin typeface="Calibri"/>
              </a:rPr>
              <a:t>CEMS – </a:t>
            </a:r>
            <a:r>
              <a:rPr lang="de-DE" sz="1200" dirty="0" err="1">
                <a:latin typeface="Calibri"/>
              </a:rPr>
              <a:t>Lecture</a:t>
            </a:r>
            <a:r>
              <a:rPr lang="de-DE" sz="1200" dirty="0">
                <a:latin typeface="Calibri"/>
              </a:rPr>
              <a:t> 3: Sampling, </a:t>
            </a:r>
            <a:r>
              <a:rPr lang="de-DE" sz="1200" dirty="0" err="1">
                <a:latin typeface="Calibri"/>
              </a:rPr>
              <a:t>Quantization</a:t>
            </a:r>
            <a:endParaRPr lang="de-DE" sz="1200" dirty="0">
              <a:latin typeface="Calibri"/>
            </a:endParaRPr>
          </a:p>
        </p:txBody>
      </p:sp>
      <p:sp>
        <p:nvSpPr>
          <p:cNvPr id="1032" name="Rectangle 12"/>
          <p:cNvSpPr>
            <a:spLocks noChangeArrowheads="1"/>
          </p:cNvSpPr>
          <p:nvPr userDrawn="1"/>
        </p:nvSpPr>
        <p:spPr bwMode="auto">
          <a:xfrm>
            <a:off x="0" y="981077"/>
            <a:ext cx="9906000" cy="144463"/>
          </a:xfrm>
          <a:prstGeom prst="rect">
            <a:avLst/>
          </a:prstGeom>
          <a:gradFill flip="none" rotWithShape="1">
            <a:gsLst>
              <a:gs pos="0">
                <a:srgbClr val="003F64"/>
              </a:gs>
              <a:gs pos="100000">
                <a:srgbClr val="2FA0AC"/>
              </a:gs>
            </a:gsLst>
            <a:lin ang="0" scaled="1"/>
            <a:tileRect/>
          </a:gradFill>
          <a:ln>
            <a:noFill/>
          </a:ln>
        </p:spPr>
        <p:txBody>
          <a:bodyPr wrap="none" anchor="ctr"/>
          <a:lstStyle/>
          <a:p>
            <a:pPr eaLnBrk="0" hangingPunct="0"/>
            <a:r>
              <a:rPr lang="de-DE" sz="2400" dirty="0">
                <a:latin typeface="Calibri"/>
              </a:rPr>
              <a:t>  </a:t>
            </a: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57357" y="6553200"/>
            <a:ext cx="174864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de-DE" sz="1200" baseline="0">
                <a:latin typeface="Calibri"/>
              </a:rPr>
              <a:t>Slide </a:t>
            </a:r>
            <a:fld id="{D1862F07-C71A-6147-B0F3-5AB849C67064}" type="slidenum">
              <a:rPr lang="de-DE" sz="1200" baseline="0" smtClean="0">
                <a:latin typeface="Calibri"/>
              </a:rPr>
              <a:t>‹Nr.›</a:t>
            </a:fld>
            <a:endParaRPr lang="de-DE" sz="1200">
              <a:latin typeface="Calibri"/>
            </a:endParaRPr>
          </a:p>
        </p:txBody>
      </p:sp>
      <p:pic>
        <p:nvPicPr>
          <p:cNvPr id="10" name="Bild 4" descr="HSB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886" y="80629"/>
            <a:ext cx="1510286" cy="82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7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charset="0"/>
          <a:ea typeface="ＭＳ Ｐゴシック" pitchFamily="1" charset="-128"/>
          <a:cs typeface="ＭＳ Ｐゴシック" charset="0"/>
        </a:defRPr>
      </a:lvl5pPr>
      <a:lvl6pPr marL="457212" algn="ctr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23" algn="ctr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34" algn="ctr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46" algn="ctr" rtl="0" fontAlgn="base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8" indent="-342908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69" indent="-285757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28" indent="-228606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40" indent="-228606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52" indent="-228606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63" indent="-22860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74" indent="-22860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86" indent="-22860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97" indent="-228606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6921" y="3500438"/>
            <a:ext cx="9101170" cy="357190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3" y="4375182"/>
            <a:ext cx="9132158" cy="16970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300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xStyles>
    <p:titleStyle>
      <a:lvl1pPr algn="l" defTabSz="914423" rtl="0" eaLnBrk="1" latinLnBrk="0" hangingPunct="1">
        <a:lnSpc>
          <a:spcPts val="3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defTabSz="914423" rtl="0" eaLnBrk="1" latinLnBrk="0" hangingPunct="1">
        <a:lnSpc>
          <a:spcPts val="3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0" indent="0" algn="l" defTabSz="914423" rtl="0" eaLnBrk="1" latinLnBrk="0" hangingPunct="1">
        <a:lnSpc>
          <a:spcPts val="1800"/>
        </a:lnSpc>
        <a:spcBef>
          <a:spcPts val="1000"/>
        </a:spcBef>
        <a:buFontTx/>
        <a:buNone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86923" y="595223"/>
            <a:ext cx="9132158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6923" y="1440611"/>
            <a:ext cx="9132158" cy="46855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386921" y="6421459"/>
            <a:ext cx="7410000" cy="1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00" b="0" i="0" baseline="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M 5.3 Elektronik (ELK) Meiners </a:t>
            </a:r>
            <a:r>
              <a:rPr lang="de-DE" sz="1000" b="0" i="0" baseline="0" dirty="0" err="1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WiSe</a:t>
            </a:r>
            <a:r>
              <a:rPr lang="de-DE" sz="1000" b="0" i="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2024/25</a:t>
            </a:r>
            <a:endParaRPr lang="de-DE" sz="1000" b="0" i="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661691" y="6421466"/>
            <a:ext cx="1857388" cy="1508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fld id="{B07444A2-C4FE-4D39-B2EA-C0DCD209C6B1}" type="slidenum">
              <a:rPr lang="de-DE" sz="90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pPr algn="r"/>
              <a:t>‹Nr.›</a:t>
            </a:fld>
            <a:endParaRPr lang="de-DE" sz="9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23" rtl="0" eaLnBrk="1" latinLnBrk="0" hangingPunct="1">
        <a:lnSpc>
          <a:spcPts val="25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23" rtl="0" eaLnBrk="1" latinLnBrk="0" hangingPunct="1">
        <a:lnSpc>
          <a:spcPts val="2000"/>
        </a:lnSpc>
        <a:spcBef>
          <a:spcPts val="0"/>
        </a:spcBef>
        <a:spcAft>
          <a:spcPts val="0"/>
        </a:spcAft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07953" indent="-107953" algn="l" defTabSz="914423" rtl="0" eaLnBrk="1" latinLnBrk="0" hangingPunct="1">
        <a:lnSpc>
          <a:spcPts val="2000"/>
        </a:lnSpc>
        <a:spcBef>
          <a:spcPts val="0"/>
        </a:spcBef>
        <a:spcAft>
          <a:spcPts val="0"/>
        </a:spcAft>
        <a:buSzPct val="6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" indent="0" algn="l" defTabSz="914423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2" indent="0" algn="l" defTabSz="914423" rtl="0" eaLnBrk="1" latinLnBrk="0" hangingPunct="1">
        <a:lnSpc>
          <a:spcPts val="12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2" indent="0" algn="l" defTabSz="914423" rtl="0" eaLnBrk="1" latinLnBrk="0" hangingPunct="1">
        <a:lnSpc>
          <a:spcPts val="1200"/>
        </a:lnSpc>
        <a:spcBef>
          <a:spcPts val="0"/>
        </a:spcBef>
        <a:spcAft>
          <a:spcPts val="1000"/>
        </a:spcAft>
        <a:buFont typeface="Arial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_Leere Prä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U_Titel">
  <a:themeElements>
    <a:clrScheme name="HSB-PPT">
      <a:dk1>
        <a:srgbClr val="0A558C"/>
      </a:dk1>
      <a:lt1>
        <a:sysClr val="window" lastClr="FFFFFF"/>
      </a:lt1>
      <a:dk2>
        <a:srgbClr val="32B4C8"/>
      </a:dk2>
      <a:lt2>
        <a:srgbClr val="FFFFFF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23"/>
      </a:accent5>
      <a:accent6>
        <a:srgbClr val="7864A5"/>
      </a:accent6>
      <a:hlink>
        <a:srgbClr val="0A558C"/>
      </a:hlink>
      <a:folHlink>
        <a:srgbClr val="0A558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LAU_Trennseiten">
  <a:themeElements>
    <a:clrScheme name="HSB-PPT">
      <a:dk1>
        <a:srgbClr val="0A558C"/>
      </a:dk1>
      <a:lt1>
        <a:sysClr val="window" lastClr="FFFFFF"/>
      </a:lt1>
      <a:dk2>
        <a:srgbClr val="32B4C8"/>
      </a:dk2>
      <a:lt2>
        <a:srgbClr val="FFFFFF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23"/>
      </a:accent5>
      <a:accent6>
        <a:srgbClr val="7864A5"/>
      </a:accent6>
      <a:hlink>
        <a:srgbClr val="0A558C"/>
      </a:hlink>
      <a:folHlink>
        <a:srgbClr val="0A558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Text- und Bildfolien">
  <a:themeElements>
    <a:clrScheme name="HSB-PPT">
      <a:dk1>
        <a:srgbClr val="0A558C"/>
      </a:dk1>
      <a:lt1>
        <a:sysClr val="window" lastClr="FFFFFF"/>
      </a:lt1>
      <a:dk2>
        <a:srgbClr val="32B4C8"/>
      </a:dk2>
      <a:lt2>
        <a:srgbClr val="FFFFFF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23"/>
      </a:accent5>
      <a:accent6>
        <a:srgbClr val="7864A5"/>
      </a:accent6>
      <a:hlink>
        <a:srgbClr val="0A558C"/>
      </a:hlink>
      <a:folHlink>
        <a:srgbClr val="0A558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A4-Papier (210 x 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0</vt:i4>
      </vt:variant>
    </vt:vector>
  </HeadingPairs>
  <TitlesOfParts>
    <vt:vector size="7" baseType="lpstr">
      <vt:lpstr>Arial</vt:lpstr>
      <vt:lpstr>Calibri</vt:lpstr>
      <vt:lpstr>Wingdings</vt:lpstr>
      <vt:lpstr>2_Leere Präsentation</vt:lpstr>
      <vt:lpstr>1_BLAU_Titel</vt:lpstr>
      <vt:lpstr>2_BLAU_Trennseiten</vt:lpstr>
      <vt:lpstr>3 Text- und Bildfolien</vt:lpstr>
    </vt:vector>
  </TitlesOfParts>
  <Manager/>
  <Company>Hochschule Bremen (HSB)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CMES Lecture 3: ADC/DAC Introduction</dc:title>
  <dc:subject/>
  <dc:creator>Mirco Meiners</dc:creator>
  <cp:keywords/>
  <dc:description/>
  <cp:lastModifiedBy>Mirco Meiners</cp:lastModifiedBy>
  <cp:revision>962</cp:revision>
  <cp:lastPrinted>2023-11-22T15:57:34Z</cp:lastPrinted>
  <dcterms:created xsi:type="dcterms:W3CDTF">2008-09-25T09:57:29Z</dcterms:created>
  <dcterms:modified xsi:type="dcterms:W3CDTF">2025-01-29T15:33:10Z</dcterms:modified>
  <cp:category/>
</cp:coreProperties>
</file>