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7" r:id="rId2"/>
    <p:sldId id="322" r:id="rId3"/>
    <p:sldId id="323" r:id="rId4"/>
    <p:sldId id="298" r:id="rId5"/>
    <p:sldId id="266" r:id="rId6"/>
    <p:sldId id="300" r:id="rId7"/>
    <p:sldId id="324" r:id="rId8"/>
    <p:sldId id="325" r:id="rId9"/>
    <p:sldId id="326" r:id="rId10"/>
    <p:sldId id="327" r:id="rId11"/>
    <p:sldId id="328" r:id="rId12"/>
    <p:sldId id="329" r:id="rId13"/>
    <p:sldId id="308" r:id="rId14"/>
    <p:sldId id="330" r:id="rId15"/>
    <p:sldId id="331" r:id="rId16"/>
    <p:sldId id="332" r:id="rId17"/>
    <p:sldId id="333" r:id="rId18"/>
    <p:sldId id="334" r:id="rId19"/>
    <p:sldId id="335" r:id="rId20"/>
    <p:sldId id="3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2956" autoAdjust="0"/>
  </p:normalViewPr>
  <p:slideViewPr>
    <p:cSldViewPr snapToGrid="0">
      <p:cViewPr varScale="1">
        <p:scale>
          <a:sx n="10" d="100"/>
          <a:sy n="10" d="100"/>
        </p:scale>
        <p:origin x="-352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A6ABB-4389-448C-803F-308B9826511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5697-C8D5-41BC-B37E-6820D230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5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0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clone a</a:t>
            </a:r>
            <a:r>
              <a:rPr lang="en-US" baseline="0" dirty="0" smtClean="0"/>
              <a:t> community project into “My Projects” so we can make changes to it without affecting all the “Community Projects”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9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40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42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9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04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5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69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0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4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clone a</a:t>
            </a:r>
            <a:r>
              <a:rPr lang="en-US" baseline="0" dirty="0" smtClean="0"/>
              <a:t> community project into “My Projects” so we can make changes to it without affecting all the “Community Projects”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70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2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39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06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2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8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4936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62600"/>
            <a:ext cx="7787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Materials Created by Mimetics Inc.  </a:t>
            </a:r>
          </a:p>
          <a:p>
            <a:r>
              <a:rPr lang="en-US" dirty="0" smtClean="0"/>
              <a:t>Free use by anyone for non-commercial purposes</a:t>
            </a:r>
          </a:p>
          <a:p>
            <a:r>
              <a:rPr lang="en-US" dirty="0" smtClean="0"/>
              <a:t>Copyrights, Trademarks and other Registered Marks the Property of their Owners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8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0198" t="18789" r="16497" b="54945"/>
          <a:stretch/>
        </p:blipFill>
        <p:spPr>
          <a:xfrm>
            <a:off x="150470" y="769441"/>
            <a:ext cx="11994309" cy="5816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“Var3” Program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6509375" y="3194920"/>
            <a:ext cx="5635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What is the problem with this program?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583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precisionvinyldecals.com/ca_708_yosemite_sa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9"/>
          <a:stretch/>
        </p:blipFill>
        <p:spPr bwMode="auto">
          <a:xfrm>
            <a:off x="-1" y="150471"/>
            <a:ext cx="8204961" cy="670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Initializing Variables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0421" t="24486" r="29536" b="57159"/>
          <a:stretch/>
        </p:blipFill>
        <p:spPr>
          <a:xfrm>
            <a:off x="5706096" y="2018685"/>
            <a:ext cx="5533198" cy="31157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9552" y="1466662"/>
            <a:ext cx="60419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MUST</a:t>
            </a:r>
            <a:r>
              <a:rPr lang="en-US" sz="4000" dirty="0" smtClean="0"/>
              <a:t> Have a</a:t>
            </a:r>
          </a:p>
          <a:p>
            <a:pPr marL="342900" indent="-342900">
              <a:buAutoNum type="arabicPeriod"/>
            </a:pPr>
            <a:endParaRPr lang="en-US" sz="4000" dirty="0"/>
          </a:p>
          <a:p>
            <a:pPr marL="342900" indent="-342900">
              <a:buAutoNum type="arabicPeriod"/>
            </a:pPr>
            <a:endParaRPr lang="en-US" sz="4000" dirty="0" smtClean="0"/>
          </a:p>
          <a:p>
            <a:r>
              <a:rPr lang="en-US" sz="4000" dirty="0" smtClean="0"/>
              <a:t>Before: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2328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cieliterature.com/wp-content/uploads/2014/10/Comparison-Essa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1" b="14805"/>
          <a:stretch/>
        </p:blipFill>
        <p:spPr bwMode="auto">
          <a:xfrm>
            <a:off x="0" y="0"/>
            <a:ext cx="12217000" cy="686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Comparisons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1633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9254" t="19581" r="30411" b="45135"/>
          <a:stretch/>
        </p:blipFill>
        <p:spPr>
          <a:xfrm>
            <a:off x="-1" y="0"/>
            <a:ext cx="642744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Equals &amp; Not Equals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921661" y="2060294"/>
            <a:ext cx="407438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 is “</a:t>
            </a:r>
            <a:r>
              <a:rPr lang="en-US" sz="4400" b="1" dirty="0" smtClean="0">
                <a:solidFill>
                  <a:srgbClr val="00B050"/>
                </a:solidFill>
              </a:rPr>
              <a:t>True</a:t>
            </a:r>
            <a:r>
              <a:rPr lang="en-US" sz="4400" dirty="0" smtClean="0"/>
              <a:t>”?  </a:t>
            </a:r>
          </a:p>
          <a:p>
            <a:endParaRPr lang="en-US" sz="4400" dirty="0"/>
          </a:p>
          <a:p>
            <a:r>
              <a:rPr lang="en-US" sz="4400" dirty="0" smtClean="0"/>
              <a:t>What is “</a:t>
            </a:r>
            <a:r>
              <a:rPr lang="en-US" sz="4400" b="1" dirty="0" smtClean="0">
                <a:solidFill>
                  <a:srgbClr val="FF0000"/>
                </a:solidFill>
              </a:rPr>
              <a:t>False</a:t>
            </a:r>
            <a:r>
              <a:rPr lang="en-US" sz="4400" dirty="0" smtClean="0"/>
              <a:t>”?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51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fc07.deviantart.net/fs71/i/2011/270/2/4/foghorn_leghorn_by_jvel4073-d4b3m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48" y="32809"/>
            <a:ext cx="5721751" cy="673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True &amp; False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48182" y="1921398"/>
            <a:ext cx="69156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00B050"/>
                </a:solidFill>
              </a:rPr>
              <a:t>True</a:t>
            </a:r>
            <a:r>
              <a:rPr lang="en-US" sz="4400" dirty="0" smtClean="0"/>
              <a:t>” is an Non-Zero Integer</a:t>
            </a:r>
          </a:p>
          <a:p>
            <a:endParaRPr lang="en-US" sz="4400" dirty="0"/>
          </a:p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FF0000"/>
                </a:solidFill>
              </a:rPr>
              <a:t>False</a:t>
            </a:r>
            <a:r>
              <a:rPr lang="en-US" sz="4400" dirty="0" smtClean="0"/>
              <a:t>” is Zero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0178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Comparison Operators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48182" y="1921398"/>
            <a:ext cx="78823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FF0000"/>
                </a:solidFill>
              </a:rPr>
              <a:t>Equals</a:t>
            </a:r>
            <a:r>
              <a:rPr lang="en-US" sz="4400" dirty="0" smtClean="0"/>
              <a:t>” is A = B</a:t>
            </a:r>
          </a:p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FF0000"/>
                </a:solidFill>
              </a:rPr>
              <a:t>Not Equals</a:t>
            </a:r>
            <a:r>
              <a:rPr lang="en-US" sz="4400" dirty="0" smtClean="0"/>
              <a:t>” is A ≠ B</a:t>
            </a:r>
          </a:p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FF0000"/>
                </a:solidFill>
              </a:rPr>
              <a:t>Less Than</a:t>
            </a:r>
            <a:r>
              <a:rPr lang="en-US" sz="4400" dirty="0" smtClean="0"/>
              <a:t>” </a:t>
            </a:r>
            <a:r>
              <a:rPr lang="en-US" sz="4400" dirty="0"/>
              <a:t>is </a:t>
            </a:r>
            <a:r>
              <a:rPr lang="en-US" sz="4400" dirty="0" smtClean="0"/>
              <a:t>A &lt; B</a:t>
            </a:r>
            <a:endParaRPr lang="en-US" sz="4400" dirty="0"/>
          </a:p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FF0000"/>
                </a:solidFill>
              </a:rPr>
              <a:t>Less Than or Equals</a:t>
            </a:r>
            <a:r>
              <a:rPr lang="en-US" sz="4400" dirty="0" smtClean="0"/>
              <a:t>” </a:t>
            </a:r>
            <a:r>
              <a:rPr lang="en-US" sz="4400" dirty="0"/>
              <a:t>is </a:t>
            </a:r>
            <a:r>
              <a:rPr lang="en-US" sz="4400" dirty="0" smtClean="0"/>
              <a:t>A ≤ B</a:t>
            </a:r>
            <a:endParaRPr lang="en-US" sz="4400" dirty="0"/>
          </a:p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FF0000"/>
                </a:solidFill>
              </a:rPr>
              <a:t>Greater Than</a:t>
            </a:r>
            <a:r>
              <a:rPr lang="en-US" sz="4400" dirty="0" smtClean="0"/>
              <a:t>” </a:t>
            </a:r>
            <a:r>
              <a:rPr lang="en-US" sz="4400" dirty="0"/>
              <a:t>is </a:t>
            </a:r>
            <a:r>
              <a:rPr lang="en-US" sz="4400" dirty="0" smtClean="0"/>
              <a:t>A &gt; B</a:t>
            </a:r>
            <a:endParaRPr lang="en-US" sz="4400" dirty="0"/>
          </a:p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FF0000"/>
                </a:solidFill>
              </a:rPr>
              <a:t>Greater Than or Equals</a:t>
            </a:r>
            <a:r>
              <a:rPr lang="en-US" sz="4400" dirty="0" smtClean="0"/>
              <a:t>” </a:t>
            </a:r>
            <a:r>
              <a:rPr lang="en-US" sz="4400" dirty="0"/>
              <a:t>is </a:t>
            </a:r>
            <a:r>
              <a:rPr lang="en-US" sz="4400" dirty="0" smtClean="0"/>
              <a:t>A ≥ B</a:t>
            </a:r>
            <a:endParaRPr lang="en-US" sz="4400" dirty="0"/>
          </a:p>
        </p:txBody>
      </p:sp>
      <p:pic>
        <p:nvPicPr>
          <p:cNvPr id="13314" name="Picture 2" descr="http://clipart.toonarific.com/data/media/110/fud0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-1"/>
            <a:ext cx="6858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0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What are Comparisons Used For?</a:t>
            </a:r>
            <a:endParaRPr lang="en-US" sz="4400" dirty="0"/>
          </a:p>
        </p:txBody>
      </p:sp>
      <p:pic>
        <p:nvPicPr>
          <p:cNvPr id="14338" name="Picture 2" descr="https://s-media-cache-ak0.pinimg.com/originals/22/a7/5f/22a75f3804fb403340b4a25b3006e9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625" y="769441"/>
            <a:ext cx="5966749" cy="5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85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Decide Whether or Not to Do Something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7698" t="20846" r="21266" b="54062"/>
          <a:stretch/>
        </p:blipFill>
        <p:spPr>
          <a:xfrm>
            <a:off x="219918" y="769441"/>
            <a:ext cx="11864051" cy="589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5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</a:t>
            </a:r>
            <a:r>
              <a:rPr lang="en-US" sz="4400" b="1" dirty="0" smtClean="0"/>
              <a:t>if</a:t>
            </a:r>
            <a:r>
              <a:rPr lang="en-US" sz="4400" dirty="0" smtClean="0"/>
              <a:t>” Statement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4313" t="32081" r="37806" b="54945"/>
          <a:stretch/>
        </p:blipFill>
        <p:spPr>
          <a:xfrm>
            <a:off x="1284791" y="1134319"/>
            <a:ext cx="4504810" cy="4560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3712" y="2141316"/>
            <a:ext cx="4101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If Value ≠ 0</a:t>
            </a:r>
          </a:p>
          <a:p>
            <a:endParaRPr lang="en-US" sz="4800" dirty="0"/>
          </a:p>
          <a:p>
            <a:r>
              <a:rPr lang="en-US" sz="4800" dirty="0" smtClean="0"/>
              <a:t>Do This</a:t>
            </a:r>
            <a:endParaRPr lang="en-US" sz="4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011838" y="2534856"/>
            <a:ext cx="1581874" cy="4629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56253" y="3738623"/>
            <a:ext cx="2137459" cy="21440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85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4021" t="33663" r="37125" b="51938"/>
          <a:stretch/>
        </p:blipFill>
        <p:spPr>
          <a:xfrm>
            <a:off x="1551006" y="2141316"/>
            <a:ext cx="3784921" cy="3784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</a:t>
            </a:r>
            <a:r>
              <a:rPr lang="en-US" sz="4400" b="1" dirty="0" smtClean="0"/>
              <a:t>if-else</a:t>
            </a:r>
            <a:r>
              <a:rPr lang="en-US" sz="4400" dirty="0" smtClean="0"/>
              <a:t>” Statement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593712" y="2141316"/>
            <a:ext cx="41012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If Value ≠ 0</a:t>
            </a:r>
          </a:p>
          <a:p>
            <a:endParaRPr lang="en-US" sz="4800" dirty="0"/>
          </a:p>
          <a:p>
            <a:r>
              <a:rPr lang="en-US" sz="4800" dirty="0" smtClean="0"/>
              <a:t>Do This</a:t>
            </a:r>
          </a:p>
          <a:p>
            <a:endParaRPr lang="en-US" sz="4800" dirty="0"/>
          </a:p>
          <a:p>
            <a:r>
              <a:rPr lang="en-US" sz="4800" dirty="0" smtClean="0"/>
              <a:t>Else, Do This</a:t>
            </a:r>
            <a:endParaRPr lang="en-US" sz="4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011838" y="2534856"/>
            <a:ext cx="1581874" cy="4629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56253" y="3738623"/>
            <a:ext cx="2137459" cy="21440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456254" y="5003295"/>
            <a:ext cx="2137458" cy="43680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4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3/3c/Size_planets_compari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45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6770" y="5289631"/>
            <a:ext cx="11783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Grade 8 Systems  - Class 4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Variables and Comparisons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3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Challenge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16689" y="1134320"/>
            <a:ext cx="78823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Create a program that:</a:t>
            </a:r>
          </a:p>
          <a:p>
            <a:r>
              <a:rPr lang="en-US" sz="4400" dirty="0" smtClean="0"/>
              <a:t>Repeat Until Red “Enter” Button Pressed</a:t>
            </a:r>
          </a:p>
          <a:p>
            <a:r>
              <a:rPr lang="en-US" sz="4400" dirty="0" smtClean="0"/>
              <a:t>  if </a:t>
            </a:r>
            <a:r>
              <a:rPr lang="en-US" sz="4400" dirty="0" err="1" smtClean="0"/>
              <a:t>LeftObject</a:t>
            </a:r>
            <a:r>
              <a:rPr lang="en-US" sz="4400" dirty="0" smtClean="0"/>
              <a:t> Sensor &lt; 75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Turn Right for 200ms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else 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Go Forwards for 200ms</a:t>
            </a:r>
            <a:endParaRPr lang="en-US" sz="4400" dirty="0"/>
          </a:p>
        </p:txBody>
      </p:sp>
      <p:pic>
        <p:nvPicPr>
          <p:cNvPr id="15362" name="Picture 2" descr="http://vignette4.wikia.nocookie.net/jadensadventures/images/6/69/Wile_e_coyote_by_fagian-d2ykt4e.png/revision/latest?cb=201209021517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99049" y="138897"/>
            <a:ext cx="3381375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18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egacy.nerdywithchildren.com/wp-content/uploads/2013/05/coding_alamy_2365972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" b="10370"/>
          <a:stretch/>
        </p:blipFill>
        <p:spPr bwMode="auto">
          <a:xfrm>
            <a:off x="0" y="-86061"/>
            <a:ext cx="12192000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6770" y="5289631"/>
            <a:ext cx="11783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</a:rPr>
              <a:t>Grade 8 Systems  - Class 4</a:t>
            </a:r>
          </a:p>
          <a:p>
            <a:pPr algn="r"/>
            <a:r>
              <a:rPr lang="en-US" sz="4400" dirty="0" smtClean="0">
                <a:solidFill>
                  <a:schemeClr val="bg1"/>
                </a:solidFill>
              </a:rPr>
              <a:t>Variables and Comparisons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Recap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090441" y="1504709"/>
            <a:ext cx="3159888" cy="2048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27181" y="769441"/>
            <a:ext cx="393058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 is Programming?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What is a Loop?</a:t>
            </a: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What are the Outputs on the Jade Robot?</a:t>
            </a: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What are the Mathematical Operations?</a:t>
            </a: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What can you use Buttons for?</a:t>
            </a:r>
          </a:p>
        </p:txBody>
      </p:sp>
      <p:pic>
        <p:nvPicPr>
          <p:cNvPr id="3076" name="Picture 4" descr="http://www.quotecollection.com/author-images/bugs-bunny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199747"/>
            <a:ext cx="5346551" cy="65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36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.imgur.com/bXhZzJ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5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Variables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3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752404" y="1042253"/>
            <a:ext cx="46137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4 = A + 1</a:t>
            </a:r>
          </a:p>
          <a:p>
            <a:endParaRPr lang="en-US" sz="9600" dirty="0"/>
          </a:p>
          <a:p>
            <a:r>
              <a:rPr lang="en-US" sz="9600" dirty="0" smtClean="0"/>
              <a:t>B = C + 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8932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0421" t="24486" r="29536" b="57159"/>
          <a:stretch/>
        </p:blipFill>
        <p:spPr>
          <a:xfrm>
            <a:off x="4421303" y="1162159"/>
            <a:ext cx="5533198" cy="3115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4759" y="610136"/>
            <a:ext cx="78129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 Initialize/Save Data in “variable”</a:t>
            </a:r>
          </a:p>
          <a:p>
            <a:pPr marL="342900" indent="-342900">
              <a:buAutoNum type="arabicPeriod"/>
            </a:pPr>
            <a:endParaRPr lang="en-US" sz="4000" dirty="0"/>
          </a:p>
          <a:p>
            <a:pPr marL="342900" indent="-342900">
              <a:buAutoNum type="arabicPeriod"/>
            </a:pPr>
            <a:endParaRPr lang="en-US" sz="4000" dirty="0" smtClean="0"/>
          </a:p>
          <a:p>
            <a:pPr marL="342900" indent="-342900">
              <a:buAutoNum type="arabicPeriod"/>
            </a:pPr>
            <a:r>
              <a:rPr lang="en-US" sz="4000" dirty="0" smtClean="0"/>
              <a:t> Get Saved Data in “variable”</a:t>
            </a:r>
          </a:p>
          <a:p>
            <a:pPr marL="342900" indent="-342900">
              <a:buAutoNum type="arabicPeriod"/>
            </a:pPr>
            <a:endParaRPr lang="en-US" sz="4000" dirty="0"/>
          </a:p>
          <a:p>
            <a:pPr marL="342900" indent="-342900">
              <a:buAutoNum type="arabicPeriod"/>
            </a:pPr>
            <a:endParaRPr lang="en-US" sz="4000" dirty="0" smtClean="0"/>
          </a:p>
          <a:p>
            <a:pPr marL="342900" indent="-342900">
              <a:buAutoNum type="arabicPeriod"/>
            </a:pPr>
            <a:r>
              <a:rPr lang="en-US" sz="4000" dirty="0" smtClean="0"/>
              <a:t> Variable Stores Integer Data</a:t>
            </a:r>
          </a:p>
          <a:p>
            <a:pPr marL="342900" indent="-342900">
              <a:buAutoNum type="arabicPeriod"/>
            </a:pPr>
            <a:endParaRPr lang="en-US" sz="4000" dirty="0"/>
          </a:p>
          <a:p>
            <a:pPr marL="342900" indent="-342900">
              <a:buAutoNum type="arabicPeriod"/>
            </a:pPr>
            <a:r>
              <a:rPr lang="en-US" sz="4000" dirty="0" smtClean="0"/>
              <a:t> Variable Name Starts with “_”, “a”-”z”, “A”-”Z”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Things to Know About Scratch Variables</a:t>
            </a:r>
            <a:endParaRPr lang="en-US" sz="4400" dirty="0"/>
          </a:p>
        </p:txBody>
      </p:sp>
      <p:pic>
        <p:nvPicPr>
          <p:cNvPr id="6146" name="Picture 2" descr="http://upload.wikimedia.org/wikipedia/en/thumb/8/82/Sylvester_the_Cat.svg/535px-Sylvester_the_Ca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85" y="1018572"/>
            <a:ext cx="2891447" cy="552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79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“Var1” Program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2270" t="20530" r="21753" b="41178"/>
          <a:stretch/>
        </p:blipFill>
        <p:spPr>
          <a:xfrm>
            <a:off x="879674" y="794247"/>
            <a:ext cx="6690168" cy="60637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9924" y="1932972"/>
            <a:ext cx="455842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“Initialize” Variable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/>
              <a:t>Get Variable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/>
              <a:t>Update Variable</a:t>
            </a:r>
            <a:endParaRPr lang="en-US" sz="4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039565" y="2060294"/>
            <a:ext cx="3391382" cy="27779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574420" y="3692324"/>
            <a:ext cx="856527" cy="4463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99054" y="4406513"/>
            <a:ext cx="3429421" cy="38540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863787" y="6099858"/>
            <a:ext cx="564688" cy="2461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9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7601" t="22271" r="12509" b="21400"/>
          <a:stretch/>
        </p:blipFill>
        <p:spPr>
          <a:xfrm>
            <a:off x="-1" y="-1"/>
            <a:ext cx="8044405" cy="6984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“Var2” Program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289630" y="2222339"/>
            <a:ext cx="66554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What does this program do?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/>
              <a:t>When does it end?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5477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1195</Words>
  <Application>Microsoft Macintosh PowerPoint</Application>
  <PresentationFormat>Custom</PresentationFormat>
  <Paragraphs>128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Myke Predko</dc:creator>
  <cp:lastModifiedBy>Michael Predko</cp:lastModifiedBy>
  <cp:revision>156</cp:revision>
  <dcterms:created xsi:type="dcterms:W3CDTF">2014-10-29T21:44:21Z</dcterms:created>
  <dcterms:modified xsi:type="dcterms:W3CDTF">2015-06-09T16:14:49Z</dcterms:modified>
</cp:coreProperties>
</file>