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6" r:id="rId2"/>
    <p:sldId id="322" r:id="rId3"/>
    <p:sldId id="298" r:id="rId4"/>
    <p:sldId id="329" r:id="rId5"/>
    <p:sldId id="331" r:id="rId6"/>
    <p:sldId id="330" r:id="rId7"/>
    <p:sldId id="345" r:id="rId8"/>
    <p:sldId id="336" r:id="rId9"/>
    <p:sldId id="346" r:id="rId10"/>
    <p:sldId id="349" r:id="rId11"/>
    <p:sldId id="347" r:id="rId12"/>
    <p:sldId id="348" r:id="rId13"/>
    <p:sldId id="355" r:id="rId14"/>
    <p:sldId id="350" r:id="rId15"/>
    <p:sldId id="351" r:id="rId16"/>
    <p:sldId id="352" r:id="rId17"/>
    <p:sldId id="353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2956" autoAdjust="0"/>
  </p:normalViewPr>
  <p:slideViewPr>
    <p:cSldViewPr snapToGrid="0">
      <p:cViewPr varScale="1">
        <p:scale>
          <a:sx n="10" d="100"/>
          <a:sy n="10" d="100"/>
        </p:scale>
        <p:origin x="-352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3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9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clone a</a:t>
            </a:r>
            <a:r>
              <a:rPr lang="en-US" baseline="0" dirty="0" smtClean="0"/>
              <a:t> community project into “My Projects” so we can make changes to it without affecting all the “Community Projects”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0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://images.wisegeek.com/light-through-a-pris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" b="11950"/>
          <a:stretch/>
        </p:blipFill>
        <p:spPr bwMode="auto">
          <a:xfrm>
            <a:off x="0" y="-86061"/>
            <a:ext cx="12192000" cy="69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68858" y="-86061"/>
            <a:ext cx="56231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Prisms will Break 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Light Out into its </a:t>
            </a:r>
          </a:p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Spectrum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6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Spectrometer Theory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1022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“colour” of an object is light that bounces off 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://1.bp.blogspot.com/-fqFS0IIlVGI/T9gzFLQNCDI/AAAAAAAAAC4/obF0PsT4rBs/s1600/Sun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7" y="1924927"/>
            <a:ext cx="3319145" cy="334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068235" y="2549562"/>
            <a:ext cx="3136059" cy="3614570"/>
          </a:xfrm>
          <a:prstGeom prst="roundRect">
            <a:avLst/>
          </a:prstGeom>
          <a:solidFill>
            <a:srgbClr val="0000FF"/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200000" lon="300000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http://fc01.deviantart.net/fs71/i/2011/083/a/3/human_eye_by_tiffanydavis-d3cd8v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760">
            <a:off x="3747191" y="4290939"/>
            <a:ext cx="2385538" cy="23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97438" y="3206187"/>
            <a:ext cx="4433104" cy="787079"/>
          </a:xfrm>
          <a:prstGeom prst="righ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7401" y="2777308"/>
            <a:ext cx="414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White Light from Sun</a:t>
            </a:r>
            <a:endParaRPr lang="en-US" sz="3600" dirty="0"/>
          </a:p>
        </p:txBody>
      </p:sp>
      <p:cxnSp>
        <p:nvCxnSpPr>
          <p:cNvPr id="9" name="Straight Arrow Connector 8"/>
          <p:cNvCxnSpPr>
            <a:endCxn id="8196" idx="3"/>
          </p:cNvCxnSpPr>
          <p:nvPr/>
        </p:nvCxnSpPr>
        <p:spPr>
          <a:xfrm flipH="1">
            <a:off x="6113986" y="3877519"/>
            <a:ext cx="2844819" cy="1390351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999107">
            <a:off x="6256693" y="4725748"/>
            <a:ext cx="24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Blue Light Reflected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4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Query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74563" y="1646253"/>
            <a:ext cx="5555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What is the colour of an object when one Colour, NOT a Spectrum of Light is Applied To it?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://www.picgifs.com/clip-art/cartoons/scooby-doo/clip-art-scooby-doo-0361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11" y="653970"/>
            <a:ext cx="6059346" cy="605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0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Spectrometer Theory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1022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“colour” of an object is light that bounces off 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068235" y="2549562"/>
            <a:ext cx="3136059" cy="3614570"/>
          </a:xfrm>
          <a:prstGeom prst="roundRect">
            <a:avLst/>
          </a:prstGeom>
          <a:solidFill>
            <a:srgbClr val="0000FF"/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200000" lon="300000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http://fc01.deviantart.net/fs71/i/2011/083/a/3/human_eye_by_tiffanydavis-d3cd8v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760">
            <a:off x="3747191" y="4290939"/>
            <a:ext cx="2385538" cy="23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97438" y="3206187"/>
            <a:ext cx="4433104" cy="787079"/>
          </a:xfrm>
          <a:prstGeom prst="rightArrow">
            <a:avLst/>
          </a:prstGeom>
          <a:solidFill>
            <a:srgbClr val="FF00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27094" y="2814920"/>
            <a:ext cx="191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Red Light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 rot="19999107">
            <a:off x="5922218" y="4649909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Colour do you see?</a:t>
            </a:r>
            <a:endParaRPr lang="en-US" dirty="0"/>
          </a:p>
        </p:txBody>
      </p:sp>
      <p:pic>
        <p:nvPicPr>
          <p:cNvPr id="10242" name="Picture 2" descr="http://www.custobots.com/sites/default/files/imagecache/product_full/products/Solarbotics-redLE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99358" flipH="1" flipV="1">
            <a:off x="852770" y="2539329"/>
            <a:ext cx="2583124" cy="237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0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Spectrometer Theory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36608" y="2062941"/>
            <a:ext cx="5347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If we only had some way to do an Experiment…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https://s-media-cache-ak0.pinimg.com/originals/c7/47/38/c747381d357fa6de2173e0939c8760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62" y="150470"/>
            <a:ext cx="3487455" cy="667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7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9387" y="335665"/>
            <a:ext cx="2959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Spectro1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949387" y="1863524"/>
            <a:ext cx="574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Run “Spectro1” and use it to measure the light reflected for each of the three Colours on Different Coloured sheets of Paper</a:t>
            </a:r>
            <a:endParaRPr lang="en-US" sz="4400" dirty="0"/>
          </a:p>
        </p:txBody>
      </p:sp>
      <p:pic>
        <p:nvPicPr>
          <p:cNvPr id="4" name="Picture 3" descr="Spectro1Corr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7" y="165416"/>
            <a:ext cx="5001759" cy="66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8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imgs.steps.dragoart.com/how-to-draw-scooby-doo-step-5_1_000000030919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609144" cy="68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Spectrometer Theory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57195" y="6574420"/>
            <a:ext cx="1967696" cy="283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0247" y="1215342"/>
            <a:ext cx="5463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What is the relationship of the Spectrometer Colour Value to the Colour of the Paper?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9731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Spectrometer Theory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4.bp.blogspot.com/-AExTGVboV4I/VRJtvAquLbI/AAAAAAAAH4s/dLAvXElEszY/s1600/scoo%2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05" y="28436"/>
            <a:ext cx="5081195" cy="68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5002" y="860611"/>
            <a:ext cx="72076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If the Colour of Light Applied is Different from the Surface Colour, No Light is returned</a:t>
            </a:r>
          </a:p>
          <a:p>
            <a:endParaRPr lang="en-US" sz="5400" dirty="0"/>
          </a:p>
          <a:p>
            <a:r>
              <a:rPr lang="en-US" sz="5400" dirty="0" smtClean="0"/>
              <a:t>To your Eye, it Appears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913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Class Challenge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ozsticker.com/71-172-thickbox/scooby-doo-shagg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78" y="0"/>
            <a:ext cx="6741944" cy="674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6518" y="1366221"/>
            <a:ext cx="6336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Create a Program in Which the Robot Goes </a:t>
            </a:r>
          </a:p>
          <a:p>
            <a:r>
              <a:rPr lang="en-US" sz="4800" dirty="0" smtClean="0"/>
              <a:t>Forwards on a Coloured Piece of Paper BUT </a:t>
            </a:r>
          </a:p>
          <a:p>
            <a:r>
              <a:rPr lang="en-US" sz="4800" dirty="0" smtClean="0"/>
              <a:t>Stops Moving when it is NO LONGER Over 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3914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6.fanpop.com/image/photos/32500000/The-Great-Merlin-scooby-doo-32575637-940-70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" b="18582"/>
          <a:stretch/>
        </p:blipFill>
        <p:spPr bwMode="auto">
          <a:xfrm>
            <a:off x="0" y="14536"/>
            <a:ext cx="12192000" cy="68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952" y="4057233"/>
            <a:ext cx="117830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Grade 8 Systems 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Class 6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MORE Comparisons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&amp; Spectrometer Theory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5.fanpop.com/image/photos/25100000/scooby-doo-scooby-doo-25191398-1280-10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t="3640" r="-264" b="26104"/>
          <a:stretch/>
        </p:blipFill>
        <p:spPr bwMode="auto">
          <a:xfrm>
            <a:off x="0" y="0"/>
            <a:ext cx="12192000" cy="685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4650" y="0"/>
            <a:ext cx="9417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Recap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4226" y="3066969"/>
            <a:ext cx="70677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What is an </a:t>
            </a:r>
            <a:r>
              <a:rPr lang="en-US" sz="4800" b="1" dirty="0" smtClean="0">
                <a:solidFill>
                  <a:schemeClr val="bg1"/>
                </a:solidFill>
              </a:rPr>
              <a:t>if</a:t>
            </a:r>
            <a:r>
              <a:rPr lang="en-US" sz="4800" dirty="0" smtClean="0">
                <a:solidFill>
                  <a:schemeClr val="bg1"/>
                </a:solidFill>
              </a:rPr>
              <a:t> Statement?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What are the Number Ranges used for Sensors and Motors?</a:t>
            </a:r>
          </a:p>
        </p:txBody>
      </p:sp>
    </p:spTree>
    <p:extLst>
      <p:ext uri="{BB962C8B-B14F-4D97-AF65-F5344CB8AC3E}">
        <p14:creationId xmlns:p14="http://schemas.microsoft.com/office/powerpoint/2010/main" val="3166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mg.c4learn.com/2012/03/if-statement-in-java-programming-langu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10" y="140785"/>
            <a:ext cx="6881832" cy="66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“if” Operations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1633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6769" t="61159" r="45202" b="33186"/>
          <a:stretch/>
        </p:blipFill>
        <p:spPr>
          <a:xfrm>
            <a:off x="706055" y="769441"/>
            <a:ext cx="3275636" cy="1386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Comparison Operators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19919" y="1909823"/>
            <a:ext cx="7882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Equals</a:t>
            </a:r>
            <a:r>
              <a:rPr lang="en-US" sz="4400" dirty="0" smtClean="0"/>
              <a:t>” is A = B</a:t>
            </a:r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Not Equals</a:t>
            </a:r>
            <a:r>
              <a:rPr lang="en-US" sz="4400" dirty="0" smtClean="0"/>
              <a:t>” is A ≠ B</a:t>
            </a:r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Less Than</a:t>
            </a:r>
            <a:r>
              <a:rPr lang="en-US" sz="4400" dirty="0" smtClean="0"/>
              <a:t>” </a:t>
            </a:r>
            <a:r>
              <a:rPr lang="en-US" sz="4400" dirty="0"/>
              <a:t>is </a:t>
            </a:r>
            <a:r>
              <a:rPr lang="en-US" sz="4400" dirty="0" smtClean="0"/>
              <a:t>A &lt; B</a:t>
            </a:r>
            <a:endParaRPr lang="en-US" sz="4400" dirty="0"/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Less Than or Equals</a:t>
            </a:r>
            <a:r>
              <a:rPr lang="en-US" sz="4400" dirty="0" smtClean="0"/>
              <a:t>” </a:t>
            </a:r>
            <a:r>
              <a:rPr lang="en-US" sz="4400" dirty="0"/>
              <a:t>is </a:t>
            </a:r>
            <a:r>
              <a:rPr lang="en-US" sz="4400" dirty="0" smtClean="0"/>
              <a:t>A ≤ B</a:t>
            </a:r>
            <a:endParaRPr lang="en-US" sz="4400" dirty="0"/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Greater Than</a:t>
            </a:r>
            <a:r>
              <a:rPr lang="en-US" sz="4400" dirty="0" smtClean="0"/>
              <a:t>” </a:t>
            </a:r>
            <a:r>
              <a:rPr lang="en-US" sz="4400" dirty="0"/>
              <a:t>is </a:t>
            </a:r>
            <a:r>
              <a:rPr lang="en-US" sz="4400" dirty="0" smtClean="0"/>
              <a:t>A &gt; B</a:t>
            </a:r>
            <a:endParaRPr lang="en-US" sz="4400" dirty="0"/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Greater Than or Equals</a:t>
            </a:r>
            <a:r>
              <a:rPr lang="en-US" sz="4400" dirty="0" smtClean="0"/>
              <a:t>” </a:t>
            </a:r>
            <a:r>
              <a:rPr lang="en-US" sz="4400" dirty="0"/>
              <a:t>is </a:t>
            </a:r>
            <a:r>
              <a:rPr lang="en-US" sz="4400" dirty="0" smtClean="0"/>
              <a:t>A ≥ B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10791464" y="6458673"/>
            <a:ext cx="1400536" cy="39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fc08.deviantart.net/fs14/f/2007/032/6/0/Scooby_Doo_by_Monica97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664" y="102198"/>
            <a:ext cx="4215087" cy="6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0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8851" y="176376"/>
            <a:ext cx="1863524" cy="116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True &amp; False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965539" y="945816"/>
            <a:ext cx="69156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/>
              <a:t>” is an Non-Zero Integer</a:t>
            </a:r>
          </a:p>
          <a:p>
            <a:endParaRPr lang="en-US" sz="4400" dirty="0"/>
          </a:p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FF0000"/>
                </a:solidFill>
              </a:rPr>
              <a:t>False</a:t>
            </a:r>
            <a:r>
              <a:rPr lang="en-US" sz="4400" dirty="0" smtClean="0"/>
              <a:t>” is Zero</a:t>
            </a:r>
            <a:endParaRPr lang="en-US" sz="4400" dirty="0"/>
          </a:p>
        </p:txBody>
      </p:sp>
      <p:pic>
        <p:nvPicPr>
          <p:cNvPr id="4098" name="Picture 2" descr="http://www.cartoonnetwork.co.uk/sites/www.cartoonnetwork.co.uk/files/new-character-image/shaggy-scooby-doo.png?14087159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8"/>
          <a:stretch/>
        </p:blipFill>
        <p:spPr bwMode="auto">
          <a:xfrm>
            <a:off x="429658" y="176376"/>
            <a:ext cx="6848319" cy="65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331" t="20253" r="37246" b="55564"/>
          <a:stretch/>
        </p:blipFill>
        <p:spPr>
          <a:xfrm>
            <a:off x="555585" y="127320"/>
            <a:ext cx="10232020" cy="6634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05641" y="0"/>
            <a:ext cx="984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if2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224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ablevision.com.lb/Library/Photos/-2417scooby-doo-daph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63" y="500230"/>
            <a:ext cx="4333718" cy="61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Repeat Challenge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0767" y="1102243"/>
            <a:ext cx="9155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Create a program that:</a:t>
            </a:r>
          </a:p>
          <a:p>
            <a:r>
              <a:rPr lang="en-US" sz="4000" dirty="0" smtClean="0"/>
              <a:t>Repeat Until “Enter” Button Pressed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Draw Left &amp; Right Front Object Values</a:t>
            </a:r>
          </a:p>
          <a:p>
            <a:r>
              <a:rPr lang="en-US" sz="4000" dirty="0" smtClean="0"/>
              <a:t>  if Left Front Object Sensor &lt; 75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Turn Right for 200ms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else if Right Front Object Sensor &lt; 75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Turn Left for 200ms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else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Go Forwards for 200ms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8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Spectrometer Theory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1022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Sun/White light is a Spectrum of Colours/Wavelengths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www.chm.davidson.edu/vce/coordchem/spect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9" y="1949824"/>
            <a:ext cx="11172227" cy="490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5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1133</Words>
  <Application>Microsoft Macintosh PowerPoint</Application>
  <PresentationFormat>Custom</PresentationFormat>
  <Paragraphs>99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202</cp:revision>
  <dcterms:created xsi:type="dcterms:W3CDTF">2014-10-29T21:44:21Z</dcterms:created>
  <dcterms:modified xsi:type="dcterms:W3CDTF">2015-06-09T16:15:09Z</dcterms:modified>
</cp:coreProperties>
</file>