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55" r:id="rId2"/>
    <p:sldId id="322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9" r:id="rId11"/>
    <p:sldId id="346" r:id="rId12"/>
    <p:sldId id="352" r:id="rId13"/>
    <p:sldId id="347" r:id="rId14"/>
    <p:sldId id="345" r:id="rId15"/>
    <p:sldId id="344" r:id="rId16"/>
    <p:sldId id="348" r:id="rId17"/>
    <p:sldId id="298" r:id="rId18"/>
    <p:sldId id="350" r:id="rId19"/>
    <p:sldId id="351" r:id="rId20"/>
    <p:sldId id="300" r:id="rId21"/>
    <p:sldId id="324" r:id="rId22"/>
    <p:sldId id="354" r:id="rId23"/>
    <p:sldId id="33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2956" autoAdjust="0"/>
  </p:normalViewPr>
  <p:slideViewPr>
    <p:cSldViewPr snapToGrid="0">
      <p:cViewPr varScale="1">
        <p:scale>
          <a:sx n="58" d="100"/>
          <a:sy n="58" d="100"/>
        </p:scale>
        <p:origin x="-152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A6ABB-4389-448C-803F-308B9826511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B5697-C8D5-41BC-B37E-6820D2308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3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introduce the Jade Robot and it’s Tools in more detail along with our action plans for it.  </a:t>
            </a:r>
          </a:p>
          <a:p>
            <a:endParaRPr lang="en-US" dirty="0" smtClean="0"/>
          </a:p>
          <a:p>
            <a:r>
              <a:rPr lang="en-US" dirty="0" smtClean="0"/>
              <a:t>It’s interesting,</a:t>
            </a:r>
            <a:r>
              <a:rPr lang="en-US" baseline="0" dirty="0" smtClean="0"/>
              <a:t> but it’s easy to criticize something when it’s done (especially when you have experience) – a *LOT* more difficult getting it right from the start.  Also, preparing this presentation was a great way to review and think about what we should be doing.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95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99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22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74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4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23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71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9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9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82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2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15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39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68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9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0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6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34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89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88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7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1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4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0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5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6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4936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562600"/>
            <a:ext cx="7787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Materials Created by Mimetics Inc.  </a:t>
            </a:r>
          </a:p>
          <a:p>
            <a:r>
              <a:rPr lang="en-US" dirty="0" smtClean="0"/>
              <a:t>Free use by anyone for non-commercial purposes</a:t>
            </a:r>
          </a:p>
          <a:p>
            <a:r>
              <a:rPr lang="en-US" dirty="0" smtClean="0"/>
              <a:t>Copyrights, Trademarks and other Registered Marks the Property of their Owners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8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Robot Motion</a:t>
            </a:r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1778245" y="5526160"/>
            <a:ext cx="2432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Tracks Moving in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Same Direction &amp;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Same Speed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728685" y="384720"/>
            <a:ext cx="19092" cy="154920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4" t="18386" r="28244" b="25617"/>
          <a:stretch/>
        </p:blipFill>
        <p:spPr>
          <a:xfrm>
            <a:off x="1344701" y="2180924"/>
            <a:ext cx="3299932" cy="332193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288619" y="394327"/>
            <a:ext cx="19092" cy="154920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4" t="18386" r="28244" b="25617"/>
          <a:stretch/>
        </p:blipFill>
        <p:spPr>
          <a:xfrm>
            <a:off x="7423339" y="2204226"/>
            <a:ext cx="3299932" cy="33219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62396" y="5545991"/>
            <a:ext cx="2646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Tracks Moving in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Different Direction 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Or Different Speed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>
            <a:off x="6065134" y="1168927"/>
            <a:ext cx="5636871" cy="4977229"/>
          </a:xfrm>
          <a:prstGeom prst="arc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flipH="1" flipV="1">
            <a:off x="6067059" y="1159277"/>
            <a:ext cx="5636871" cy="4977229"/>
          </a:xfrm>
          <a:prstGeom prst="arc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1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338348" y="4628064"/>
            <a:ext cx="477066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Set Individual Motor Values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-100 – Full Reverse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0 - Stop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100 – Full Forwards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4170" y="98110"/>
            <a:ext cx="7234179" cy="6592057"/>
            <a:chOff x="393537" y="485530"/>
            <a:chExt cx="6910088" cy="678752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l="40427" t="16734" r="21598" b="41832"/>
            <a:stretch/>
          </p:blipFill>
          <p:spPr>
            <a:xfrm>
              <a:off x="393538" y="485530"/>
              <a:ext cx="6910087" cy="568579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l="40427" t="75806" r="21598" b="16179"/>
            <a:stretch/>
          </p:blipFill>
          <p:spPr>
            <a:xfrm>
              <a:off x="393537" y="6171323"/>
              <a:ext cx="6910087" cy="1101736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8349203" y="659172"/>
            <a:ext cx="3156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Movement Continues Until Changed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27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img.sparknotes.com/figures/5/50ca5e784bb7e4242910d5b8a571d103/number_lin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838" y="623556"/>
            <a:ext cx="8322198" cy="288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519323" y="1138154"/>
            <a:ext cx="2418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 +2.1Billion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66" y="2067591"/>
            <a:ext cx="2337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 -2.1Billion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/>
          <a:srcRect r="6379"/>
          <a:stretch/>
        </p:blipFill>
        <p:spPr>
          <a:xfrm>
            <a:off x="623178" y="2896366"/>
            <a:ext cx="6367932" cy="382005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422737" y="3116380"/>
            <a:ext cx="4908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Constant Integer Value</a:t>
            </a:r>
          </a:p>
        </p:txBody>
      </p:sp>
    </p:spTree>
    <p:extLst>
      <p:ext uri="{BB962C8B-B14F-4D97-AF65-F5344CB8AC3E}">
        <p14:creationId xmlns:p14="http://schemas.microsoft.com/office/powerpoint/2010/main" val="3477949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446662" y="4993187"/>
            <a:ext cx="36157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Set Individual Motor Values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-100 – Full Reverse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0 - Stop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100 – Full Forwards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3421" y="1781917"/>
            <a:ext cx="3156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Movement Continues Until Changed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5274" b="48285"/>
          <a:stretch/>
        </p:blipFill>
        <p:spPr>
          <a:xfrm>
            <a:off x="0" y="-1"/>
            <a:ext cx="12183560" cy="69216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70435" y="3552129"/>
            <a:ext cx="17729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Click 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Project 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Bar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777924" y="1380015"/>
            <a:ext cx="479059" cy="217211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121395" y="1891230"/>
            <a:ext cx="741998" cy="38867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11665" y="5580268"/>
            <a:ext cx="3171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Click 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“New Project”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35293" t="25670" r="45274" b="48285"/>
          <a:stretch/>
        </p:blipFill>
        <p:spPr>
          <a:xfrm>
            <a:off x="7446662" y="1826930"/>
            <a:ext cx="4326279" cy="34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9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043421" y="1781917"/>
            <a:ext cx="3156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Movement Continues Until Changed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270435" y="3552129"/>
            <a:ext cx="17729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Click 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Project 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Bar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777924" y="1380015"/>
            <a:ext cx="479059" cy="217211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32579" t="3218" r="32411" b="44636"/>
          <a:stretch/>
        </p:blipFill>
        <p:spPr>
          <a:xfrm>
            <a:off x="2025678" y="0"/>
            <a:ext cx="7658541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1247" y="2405833"/>
            <a:ext cx="19880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Enter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“move”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as Name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399748" y="2268638"/>
            <a:ext cx="870687" cy="9259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62117" y="2689857"/>
            <a:ext cx="2564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Put in 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Description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621437" y="3814564"/>
            <a:ext cx="2734957" cy="13940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21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4853" t="11950" r="43393" b="56888"/>
          <a:stretch/>
        </p:blipFill>
        <p:spPr>
          <a:xfrm>
            <a:off x="-1" y="0"/>
            <a:ext cx="11597833" cy="68424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11655" y="208530"/>
            <a:ext cx="45189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Start Robot Moving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Forwards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(Movement Toolbox)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92728" y="2328627"/>
            <a:ext cx="528292" cy="14150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1700" y="2328627"/>
            <a:ext cx="3633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Move for 1s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(Timing Toolbox)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8416" y="3611964"/>
            <a:ext cx="49004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Stop Robot Movement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(Movement Toolbox)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228638" y="1704907"/>
            <a:ext cx="778602" cy="8881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930815" y="562049"/>
            <a:ext cx="2576065" cy="1893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75899" y="5229314"/>
            <a:ext cx="25686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“move”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0159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9500" t="2445" r="48746" b="87810"/>
          <a:stretch/>
        </p:blipFill>
        <p:spPr>
          <a:xfrm>
            <a:off x="243070" y="1974846"/>
            <a:ext cx="11007506" cy="2030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48719" y="3125165"/>
            <a:ext cx="4958521" cy="1148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07240" y="3792948"/>
            <a:ext cx="322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Reset Program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45517" y="3830522"/>
            <a:ext cx="773304" cy="155824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749" y="3919740"/>
            <a:ext cx="2890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Run Program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25525" y="5070221"/>
            <a:ext cx="3865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Transfer Program 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To Robot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40911" y="2727568"/>
            <a:ext cx="1539220" cy="136639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80131" y="1507589"/>
            <a:ext cx="966692" cy="63694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85323" y="999122"/>
            <a:ext cx="3296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Pause Program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5203" y="799703"/>
            <a:ext cx="2461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Single Step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385203" y="1405339"/>
            <a:ext cx="436423" cy="85172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013618" y="2727568"/>
            <a:ext cx="331223" cy="11906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753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770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Experiment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090441" y="1504709"/>
            <a:ext cx="3159888" cy="2048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46550" y="2173945"/>
            <a:ext cx="58104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Add Additional Movements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 smtClean="0"/>
              <a:t>Change “delay” Times</a:t>
            </a:r>
          </a:p>
        </p:txBody>
      </p:sp>
      <p:pic>
        <p:nvPicPr>
          <p:cNvPr id="3076" name="Picture 4" descr="http://www.quotecollection.com/author-images/bugs-bunny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199747"/>
            <a:ext cx="5346551" cy="65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36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LED &amp; OLED Status Updates Blocks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6583572" y="1050972"/>
            <a:ext cx="3850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LED On/Off/Flash – LEDs 0 - 5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2134" y="769440"/>
            <a:ext cx="6199304" cy="5932301"/>
            <a:chOff x="600106" y="1062213"/>
            <a:chExt cx="5764320" cy="526714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40546" t="16734" r="24565" b="42741"/>
            <a:stretch/>
          </p:blipFill>
          <p:spPr>
            <a:xfrm>
              <a:off x="600106" y="1062213"/>
              <a:ext cx="5764320" cy="526714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/>
            <a:srcRect l="55088" t="63000" r="24565" b="20609"/>
            <a:stretch/>
          </p:blipFill>
          <p:spPr>
            <a:xfrm>
              <a:off x="3002738" y="4180244"/>
              <a:ext cx="3361688" cy="2130385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6583572" y="2175646"/>
            <a:ext cx="2532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Clear OLED Display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83572" y="3381343"/>
            <a:ext cx="3565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Set Position of Next “draw”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83571" y="4506017"/>
            <a:ext cx="4554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“draw” Text String, Cursor Updated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83571" y="5480942"/>
            <a:ext cx="4111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“draw” Integer, Cursor Updated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5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OLED Display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9622" y="769441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Origin (0,0)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18021" y="6234520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End (127, 63)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47" y="1281804"/>
            <a:ext cx="9774014" cy="48774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28264" y="1275080"/>
            <a:ext cx="22339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562619" y="6151504"/>
            <a:ext cx="22339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46947" y="584499"/>
            <a:ext cx="0" cy="1672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820961" y="5023620"/>
            <a:ext cx="0" cy="1672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0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" b="8961"/>
          <a:stretch/>
        </p:blipFill>
        <p:spPr>
          <a:xfrm>
            <a:off x="-1" y="-1"/>
            <a:ext cx="12223095" cy="696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770" y="5289631"/>
            <a:ext cx="117830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Grade 6 - Class 4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Introduction to Scratch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3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3532" t="13514" r="51461" b="74334"/>
          <a:stretch/>
        </p:blipFill>
        <p:spPr>
          <a:xfrm>
            <a:off x="223777" y="630821"/>
            <a:ext cx="11840901" cy="5764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56384" y="439838"/>
            <a:ext cx="36656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“</a:t>
            </a:r>
            <a:r>
              <a:rPr lang="en-US" sz="6000" dirty="0" err="1" smtClean="0"/>
              <a:t>DrawOut</a:t>
            </a:r>
            <a:r>
              <a:rPr lang="en-US" sz="6000" dirty="0" smtClean="0"/>
              <a:t>”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8932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1779180"/>
            <a:ext cx="69679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Change Message</a:t>
            </a:r>
          </a:p>
          <a:p>
            <a:pPr marL="342900" indent="-342900">
              <a:buAutoNum type="arabicPeriod"/>
            </a:pPr>
            <a:endParaRPr lang="en-US" sz="4800" dirty="0">
              <a:solidFill>
                <a:srgbClr val="FF0000"/>
              </a:solidFill>
            </a:endParaRPr>
          </a:p>
          <a:p>
            <a:r>
              <a:rPr lang="en-US" sz="4800" dirty="0" smtClean="0">
                <a:solidFill>
                  <a:srgbClr val="FF0000"/>
                </a:solidFill>
              </a:rPr>
              <a:t>Move Message</a:t>
            </a:r>
          </a:p>
          <a:p>
            <a:endParaRPr lang="en-US" sz="4800" dirty="0">
              <a:solidFill>
                <a:srgbClr val="FF0000"/>
              </a:solidFill>
            </a:endParaRPr>
          </a:p>
          <a:p>
            <a:r>
              <a:rPr lang="en-US" sz="4800" dirty="0" smtClean="0">
                <a:solidFill>
                  <a:srgbClr val="FF0000"/>
                </a:solidFill>
              </a:rPr>
              <a:t>Add More Messages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Experiments</a:t>
            </a:r>
            <a:endParaRPr lang="en-US" sz="4400" dirty="0"/>
          </a:p>
        </p:txBody>
      </p:sp>
      <p:pic>
        <p:nvPicPr>
          <p:cNvPr id="6146" name="Picture 2" descr="http://upload.wikimedia.org/wikipedia/en/thumb/8/82/Sylvester_the_Cat.svg/535px-Sylvester_the_Ca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85" y="1018572"/>
            <a:ext cx="2891447" cy="552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79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56384" y="439838"/>
            <a:ext cx="3199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“</a:t>
            </a:r>
            <a:r>
              <a:rPr lang="en-US" sz="6000" dirty="0" err="1" smtClean="0"/>
              <a:t>LEDOut</a:t>
            </a:r>
            <a:r>
              <a:rPr lang="en-US" sz="6000" dirty="0" smtClean="0"/>
              <a:t>”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4292" t="19289" r="33918" b="38360"/>
          <a:stretch/>
        </p:blipFill>
        <p:spPr>
          <a:xfrm>
            <a:off x="3102015" y="115747"/>
            <a:ext cx="3090441" cy="6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8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fc07.deviantart.net/fs71/i/2011/270/2/4/foghorn_leghorn_by_jvel4073-d4b3m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248" y="32809"/>
            <a:ext cx="5721751" cy="673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Challenge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787079" y="1192193"/>
            <a:ext cx="622670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Put the:</a:t>
            </a:r>
          </a:p>
          <a:p>
            <a:pPr marL="571500" indent="-571500">
              <a:buFontTx/>
              <a:buChar char="-"/>
            </a:pPr>
            <a:r>
              <a:rPr lang="en-US" sz="4800" dirty="0" smtClean="0"/>
              <a:t>Movements</a:t>
            </a:r>
          </a:p>
          <a:p>
            <a:pPr marL="571500" indent="-571500">
              <a:buFontTx/>
              <a:buChar char="-"/>
            </a:pPr>
            <a:r>
              <a:rPr lang="en-US" sz="4800" dirty="0" smtClean="0"/>
              <a:t>OLED Draws</a:t>
            </a:r>
          </a:p>
          <a:p>
            <a:pPr marL="571500" indent="-571500">
              <a:buFontTx/>
              <a:buChar char="-"/>
            </a:pPr>
            <a:r>
              <a:rPr lang="en-US" sz="4800" dirty="0" smtClean="0"/>
              <a:t>LED Flashing</a:t>
            </a:r>
          </a:p>
          <a:p>
            <a:r>
              <a:rPr lang="en-US" sz="4800" dirty="0" smtClean="0"/>
              <a:t>Together into a program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0178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3.bp.blogspot.com/-d8hvipAvKRU/UXFsu_u945I/AAAAAAAADb0/TeiwZAlyCuw/s1600/FX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t="9182" r="5810" b="19456"/>
          <a:stretch/>
        </p:blipFill>
        <p:spPr bwMode="auto">
          <a:xfrm>
            <a:off x="1" y="0"/>
            <a:ext cx="12199716" cy="689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81023" y="243069"/>
            <a:ext cx="4120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Rule One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" y="1586151"/>
            <a:ext cx="44199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Robots Run on the Floor</a:t>
            </a:r>
          </a:p>
          <a:p>
            <a:pPr algn="ctr"/>
            <a:endParaRPr lang="en-US" sz="4000" dirty="0" smtClean="0">
              <a:solidFill>
                <a:schemeClr val="bg1"/>
              </a:solidFill>
            </a:endParaRPr>
          </a:p>
          <a:p>
            <a:pPr algn="ctr"/>
            <a:endParaRPr lang="en-US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93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b/b0/US_Navy_040518-N-9693M-015_A_squad_of_Midshipmen_work_with_a_log_as_part_of_teamwork_training_during_Sea_Trial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01"/>
          <a:stretch/>
        </p:blipFill>
        <p:spPr bwMode="auto">
          <a:xfrm>
            <a:off x="0" y="0"/>
            <a:ext cx="12192000" cy="686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172122" y="4924795"/>
            <a:ext cx="3930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We ALL Stay Together</a:t>
            </a:r>
          </a:p>
          <a:p>
            <a:pPr algn="ctr"/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76435" y="1846170"/>
            <a:ext cx="2372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Rule Two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8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aaugakc.com/wp-content/uploads/2013/06/aauga_June2013_reca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8" b="7766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770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Recap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090441" y="1504709"/>
            <a:ext cx="3159888" cy="2048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05090" y="1613119"/>
            <a:ext cx="39305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What is Programming?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How do the Jade Robot’s Tracks Move the Robot?</a:t>
            </a:r>
          </a:p>
        </p:txBody>
      </p:sp>
    </p:spTree>
    <p:extLst>
      <p:ext uri="{BB962C8B-B14F-4D97-AF65-F5344CB8AC3E}">
        <p14:creationId xmlns:p14="http://schemas.microsoft.com/office/powerpoint/2010/main" val="112559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8" y="1"/>
            <a:ext cx="11457542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80522" y="3444082"/>
            <a:ext cx="3368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Click “Login Here” next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6647" y="3769704"/>
            <a:ext cx="4003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Click “New User” for First Time</a:t>
            </a:r>
            <a:endParaRPr lang="en-US" sz="36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970033" y="2633991"/>
            <a:ext cx="1712508" cy="11742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002183" y="2633990"/>
            <a:ext cx="1155231" cy="81009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59504" t="61664" r="33092" b="24905"/>
          <a:stretch/>
        </p:blipFill>
        <p:spPr>
          <a:xfrm>
            <a:off x="10961782" y="4507455"/>
            <a:ext cx="848299" cy="92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6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73356" y="2150999"/>
            <a:ext cx="4483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Choose a Username</a:t>
            </a:r>
          </a:p>
          <a:p>
            <a:endParaRPr lang="en-US" sz="2800" b="1" dirty="0"/>
          </a:p>
          <a:p>
            <a:r>
              <a:rPr lang="en-US" sz="2800" b="1" dirty="0" smtClean="0"/>
              <a:t>Put in TDSB Email</a:t>
            </a:r>
          </a:p>
          <a:p>
            <a:endParaRPr lang="en-US" sz="2800" b="1" dirty="0"/>
          </a:p>
          <a:p>
            <a:r>
              <a:rPr lang="en-US" sz="2800" b="1" dirty="0" smtClean="0"/>
              <a:t>Use “Password1”</a:t>
            </a:r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6" y="1"/>
            <a:ext cx="7048501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454127" y="2409713"/>
            <a:ext cx="1819229" cy="2796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454127" y="3289151"/>
            <a:ext cx="1819229" cy="2796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54127" y="4098952"/>
            <a:ext cx="1819228" cy="5575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55849" y="4246328"/>
            <a:ext cx="1717506" cy="127587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18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15" y="0"/>
            <a:ext cx="11447362" cy="68820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34260" t="38150" r="17610" b="16775"/>
          <a:stretch/>
        </p:blipFill>
        <p:spPr>
          <a:xfrm>
            <a:off x="6167001" y="2561501"/>
            <a:ext cx="5509549" cy="31020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34260" t="38150" r="17610" b="16775"/>
          <a:stretch/>
        </p:blipFill>
        <p:spPr>
          <a:xfrm>
            <a:off x="4146393" y="930143"/>
            <a:ext cx="5509549" cy="31020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25032" y="4194166"/>
            <a:ext cx="5020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Scratch Workbench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111" y="1916582"/>
            <a:ext cx="1901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Project </a:t>
            </a:r>
          </a:p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Selection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95764" y="1507651"/>
            <a:ext cx="3999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Connection Controls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0054" y="798243"/>
            <a:ext cx="3680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Execution Controls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207625" y="849792"/>
            <a:ext cx="437797" cy="10667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858835" y="428236"/>
            <a:ext cx="2051219" cy="119329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395764" y="448588"/>
            <a:ext cx="646750" cy="4815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416952" y="479877"/>
            <a:ext cx="333173" cy="42079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69709" y="2704056"/>
            <a:ext cx="203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Toolboxes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890906" y="2303876"/>
            <a:ext cx="778008" cy="7201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6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7112" b="64755"/>
          <a:stretch/>
        </p:blipFill>
        <p:spPr>
          <a:xfrm>
            <a:off x="322852" y="656882"/>
            <a:ext cx="11561609" cy="57786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9385" y="-27062"/>
            <a:ext cx="4016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Selected Com Port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8392" y="-27062"/>
            <a:ext cx="29087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Connect Icon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3720" y="-9941"/>
            <a:ext cx="2482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Disconnect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891" y="5556034"/>
            <a:ext cx="351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Jade Com Ports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(Windows Only)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66349" y="561131"/>
            <a:ext cx="1439135" cy="11679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91279" y="4273684"/>
            <a:ext cx="1544438" cy="154670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56385" y="561131"/>
            <a:ext cx="1220935" cy="9699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059432" y="551292"/>
            <a:ext cx="657169" cy="14085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7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1308</Words>
  <Application>Microsoft Macintosh PowerPoint</Application>
  <PresentationFormat>Custom</PresentationFormat>
  <Paragraphs>152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Myke Predko</dc:creator>
  <cp:lastModifiedBy>Michael Predko</cp:lastModifiedBy>
  <cp:revision>179</cp:revision>
  <dcterms:created xsi:type="dcterms:W3CDTF">2014-10-29T21:44:21Z</dcterms:created>
  <dcterms:modified xsi:type="dcterms:W3CDTF">2015-06-09T16:12:19Z</dcterms:modified>
</cp:coreProperties>
</file>