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47" r:id="rId2"/>
    <p:sldId id="322" r:id="rId3"/>
    <p:sldId id="298" r:id="rId4"/>
    <p:sldId id="337" r:id="rId5"/>
    <p:sldId id="338" r:id="rId6"/>
    <p:sldId id="339" r:id="rId7"/>
    <p:sldId id="340" r:id="rId8"/>
    <p:sldId id="341" r:id="rId9"/>
    <p:sldId id="266" r:id="rId10"/>
    <p:sldId id="300" r:id="rId11"/>
    <p:sldId id="324" r:id="rId12"/>
    <p:sldId id="328" r:id="rId13"/>
    <p:sldId id="342" r:id="rId14"/>
    <p:sldId id="343" r:id="rId15"/>
    <p:sldId id="325" r:id="rId16"/>
    <p:sldId id="345" r:id="rId17"/>
    <p:sldId id="346" r:id="rId18"/>
    <p:sldId id="344" r:id="rId19"/>
    <p:sldId id="3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2956" autoAdjust="0"/>
  </p:normalViewPr>
  <p:slideViewPr>
    <p:cSldViewPr snapToGrid="0">
      <p:cViewPr varScale="1">
        <p:scale>
          <a:sx n="10" d="100"/>
          <a:sy n="10" d="100"/>
        </p:scale>
        <p:origin x="-233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6ABB-4389-448C-803F-308B9826511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97-C8D5-41BC-B37E-6820D2308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3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introduce the Jade Robot and it’s Tools in more detail along with our action plans for it.  </a:t>
            </a:r>
          </a:p>
          <a:p>
            <a:endParaRPr lang="en-US" dirty="0" smtClean="0"/>
          </a:p>
          <a:p>
            <a:r>
              <a:rPr lang="en-US" dirty="0" smtClean="0"/>
              <a:t>It’s interesting,</a:t>
            </a:r>
            <a:r>
              <a:rPr lang="en-US" baseline="0" dirty="0" smtClean="0"/>
              <a:t> but it’s easy to criticize something when it’s done (especially when you have experience) – a *LOT* more difficult getting it right from the start.  Also, preparing this presentation was a great way to review and think about what we should be doing.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9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3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6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1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6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3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63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9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0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8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clone a</a:t>
            </a:r>
            <a:r>
              <a:rPr lang="en-US" baseline="0" dirty="0" smtClean="0"/>
              <a:t> community project into “My Projects” so we can make changes to it without affecting all the “Community Projects”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Demo Jade Scratch if people are interested.  In doing this product I’ve</a:t>
            </a:r>
            <a:r>
              <a:rPr lang="en-US" baseline="0" dirty="0" smtClean="0"/>
              <a:t> had a few interesting discoveries – one was going with a simpler programming language actually has a *LOT* of value for an expert like myself.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8ABBC-BA94-4DC2-A8A0-06D8C8FD3B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7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1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6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6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FE3B-A4E9-4CEA-9718-86CE4BC53E7E}" type="datetimeFigureOut">
              <a:rPr lang="en-US" smtClean="0"/>
              <a:t>15-06-09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37A2-CC4E-4EF9-B493-DC47A4AA9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49369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5562600"/>
            <a:ext cx="7787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Materials Created by Mimetics Inc.  </a:t>
            </a:r>
          </a:p>
          <a:p>
            <a:r>
              <a:rPr lang="en-US" dirty="0" smtClean="0"/>
              <a:t>Free use by anyone for non-commercial purposes</a:t>
            </a:r>
          </a:p>
          <a:p>
            <a:r>
              <a:rPr lang="en-US" dirty="0" smtClean="0"/>
              <a:t>Copyrights, Trademarks and other Registered Marks the Property of their Owners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8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78998" y="1015663"/>
            <a:ext cx="46137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A</a:t>
            </a:r>
            <a:r>
              <a:rPr lang="en-US" sz="9600" dirty="0" smtClean="0"/>
              <a:t> = A + 1</a:t>
            </a:r>
          </a:p>
          <a:p>
            <a:endParaRPr lang="en-US" sz="9600" dirty="0"/>
          </a:p>
          <a:p>
            <a:r>
              <a:rPr lang="en-US" sz="9600" dirty="0" smtClean="0"/>
              <a:t>B = C * D</a:t>
            </a:r>
            <a:endParaRPr lang="en-US" sz="9600" dirty="0"/>
          </a:p>
        </p:txBody>
      </p:sp>
      <p:pic>
        <p:nvPicPr>
          <p:cNvPr id="4098" name="Picture 2" descr="http://images4.fanpop.com/image/photos/23900000/Characters-lego-harry-potter-years-1-4-23917206-400-3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2762" y="280782"/>
            <a:ext cx="6883406" cy="64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Algebraic Statements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8932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421" t="24486" r="29536" b="57159"/>
          <a:stretch/>
        </p:blipFill>
        <p:spPr>
          <a:xfrm>
            <a:off x="4421303" y="1162159"/>
            <a:ext cx="5533198" cy="3115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24759" y="610136"/>
            <a:ext cx="781295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 Initialize/Save Data in “variable”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Get Saved Data in “variable”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pPr marL="342900" indent="-342900">
              <a:buAutoNum type="arabicPeriod"/>
            </a:pPr>
            <a:r>
              <a:rPr lang="en-US" sz="4000" dirty="0" smtClean="0"/>
              <a:t> Variable Stores Integer Data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4000" dirty="0" smtClean="0"/>
              <a:t> Variable Name Starts with “_”, “a”-”z”, “A”-”Z”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Things to Know About Scratch Variables</a:t>
            </a:r>
            <a:endParaRPr lang="en-US" sz="4400" dirty="0"/>
          </a:p>
        </p:txBody>
      </p:sp>
      <p:pic>
        <p:nvPicPr>
          <p:cNvPr id="5122" name="Picture 2" descr="http://ecx.images-amazon.com/images/I/41wRckbJsx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7" y="671631"/>
            <a:ext cx="4056074" cy="609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99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gamershell.com/static/screenshots/18620/483202_ful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1" t="14833" r="7850" b="14214"/>
          <a:stretch/>
        </p:blipFill>
        <p:spPr bwMode="auto">
          <a:xfrm>
            <a:off x="6042262" y="277792"/>
            <a:ext cx="5520847" cy="64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Initializing Variables</a:t>
            </a:r>
            <a:endParaRPr lang="en-US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421" t="24486" r="29536" b="57159"/>
          <a:stretch/>
        </p:blipFill>
        <p:spPr>
          <a:xfrm>
            <a:off x="509063" y="1694594"/>
            <a:ext cx="5533198" cy="3115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519" y="1142571"/>
            <a:ext cx="6041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MUST</a:t>
            </a:r>
            <a:r>
              <a:rPr lang="en-US" sz="4000" dirty="0" smtClean="0"/>
              <a:t> Have a</a:t>
            </a:r>
          </a:p>
          <a:p>
            <a:pPr marL="342900" indent="-342900">
              <a:buAutoNum type="arabicPeriod"/>
            </a:pPr>
            <a:endParaRPr lang="en-US" sz="4000" dirty="0"/>
          </a:p>
          <a:p>
            <a:pPr marL="342900" indent="-342900">
              <a:buAutoNum type="arabicPeriod"/>
            </a:pPr>
            <a:endParaRPr lang="en-US" sz="4000" dirty="0" smtClean="0"/>
          </a:p>
          <a:p>
            <a:r>
              <a:rPr lang="en-US" sz="4000" dirty="0" smtClean="0"/>
              <a:t>Before: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328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78998" y="1015663"/>
            <a:ext cx="46137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A</a:t>
            </a:r>
            <a:r>
              <a:rPr lang="en-US" sz="9600" dirty="0" smtClean="0"/>
              <a:t> = A + 1</a:t>
            </a:r>
          </a:p>
          <a:p>
            <a:endParaRPr lang="en-US" sz="9600" dirty="0"/>
          </a:p>
          <a:p>
            <a:r>
              <a:rPr lang="en-US" sz="9600" dirty="0" smtClean="0"/>
              <a:t>B = C * D</a:t>
            </a:r>
            <a:endParaRPr lang="en-US" sz="9600" dirty="0"/>
          </a:p>
        </p:txBody>
      </p:sp>
      <p:pic>
        <p:nvPicPr>
          <p:cNvPr id="4098" name="Picture 2" descr="http://images4.fanpop.com/image/photos/23900000/Characters-lego-harry-potter-years-1-4-23917206-400-3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92762" y="280782"/>
            <a:ext cx="6883406" cy="64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Algebraic Statements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50804" t="36229" r="33155" b="57587"/>
          <a:stretch/>
        </p:blipFill>
        <p:spPr>
          <a:xfrm>
            <a:off x="275550" y="2385454"/>
            <a:ext cx="5953243" cy="13797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1010" t="47223" r="32054" b="46822"/>
          <a:stretch/>
        </p:blipFill>
        <p:spPr>
          <a:xfrm>
            <a:off x="275550" y="5442462"/>
            <a:ext cx="5947031" cy="12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s4.fanpop.com/image/photos/24500000/Characters-lego-harry-potter-years-1-4-24507995-2454-256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9" r="12393"/>
          <a:stretch/>
        </p:blipFill>
        <p:spPr bwMode="auto">
          <a:xfrm>
            <a:off x="7800860" y="236667"/>
            <a:ext cx="4312251" cy="452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     Arithmetic Operators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19918" y="1909823"/>
            <a:ext cx="116242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+</a:t>
            </a:r>
            <a:r>
              <a:rPr lang="en-US" sz="6000" dirty="0" smtClean="0"/>
              <a:t>” is Addition: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+ 2</a:t>
            </a:r>
            <a:r>
              <a:rPr lang="en-US" sz="6000" baseline="30000" dirty="0" smtClean="0"/>
              <a:t>nd</a:t>
            </a:r>
            <a:endParaRPr lang="en-US" sz="6000" dirty="0" smtClean="0"/>
          </a:p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-</a:t>
            </a:r>
            <a:r>
              <a:rPr lang="en-US" sz="6000" dirty="0" smtClean="0"/>
              <a:t>” is Subtraction: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– 2</a:t>
            </a:r>
            <a:r>
              <a:rPr lang="en-US" sz="6000" baseline="30000" dirty="0" smtClean="0"/>
              <a:t>nd</a:t>
            </a:r>
            <a:endParaRPr lang="en-US" sz="6000" dirty="0" smtClean="0"/>
          </a:p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*</a:t>
            </a:r>
            <a:r>
              <a:rPr lang="en-US" sz="6000" dirty="0" smtClean="0"/>
              <a:t>” </a:t>
            </a:r>
            <a:r>
              <a:rPr lang="en-US" sz="6000" dirty="0"/>
              <a:t>is </a:t>
            </a:r>
            <a:r>
              <a:rPr lang="en-US" sz="6000" dirty="0" smtClean="0"/>
              <a:t>Multiplication: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x 2</a:t>
            </a:r>
            <a:r>
              <a:rPr lang="en-US" sz="6000" baseline="30000" dirty="0" smtClean="0"/>
              <a:t>nd</a:t>
            </a:r>
            <a:endParaRPr lang="en-US" sz="6000" dirty="0"/>
          </a:p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/</a:t>
            </a:r>
            <a:r>
              <a:rPr lang="en-US" sz="6000" dirty="0" smtClean="0"/>
              <a:t>” Returns Quotient of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/ 2</a:t>
            </a:r>
            <a:r>
              <a:rPr lang="en-US" sz="6000" baseline="30000" dirty="0" smtClean="0"/>
              <a:t>nd</a:t>
            </a:r>
            <a:r>
              <a:rPr lang="en-US" sz="6000" dirty="0" smtClean="0"/>
              <a:t> </a:t>
            </a:r>
          </a:p>
          <a:p>
            <a:r>
              <a:rPr lang="en-US" sz="6000" dirty="0" smtClean="0"/>
              <a:t>“</a:t>
            </a:r>
            <a:r>
              <a:rPr lang="en-US" sz="6000" b="1" dirty="0" smtClean="0">
                <a:solidFill>
                  <a:srgbClr val="FF0000"/>
                </a:solidFill>
              </a:rPr>
              <a:t>%</a:t>
            </a:r>
            <a:r>
              <a:rPr lang="en-US" sz="6000" dirty="0" smtClean="0"/>
              <a:t>” Returns Remainder of 1</a:t>
            </a:r>
            <a:r>
              <a:rPr lang="en-US" sz="6000" baseline="30000" dirty="0" smtClean="0"/>
              <a:t>st</a:t>
            </a:r>
            <a:r>
              <a:rPr lang="en-US" sz="6000" dirty="0" smtClean="0"/>
              <a:t> / 2</a:t>
            </a:r>
            <a:r>
              <a:rPr lang="en-US" sz="6000" baseline="30000" dirty="0" smtClean="0"/>
              <a:t>nd</a:t>
            </a:r>
            <a:endParaRPr lang="en-US" sz="6000" dirty="0"/>
          </a:p>
        </p:txBody>
      </p:sp>
      <p:sp>
        <p:nvSpPr>
          <p:cNvPr id="2" name="Rectangle 1"/>
          <p:cNvSpPr/>
          <p:nvPr/>
        </p:nvSpPr>
        <p:spPr>
          <a:xfrm>
            <a:off x="10791464" y="6458673"/>
            <a:ext cx="1400536" cy="399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0115" t="60507" r="42450" b="34454"/>
          <a:stretch/>
        </p:blipFill>
        <p:spPr>
          <a:xfrm>
            <a:off x="531141" y="630446"/>
            <a:ext cx="3481461" cy="14183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0922" y="954911"/>
            <a:ext cx="1040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1</a:t>
            </a:r>
            <a:r>
              <a:rPr lang="en-US" sz="4400" baseline="30000" dirty="0" smtClean="0"/>
              <a:t>st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2953941" y="956699"/>
            <a:ext cx="1040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2</a:t>
            </a:r>
            <a:r>
              <a:rPr lang="en-US" sz="4400" baseline="30000" dirty="0" smtClean="0"/>
              <a:t>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212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2680" t="22144" r="30264" b="43958"/>
          <a:stretch/>
        </p:blipFill>
        <p:spPr>
          <a:xfrm>
            <a:off x="126630" y="0"/>
            <a:ext cx="9017370" cy="67917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74169" y="4818956"/>
            <a:ext cx="2138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“Var1”</a:t>
            </a:r>
            <a:endParaRPr lang="en-US" sz="4400" dirty="0"/>
          </a:p>
        </p:txBody>
      </p:sp>
      <p:pic>
        <p:nvPicPr>
          <p:cNvPr id="8194" name="Picture 2" descr="http://images4.fanpop.com/image/photos/24500000/Characters-lego-harry-potter-years-1-4-24508025-400-39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69" y="651286"/>
            <a:ext cx="3810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89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wiizone.com/wp-content/uploads/2010/03/LEGO-Harry-Potter-Wii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54" y="311972"/>
            <a:ext cx="6988594" cy="6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2237590" y="2926080"/>
            <a:ext cx="3184263" cy="1398494"/>
          </a:xfrm>
          <a:prstGeom prst="flowChartDecisio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091134" y="5683073"/>
            <a:ext cx="978945" cy="111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0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2680" t="22144" r="30264" b="43958"/>
          <a:stretch/>
        </p:blipFill>
        <p:spPr>
          <a:xfrm>
            <a:off x="126630" y="0"/>
            <a:ext cx="9017370" cy="6791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5807" y="333486"/>
            <a:ext cx="2525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Initialize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8166847" y="1411044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Loop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309933" y="3178046"/>
            <a:ext cx="512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Process &amp; Output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3115123" y="5758927"/>
            <a:ext cx="3040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Shutdown</a:t>
            </a:r>
            <a:endParaRPr lang="en-US" sz="5400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 flipV="1">
            <a:off x="4206240" y="430306"/>
            <a:ext cx="3259567" cy="36484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635315" y="1892357"/>
            <a:ext cx="3531533" cy="655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064871" y="6187823"/>
            <a:ext cx="2006337" cy="3276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430684" y="2577882"/>
            <a:ext cx="3927280" cy="8179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828800" y="3542964"/>
            <a:ext cx="4481134" cy="25202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38218" y="3753111"/>
            <a:ext cx="1519745" cy="48641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370653" y="3941653"/>
            <a:ext cx="979367" cy="9736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62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walyou.com/img/lego-harry-potter-hogwart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46"/>
          <a:stretch/>
        </p:blipFill>
        <p:spPr bwMode="auto">
          <a:xfrm>
            <a:off x="1165185" y="700992"/>
            <a:ext cx="9861630" cy="61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023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Movement Algebra (Algorithm)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163959" y="1393489"/>
            <a:ext cx="1186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Movement </a:t>
            </a:r>
            <a:r>
              <a:rPr lang="en-US" sz="3600" dirty="0" smtClean="0">
                <a:sym typeface="Wingdings" panose="05000000000000000000" pitchFamily="2" charset="2"/>
              </a:rPr>
              <a:t> </a:t>
            </a:r>
            <a:r>
              <a:rPr lang="en-US" sz="3600" dirty="0" smtClean="0"/>
              <a:t>(Forwards * </a:t>
            </a:r>
            <a:r>
              <a:rPr lang="en-US" sz="3600" dirty="0" err="1" smtClean="0">
                <a:solidFill>
                  <a:srgbClr val="FF0000"/>
                </a:solidFill>
              </a:rPr>
              <a:t>delayCount</a:t>
            </a:r>
            <a:r>
              <a:rPr lang="en-US" sz="3600" dirty="0" smtClean="0"/>
              <a:t>) +  (Right * </a:t>
            </a:r>
            <a:r>
              <a:rPr lang="en-US" sz="3600" dirty="0" err="1" smtClean="0">
                <a:solidFill>
                  <a:srgbClr val="FF0000"/>
                </a:solidFill>
              </a:rPr>
              <a:t>delayCount</a:t>
            </a:r>
            <a:r>
              <a:rPr lang="en-US" sz="3600" dirty="0" smtClean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680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s-media-cache-ak0.pinimg.com/236x/84/7f/43/847f43863fb43ba76d84e7589c8bdaa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150" y="2766349"/>
            <a:ext cx="2972461" cy="39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In Class Assignment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85196" y="1226917"/>
            <a:ext cx="101972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Develop a Movement Formula &amp; Draw a Prediction of What it Should Look Like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Create a Program to test the Prediction</a:t>
            </a:r>
          </a:p>
          <a:p>
            <a:pPr marL="742950" indent="-742950">
              <a:buFont typeface="+mj-lt"/>
              <a:buAutoNum type="arabicPeriod"/>
            </a:pPr>
            <a:endParaRPr lang="en-US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400" dirty="0" smtClean="0"/>
              <a:t>Compare the Prediction to Actual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10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screenshots.en.sftcdn.net/en/scrn/3332000/3332250/lego-harry-potter-anos-5-7-06-7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/>
          <a:stretch/>
        </p:blipFill>
        <p:spPr bwMode="auto">
          <a:xfrm>
            <a:off x="0" y="-75304"/>
            <a:ext cx="12192000" cy="693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4486" y="5411450"/>
            <a:ext cx="11783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Grade 6 Systems  -</a:t>
            </a:r>
          </a:p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Mathematics &amp; Variables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33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7700" y="0"/>
            <a:ext cx="10829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Recap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090441" y="1504709"/>
            <a:ext cx="3159888" cy="204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46551" y="769441"/>
            <a:ext cx="684544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What is Programming?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What is a Loop?</a:t>
            </a:r>
          </a:p>
          <a:p>
            <a:pPr algn="ctr"/>
            <a:endParaRPr lang="en-US" sz="4400" dirty="0">
              <a:solidFill>
                <a:srgbClr val="FF0000"/>
              </a:solidFill>
            </a:endParaRP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What are Sensor Values?</a:t>
            </a:r>
          </a:p>
          <a:p>
            <a:pPr algn="ctr"/>
            <a:endParaRPr lang="en-US" sz="4400" dirty="0">
              <a:solidFill>
                <a:srgbClr val="FF0000"/>
              </a:solidFill>
            </a:endParaRPr>
          </a:p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What are the Mathematical Operations?</a:t>
            </a:r>
          </a:p>
        </p:txBody>
      </p:sp>
      <p:pic>
        <p:nvPicPr>
          <p:cNvPr id="1026" name="Picture 2" descr="http://vignette4.wikia.nocookie.net/lego/images/f/f1/Potter4736.jpeg/revision/latest?cb=201102212256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6" y="181240"/>
            <a:ext cx="4381500" cy="65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36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ecx.images-amazon.com/images/I/71dwYCtg6nL._SL1500_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4"/>
          <a:stretch/>
        </p:blipFill>
        <p:spPr bwMode="auto">
          <a:xfrm>
            <a:off x="161365" y="0"/>
            <a:ext cx="4507244" cy="66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Creating a Program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639671" y="896260"/>
            <a:ext cx="85523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 smtClean="0"/>
              <a:t>Get Requirements</a:t>
            </a:r>
            <a:endParaRPr lang="en-US" sz="3600" dirty="0"/>
          </a:p>
          <a:p>
            <a:pPr marL="342900" indent="-342900">
              <a:buAutoNum type="arabicPeriod"/>
            </a:pPr>
            <a:r>
              <a:rPr lang="en-US" sz="3600" dirty="0" smtClean="0"/>
              <a:t>Break Requirements into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For Each Part, List Statement Types Needed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Create a Sequence of Statements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Statements for Each Part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Work in Sequence and Build Up the Program as the Sum of the Parts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 Final Program to Requirements</a:t>
            </a:r>
          </a:p>
          <a:p>
            <a:pPr marL="342900" indent="-342900">
              <a:buAutoNum type="arabicPeriod"/>
            </a:pPr>
            <a:r>
              <a:rPr lang="en-US" sz="6000" dirty="0" smtClean="0">
                <a:solidFill>
                  <a:srgbClr val="FF0000"/>
                </a:solidFill>
              </a:rPr>
              <a:t>Celebrate!!!</a:t>
            </a:r>
          </a:p>
        </p:txBody>
      </p:sp>
    </p:spTree>
    <p:extLst>
      <p:ext uri="{BB962C8B-B14F-4D97-AF65-F5344CB8AC3E}">
        <p14:creationId xmlns:p14="http://schemas.microsoft.com/office/powerpoint/2010/main" val="417173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nwiizone.com/wp-content/uploads/2010/03/LEGO-Harry-Potter-Wii-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54" y="311972"/>
            <a:ext cx="6988594" cy="62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Alternate Process 1"/>
          <p:cNvSpPr/>
          <p:nvPr/>
        </p:nvSpPr>
        <p:spPr>
          <a:xfrm>
            <a:off x="1118795" y="1068541"/>
            <a:ext cx="4303059" cy="713953"/>
          </a:xfrm>
          <a:prstGeom prst="flowChartAlternateProcess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Initialize Robot</a:t>
            </a:r>
            <a:endParaRPr lang="en-US" sz="3200" dirty="0"/>
          </a:p>
        </p:txBody>
      </p:sp>
      <p:sp>
        <p:nvSpPr>
          <p:cNvPr id="5" name="Curved Right Arrow 4"/>
          <p:cNvSpPr/>
          <p:nvPr/>
        </p:nvSpPr>
        <p:spPr>
          <a:xfrm flipV="1">
            <a:off x="1118795" y="2019160"/>
            <a:ext cx="1118796" cy="3427246"/>
          </a:xfrm>
          <a:prstGeom prst="curvedRightArrow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03351" y="2090022"/>
            <a:ext cx="2431228" cy="72076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Get Input</a:t>
            </a:r>
            <a:endParaRPr lang="en-US" sz="3200" dirty="0"/>
          </a:p>
        </p:txBody>
      </p:sp>
      <p:sp>
        <p:nvSpPr>
          <p:cNvPr id="7" name="Flowchart: Decision 6"/>
          <p:cNvSpPr/>
          <p:nvPr/>
        </p:nvSpPr>
        <p:spPr>
          <a:xfrm>
            <a:off x="2361235" y="3064520"/>
            <a:ext cx="2870522" cy="1099861"/>
          </a:xfrm>
          <a:prstGeom prst="flowChartDecision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8" name="Trapezoid 7"/>
          <p:cNvSpPr/>
          <p:nvPr/>
        </p:nvSpPr>
        <p:spPr>
          <a:xfrm>
            <a:off x="2442258" y="4418117"/>
            <a:ext cx="2789499" cy="1028290"/>
          </a:xfrm>
          <a:prstGeom prst="trapezoid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Output Processed Inputs</a:t>
            </a:r>
            <a:endParaRPr lang="en-US" sz="2400" dirty="0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118795" y="5683073"/>
            <a:ext cx="4303059" cy="1080680"/>
          </a:xfrm>
          <a:prstGeom prst="snip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Shutdown Robot</a:t>
            </a:r>
          </a:p>
          <a:p>
            <a:pPr algn="ctr"/>
            <a:r>
              <a:rPr lang="en-US" sz="3200" dirty="0" smtClean="0"/>
              <a:t>(Stop)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7808" y="3379658"/>
            <a:ext cx="252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Repeat (Loop)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Robot Program Structure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1091134" y="5683073"/>
            <a:ext cx="978945" cy="1118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9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creenshots.en.sftcdn.net/en/scrn/100000/100599/lego-harry-potter-years-1-4-09-700x52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14738"/>
          <a:stretch/>
        </p:blipFill>
        <p:spPr bwMode="auto">
          <a:xfrm>
            <a:off x="-1" y="-81023"/>
            <a:ext cx="12246429" cy="69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-81023"/>
            <a:ext cx="1224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What to do when things go wrong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0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4.fanpop.com/image/photos/23900000/Lego-Harry-Potter-Creatures-lego-harry-potter-years-1-4-23917329-500-3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384720"/>
            <a:ext cx="4762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Steps to find a problem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266218" y="1872020"/>
            <a:ext cx="113200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Check Spelling/Statements</a:t>
            </a:r>
            <a:endParaRPr lang="en-US" sz="48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/>
              <a:t>Single Step through the Program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Add Display Updates and LED Outputs to Track Progress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4800" dirty="0" smtClean="0"/>
              <a:t>Isolate small Parts of the Program and Test Operation</a:t>
            </a:r>
          </a:p>
        </p:txBody>
      </p:sp>
    </p:spTree>
    <p:extLst>
      <p:ext uri="{BB962C8B-B14F-4D97-AF65-F5344CB8AC3E}">
        <p14:creationId xmlns:p14="http://schemas.microsoft.com/office/powerpoint/2010/main" val="169947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ages4.fanpop.com/image/photos/24500000/Characters-lego-harry-potter-years-1-4-24508013-2214-256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/>
          <a:stretch/>
        </p:blipFill>
        <p:spPr bwMode="auto">
          <a:xfrm>
            <a:off x="0" y="318713"/>
            <a:ext cx="5102906" cy="63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Repeat # Loop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67890" t="30960" r="22345" b="60257"/>
          <a:stretch/>
        </p:blipFill>
        <p:spPr>
          <a:xfrm>
            <a:off x="4018458" y="1015663"/>
            <a:ext cx="7063731" cy="3819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0323" y="3213187"/>
            <a:ext cx="42942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Statements Inside Loop Statement Are Repeated </a:t>
            </a:r>
          </a:p>
          <a:p>
            <a:r>
              <a:rPr lang="en-US" sz="4400" dirty="0" smtClean="0"/>
              <a:t>Four Times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94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rofmag.com/wp-content/uploads/2010/10/vgame_potter_fores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"/>
          <a:stretch/>
        </p:blipFill>
        <p:spPr bwMode="auto">
          <a:xfrm>
            <a:off x="0" y="0"/>
            <a:ext cx="12192000" cy="688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Variables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3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1174</Words>
  <Application>Microsoft Macintosh PowerPoint</Application>
  <PresentationFormat>Custom</PresentationFormat>
  <Paragraphs>130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Myke Predko</dc:creator>
  <cp:lastModifiedBy>Michael Predko</cp:lastModifiedBy>
  <cp:revision>169</cp:revision>
  <dcterms:created xsi:type="dcterms:W3CDTF">2014-10-29T21:44:21Z</dcterms:created>
  <dcterms:modified xsi:type="dcterms:W3CDTF">2015-06-09T16:13:09Z</dcterms:modified>
</cp:coreProperties>
</file>