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979"/>
    <a:srgbClr val="F5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02D-501E-4F53-1FD3-86D97A38F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F40C2-B4F2-D574-4BC0-4BBCF3347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A7F4-CF08-67D2-475D-25C05C9C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C5C5-C556-6CBD-6BFE-9EF06BD7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2A34-821E-60B4-B978-E471B9B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5971-04FD-12D4-9F9F-847B9CBD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4CBC-E3D8-21D0-F4BC-BF43DD25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FD17-714A-8761-2AF6-2D1ECE4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8E26-F8B4-E9E1-A226-5698243B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108-1B85-DE8C-7333-885DF9CA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FE64E-571F-8A83-9514-268BE7179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3DD44-8857-B0D7-E575-D3D4A7D2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D0BE-9BF2-3C6C-E349-6CF682D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AFA8-7502-C748-8DF4-0990A185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574C-AAD9-A96B-6F91-F579E6BC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5868-6467-79B3-2D07-1017C420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5490-7CEC-7EDF-D741-23305126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B7B9-269C-7BDE-6714-364B90D3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D981-05DE-1476-E682-5E0A0DFF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FE56-9DF5-7F77-5F32-346C218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4FB4-ACC2-8FEC-E87A-17EDAC96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8219-47E9-D134-07AE-B75ECA49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2F5E-1F69-E7DD-73FB-DBB102F8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CFD5-1BD5-4175-948B-B2240C31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7D08-BB4A-89C3-269B-B54F8B92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AD93-9E77-A1D3-FFE3-DB8283D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A22B-0CF2-20BB-2F3C-64B61B5FC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BB02F-3849-8CF6-6F3F-767CB6926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713C-B6C4-C15B-85A4-13877AF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3AFCD-7FCB-8788-5CC5-922AAEC7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9D57-D4F9-C4B4-074E-87C4AD6B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8AAE-D3D5-0631-0C40-8124F1F8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72BF-595F-A32D-8833-BA875EEC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D7DFB-46C6-9793-05C4-1E7CB36B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BBEFF-E62B-AFF6-8934-E0EE3CA66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329F9-C432-93AB-4AA3-21BE66710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77DFA-32A1-F175-6999-F0829EB2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5C7C4-C716-55A1-1FD7-222DDCC4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40464-3F97-A58C-0A86-0609C2D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11C0-8371-CD53-E85F-CB63019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E443-AF7E-FF15-AEF0-46880E45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82F49-0475-641D-82DE-0DFC41A2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6AB26-718A-6906-29FA-68151D32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D3456-367D-B0F1-E554-E9B3CC55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2510F-4E92-046D-1B3E-57F80B78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C172-69B6-693E-3D87-9F14EF21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DDA6-5CC4-5355-0DB0-DE33D30F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CF1D-73AA-4BAB-65DF-4F2705D5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97250-1676-4375-E660-D482080B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117AB-ED8E-D1E8-AA77-687D160C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4A939-4F04-2ED9-9BDA-8F08FFE5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481CD-C439-8907-6B1E-BF2D4BF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7A4B-7EA9-222F-F8D3-F4F33333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DC5D8-FE45-65C6-C2E3-B6A2E642B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A527-6F2C-FB0E-010B-B95CBBF28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13494-1EDF-51C4-076E-40ECE66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B08C1-8DA8-3782-9794-F1D1AD85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288C5-E1AB-72D4-A48D-6BD1ED1C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9DDB-F6C2-34DC-2064-AFEC15E2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1561-E4C3-9940-3BC1-A92537DE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4063-34C6-C444-EC77-E4625BE60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BB73-F10C-4265-B706-DC3445C6EC5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342C-FC73-C252-875A-8FF44CBE4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C710-4ECD-DD52-21D1-FE1E0B0CE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8D05-72ED-4528-81DA-47F88BE60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BECEEA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40475-320E-057F-A7AE-AA7CFCF59E63}"/>
              </a:ext>
            </a:extLst>
          </p:cNvPr>
          <p:cNvSpPr/>
          <p:nvPr/>
        </p:nvSpPr>
        <p:spPr>
          <a:xfrm>
            <a:off x="8591909" y="119817"/>
            <a:ext cx="3444082" cy="796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C6979"/>
                </a:solidFill>
              </a:rPr>
              <a:t>Data Life Cycle, </a:t>
            </a:r>
          </a:p>
          <a:p>
            <a:r>
              <a:rPr lang="en-US" sz="1200" b="1" dirty="0">
                <a:solidFill>
                  <a:srgbClr val="0C6979"/>
                </a:solidFill>
              </a:rPr>
              <a:t>context for the conversation</a:t>
            </a:r>
          </a:p>
          <a:p>
            <a:r>
              <a:rPr lang="en-US" sz="1200" b="1" dirty="0">
                <a:solidFill>
                  <a:srgbClr val="0C6979"/>
                </a:solidFill>
              </a:rPr>
              <a:t>By Maryna.</a:t>
            </a:r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9E07F0F2-8EEE-D3DA-7442-C0CFF7051984}"/>
              </a:ext>
            </a:extLst>
          </p:cNvPr>
          <p:cNvSpPr/>
          <p:nvPr/>
        </p:nvSpPr>
        <p:spPr>
          <a:xfrm>
            <a:off x="3271287" y="1915805"/>
            <a:ext cx="1509623" cy="1069676"/>
          </a:xfrm>
          <a:prstGeom prst="flowChartPredefined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Data capture: from multiple  sources of Data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B320D0-77FD-2D2D-D121-30F0BD8BBDEC}"/>
              </a:ext>
            </a:extLst>
          </p:cNvPr>
          <p:cNvSpPr/>
          <p:nvPr/>
        </p:nvSpPr>
        <p:spPr>
          <a:xfrm>
            <a:off x="3138478" y="3092055"/>
            <a:ext cx="1716656" cy="1543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Data Sources</a:t>
            </a: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Partners facing  data entry 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Batch Data Import(CSV..)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Data Purchase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Pull Data from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Offer API to push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Scraping Data</a:t>
            </a:r>
          </a:p>
          <a:p>
            <a:pPr algn="ctr"/>
            <a:endParaRPr lang="en-US" sz="110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3B921020-3A18-1875-818C-0F66CE7B98A2}"/>
              </a:ext>
            </a:extLst>
          </p:cNvPr>
          <p:cNvSpPr/>
          <p:nvPr/>
        </p:nvSpPr>
        <p:spPr>
          <a:xfrm>
            <a:off x="1483107" y="4544921"/>
            <a:ext cx="1466490" cy="1013345"/>
          </a:xfrm>
          <a:prstGeom prst="cloudCallout">
            <a:avLst>
              <a:gd name="adj1" fmla="val 39489"/>
              <a:gd name="adj2" fmla="val -11539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! Quality of Source, </a:t>
            </a:r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sufficient 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complete purposeful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9676406-0F5A-90E3-8351-585A95AEB112}"/>
              </a:ext>
            </a:extLst>
          </p:cNvPr>
          <p:cNvSpPr/>
          <p:nvPr/>
        </p:nvSpPr>
        <p:spPr>
          <a:xfrm flipV="1">
            <a:off x="2960719" y="1421223"/>
            <a:ext cx="1121433" cy="494582"/>
          </a:xfrm>
          <a:prstGeom prst="bentUpArrow">
            <a:avLst/>
          </a:prstGeom>
          <a:gradFill flip="none" rotWithShape="1">
            <a:gsLst>
              <a:gs pos="0">
                <a:srgbClr val="0C6979">
                  <a:tint val="66000"/>
                  <a:satMod val="160000"/>
                </a:srgbClr>
              </a:gs>
              <a:gs pos="50000">
                <a:srgbClr val="0C6979">
                  <a:tint val="44500"/>
                  <a:satMod val="160000"/>
                </a:srgbClr>
              </a:gs>
              <a:gs pos="100000">
                <a:srgbClr val="0C6979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edefined Process 36">
            <a:extLst>
              <a:ext uri="{FF2B5EF4-FFF2-40B4-BE49-F238E27FC236}">
                <a16:creationId xmlns:a16="http://schemas.microsoft.com/office/drawing/2014/main" id="{56103E75-A07E-89A4-D024-53240A3809E1}"/>
              </a:ext>
            </a:extLst>
          </p:cNvPr>
          <p:cNvSpPr/>
          <p:nvPr/>
        </p:nvSpPr>
        <p:spPr>
          <a:xfrm>
            <a:off x="5044015" y="2768457"/>
            <a:ext cx="1608828" cy="1069676"/>
          </a:xfrm>
          <a:prstGeom prst="flowChartPredefined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Data Storage and preparation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00F1B4-5F15-9B13-E20F-CCF4D02D586A}"/>
              </a:ext>
            </a:extLst>
          </p:cNvPr>
          <p:cNvSpPr/>
          <p:nvPr/>
        </p:nvSpPr>
        <p:spPr>
          <a:xfrm>
            <a:off x="1438142" y="2064972"/>
            <a:ext cx="1359404" cy="206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Data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Students needs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2D2D2D"/>
                </a:solidFill>
                <a:latin typeface="Noto Sans" panose="020B0502040504020204" pitchFamily="34" charset="0"/>
              </a:rPr>
              <a:t>Data Dictionary</a:t>
            </a:r>
          </a:p>
          <a:p>
            <a:r>
              <a:rPr lang="en-US" sz="1000" b="1" dirty="0">
                <a:solidFill>
                  <a:srgbClr val="2D2D2D"/>
                </a:solidFill>
                <a:latin typeface="Noto Sans" panose="020B0502040504020204" pitchFamily="34" charset="0"/>
              </a:rPr>
              <a:t>--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Word Excel PowerPoint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Requirement management system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GitHub</a:t>
            </a:r>
          </a:p>
        </p:txBody>
      </p: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60FFC415-D8E9-E3DA-807D-0C89E08A4642}"/>
              </a:ext>
            </a:extLst>
          </p:cNvPr>
          <p:cNvSpPr/>
          <p:nvPr/>
        </p:nvSpPr>
        <p:spPr>
          <a:xfrm>
            <a:off x="6983081" y="3714922"/>
            <a:ext cx="1608828" cy="1069676"/>
          </a:xfrm>
          <a:prstGeom prst="flowChartPredefined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Protection usage, and sharing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FE5EF4-36F1-FC4F-6372-7EED72A8969C}"/>
              </a:ext>
            </a:extLst>
          </p:cNvPr>
          <p:cNvSpPr/>
          <p:nvPr/>
        </p:nvSpPr>
        <p:spPr>
          <a:xfrm>
            <a:off x="5039703" y="3941897"/>
            <a:ext cx="1650981" cy="189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Cleaning, mapping and reformatting according to specifications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Data Quality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Backup and recovery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--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Python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R</a:t>
            </a:r>
          </a:p>
          <a:p>
            <a:pPr algn="ctr"/>
            <a:endParaRPr lang="en-US" sz="110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57FBDEF4-3B82-2300-144B-5F3F2B7F7A26}"/>
              </a:ext>
            </a:extLst>
          </p:cNvPr>
          <p:cNvSpPr/>
          <p:nvPr/>
        </p:nvSpPr>
        <p:spPr>
          <a:xfrm>
            <a:off x="8884306" y="4627944"/>
            <a:ext cx="1608828" cy="1069676"/>
          </a:xfrm>
          <a:prstGeom prst="flowChartPredefined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Archiving and Destruction</a:t>
            </a:r>
            <a:endParaRPr lang="en-US" sz="1200" dirty="0"/>
          </a:p>
        </p:txBody>
      </p:sp>
      <p:sp>
        <p:nvSpPr>
          <p:cNvPr id="49" name="Flowchart: Predefined Process 48">
            <a:extLst>
              <a:ext uri="{FF2B5EF4-FFF2-40B4-BE49-F238E27FC236}">
                <a16:creationId xmlns:a16="http://schemas.microsoft.com/office/drawing/2014/main" id="{27D9EC07-875D-FF2B-666E-C455C5BD2C28}"/>
              </a:ext>
            </a:extLst>
          </p:cNvPr>
          <p:cNvSpPr/>
          <p:nvPr/>
        </p:nvSpPr>
        <p:spPr>
          <a:xfrm>
            <a:off x="1429536" y="915876"/>
            <a:ext cx="1509623" cy="1069676"/>
          </a:xfrm>
          <a:prstGeom prst="flowChartPredefined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Scholarship Data Planning</a:t>
            </a:r>
            <a:endParaRPr lang="en-US" sz="1200" dirty="0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B235F64B-BDFB-2F3C-7261-4F9480896FE5}"/>
              </a:ext>
            </a:extLst>
          </p:cNvPr>
          <p:cNvSpPr/>
          <p:nvPr/>
        </p:nvSpPr>
        <p:spPr>
          <a:xfrm flipV="1">
            <a:off x="4780910" y="2293895"/>
            <a:ext cx="1121433" cy="494582"/>
          </a:xfrm>
          <a:prstGeom prst="bentUpArrow">
            <a:avLst/>
          </a:prstGeom>
          <a:gradFill flip="none" rotWithShape="1">
            <a:gsLst>
              <a:gs pos="0">
                <a:srgbClr val="0C6979">
                  <a:tint val="66000"/>
                  <a:satMod val="160000"/>
                </a:srgbClr>
              </a:gs>
              <a:gs pos="50000">
                <a:srgbClr val="0C6979">
                  <a:tint val="44500"/>
                  <a:satMod val="160000"/>
                </a:srgbClr>
              </a:gs>
              <a:gs pos="100000">
                <a:srgbClr val="0C6979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C18A8F17-D512-5A9B-B876-FAB274776986}"/>
              </a:ext>
            </a:extLst>
          </p:cNvPr>
          <p:cNvSpPr/>
          <p:nvPr/>
        </p:nvSpPr>
        <p:spPr>
          <a:xfrm flipV="1">
            <a:off x="6652843" y="3220340"/>
            <a:ext cx="1121433" cy="494582"/>
          </a:xfrm>
          <a:prstGeom prst="bentUpArrow">
            <a:avLst/>
          </a:prstGeom>
          <a:gradFill flip="none" rotWithShape="1">
            <a:gsLst>
              <a:gs pos="0">
                <a:srgbClr val="0C6979">
                  <a:tint val="66000"/>
                  <a:satMod val="160000"/>
                </a:srgbClr>
              </a:gs>
              <a:gs pos="50000">
                <a:srgbClr val="0C6979">
                  <a:tint val="44500"/>
                  <a:satMod val="160000"/>
                </a:srgbClr>
              </a:gs>
              <a:gs pos="100000">
                <a:srgbClr val="0C6979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20550474-1A75-31FE-2524-9E9D0EAC3DC8}"/>
              </a:ext>
            </a:extLst>
          </p:cNvPr>
          <p:cNvSpPr/>
          <p:nvPr/>
        </p:nvSpPr>
        <p:spPr>
          <a:xfrm flipV="1">
            <a:off x="8606378" y="4133362"/>
            <a:ext cx="1121433" cy="494582"/>
          </a:xfrm>
          <a:prstGeom prst="bentUpArrow">
            <a:avLst/>
          </a:prstGeom>
          <a:gradFill flip="none" rotWithShape="1">
            <a:gsLst>
              <a:gs pos="0">
                <a:srgbClr val="0C6979">
                  <a:tint val="66000"/>
                  <a:satMod val="160000"/>
                </a:srgbClr>
              </a:gs>
              <a:gs pos="50000">
                <a:srgbClr val="0C6979">
                  <a:tint val="44500"/>
                  <a:satMod val="160000"/>
                </a:srgbClr>
              </a:gs>
              <a:gs pos="100000">
                <a:srgbClr val="0C6979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F47814-BB6F-D123-99FC-78DB0BC79EF3}"/>
              </a:ext>
            </a:extLst>
          </p:cNvPr>
          <p:cNvSpPr/>
          <p:nvPr/>
        </p:nvSpPr>
        <p:spPr>
          <a:xfrm>
            <a:off x="6737807" y="500153"/>
            <a:ext cx="1797453" cy="249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Partner/Client  Facing Dashboards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Algorithms to process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Analytics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Data Exchange with partners</a:t>
            </a:r>
          </a:p>
          <a:p>
            <a:endParaRPr lang="en-US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903FF65-B5FD-F6DB-46FC-59CB79558472}"/>
              </a:ext>
            </a:extLst>
          </p:cNvPr>
          <p:cNvSpPr/>
          <p:nvPr/>
        </p:nvSpPr>
        <p:spPr>
          <a:xfrm>
            <a:off x="7053068" y="4898759"/>
            <a:ext cx="1298277" cy="104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rgbClr val="2D2D2D"/>
                </a:solidFill>
                <a:latin typeface="Noto Sans" panose="020B0502040504020204" pitchFamily="34" charset="0"/>
              </a:rPr>
              <a:t>A</a:t>
            </a: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audit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Monitoring</a:t>
            </a:r>
          </a:p>
          <a:p>
            <a:endParaRPr lang="en-US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3364BDA5-CC44-CA71-C247-3DDD249587A8}"/>
              </a:ext>
            </a:extLst>
          </p:cNvPr>
          <p:cNvSpPr/>
          <p:nvPr/>
        </p:nvSpPr>
        <p:spPr>
          <a:xfrm>
            <a:off x="9726862" y="2942419"/>
            <a:ext cx="1620014" cy="1545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Removing archived data from active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Purging Data</a:t>
            </a:r>
          </a:p>
          <a:p>
            <a:r>
              <a:rPr lang="en-US" sz="1000" dirty="0">
                <a:solidFill>
                  <a:srgbClr val="2D2D2D"/>
                </a:solidFill>
                <a:latin typeface="Noto Sans" panose="020B0502040504020204" pitchFamily="34" charset="0"/>
              </a:rPr>
              <a:t>Need requirements</a:t>
            </a:r>
          </a:p>
        </p:txBody>
      </p: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5F73AEAA-ACEB-4347-3B26-85FA4E1ACC23}"/>
              </a:ext>
            </a:extLst>
          </p:cNvPr>
          <p:cNvSpPr/>
          <p:nvPr/>
        </p:nvSpPr>
        <p:spPr>
          <a:xfrm>
            <a:off x="1813143" y="6604779"/>
            <a:ext cx="8755381" cy="219199"/>
          </a:xfrm>
          <a:prstGeom prst="flowChartPredefinedProcess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 Control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4;p1">
            <a:extLst>
              <a:ext uri="{FF2B5EF4-FFF2-40B4-BE49-F238E27FC236}">
                <a16:creationId xmlns:a16="http://schemas.microsoft.com/office/drawing/2014/main" id="{6413A5C8-5966-F02D-53A4-231104482762}"/>
              </a:ext>
            </a:extLst>
          </p:cNvPr>
          <p:cNvSpPr/>
          <p:nvPr/>
        </p:nvSpPr>
        <p:spPr>
          <a:xfrm>
            <a:off x="2252948" y="6461980"/>
            <a:ext cx="171600" cy="85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;p1">
            <a:extLst>
              <a:ext uri="{FF2B5EF4-FFF2-40B4-BE49-F238E27FC236}">
                <a16:creationId xmlns:a16="http://schemas.microsoft.com/office/drawing/2014/main" id="{1F31BA47-0A6B-0CAF-9A94-9A69D9BE2C95}"/>
              </a:ext>
            </a:extLst>
          </p:cNvPr>
          <p:cNvSpPr/>
          <p:nvPr/>
        </p:nvSpPr>
        <p:spPr>
          <a:xfrm>
            <a:off x="3864698" y="6455380"/>
            <a:ext cx="171600" cy="85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6;p1">
            <a:extLst>
              <a:ext uri="{FF2B5EF4-FFF2-40B4-BE49-F238E27FC236}">
                <a16:creationId xmlns:a16="http://schemas.microsoft.com/office/drawing/2014/main" id="{26CEE680-DC70-1F29-83FA-0EB18688F8E3}"/>
              </a:ext>
            </a:extLst>
          </p:cNvPr>
          <p:cNvSpPr/>
          <p:nvPr/>
        </p:nvSpPr>
        <p:spPr>
          <a:xfrm>
            <a:off x="5476448" y="6455380"/>
            <a:ext cx="171600" cy="85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7;p1">
            <a:extLst>
              <a:ext uri="{FF2B5EF4-FFF2-40B4-BE49-F238E27FC236}">
                <a16:creationId xmlns:a16="http://schemas.microsoft.com/office/drawing/2014/main" id="{B0A4B613-933A-042D-CD24-09361EF4A231}"/>
              </a:ext>
            </a:extLst>
          </p:cNvPr>
          <p:cNvSpPr/>
          <p:nvPr/>
        </p:nvSpPr>
        <p:spPr>
          <a:xfrm>
            <a:off x="7746648" y="6461980"/>
            <a:ext cx="171600" cy="85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8;p1">
            <a:extLst>
              <a:ext uri="{FF2B5EF4-FFF2-40B4-BE49-F238E27FC236}">
                <a16:creationId xmlns:a16="http://schemas.microsoft.com/office/drawing/2014/main" id="{E2CF00A6-1CCF-C6FF-80D4-6DF3508F1960}"/>
              </a:ext>
            </a:extLst>
          </p:cNvPr>
          <p:cNvSpPr/>
          <p:nvPr/>
        </p:nvSpPr>
        <p:spPr>
          <a:xfrm>
            <a:off x="9539323" y="6461980"/>
            <a:ext cx="171600" cy="85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699F7-B088-4CD2-C491-F47018F8AD0E}"/>
              </a:ext>
            </a:extLst>
          </p:cNvPr>
          <p:cNvSpPr/>
          <p:nvPr/>
        </p:nvSpPr>
        <p:spPr>
          <a:xfrm>
            <a:off x="5006120" y="5939774"/>
            <a:ext cx="1283855" cy="479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C6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Automated data validation, Data cleaning, enrichment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5F9B9-E86F-8287-A72D-FE989DB36218}"/>
              </a:ext>
            </a:extLst>
          </p:cNvPr>
          <p:cNvSpPr/>
          <p:nvPr/>
        </p:nvSpPr>
        <p:spPr>
          <a:xfrm>
            <a:off x="1782620" y="5920571"/>
            <a:ext cx="1283855" cy="479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C6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Curated requirements, metrics, data dictionary(metadata)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C244B-0A33-D5AE-B393-BD0F701C5169}"/>
              </a:ext>
            </a:extLst>
          </p:cNvPr>
          <p:cNvSpPr/>
          <p:nvPr/>
        </p:nvSpPr>
        <p:spPr>
          <a:xfrm>
            <a:off x="7244082" y="5937385"/>
            <a:ext cx="1283855" cy="4627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C6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Automated Data Audit, </a:t>
            </a:r>
          </a:p>
          <a:p>
            <a:pPr algn="ctr"/>
            <a:r>
              <a:rPr lang="en-US" sz="800" dirty="0"/>
              <a:t>Data Quality metrics, Compliance: Data Protection act,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3EC5E-0AD3-0A66-97E2-A4CD277F3962}"/>
              </a:ext>
            </a:extLst>
          </p:cNvPr>
          <p:cNvSpPr/>
          <p:nvPr/>
        </p:nvSpPr>
        <p:spPr>
          <a:xfrm>
            <a:off x="9068995" y="5950607"/>
            <a:ext cx="1283855" cy="479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C6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Cost, declining values, change of regulations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E0ED5-020B-8F8E-2540-B0F05A347968}"/>
              </a:ext>
            </a:extLst>
          </p:cNvPr>
          <p:cNvSpPr/>
          <p:nvPr/>
        </p:nvSpPr>
        <p:spPr>
          <a:xfrm>
            <a:off x="3354847" y="5950607"/>
            <a:ext cx="1283855" cy="479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C6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Identify reliable sources,</a:t>
            </a:r>
          </a:p>
          <a:p>
            <a:pPr algn="ctr"/>
            <a:r>
              <a:rPr lang="en-US" sz="800" dirty="0"/>
              <a:t>Automatic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27426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180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Noto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Maryna Khatnyuk</dc:creator>
  <cp:lastModifiedBy>Maryna Khatnyuk</cp:lastModifiedBy>
  <cp:revision>32</cp:revision>
  <dcterms:created xsi:type="dcterms:W3CDTF">2022-11-07T19:04:32Z</dcterms:created>
  <dcterms:modified xsi:type="dcterms:W3CDTF">2023-03-03T23:45:10Z</dcterms:modified>
</cp:coreProperties>
</file>