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2ajkqLr65roc9/i5/Leho4FpM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7.xml"/><Relationship Id="rId22" Type="http://schemas.openxmlformats.org/officeDocument/2006/relationships/font" Target="fonts/Nunito-boldItalic.fntdata"/><Relationship Id="rId10" Type="http://schemas.openxmlformats.org/officeDocument/2006/relationships/slide" Target="slides/slide6.xml"/><Relationship Id="rId21" Type="http://schemas.openxmlformats.org/officeDocument/2006/relationships/font" Target="fonts/Nunito-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Quick: </a:t>
            </a:r>
            <a:endParaRPr/>
          </a:p>
        </p:txBody>
      </p:sp>
      <p:sp>
        <p:nvSpPr>
          <p:cNvPr id="137" name="Google Shape;1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564eba7e8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564eba7e8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sz="1100"/>
              <a:t>We sorted the </a:t>
            </a:r>
            <a:r>
              <a:rPr lang="en-CA" sz="1100"/>
              <a:t>dataset</a:t>
            </a:r>
            <a:r>
              <a:rPr lang="en-CA" sz="1100"/>
              <a:t> is descending order by salary. We found that, out of the fifteen highest paid players, there were five on our team (marked in bold characters). We also observed that players with higher salaries didn’t necessarily have higher WAR scores.</a:t>
            </a:r>
            <a:endParaRPr sz="1100"/>
          </a:p>
        </p:txBody>
      </p:sp>
      <p:sp>
        <p:nvSpPr>
          <p:cNvPr id="198" name="Google Shape;198;g20564eba7e8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564eba7e8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564eba7e8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We used a pivot table to </a:t>
            </a:r>
            <a:r>
              <a:rPr lang="en-CA"/>
              <a:t>calculate</a:t>
            </a:r>
            <a:r>
              <a:rPr lang="en-CA"/>
              <a:t> </a:t>
            </a:r>
            <a:r>
              <a:rPr lang="en-CA"/>
              <a:t>average</a:t>
            </a:r>
            <a:r>
              <a:rPr lang="en-CA"/>
              <a:t> salary for each position. Then we sorted the results in descending order to rank the </a:t>
            </a:r>
            <a:r>
              <a:rPr lang="en-CA"/>
              <a:t>positions</a:t>
            </a:r>
            <a:r>
              <a:rPr lang="en-CA"/>
              <a:t> from highest to lowest. We found that SS (shortstop) was the position with the highest average salary.</a:t>
            </a:r>
            <a:endParaRPr/>
          </a:p>
        </p:txBody>
      </p:sp>
      <p:sp>
        <p:nvSpPr>
          <p:cNvPr id="205" name="Google Shape;205;g20564eba7e8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564eba7e8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564eba7e8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We ran solver with the objective of minimizing total salary. We found that the minimum total salary possible for a team is $10.5M. Such a team has a low WAR score of 54.1</a:t>
            </a:r>
            <a:endParaRPr/>
          </a:p>
        </p:txBody>
      </p:sp>
      <p:sp>
        <p:nvSpPr>
          <p:cNvPr id="212" name="Google Shape;212;g20564eba7e8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564eba7e8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564eba7e8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sz="1100"/>
              <a:t>To come up with a measure of relative value for each player, we used</a:t>
            </a:r>
            <a:r>
              <a:rPr lang="en-CA" sz="1100"/>
              <a:t> Billy Beane’s strategy. We came up with t</a:t>
            </a:r>
            <a:r>
              <a:rPr lang="en-CA" sz="1100"/>
              <a:t>he VAL variable, which compares the value a player brings to the team (WAR) to what the player costs the team (SAL). So, this variable identifies</a:t>
            </a:r>
            <a:r>
              <a:rPr lang="en-CA" sz="1100"/>
              <a:t> players that bring most value to team for the price the team pays for them</a:t>
            </a:r>
            <a:r>
              <a:rPr lang="en-CA" sz="1100"/>
              <a:t>. The table shows the top 10 </a:t>
            </a:r>
            <a:r>
              <a:rPr lang="en-CA" sz="1100"/>
              <a:t>most valuable players </a:t>
            </a:r>
            <a:r>
              <a:rPr lang="en-CA" sz="1100"/>
              <a:t>in the dataset, out of which 6 are on our team.</a:t>
            </a:r>
            <a:endParaRPr/>
          </a:p>
        </p:txBody>
      </p:sp>
      <p:sp>
        <p:nvSpPr>
          <p:cNvPr id="219" name="Google Shape;219;g20564eba7e8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CA"/>
              <a:t>Add potential questions classmates and professor might ask</a:t>
            </a:r>
            <a:endParaRPr/>
          </a:p>
        </p:txBody>
      </p:sp>
      <p:sp>
        <p:nvSpPr>
          <p:cNvPr id="226" name="Google Shape;2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5642d9b2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5642d9b2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Before we get into the analysis , we give you the introduction</a:t>
            </a:r>
            <a:endParaRPr/>
          </a:p>
        </p:txBody>
      </p:sp>
      <p:sp>
        <p:nvSpPr>
          <p:cNvPr id="145" name="Google Shape;145;g205642d9b2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5642d9b2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5642d9b2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It is not sustainable but it is a source of </a:t>
            </a:r>
            <a:r>
              <a:rPr lang="en-CA"/>
              <a:t>competitive</a:t>
            </a:r>
            <a:r>
              <a:rPr lang="en-CA"/>
              <a:t> advantage. Overtime , it is not sustainable because every other team can apply this practice. </a:t>
            </a:r>
            <a:endParaRPr/>
          </a:p>
        </p:txBody>
      </p:sp>
      <p:sp>
        <p:nvSpPr>
          <p:cNvPr id="151" name="Google Shape;151;g205642d9b2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564eba7e8_5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564eba7e8_5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There are </a:t>
            </a:r>
            <a:r>
              <a:rPr lang="en-CA"/>
              <a:t>qualities</a:t>
            </a:r>
            <a:r>
              <a:rPr lang="en-CA"/>
              <a:t> that influence the success but it is hard to measure to plug to the statistical model. </a:t>
            </a:r>
            <a:endParaRPr/>
          </a:p>
        </p:txBody>
      </p:sp>
      <p:sp>
        <p:nvSpPr>
          <p:cNvPr id="157" name="Google Shape;157;g20564eba7e8_5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64eba7e8_5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64eba7e8_5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0564eba7e8_5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lang="en-CA"/>
              <a:t>Highlight Question 3A)</a:t>
            </a:r>
            <a:endParaRPr/>
          </a:p>
          <a:p>
            <a:pPr indent="-171450" lvl="0" marL="171450" marR="0" rtl="0" algn="l">
              <a:lnSpc>
                <a:spcPct val="100000"/>
              </a:lnSpc>
              <a:spcBef>
                <a:spcPts val="0"/>
              </a:spcBef>
              <a:spcAft>
                <a:spcPts val="0"/>
              </a:spcAft>
              <a:buClr>
                <a:schemeClr val="dk1"/>
              </a:buClr>
              <a:buSzPts val="1200"/>
              <a:buFont typeface="Arial"/>
              <a:buChar char="•"/>
            </a:pPr>
            <a:r>
              <a:rPr lang="en-CA"/>
              <a:t>Avoid too technical terms, but still provide it?</a:t>
            </a:r>
            <a:endParaRPr/>
          </a:p>
          <a:p>
            <a:pPr indent="-171450" lvl="0" marL="171450" marR="0" rtl="0" algn="l">
              <a:lnSpc>
                <a:spcPct val="100000"/>
              </a:lnSpc>
              <a:spcBef>
                <a:spcPts val="0"/>
              </a:spcBef>
              <a:spcAft>
                <a:spcPts val="0"/>
              </a:spcAft>
              <a:buClr>
                <a:schemeClr val="dk1"/>
              </a:buClr>
              <a:buSzPts val="1200"/>
              <a:buFont typeface="Arial"/>
              <a:buChar char="•"/>
            </a:pPr>
            <a:r>
              <a:rPr lang="en-CA"/>
              <a:t>i.e. slack – “we have extra moonies”</a:t>
            </a:r>
            <a:endParaRPr/>
          </a:p>
          <a:p>
            <a:pPr indent="0" lvl="0" marL="0" rtl="0" algn="l">
              <a:spcBef>
                <a:spcPts val="0"/>
              </a:spcBef>
              <a:spcAft>
                <a:spcPts val="0"/>
              </a:spcAft>
              <a:buNone/>
            </a:pPr>
            <a:r>
              <a:rPr lang="en-CA"/>
              <a:t>Wins </a:t>
            </a:r>
            <a:r>
              <a:rPr lang="en-CA"/>
              <a:t>Upon</a:t>
            </a:r>
            <a:r>
              <a:rPr lang="en-CA"/>
              <a:t> </a:t>
            </a:r>
            <a:r>
              <a:rPr lang="en-CA"/>
              <a:t>Replacement</a:t>
            </a:r>
            <a:endParaRPr/>
          </a:p>
          <a:p>
            <a:pPr indent="0" lvl="0" marL="0" rtl="0" algn="l">
              <a:spcBef>
                <a:spcPts val="0"/>
              </a:spcBef>
              <a:spcAft>
                <a:spcPts val="0"/>
              </a:spcAft>
              <a:buNone/>
            </a:pPr>
            <a:r>
              <a:t/>
            </a:r>
            <a:endParaRPr/>
          </a:p>
        </p:txBody>
      </p:sp>
      <p:sp>
        <p:nvSpPr>
          <p:cNvPr id="169" name="Google Shape;16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4d6263494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204d6263494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lang="en-CA"/>
              <a:t>Highlight Question 3A)</a:t>
            </a:r>
            <a:endParaRPr/>
          </a:p>
          <a:p>
            <a:pPr indent="-171450" lvl="0" marL="171450" marR="0" rtl="0" algn="l">
              <a:lnSpc>
                <a:spcPct val="100000"/>
              </a:lnSpc>
              <a:spcBef>
                <a:spcPts val="0"/>
              </a:spcBef>
              <a:spcAft>
                <a:spcPts val="0"/>
              </a:spcAft>
              <a:buClr>
                <a:schemeClr val="dk1"/>
              </a:buClr>
              <a:buSzPts val="1200"/>
              <a:buFont typeface="Arial"/>
              <a:buChar char="•"/>
            </a:pPr>
            <a:r>
              <a:rPr lang="en-CA"/>
              <a:t>Avoid too technical terms, but still provide it?</a:t>
            </a:r>
            <a:endParaRPr/>
          </a:p>
          <a:p>
            <a:pPr indent="-171450" lvl="0" marL="171450" marR="0" rtl="0" algn="l">
              <a:lnSpc>
                <a:spcPct val="100000"/>
              </a:lnSpc>
              <a:spcBef>
                <a:spcPts val="0"/>
              </a:spcBef>
              <a:spcAft>
                <a:spcPts val="0"/>
              </a:spcAft>
              <a:buClr>
                <a:schemeClr val="dk1"/>
              </a:buClr>
              <a:buSzPts val="1200"/>
              <a:buFont typeface="Arial"/>
              <a:buChar char="•"/>
            </a:pPr>
            <a:r>
              <a:rPr lang="en-CA"/>
              <a:t>i.e. slack – “we have extra moonies”</a:t>
            </a:r>
            <a:endParaRPr/>
          </a:p>
          <a:p>
            <a:pPr indent="0" lvl="0" marL="0" rtl="0" algn="l">
              <a:spcBef>
                <a:spcPts val="0"/>
              </a:spcBef>
              <a:spcAft>
                <a:spcPts val="0"/>
              </a:spcAft>
              <a:buNone/>
            </a:pPr>
            <a:r>
              <a:t/>
            </a:r>
            <a:endParaRPr/>
          </a:p>
        </p:txBody>
      </p:sp>
      <p:sp>
        <p:nvSpPr>
          <p:cNvPr id="176" name="Google Shape;176;g204d6263494_1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564eba7e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564eba7e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ased on our Solver’s results, this is our best possible team of 15 players. We have a WAR score of 100.1 and a total team salary $187.525M</a:t>
            </a:r>
            <a:r>
              <a:rPr lang="en-CA"/>
              <a:t>B</a:t>
            </a:r>
            <a:endParaRPr/>
          </a:p>
        </p:txBody>
      </p:sp>
      <p:sp>
        <p:nvSpPr>
          <p:cNvPr id="184" name="Google Shape;184;g20564eba7e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64eba7e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64eba7e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CA"/>
              <a:t>Binding constraints are the ones that the optimal solution depends on. There’s no slack or buffer available for those variables. Non-binding constraints are not critical to the optimal solution.</a:t>
            </a:r>
            <a:endParaRPr/>
          </a:p>
        </p:txBody>
      </p:sp>
      <p:sp>
        <p:nvSpPr>
          <p:cNvPr id="191" name="Google Shape;191;g20564eba7e8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 name="Shape 13"/>
        <p:cNvGrpSpPr/>
        <p:nvPr/>
      </p:nvGrpSpPr>
      <p:grpSpPr>
        <a:xfrm>
          <a:off x="0" y="0"/>
          <a:ext cx="0" cy="0"/>
          <a:chOff x="0" y="0"/>
          <a:chExt cx="0" cy="0"/>
        </a:xfrm>
      </p:grpSpPr>
      <p:sp>
        <p:nvSpPr>
          <p:cNvPr id="14" name="Google Shape;14;g204c562bb62_1_64"/>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04c562bb62_1_64"/>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204c562bb62_1_64"/>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204c562bb62_1_64"/>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 name="Google Shape;18;g204c562bb62_1_64"/>
          <p:cNvGrpSpPr/>
          <p:nvPr/>
        </p:nvGrpSpPr>
        <p:grpSpPr>
          <a:xfrm>
            <a:off x="340259" y="790"/>
            <a:ext cx="3000409" cy="1392365"/>
            <a:chOff x="255200" y="592"/>
            <a:chExt cx="2250363" cy="1044300"/>
          </a:xfrm>
        </p:grpSpPr>
        <p:sp>
          <p:nvSpPr>
            <p:cNvPr id="19" name="Google Shape;19;g204c562bb62_1_64"/>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204c562bb62_1_64"/>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204c562bb62_1_64"/>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204c562bb62_1_64"/>
          <p:cNvGrpSpPr/>
          <p:nvPr/>
        </p:nvGrpSpPr>
        <p:grpSpPr>
          <a:xfrm>
            <a:off x="1207163" y="790"/>
            <a:ext cx="3000409" cy="1392365"/>
            <a:chOff x="905395" y="592"/>
            <a:chExt cx="2250363" cy="1044300"/>
          </a:xfrm>
        </p:grpSpPr>
        <p:sp>
          <p:nvSpPr>
            <p:cNvPr id="23" name="Google Shape;23;g204c562bb62_1_64"/>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04c562bb62_1_64"/>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04c562bb62_1_64"/>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204c562bb62_1_64"/>
          <p:cNvGrpSpPr/>
          <p:nvPr/>
        </p:nvGrpSpPr>
        <p:grpSpPr>
          <a:xfrm>
            <a:off x="9409957" y="6784"/>
            <a:ext cx="2468376" cy="1002839"/>
            <a:chOff x="6917201" y="0"/>
            <a:chExt cx="2227777" cy="863400"/>
          </a:xfrm>
        </p:grpSpPr>
        <p:sp>
          <p:nvSpPr>
            <p:cNvPr id="27" name="Google Shape;27;g204c562bb62_1_64"/>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04c562bb62_1_64"/>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04c562bb62_1_64"/>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204c562bb62_1_64"/>
          <p:cNvGrpSpPr/>
          <p:nvPr/>
        </p:nvGrpSpPr>
        <p:grpSpPr>
          <a:xfrm>
            <a:off x="8737606" y="5623802"/>
            <a:ext cx="3185498" cy="1234317"/>
            <a:chOff x="6917201" y="0"/>
            <a:chExt cx="2227777" cy="863400"/>
          </a:xfrm>
        </p:grpSpPr>
        <p:sp>
          <p:nvSpPr>
            <p:cNvPr id="31" name="Google Shape;31;g204c562bb62_1_64"/>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04c562bb62_1_64"/>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04c562bb62_1_64"/>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4" name="Google Shape;34;g204c562bb62_1_64"/>
          <p:cNvGrpSpPr/>
          <p:nvPr/>
        </p:nvGrpSpPr>
        <p:grpSpPr>
          <a:xfrm>
            <a:off x="265762" y="5407536"/>
            <a:ext cx="3727293" cy="1444382"/>
            <a:chOff x="6917201" y="0"/>
            <a:chExt cx="2227777" cy="863400"/>
          </a:xfrm>
        </p:grpSpPr>
        <p:sp>
          <p:nvSpPr>
            <p:cNvPr id="35" name="Google Shape;35;g204c562bb62_1_64"/>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204c562bb62_1_64"/>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04c562bb62_1_64"/>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 name="Google Shape;38;g204c562bb62_1_64"/>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9" name="Google Shape;39;g204c562bb62_1_64"/>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40" name="Google Shape;40;g204c562bb62_1_6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g204c562bb62_1_164"/>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 name="Google Shape;115;g204c562bb62_1_164"/>
          <p:cNvGrpSpPr/>
          <p:nvPr/>
        </p:nvGrpSpPr>
        <p:grpSpPr>
          <a:xfrm>
            <a:off x="7945629" y="5492768"/>
            <a:ext cx="3361269" cy="1365553"/>
            <a:chOff x="6917201" y="0"/>
            <a:chExt cx="2227777" cy="863400"/>
          </a:xfrm>
        </p:grpSpPr>
        <p:sp>
          <p:nvSpPr>
            <p:cNvPr id="116" name="Google Shape;116;g204c562bb62_1_164"/>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04c562bb62_1_164"/>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04c562bb62_1_164"/>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9" name="Google Shape;119;g204c562bb62_1_164"/>
          <p:cNvGrpSpPr/>
          <p:nvPr/>
        </p:nvGrpSpPr>
        <p:grpSpPr>
          <a:xfrm>
            <a:off x="265762" y="3"/>
            <a:ext cx="3727293" cy="1444382"/>
            <a:chOff x="6917201" y="0"/>
            <a:chExt cx="2227777" cy="863400"/>
          </a:xfrm>
        </p:grpSpPr>
        <p:sp>
          <p:nvSpPr>
            <p:cNvPr id="120" name="Google Shape;120;g204c562bb62_1_164"/>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04c562bb62_1_164"/>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04c562bb62_1_164"/>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3" name="Google Shape;123;g204c562bb62_1_164"/>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4" name="Google Shape;124;g204c562bb62_1_164"/>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5" name="Google Shape;125;g204c562bb62_1_16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g204c562bb62_1_17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g204c562bb62_1_1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0" name="Google Shape;130;g204c562bb62_1_17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1" name="Google Shape;131;g204c562bb62_1_17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g204c562bb62_1_1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g204c562bb62_1_1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1" name="Shape 41"/>
        <p:cNvGrpSpPr/>
        <p:nvPr/>
      </p:nvGrpSpPr>
      <p:grpSpPr>
        <a:xfrm>
          <a:off x="0" y="0"/>
          <a:ext cx="0" cy="0"/>
          <a:chOff x="0" y="0"/>
          <a:chExt cx="0" cy="0"/>
        </a:xfrm>
      </p:grpSpPr>
      <p:sp>
        <p:nvSpPr>
          <p:cNvPr id="42" name="Google Shape;42;g204c562bb62_1_92"/>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3" name="Google Shape;43;g204c562bb62_1_92"/>
          <p:cNvGrpSpPr/>
          <p:nvPr/>
        </p:nvGrpSpPr>
        <p:grpSpPr>
          <a:xfrm>
            <a:off x="7458691" y="5281486"/>
            <a:ext cx="3880118" cy="1576482"/>
            <a:chOff x="6917201" y="0"/>
            <a:chExt cx="2227777" cy="863400"/>
          </a:xfrm>
        </p:grpSpPr>
        <p:sp>
          <p:nvSpPr>
            <p:cNvPr id="44" name="Google Shape;44;g204c562bb62_1_92"/>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204c562bb62_1_92"/>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204c562bb62_1_92"/>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7" name="Google Shape;47;g204c562bb62_1_92"/>
          <p:cNvGrpSpPr/>
          <p:nvPr/>
        </p:nvGrpSpPr>
        <p:grpSpPr>
          <a:xfrm>
            <a:off x="265762" y="3"/>
            <a:ext cx="3727293" cy="1444382"/>
            <a:chOff x="6917201" y="0"/>
            <a:chExt cx="2227777" cy="863400"/>
          </a:xfrm>
        </p:grpSpPr>
        <p:sp>
          <p:nvSpPr>
            <p:cNvPr id="48" name="Google Shape;48;g204c562bb62_1_92"/>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g204c562bb62_1_92"/>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204c562bb62_1_92"/>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1" name="Google Shape;51;g204c562bb62_1_92"/>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52" name="Google Shape;52;g204c562bb62_1_9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3" name="Shape 53"/>
        <p:cNvGrpSpPr/>
        <p:nvPr/>
      </p:nvGrpSpPr>
      <p:grpSpPr>
        <a:xfrm>
          <a:off x="0" y="0"/>
          <a:ext cx="0" cy="0"/>
          <a:chOff x="0" y="0"/>
          <a:chExt cx="0" cy="0"/>
        </a:xfrm>
      </p:grpSpPr>
      <p:sp>
        <p:nvSpPr>
          <p:cNvPr id="54" name="Google Shape;54;g204c562bb62_1_10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204c562bb62_1_10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204c562bb62_1_10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204c562bb62_1_10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8" name="Google Shape;58;g204c562bb62_1_104"/>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g204c562bb62_1_10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g204c562bb62_1_11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204c562bb62_1_111"/>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204c562bb62_1_11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g204c562bb62_1_111"/>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5" name="Google Shape;65;g204c562bb62_1_111"/>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6" name="Google Shape;66;g204c562bb62_1_111"/>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7" name="Google Shape;67;g204c562bb62_1_11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g204c562bb62_1_11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204c562bb62_1_11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 name="Google Shape;71;g204c562bb62_1_11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04c562bb62_1_119"/>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3" name="Google Shape;73;g204c562bb62_1_11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g204c562bb62_1_12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04c562bb62_1_125"/>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204c562bb62_1_12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04c562bb62_1_125"/>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9" name="Google Shape;79;g204c562bb62_1_125"/>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80" name="Google Shape;80;g204c562bb62_1_12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1" name="Shape 81"/>
        <p:cNvGrpSpPr/>
        <p:nvPr/>
      </p:nvGrpSpPr>
      <p:grpSpPr>
        <a:xfrm>
          <a:off x="0" y="0"/>
          <a:ext cx="0" cy="0"/>
          <a:chOff x="0" y="0"/>
          <a:chExt cx="0" cy="0"/>
        </a:xfrm>
      </p:grpSpPr>
      <p:sp>
        <p:nvSpPr>
          <p:cNvPr id="82" name="Google Shape;82;g204c562bb62_1_132"/>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04c562bb62_1_132"/>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4" name="Google Shape;84;g204c562bb62_1_132"/>
          <p:cNvGrpSpPr/>
          <p:nvPr/>
        </p:nvGrpSpPr>
        <p:grpSpPr>
          <a:xfrm>
            <a:off x="341189" y="-11"/>
            <a:ext cx="3001758" cy="1391229"/>
            <a:chOff x="3961956" y="4383950"/>
            <a:chExt cx="1160548" cy="548700"/>
          </a:xfrm>
        </p:grpSpPr>
        <p:sp>
          <p:nvSpPr>
            <p:cNvPr id="85" name="Google Shape;85;g204c562bb62_1_132"/>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204c562bb62_1_132"/>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04c562bb62_1_132"/>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204c562bb62_1_13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9" name="Google Shape;89;g204c562bb62_1_132"/>
          <p:cNvGrpSpPr/>
          <p:nvPr/>
        </p:nvGrpSpPr>
        <p:grpSpPr>
          <a:xfrm>
            <a:off x="46579" y="6029501"/>
            <a:ext cx="2124408" cy="822734"/>
            <a:chOff x="6917201" y="0"/>
            <a:chExt cx="2227777" cy="863400"/>
          </a:xfrm>
        </p:grpSpPr>
        <p:sp>
          <p:nvSpPr>
            <p:cNvPr id="90" name="Google Shape;90;g204c562bb62_1_132"/>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204c562bb62_1_132"/>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204c562bb62_1_132"/>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 name="Google Shape;93;g204c562bb62_1_132"/>
          <p:cNvGrpSpPr/>
          <p:nvPr/>
        </p:nvGrpSpPr>
        <p:grpSpPr>
          <a:xfrm>
            <a:off x="7848470" y="1657"/>
            <a:ext cx="4343273" cy="1681990"/>
            <a:chOff x="6917201" y="0"/>
            <a:chExt cx="2227777" cy="863400"/>
          </a:xfrm>
        </p:grpSpPr>
        <p:sp>
          <p:nvSpPr>
            <p:cNvPr id="94" name="Google Shape;94;g204c562bb62_1_132"/>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g204c562bb62_1_132"/>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g204c562bb62_1_132"/>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 name="Google Shape;97;g204c562bb62_1_132"/>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8" name="Google Shape;98;g204c562bb62_1_13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9" name="Shape 99"/>
        <p:cNvGrpSpPr/>
        <p:nvPr/>
      </p:nvGrpSpPr>
      <p:grpSpPr>
        <a:xfrm>
          <a:off x="0" y="0"/>
          <a:ext cx="0" cy="0"/>
          <a:chOff x="0" y="0"/>
          <a:chExt cx="0" cy="0"/>
        </a:xfrm>
      </p:grpSpPr>
      <p:sp>
        <p:nvSpPr>
          <p:cNvPr id="100" name="Google Shape;100;g204c562bb62_1_15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g204c562bb62_1_15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04c562bb62_1_15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g204c562bb62_1_150"/>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 name="Google Shape;104;g204c562bb62_1_150"/>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5" name="Google Shape;105;g204c562bb62_1_150"/>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6" name="Google Shape;106;g204c562bb62_1_15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g204c562bb62_1_158"/>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204c562bb62_1_158"/>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204c562bb62_1_15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204c562bb62_1_158"/>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12" name="Google Shape;112;g204c562bb62_1_15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9" name="Shape 9"/>
        <p:cNvGrpSpPr/>
        <p:nvPr/>
      </p:nvGrpSpPr>
      <p:grpSpPr>
        <a:xfrm>
          <a:off x="0" y="0"/>
          <a:ext cx="0" cy="0"/>
          <a:chOff x="0" y="0"/>
          <a:chExt cx="0" cy="0"/>
        </a:xfrm>
      </p:grpSpPr>
      <p:sp>
        <p:nvSpPr>
          <p:cNvPr id="10" name="Google Shape;10;g204c562bb62_1_6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1" name="Google Shape;11;g204c562bb62_1_60"/>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12" name="Google Shape;12;g204c562bb62_1_60"/>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support.microsoft.com/en-us/office/using-solver-to-determine-the-optimal-product-mix-c057e214-962f-4339-8207-e593e340491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idx="4294967295" type="ctrTitle"/>
          </p:nvPr>
        </p:nvSpPr>
        <p:spPr>
          <a:xfrm>
            <a:off x="1776750" y="1879600"/>
            <a:ext cx="8638500" cy="867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en-CA" sz="4030">
                <a:solidFill>
                  <a:srgbClr val="000000"/>
                </a:solidFill>
                <a:latin typeface="Calibri"/>
                <a:ea typeface="Calibri"/>
                <a:cs typeface="Calibri"/>
                <a:sym typeface="Calibri"/>
              </a:rPr>
              <a:t>Moneyball: What Are You Paying For?</a:t>
            </a:r>
            <a:endParaRPr b="1" sz="4030">
              <a:solidFill>
                <a:srgbClr val="000000"/>
              </a:solidFill>
              <a:latin typeface="Calibri"/>
              <a:ea typeface="Calibri"/>
              <a:cs typeface="Calibri"/>
              <a:sym typeface="Calibri"/>
            </a:endParaRPr>
          </a:p>
        </p:txBody>
      </p:sp>
      <p:sp>
        <p:nvSpPr>
          <p:cNvPr id="140" name="Google Shape;140;p1"/>
          <p:cNvSpPr txBox="1"/>
          <p:nvPr>
            <p:ph idx="1" type="body"/>
          </p:nvPr>
        </p:nvSpPr>
        <p:spPr>
          <a:xfrm>
            <a:off x="4419750" y="3576275"/>
            <a:ext cx="3352500" cy="360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1" lang="en-CA" sz="2800"/>
              <a:t>Team </a:t>
            </a:r>
            <a:r>
              <a:rPr b="1" lang="en-CA" sz="2800"/>
              <a:t>London</a:t>
            </a:r>
            <a:endParaRPr b="1" sz="2800"/>
          </a:p>
          <a:p>
            <a:pPr indent="0" lvl="0" marL="0" rtl="0" algn="l">
              <a:lnSpc>
                <a:spcPct val="90000"/>
              </a:lnSpc>
              <a:spcBef>
                <a:spcPts val="0"/>
              </a:spcBef>
              <a:spcAft>
                <a:spcPts val="0"/>
              </a:spcAft>
              <a:buClr>
                <a:schemeClr val="dk1"/>
              </a:buClr>
              <a:buSzPts val="2400"/>
              <a:buNone/>
            </a:pPr>
            <a:r>
              <a:t/>
            </a:r>
            <a:endParaRPr sz="2800">
              <a:latin typeface="Nunito"/>
              <a:ea typeface="Nunito"/>
              <a:cs typeface="Nunito"/>
              <a:sym typeface="Nunito"/>
            </a:endParaRPr>
          </a:p>
        </p:txBody>
      </p:sp>
      <p:sp>
        <p:nvSpPr>
          <p:cNvPr id="141" name="Google Shape;141;p1"/>
          <p:cNvSpPr txBox="1"/>
          <p:nvPr/>
        </p:nvSpPr>
        <p:spPr>
          <a:xfrm>
            <a:off x="3907800" y="4149700"/>
            <a:ext cx="4376400" cy="1847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CA" sz="2400">
                <a:solidFill>
                  <a:schemeClr val="dk2"/>
                </a:solidFill>
                <a:latin typeface="Calibri"/>
                <a:ea typeface="Calibri"/>
                <a:cs typeface="Calibri"/>
                <a:sym typeface="Calibri"/>
              </a:rPr>
              <a:t>Alan Bunbury</a:t>
            </a:r>
            <a:br>
              <a:rPr lang="en-CA" sz="2400">
                <a:solidFill>
                  <a:schemeClr val="dk2"/>
                </a:solidFill>
                <a:latin typeface="Calibri"/>
                <a:ea typeface="Calibri"/>
                <a:cs typeface="Calibri"/>
                <a:sym typeface="Calibri"/>
              </a:rPr>
            </a:br>
            <a:r>
              <a:rPr lang="en-CA" sz="2400">
                <a:solidFill>
                  <a:schemeClr val="dk2"/>
                </a:solidFill>
                <a:latin typeface="Calibri"/>
                <a:ea typeface="Calibri"/>
                <a:cs typeface="Calibri"/>
                <a:sym typeface="Calibri"/>
              </a:rPr>
              <a:t>Gizelle Lao</a:t>
            </a:r>
            <a:endParaRPr sz="2400">
              <a:solidFill>
                <a:schemeClr val="dk2"/>
              </a:solidFill>
              <a:latin typeface="Calibri"/>
              <a:ea typeface="Calibri"/>
              <a:cs typeface="Calibri"/>
              <a:sym typeface="Calibri"/>
            </a:endParaRPr>
          </a:p>
          <a:p>
            <a:pPr indent="0" lvl="0" marL="0" rtl="0" algn="ctr">
              <a:lnSpc>
                <a:spcPct val="90000"/>
              </a:lnSpc>
              <a:spcBef>
                <a:spcPts val="0"/>
              </a:spcBef>
              <a:spcAft>
                <a:spcPts val="0"/>
              </a:spcAft>
              <a:buNone/>
            </a:pPr>
            <a:r>
              <a:rPr lang="en-CA" sz="2400">
                <a:solidFill>
                  <a:schemeClr val="dk2"/>
                </a:solidFill>
                <a:latin typeface="Calibri"/>
                <a:ea typeface="Calibri"/>
                <a:cs typeface="Calibri"/>
                <a:sym typeface="Calibri"/>
              </a:rPr>
              <a:t>Laura Camacho</a:t>
            </a:r>
            <a:br>
              <a:rPr lang="en-CA" sz="2400">
                <a:solidFill>
                  <a:schemeClr val="dk2"/>
                </a:solidFill>
                <a:latin typeface="Calibri"/>
                <a:ea typeface="Calibri"/>
                <a:cs typeface="Calibri"/>
                <a:sym typeface="Calibri"/>
              </a:rPr>
            </a:br>
            <a:r>
              <a:rPr lang="en-CA" sz="2400">
                <a:solidFill>
                  <a:schemeClr val="dk2"/>
                </a:solidFill>
                <a:latin typeface="Calibri"/>
                <a:ea typeface="Calibri"/>
                <a:cs typeface="Calibri"/>
                <a:sym typeface="Calibri"/>
              </a:rPr>
              <a:t>Maryna Khatnyuk</a:t>
            </a:r>
            <a:endParaRPr sz="2400">
              <a:solidFill>
                <a:schemeClr val="dk2"/>
              </a:solidFill>
              <a:latin typeface="Calibri"/>
              <a:ea typeface="Calibri"/>
              <a:cs typeface="Calibri"/>
              <a:sym typeface="Calibri"/>
            </a:endParaRPr>
          </a:p>
          <a:p>
            <a:pPr indent="0" lvl="0" marL="0" rtl="0" algn="ctr">
              <a:lnSpc>
                <a:spcPct val="90000"/>
              </a:lnSpc>
              <a:spcBef>
                <a:spcPts val="0"/>
              </a:spcBef>
              <a:spcAft>
                <a:spcPts val="0"/>
              </a:spcAft>
              <a:buNone/>
            </a:pPr>
            <a:r>
              <a:rPr lang="en-CA" sz="2400">
                <a:solidFill>
                  <a:schemeClr val="dk2"/>
                </a:solidFill>
                <a:latin typeface="Calibri"/>
                <a:ea typeface="Calibri"/>
                <a:cs typeface="Calibri"/>
                <a:sym typeface="Calibri"/>
              </a:rPr>
              <a:t>Muhammad Ali Mirza</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0564eba7e8_0_16"/>
          <p:cNvSpPr txBox="1"/>
          <p:nvPr>
            <p:ph type="title"/>
          </p:nvPr>
        </p:nvSpPr>
        <p:spPr>
          <a:xfrm>
            <a:off x="838213" y="67350"/>
            <a:ext cx="10184700" cy="105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CA" sz="3600">
                <a:solidFill>
                  <a:srgbClr val="000000"/>
                </a:solidFill>
                <a:latin typeface="Calibri"/>
                <a:ea typeface="Calibri"/>
                <a:cs typeface="Calibri"/>
                <a:sym typeface="Calibri"/>
              </a:rPr>
              <a:t>Highest Paid Players</a:t>
            </a:r>
            <a:endParaRPr b="1" sz="3600">
              <a:solidFill>
                <a:srgbClr val="000000"/>
              </a:solidFill>
              <a:latin typeface="Calibri"/>
              <a:ea typeface="Calibri"/>
              <a:cs typeface="Calibri"/>
              <a:sym typeface="Calibri"/>
            </a:endParaRPr>
          </a:p>
        </p:txBody>
      </p:sp>
      <p:pic>
        <p:nvPicPr>
          <p:cNvPr id="201" name="Google Shape;201;g20564eba7e8_0_16"/>
          <p:cNvPicPr preferRelativeResize="0"/>
          <p:nvPr/>
        </p:nvPicPr>
        <p:blipFill>
          <a:blip r:embed="rId3">
            <a:alphaModFix/>
          </a:blip>
          <a:stretch>
            <a:fillRect/>
          </a:stretch>
        </p:blipFill>
        <p:spPr>
          <a:xfrm>
            <a:off x="1734988" y="958825"/>
            <a:ext cx="8391126" cy="575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0564eba7e8_0_24"/>
          <p:cNvSpPr txBox="1"/>
          <p:nvPr>
            <p:ph type="title"/>
          </p:nvPr>
        </p:nvSpPr>
        <p:spPr>
          <a:xfrm>
            <a:off x="528000" y="67325"/>
            <a:ext cx="11136000" cy="1059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CA" sz="3600">
                <a:solidFill>
                  <a:srgbClr val="000000"/>
                </a:solidFill>
                <a:latin typeface="Calibri"/>
                <a:ea typeface="Calibri"/>
                <a:cs typeface="Calibri"/>
                <a:sym typeface="Calibri"/>
              </a:rPr>
              <a:t>Ranks Of Positions By Average Salary</a:t>
            </a:r>
            <a:endParaRPr b="1" sz="3600">
              <a:solidFill>
                <a:srgbClr val="000000"/>
              </a:solidFill>
              <a:latin typeface="Calibri"/>
              <a:ea typeface="Calibri"/>
              <a:cs typeface="Calibri"/>
              <a:sym typeface="Calibri"/>
            </a:endParaRPr>
          </a:p>
          <a:p>
            <a:pPr indent="0" lvl="0" marL="0" rtl="0" algn="ctr">
              <a:spcBef>
                <a:spcPts val="0"/>
              </a:spcBef>
              <a:spcAft>
                <a:spcPts val="0"/>
              </a:spcAft>
              <a:buClr>
                <a:schemeClr val="dk1"/>
              </a:buClr>
              <a:buSzPts val="4400"/>
              <a:buFont typeface="Calibri"/>
              <a:buNone/>
            </a:pPr>
            <a:r>
              <a:rPr b="1" lang="en-CA" sz="3600">
                <a:solidFill>
                  <a:srgbClr val="000000"/>
                </a:solidFill>
                <a:latin typeface="Calibri"/>
                <a:ea typeface="Calibri"/>
                <a:cs typeface="Calibri"/>
                <a:sym typeface="Calibri"/>
              </a:rPr>
              <a:t>(1= highest, 10= lowest)</a:t>
            </a:r>
            <a:endParaRPr b="1" sz="3600">
              <a:solidFill>
                <a:srgbClr val="000000"/>
              </a:solidFill>
              <a:latin typeface="Calibri"/>
              <a:ea typeface="Calibri"/>
              <a:cs typeface="Calibri"/>
              <a:sym typeface="Calibri"/>
            </a:endParaRPr>
          </a:p>
        </p:txBody>
      </p:sp>
      <p:pic>
        <p:nvPicPr>
          <p:cNvPr id="208" name="Google Shape;208;g20564eba7e8_0_24"/>
          <p:cNvPicPr preferRelativeResize="0"/>
          <p:nvPr/>
        </p:nvPicPr>
        <p:blipFill>
          <a:blip r:embed="rId3">
            <a:alphaModFix/>
          </a:blip>
          <a:stretch>
            <a:fillRect/>
          </a:stretch>
        </p:blipFill>
        <p:spPr>
          <a:xfrm>
            <a:off x="2768525" y="1390050"/>
            <a:ext cx="6654957" cy="524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0564eba7e8_0_38"/>
          <p:cNvSpPr txBox="1"/>
          <p:nvPr>
            <p:ph type="title"/>
          </p:nvPr>
        </p:nvSpPr>
        <p:spPr>
          <a:xfrm>
            <a:off x="528000" y="12300"/>
            <a:ext cx="11136000" cy="105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CA" sz="3600">
                <a:solidFill>
                  <a:srgbClr val="000000"/>
                </a:solidFill>
                <a:latin typeface="Calibri"/>
                <a:ea typeface="Calibri"/>
                <a:cs typeface="Calibri"/>
                <a:sym typeface="Calibri"/>
              </a:rPr>
              <a:t>The Minimum Salary Team</a:t>
            </a:r>
            <a:endParaRPr b="1" sz="3600">
              <a:solidFill>
                <a:srgbClr val="000000"/>
              </a:solidFill>
              <a:latin typeface="Calibri"/>
              <a:ea typeface="Calibri"/>
              <a:cs typeface="Calibri"/>
              <a:sym typeface="Calibri"/>
            </a:endParaRPr>
          </a:p>
        </p:txBody>
      </p:sp>
      <p:pic>
        <p:nvPicPr>
          <p:cNvPr id="215" name="Google Shape;215;g20564eba7e8_0_38"/>
          <p:cNvPicPr preferRelativeResize="0"/>
          <p:nvPr/>
        </p:nvPicPr>
        <p:blipFill>
          <a:blip r:embed="rId3">
            <a:alphaModFix/>
          </a:blip>
          <a:stretch>
            <a:fillRect/>
          </a:stretch>
        </p:blipFill>
        <p:spPr>
          <a:xfrm>
            <a:off x="2802550" y="951500"/>
            <a:ext cx="6586900" cy="5774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0564eba7e8_0_47"/>
          <p:cNvSpPr txBox="1"/>
          <p:nvPr>
            <p:ph type="title"/>
          </p:nvPr>
        </p:nvSpPr>
        <p:spPr>
          <a:xfrm>
            <a:off x="528000" y="103050"/>
            <a:ext cx="11136000" cy="105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CA" sz="3600">
                <a:solidFill>
                  <a:srgbClr val="000000"/>
                </a:solidFill>
                <a:latin typeface="Calibri"/>
                <a:ea typeface="Calibri"/>
                <a:cs typeface="Calibri"/>
                <a:sym typeface="Calibri"/>
              </a:rPr>
              <a:t>Relative Player Value - The ‘VAL’ Variable</a:t>
            </a:r>
            <a:endParaRPr b="1" sz="3600">
              <a:solidFill>
                <a:srgbClr val="000000"/>
              </a:solidFill>
              <a:latin typeface="Calibri"/>
              <a:ea typeface="Calibri"/>
              <a:cs typeface="Calibri"/>
              <a:sym typeface="Calibri"/>
            </a:endParaRPr>
          </a:p>
        </p:txBody>
      </p:sp>
      <p:pic>
        <p:nvPicPr>
          <p:cNvPr id="222" name="Google Shape;222;g20564eba7e8_0_47"/>
          <p:cNvPicPr preferRelativeResize="0"/>
          <p:nvPr/>
        </p:nvPicPr>
        <p:blipFill>
          <a:blip r:embed="rId3">
            <a:alphaModFix/>
          </a:blip>
          <a:stretch>
            <a:fillRect/>
          </a:stretch>
        </p:blipFill>
        <p:spPr>
          <a:xfrm>
            <a:off x="714000" y="1254025"/>
            <a:ext cx="10764001" cy="47052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7"/>
          <p:cNvSpPr txBox="1"/>
          <p:nvPr>
            <p:ph type="title"/>
          </p:nvPr>
        </p:nvSpPr>
        <p:spPr>
          <a:xfrm>
            <a:off x="2436900" y="2491600"/>
            <a:ext cx="7318200" cy="1750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CA" sz="4000">
                <a:solidFill>
                  <a:srgbClr val="000000"/>
                </a:solidFill>
                <a:latin typeface="Calibri"/>
                <a:ea typeface="Calibri"/>
                <a:cs typeface="Calibri"/>
                <a:sym typeface="Calibri"/>
              </a:rPr>
              <a:t>Thank You!</a:t>
            </a:r>
            <a:endParaRPr sz="36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05642d9b2a_0_0"/>
          <p:cNvSpPr txBox="1"/>
          <p:nvPr>
            <p:ph idx="1" type="body"/>
          </p:nvPr>
        </p:nvSpPr>
        <p:spPr>
          <a:xfrm>
            <a:off x="838200" y="158575"/>
            <a:ext cx="10515600" cy="662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CA" sz="3600">
                <a:solidFill>
                  <a:srgbClr val="000000"/>
                </a:solidFill>
              </a:rPr>
              <a:t>Introduction</a:t>
            </a:r>
            <a:endParaRPr b="1" sz="3600">
              <a:solidFill>
                <a:srgbClr val="000000"/>
              </a:solidFill>
            </a:endParaRPr>
          </a:p>
          <a:p>
            <a:pPr indent="0" lvl="0" marL="0" rtl="0" algn="l">
              <a:spcBef>
                <a:spcPts val="1600"/>
              </a:spcBef>
              <a:spcAft>
                <a:spcPts val="0"/>
              </a:spcAft>
              <a:buNone/>
            </a:pPr>
            <a:r>
              <a:rPr lang="en-CA" sz="2400">
                <a:solidFill>
                  <a:srgbClr val="000000"/>
                </a:solidFill>
              </a:rPr>
              <a:t>Billy Beane and his advisors at Oaklands A’s had differences of opinion while assessing players for making a replacement.</a:t>
            </a:r>
            <a:endParaRPr sz="2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rPr b="1" lang="en-CA" sz="3600">
                <a:solidFill>
                  <a:srgbClr val="000000"/>
                </a:solidFill>
              </a:rPr>
              <a:t>Approach Towards Player Assessment</a:t>
            </a:r>
            <a:endParaRPr b="1" sz="3600">
              <a:solidFill>
                <a:srgbClr val="000000"/>
              </a:solidFill>
            </a:endParaRPr>
          </a:p>
          <a:p>
            <a:pPr indent="0" lvl="0" marL="0" rtl="0" algn="l">
              <a:spcBef>
                <a:spcPts val="1600"/>
              </a:spcBef>
              <a:spcAft>
                <a:spcPts val="0"/>
              </a:spcAft>
              <a:buNone/>
            </a:pPr>
            <a:r>
              <a:rPr b="1" lang="en-CA" sz="2400">
                <a:solidFill>
                  <a:srgbClr val="000000"/>
                </a:solidFill>
              </a:rPr>
              <a:t>Advisors/Market</a:t>
            </a:r>
            <a:endParaRPr b="1" sz="2400">
              <a:solidFill>
                <a:srgbClr val="000000"/>
              </a:solidFill>
            </a:endParaRPr>
          </a:p>
          <a:p>
            <a:pPr indent="-381000" lvl="0" marL="457200" rtl="0" algn="l">
              <a:spcBef>
                <a:spcPts val="1600"/>
              </a:spcBef>
              <a:spcAft>
                <a:spcPts val="0"/>
              </a:spcAft>
              <a:buClr>
                <a:srgbClr val="000000"/>
              </a:buClr>
              <a:buSzPts val="2400"/>
              <a:buChar char="●"/>
            </a:pPr>
            <a:r>
              <a:rPr lang="en-CA" sz="2400">
                <a:solidFill>
                  <a:srgbClr val="000000"/>
                </a:solidFill>
              </a:rPr>
              <a:t>Conventional.</a:t>
            </a:r>
            <a:endParaRPr sz="2400">
              <a:solidFill>
                <a:srgbClr val="000000"/>
              </a:solidFill>
            </a:endParaRPr>
          </a:p>
          <a:p>
            <a:pPr indent="-381000" lvl="0" marL="457200" rtl="0" algn="l">
              <a:spcBef>
                <a:spcPts val="0"/>
              </a:spcBef>
              <a:spcAft>
                <a:spcPts val="0"/>
              </a:spcAft>
              <a:buClr>
                <a:srgbClr val="000000"/>
              </a:buClr>
              <a:buSzPts val="2400"/>
              <a:buChar char="●"/>
            </a:pPr>
            <a:r>
              <a:rPr lang="en-CA" sz="2400">
                <a:solidFill>
                  <a:srgbClr val="000000"/>
                </a:solidFill>
              </a:rPr>
              <a:t>Subjective observation (e.g. strong appearance).</a:t>
            </a:r>
            <a:endParaRPr sz="2400">
              <a:solidFill>
                <a:srgbClr val="000000"/>
              </a:solidFill>
            </a:endParaRPr>
          </a:p>
          <a:p>
            <a:pPr indent="-381000" lvl="0" marL="457200" rtl="0" algn="l">
              <a:spcBef>
                <a:spcPts val="0"/>
              </a:spcBef>
              <a:spcAft>
                <a:spcPts val="0"/>
              </a:spcAft>
              <a:buClr>
                <a:srgbClr val="000000"/>
              </a:buClr>
              <a:buSzPts val="2400"/>
              <a:buChar char="●"/>
            </a:pPr>
            <a:r>
              <a:rPr lang="en-CA" sz="2400">
                <a:solidFill>
                  <a:srgbClr val="000000"/>
                </a:solidFill>
              </a:rPr>
              <a:t>Traditionally valued evaluation metrics (e.g. number of home runs hit).</a:t>
            </a:r>
            <a:endParaRPr sz="2400">
              <a:solidFill>
                <a:srgbClr val="000000"/>
              </a:solidFill>
            </a:endParaRPr>
          </a:p>
          <a:p>
            <a:pPr indent="0" lvl="0" marL="0" rtl="0" algn="l">
              <a:spcBef>
                <a:spcPts val="1600"/>
              </a:spcBef>
              <a:spcAft>
                <a:spcPts val="0"/>
              </a:spcAft>
              <a:buNone/>
            </a:pPr>
            <a:r>
              <a:t/>
            </a:r>
            <a:endParaRPr b="1" sz="1000">
              <a:solidFill>
                <a:srgbClr val="000000"/>
              </a:solidFill>
            </a:endParaRPr>
          </a:p>
          <a:p>
            <a:pPr indent="0" lvl="0" marL="0" rtl="0" algn="l">
              <a:spcBef>
                <a:spcPts val="1600"/>
              </a:spcBef>
              <a:spcAft>
                <a:spcPts val="0"/>
              </a:spcAft>
              <a:buNone/>
            </a:pPr>
            <a:r>
              <a:rPr b="1" lang="en-CA" sz="2400">
                <a:solidFill>
                  <a:srgbClr val="000000"/>
                </a:solidFill>
              </a:rPr>
              <a:t>Billy Beane</a:t>
            </a:r>
            <a:endParaRPr b="1" sz="2400">
              <a:solidFill>
                <a:srgbClr val="000000"/>
              </a:solidFill>
            </a:endParaRPr>
          </a:p>
          <a:p>
            <a:pPr indent="-381000" lvl="0" marL="457200" rtl="0" algn="l">
              <a:spcBef>
                <a:spcPts val="1600"/>
              </a:spcBef>
              <a:spcAft>
                <a:spcPts val="0"/>
              </a:spcAft>
              <a:buClr>
                <a:srgbClr val="000000"/>
              </a:buClr>
              <a:buSzPts val="2400"/>
              <a:buChar char="●"/>
            </a:pPr>
            <a:r>
              <a:rPr lang="en-CA" sz="2400">
                <a:solidFill>
                  <a:srgbClr val="000000"/>
                </a:solidFill>
              </a:rPr>
              <a:t>Unconventional.</a:t>
            </a:r>
            <a:endParaRPr sz="2400">
              <a:solidFill>
                <a:srgbClr val="000000"/>
              </a:solidFill>
            </a:endParaRPr>
          </a:p>
          <a:p>
            <a:pPr indent="-381000" lvl="0" marL="457200" rtl="0" algn="l">
              <a:spcBef>
                <a:spcPts val="0"/>
              </a:spcBef>
              <a:spcAft>
                <a:spcPts val="0"/>
              </a:spcAft>
              <a:buClr>
                <a:srgbClr val="000000"/>
              </a:buClr>
              <a:buSzPts val="2400"/>
              <a:buChar char="●"/>
            </a:pPr>
            <a:r>
              <a:rPr lang="en-CA" sz="2400">
                <a:solidFill>
                  <a:srgbClr val="000000"/>
                </a:solidFill>
              </a:rPr>
              <a:t>Objective analysis based on data.</a:t>
            </a:r>
            <a:endParaRPr sz="2400">
              <a:solidFill>
                <a:srgbClr val="000000"/>
              </a:solidFill>
            </a:endParaRPr>
          </a:p>
          <a:p>
            <a:pPr indent="-381000" lvl="0" marL="457200" rtl="0" algn="l">
              <a:spcBef>
                <a:spcPts val="0"/>
              </a:spcBef>
              <a:spcAft>
                <a:spcPts val="0"/>
              </a:spcAft>
              <a:buClr>
                <a:srgbClr val="000000"/>
              </a:buClr>
              <a:buSzPts val="2400"/>
              <a:buChar char="●"/>
            </a:pPr>
            <a:r>
              <a:rPr lang="en-CA" sz="2400">
                <a:solidFill>
                  <a:srgbClr val="000000"/>
                </a:solidFill>
              </a:rPr>
              <a:t>Evaluation metrics correlated with winning (e.g. on-base percentage).</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05642d9b2a_0_7"/>
          <p:cNvSpPr txBox="1"/>
          <p:nvPr>
            <p:ph idx="1" type="body"/>
          </p:nvPr>
        </p:nvSpPr>
        <p:spPr>
          <a:xfrm>
            <a:off x="838200" y="61075"/>
            <a:ext cx="10515600" cy="679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CA" sz="3600">
                <a:solidFill>
                  <a:srgbClr val="000000"/>
                </a:solidFill>
              </a:rPr>
              <a:t>Billy Beane’s Strategy</a:t>
            </a:r>
            <a:endParaRPr b="1" sz="3600">
              <a:solidFill>
                <a:srgbClr val="000000"/>
              </a:solidFill>
            </a:endParaRPr>
          </a:p>
          <a:p>
            <a:pPr indent="-381000" lvl="0" marL="457200" rtl="0" algn="l">
              <a:spcBef>
                <a:spcPts val="1600"/>
              </a:spcBef>
              <a:spcAft>
                <a:spcPts val="0"/>
              </a:spcAft>
              <a:buClr>
                <a:srgbClr val="000000"/>
              </a:buClr>
              <a:buSzPts val="2400"/>
              <a:buChar char="●"/>
            </a:pPr>
            <a:r>
              <a:rPr lang="en-CA" sz="2400">
                <a:solidFill>
                  <a:srgbClr val="000000"/>
                </a:solidFill>
              </a:rPr>
              <a:t>Use data analysis to identify key abilities: significant correlation with winning. </a:t>
            </a:r>
            <a:endParaRPr sz="2400">
              <a:solidFill>
                <a:srgbClr val="000000"/>
              </a:solidFill>
            </a:endParaRPr>
          </a:p>
          <a:p>
            <a:pPr indent="-381000" lvl="0" marL="457200" rtl="0" algn="l">
              <a:spcBef>
                <a:spcPts val="0"/>
              </a:spcBef>
              <a:spcAft>
                <a:spcPts val="0"/>
              </a:spcAft>
              <a:buClr>
                <a:srgbClr val="000000"/>
              </a:buClr>
              <a:buSzPts val="2400"/>
              <a:buChar char="●"/>
            </a:pPr>
            <a:r>
              <a:rPr lang="en-CA" sz="2400">
                <a:solidFill>
                  <a:srgbClr val="000000"/>
                </a:solidFill>
              </a:rPr>
              <a:t>I</a:t>
            </a:r>
            <a:r>
              <a:rPr lang="en-CA" sz="2400">
                <a:solidFill>
                  <a:srgbClr val="000000"/>
                </a:solidFill>
              </a:rPr>
              <a:t>dentify undervalued players: high on key abilities, low on salaries.</a:t>
            </a:r>
            <a:endParaRPr sz="2400">
              <a:solidFill>
                <a:srgbClr val="000000"/>
              </a:solidFill>
            </a:endParaRPr>
          </a:p>
          <a:p>
            <a:pPr indent="-381000" lvl="0" marL="457200" rtl="0" algn="l">
              <a:spcBef>
                <a:spcPts val="0"/>
              </a:spcBef>
              <a:spcAft>
                <a:spcPts val="0"/>
              </a:spcAft>
              <a:buClr>
                <a:srgbClr val="000000"/>
              </a:buClr>
              <a:buSzPts val="2400"/>
              <a:buChar char="●"/>
            </a:pPr>
            <a:r>
              <a:rPr lang="en-CA" sz="2400">
                <a:solidFill>
                  <a:srgbClr val="000000"/>
                </a:solidFill>
              </a:rPr>
              <a:t>Effective and efficient: a team with statistically proven winning abilities at a lower cost.</a:t>
            </a:r>
            <a:endParaRPr sz="2400">
              <a:solidFill>
                <a:srgbClr val="000000"/>
              </a:solidFill>
            </a:endParaRPr>
          </a:p>
          <a:p>
            <a:pPr indent="-381000" lvl="0" marL="457200" rtl="0" algn="l">
              <a:spcBef>
                <a:spcPts val="0"/>
              </a:spcBef>
              <a:spcAft>
                <a:spcPts val="0"/>
              </a:spcAft>
              <a:buClr>
                <a:srgbClr val="000000"/>
              </a:buClr>
              <a:buSzPts val="2400"/>
              <a:buChar char="●"/>
            </a:pPr>
            <a:r>
              <a:rPr lang="en-CA" sz="2400">
                <a:solidFill>
                  <a:srgbClr val="000000"/>
                </a:solidFill>
              </a:rPr>
              <a:t>Not sustainable if the market adopts data-driven approaches.</a:t>
            </a:r>
            <a:endParaRPr sz="2400">
              <a:solidFill>
                <a:srgbClr val="000000"/>
              </a:solidFill>
            </a:endParaRPr>
          </a:p>
          <a:p>
            <a:pPr indent="0" lvl="0" marL="0" rtl="0" algn="l">
              <a:spcBef>
                <a:spcPts val="1600"/>
              </a:spcBef>
              <a:spcAft>
                <a:spcPts val="0"/>
              </a:spcAft>
              <a:buNone/>
            </a:pPr>
            <a:r>
              <a:t/>
            </a:r>
            <a:endParaRPr sz="1000">
              <a:solidFill>
                <a:srgbClr val="000000"/>
              </a:solidFill>
            </a:endParaRPr>
          </a:p>
          <a:p>
            <a:pPr indent="0" lvl="0" marL="0" rtl="0" algn="l">
              <a:spcBef>
                <a:spcPts val="1600"/>
              </a:spcBef>
              <a:spcAft>
                <a:spcPts val="0"/>
              </a:spcAft>
              <a:buNone/>
            </a:pPr>
            <a:r>
              <a:rPr b="1" lang="en-CA" sz="3600">
                <a:solidFill>
                  <a:srgbClr val="000000"/>
                </a:solidFill>
              </a:rPr>
              <a:t>Source Of Competitive Advantage</a:t>
            </a:r>
            <a:endParaRPr b="1" sz="3600">
              <a:solidFill>
                <a:srgbClr val="000000"/>
              </a:solidFill>
            </a:endParaRPr>
          </a:p>
          <a:p>
            <a:pPr indent="0" lvl="0" marL="0" rtl="0" algn="l">
              <a:spcBef>
                <a:spcPts val="1600"/>
              </a:spcBef>
              <a:spcAft>
                <a:spcPts val="0"/>
              </a:spcAft>
              <a:buNone/>
            </a:pPr>
            <a:r>
              <a:rPr b="1" lang="en-CA" sz="2400">
                <a:solidFill>
                  <a:srgbClr val="000000"/>
                </a:solidFill>
              </a:rPr>
              <a:t>Advisors/Market</a:t>
            </a:r>
            <a:endParaRPr b="1" sz="2400">
              <a:solidFill>
                <a:srgbClr val="000000"/>
              </a:solidFill>
            </a:endParaRPr>
          </a:p>
          <a:p>
            <a:pPr indent="-381000" lvl="0" marL="457200" rtl="0" algn="l">
              <a:spcBef>
                <a:spcPts val="1600"/>
              </a:spcBef>
              <a:spcAft>
                <a:spcPts val="0"/>
              </a:spcAft>
              <a:buClr>
                <a:srgbClr val="000000"/>
              </a:buClr>
              <a:buSzPts val="2400"/>
              <a:buChar char="●"/>
            </a:pPr>
            <a:r>
              <a:rPr lang="en-CA" sz="2400">
                <a:solidFill>
                  <a:srgbClr val="000000"/>
                </a:solidFill>
              </a:rPr>
              <a:t>Team’s wealth/resources: Invest in premium players. </a:t>
            </a:r>
            <a:endParaRPr sz="2400">
              <a:solidFill>
                <a:srgbClr val="000000"/>
              </a:solidFill>
            </a:endParaRPr>
          </a:p>
          <a:p>
            <a:pPr indent="-381000" lvl="1" marL="914400" rtl="0" algn="l">
              <a:spcBef>
                <a:spcPts val="0"/>
              </a:spcBef>
              <a:spcAft>
                <a:spcPts val="0"/>
              </a:spcAft>
              <a:buClr>
                <a:srgbClr val="000000"/>
              </a:buClr>
              <a:buSzPts val="2400"/>
              <a:buChar char="○"/>
            </a:pPr>
            <a:r>
              <a:rPr lang="en-CA" sz="2400">
                <a:solidFill>
                  <a:srgbClr val="000000"/>
                </a:solidFill>
              </a:rPr>
              <a:t>Inefficient resource allocation and less consistent results.</a:t>
            </a:r>
            <a:endParaRPr sz="2400">
              <a:solidFill>
                <a:srgbClr val="000000"/>
              </a:solidFill>
            </a:endParaRPr>
          </a:p>
          <a:p>
            <a:pPr indent="0" lvl="0" marL="0" rtl="0" algn="l">
              <a:spcBef>
                <a:spcPts val="1600"/>
              </a:spcBef>
              <a:spcAft>
                <a:spcPts val="0"/>
              </a:spcAft>
              <a:buNone/>
            </a:pPr>
            <a:r>
              <a:rPr b="1" lang="en-CA" sz="2400">
                <a:solidFill>
                  <a:srgbClr val="000000"/>
                </a:solidFill>
              </a:rPr>
              <a:t>Billy Beane</a:t>
            </a:r>
            <a:endParaRPr b="1" sz="2400">
              <a:solidFill>
                <a:srgbClr val="000000"/>
              </a:solidFill>
            </a:endParaRPr>
          </a:p>
          <a:p>
            <a:pPr indent="-381000" lvl="0" marL="457200" rtl="0" algn="l">
              <a:spcBef>
                <a:spcPts val="1600"/>
              </a:spcBef>
              <a:spcAft>
                <a:spcPts val="0"/>
              </a:spcAft>
              <a:buClr>
                <a:srgbClr val="000000"/>
              </a:buClr>
              <a:buSzPts val="2400"/>
              <a:buChar char="●"/>
            </a:pPr>
            <a:r>
              <a:rPr lang="en-CA" sz="2400">
                <a:solidFill>
                  <a:srgbClr val="000000"/>
                </a:solidFill>
              </a:rPr>
              <a:t>Data-driven analyses: Find and invest in undervalued players.</a:t>
            </a:r>
            <a:endParaRPr sz="2400">
              <a:solidFill>
                <a:srgbClr val="000000"/>
              </a:solidFill>
            </a:endParaRPr>
          </a:p>
          <a:p>
            <a:pPr indent="-381000" lvl="1" marL="914400" rtl="0" algn="l">
              <a:spcBef>
                <a:spcPts val="0"/>
              </a:spcBef>
              <a:spcAft>
                <a:spcPts val="0"/>
              </a:spcAft>
              <a:buClr>
                <a:srgbClr val="000000"/>
              </a:buClr>
              <a:buSzPts val="2400"/>
              <a:buChar char="○"/>
            </a:pPr>
            <a:r>
              <a:rPr lang="en-CA" sz="2400">
                <a:solidFill>
                  <a:srgbClr val="000000"/>
                </a:solidFill>
              </a:rPr>
              <a:t>Efficient resource allocation and more consistent results.</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0564eba7e8_5_8"/>
          <p:cNvSpPr txBox="1"/>
          <p:nvPr>
            <p:ph idx="1" type="body"/>
          </p:nvPr>
        </p:nvSpPr>
        <p:spPr>
          <a:xfrm>
            <a:off x="838200" y="118200"/>
            <a:ext cx="10515600" cy="662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CA" sz="3600"/>
              <a:t>Qualitative Impacts On Team Performance</a:t>
            </a:r>
            <a:endParaRPr b="1" sz="3600"/>
          </a:p>
          <a:p>
            <a:pPr indent="0" lvl="0" marL="0" rtl="0" algn="l">
              <a:spcBef>
                <a:spcPts val="1600"/>
              </a:spcBef>
              <a:spcAft>
                <a:spcPts val="0"/>
              </a:spcAft>
              <a:buNone/>
            </a:pPr>
            <a:r>
              <a:t/>
            </a:r>
            <a:endParaRPr b="1" sz="1000"/>
          </a:p>
          <a:p>
            <a:pPr indent="0" lvl="0" marL="0" rtl="0" algn="l">
              <a:spcBef>
                <a:spcPts val="1600"/>
              </a:spcBef>
              <a:spcAft>
                <a:spcPts val="0"/>
              </a:spcAft>
              <a:buNone/>
            </a:pPr>
            <a:r>
              <a:rPr b="1" lang="en-CA" sz="2400"/>
              <a:t>Health</a:t>
            </a:r>
            <a:endParaRPr b="1" sz="2400"/>
          </a:p>
          <a:p>
            <a:pPr indent="-381000" lvl="0" marL="457200" rtl="0" algn="l">
              <a:spcBef>
                <a:spcPts val="1600"/>
              </a:spcBef>
              <a:spcAft>
                <a:spcPts val="0"/>
              </a:spcAft>
              <a:buClr>
                <a:srgbClr val="000000"/>
              </a:buClr>
              <a:buSzPts val="2400"/>
              <a:buChar char="●"/>
            </a:pPr>
            <a:r>
              <a:rPr lang="en-CA" sz="2400"/>
              <a:t>Good fitness: </a:t>
            </a:r>
            <a:r>
              <a:rPr lang="en-CA" sz="2400"/>
              <a:t>Able to fully utilize capabilities, leading to better performance.</a:t>
            </a:r>
            <a:endParaRPr sz="2400"/>
          </a:p>
          <a:p>
            <a:pPr indent="-381000" lvl="0" marL="457200" rtl="0" algn="l">
              <a:spcBef>
                <a:spcPts val="0"/>
              </a:spcBef>
              <a:spcAft>
                <a:spcPts val="0"/>
              </a:spcAft>
              <a:buClr>
                <a:srgbClr val="000000"/>
              </a:buClr>
              <a:buSzPts val="2400"/>
              <a:buChar char="●"/>
            </a:pPr>
            <a:r>
              <a:rPr lang="en-CA" sz="2400"/>
              <a:t>Sickness/Injuries: Limited abilities compromise performance. </a:t>
            </a:r>
            <a:endParaRPr sz="2400"/>
          </a:p>
          <a:p>
            <a:pPr indent="0" lvl="0" marL="0" rtl="0" algn="l">
              <a:spcBef>
                <a:spcPts val="1600"/>
              </a:spcBef>
              <a:spcAft>
                <a:spcPts val="0"/>
              </a:spcAft>
              <a:buNone/>
            </a:pPr>
            <a:r>
              <a:t/>
            </a:r>
            <a:endParaRPr b="1" sz="1000"/>
          </a:p>
          <a:p>
            <a:pPr indent="0" lvl="0" marL="0" rtl="0" algn="l">
              <a:spcBef>
                <a:spcPts val="1600"/>
              </a:spcBef>
              <a:spcAft>
                <a:spcPts val="0"/>
              </a:spcAft>
              <a:buNone/>
            </a:pPr>
            <a:r>
              <a:rPr b="1" lang="en-CA" sz="2400"/>
              <a:t>Team dynamic</a:t>
            </a:r>
            <a:endParaRPr b="1" sz="2400"/>
          </a:p>
          <a:p>
            <a:pPr indent="-381000" lvl="0" marL="457200" rtl="0" algn="l">
              <a:spcBef>
                <a:spcPts val="1600"/>
              </a:spcBef>
              <a:spcAft>
                <a:spcPts val="0"/>
              </a:spcAft>
              <a:buClr>
                <a:srgbClr val="000000"/>
              </a:buClr>
              <a:buSzPts val="2400"/>
              <a:buChar char="●"/>
            </a:pPr>
            <a:r>
              <a:rPr lang="en-CA" sz="2400"/>
              <a:t>Team-focused: Prioritizes team goals and makes sacrifices to achieve them.</a:t>
            </a:r>
            <a:endParaRPr sz="2400"/>
          </a:p>
          <a:p>
            <a:pPr indent="-381000" lvl="0" marL="457200" rtl="0" algn="l">
              <a:spcBef>
                <a:spcPts val="0"/>
              </a:spcBef>
              <a:spcAft>
                <a:spcPts val="0"/>
              </a:spcAft>
              <a:buClr>
                <a:srgbClr val="000000"/>
              </a:buClr>
              <a:buSzPts val="2400"/>
              <a:buChar char="●"/>
            </a:pPr>
            <a:r>
              <a:rPr lang="en-CA" sz="2400"/>
              <a:t>Self-focused: Prefers to pursue individual goals, which may not be aligned with team goals. </a:t>
            </a:r>
            <a:endParaRPr sz="2400"/>
          </a:p>
          <a:p>
            <a:pPr indent="0" lvl="0" marL="0" rtl="0" algn="l">
              <a:spcBef>
                <a:spcPts val="1600"/>
              </a:spcBef>
              <a:spcAft>
                <a:spcPts val="0"/>
              </a:spcAft>
              <a:buNone/>
            </a:pPr>
            <a:r>
              <a:t/>
            </a:r>
            <a:endParaRPr b="1" sz="1000"/>
          </a:p>
          <a:p>
            <a:pPr indent="0" lvl="0" marL="0" rtl="0" algn="l">
              <a:spcBef>
                <a:spcPts val="1600"/>
              </a:spcBef>
              <a:spcAft>
                <a:spcPts val="0"/>
              </a:spcAft>
              <a:buNone/>
            </a:pPr>
            <a:r>
              <a:rPr b="1" lang="en-CA" sz="2400"/>
              <a:t>Attitude and Emotional Wellbeing</a:t>
            </a:r>
            <a:endParaRPr b="1" sz="2400"/>
          </a:p>
          <a:p>
            <a:pPr indent="-381000" lvl="0" marL="457200" rtl="0" algn="l">
              <a:spcBef>
                <a:spcPts val="1600"/>
              </a:spcBef>
              <a:spcAft>
                <a:spcPts val="0"/>
              </a:spcAft>
              <a:buClr>
                <a:srgbClr val="000000"/>
              </a:buClr>
              <a:buSzPts val="2400"/>
              <a:buChar char="●"/>
            </a:pPr>
            <a:r>
              <a:rPr lang="en-CA" sz="2400"/>
              <a:t>Positive: Brings good vibes that boost team spirit and performance.</a:t>
            </a:r>
            <a:endParaRPr sz="2400"/>
          </a:p>
          <a:p>
            <a:pPr indent="-381000" lvl="0" marL="457200" rtl="0" algn="l">
              <a:spcBef>
                <a:spcPts val="0"/>
              </a:spcBef>
              <a:spcAft>
                <a:spcPts val="0"/>
              </a:spcAft>
              <a:buClr>
                <a:srgbClr val="000000"/>
              </a:buClr>
              <a:buSzPts val="2400"/>
              <a:buChar char="●"/>
            </a:pPr>
            <a:r>
              <a:rPr lang="en-CA" sz="2400"/>
              <a:t>Negative: Creates negative feelings, such as resentment or disappointment, which lower team morale and performance.</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0564eba7e8_5_21"/>
          <p:cNvSpPr txBox="1"/>
          <p:nvPr>
            <p:ph idx="1" type="body"/>
          </p:nvPr>
        </p:nvSpPr>
        <p:spPr>
          <a:xfrm>
            <a:off x="838200" y="166850"/>
            <a:ext cx="10515600" cy="6162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CA" sz="3600"/>
              <a:t>Qualitative Impacts On Team Performance</a:t>
            </a:r>
            <a:endParaRPr b="1" sz="3600"/>
          </a:p>
          <a:p>
            <a:pPr indent="0" lvl="0" marL="0" rtl="0" algn="l">
              <a:spcBef>
                <a:spcPts val="1600"/>
              </a:spcBef>
              <a:spcAft>
                <a:spcPts val="0"/>
              </a:spcAft>
              <a:buNone/>
            </a:pPr>
            <a:r>
              <a:t/>
            </a:r>
            <a:endParaRPr sz="1000"/>
          </a:p>
          <a:p>
            <a:pPr indent="0" lvl="0" marL="0" rtl="0" algn="l">
              <a:spcBef>
                <a:spcPts val="1600"/>
              </a:spcBef>
              <a:spcAft>
                <a:spcPts val="0"/>
              </a:spcAft>
              <a:buNone/>
            </a:pPr>
            <a:r>
              <a:rPr b="1" lang="en-CA" sz="2400"/>
              <a:t>Commitment</a:t>
            </a:r>
            <a:endParaRPr b="1" sz="2400"/>
          </a:p>
          <a:p>
            <a:pPr indent="-381000" lvl="0" marL="457200" rtl="0" algn="l">
              <a:spcBef>
                <a:spcPts val="1600"/>
              </a:spcBef>
              <a:spcAft>
                <a:spcPts val="0"/>
              </a:spcAft>
              <a:buClr>
                <a:srgbClr val="000000"/>
              </a:buClr>
              <a:buSzPts val="2400"/>
              <a:buChar char="●"/>
            </a:pPr>
            <a:r>
              <a:rPr lang="en-CA" sz="2400"/>
              <a:t>Full: Persistence boosts performance and may also inspire the team, leading to a snowball effect.</a:t>
            </a:r>
            <a:endParaRPr sz="2400"/>
          </a:p>
          <a:p>
            <a:pPr indent="-381000" lvl="0" marL="457200" rtl="0" algn="l">
              <a:spcBef>
                <a:spcPts val="0"/>
              </a:spcBef>
              <a:spcAft>
                <a:spcPts val="0"/>
              </a:spcAft>
              <a:buClr>
                <a:srgbClr val="000000"/>
              </a:buClr>
              <a:buSzPts val="2400"/>
              <a:buChar char="●"/>
            </a:pPr>
            <a:r>
              <a:rPr lang="en-CA" sz="2400"/>
              <a:t>Partial: Lack of motivation leads to poor performance.</a:t>
            </a:r>
            <a:endParaRPr sz="2400"/>
          </a:p>
          <a:p>
            <a:pPr indent="0" lvl="0" marL="0" rtl="0" algn="l">
              <a:lnSpc>
                <a:spcPct val="115000"/>
              </a:lnSpc>
              <a:spcBef>
                <a:spcPts val="1600"/>
              </a:spcBef>
              <a:spcAft>
                <a:spcPts val="0"/>
              </a:spcAft>
              <a:buNone/>
            </a:pPr>
            <a:r>
              <a:rPr b="1" lang="en-CA" sz="2400"/>
              <a:t>Confidence</a:t>
            </a:r>
            <a:endParaRPr b="1" sz="2400"/>
          </a:p>
          <a:p>
            <a:pPr indent="-381000" lvl="0" marL="457200" rtl="0" algn="l">
              <a:spcBef>
                <a:spcPts val="1200"/>
              </a:spcBef>
              <a:spcAft>
                <a:spcPts val="0"/>
              </a:spcAft>
              <a:buClr>
                <a:srgbClr val="000000"/>
              </a:buClr>
              <a:buSzPts val="2400"/>
              <a:buChar char="●"/>
            </a:pPr>
            <a:r>
              <a:rPr lang="en-CA" sz="2400"/>
              <a:t>Strong: Helps deliver best performance and allows domination.</a:t>
            </a:r>
            <a:endParaRPr sz="2400"/>
          </a:p>
          <a:p>
            <a:pPr indent="-381000" lvl="0" marL="457200" rtl="0" algn="l">
              <a:spcBef>
                <a:spcPts val="0"/>
              </a:spcBef>
              <a:spcAft>
                <a:spcPts val="0"/>
              </a:spcAft>
              <a:buClr>
                <a:srgbClr val="000000"/>
              </a:buClr>
              <a:buSzPts val="2400"/>
              <a:buChar char="●"/>
            </a:pPr>
            <a:r>
              <a:rPr lang="en-CA" sz="2400"/>
              <a:t>Poor: Showing weakness may give the upper hand to the other side.</a:t>
            </a:r>
            <a:endParaRPr sz="2400"/>
          </a:p>
          <a:p>
            <a:pPr indent="-381000" lvl="0" marL="457200" rtl="0" algn="l">
              <a:spcBef>
                <a:spcPts val="0"/>
              </a:spcBef>
              <a:spcAft>
                <a:spcPts val="0"/>
              </a:spcAft>
              <a:buSzPts val="2400"/>
              <a:buChar char="●"/>
            </a:pPr>
            <a:r>
              <a:t/>
            </a:r>
            <a:endParaRPr sz="2400"/>
          </a:p>
          <a:p>
            <a:pPr indent="0" lvl="0" marL="0" rtl="0" algn="l">
              <a:spcBef>
                <a:spcPts val="1600"/>
              </a:spcBef>
              <a:spcAft>
                <a:spcPts val="0"/>
              </a:spcAft>
              <a:buNone/>
            </a:pPr>
            <a:r>
              <a:rPr b="1" lang="en-CA" sz="2400"/>
              <a:t>Evaluation of a salesperson solely on their financial performance:</a:t>
            </a:r>
            <a:endParaRPr b="1" sz="2400"/>
          </a:p>
          <a:p>
            <a:pPr indent="-381000" lvl="0" marL="457200" rtl="0" algn="l">
              <a:spcBef>
                <a:spcPts val="1600"/>
              </a:spcBef>
              <a:spcAft>
                <a:spcPts val="0"/>
              </a:spcAft>
              <a:buClr>
                <a:srgbClr val="000000"/>
              </a:buClr>
              <a:buSzPts val="2400"/>
              <a:buChar char="●"/>
            </a:pPr>
            <a:r>
              <a:rPr lang="en-CA" sz="2400"/>
              <a:t>They bring value to their company in other qualitative way as well</a:t>
            </a:r>
            <a:endParaRPr sz="2400"/>
          </a:p>
          <a:p>
            <a:pPr indent="-381000" lvl="1" marL="914400" rtl="0" algn="l">
              <a:spcBef>
                <a:spcPts val="0"/>
              </a:spcBef>
              <a:spcAft>
                <a:spcPts val="0"/>
              </a:spcAft>
              <a:buClr>
                <a:srgbClr val="000000"/>
              </a:buClr>
              <a:buSzPts val="2400"/>
              <a:buChar char="○"/>
            </a:pPr>
            <a:r>
              <a:rPr lang="en-CA" sz="2400"/>
              <a:t>Emotional connection</a:t>
            </a:r>
            <a:endParaRPr sz="2400"/>
          </a:p>
          <a:p>
            <a:pPr indent="-381000" lvl="1" marL="914400" rtl="0" algn="l">
              <a:spcBef>
                <a:spcPts val="0"/>
              </a:spcBef>
              <a:spcAft>
                <a:spcPts val="0"/>
              </a:spcAft>
              <a:buClr>
                <a:srgbClr val="000000"/>
              </a:buClr>
              <a:buSzPts val="2400"/>
              <a:buChar char="○"/>
            </a:pPr>
            <a:r>
              <a:rPr lang="en-CA" sz="2400"/>
              <a:t>Being resilient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title"/>
          </p:nvPr>
        </p:nvSpPr>
        <p:spPr>
          <a:xfrm>
            <a:off x="838200" y="2257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CA" sz="3600">
                <a:solidFill>
                  <a:srgbClr val="000000"/>
                </a:solidFill>
                <a:latin typeface="Calibri"/>
                <a:ea typeface="Calibri"/>
                <a:cs typeface="Calibri"/>
                <a:sym typeface="Calibri"/>
              </a:rPr>
              <a:t>Project Requirements</a:t>
            </a:r>
            <a:endParaRPr b="1" sz="3600">
              <a:solidFill>
                <a:srgbClr val="000000"/>
              </a:solidFill>
              <a:latin typeface="Calibri"/>
              <a:ea typeface="Calibri"/>
              <a:cs typeface="Calibri"/>
              <a:sym typeface="Calibri"/>
            </a:endParaRPr>
          </a:p>
        </p:txBody>
      </p:sp>
      <p:sp>
        <p:nvSpPr>
          <p:cNvPr id="172" name="Google Shape;172;p4"/>
          <p:cNvSpPr txBox="1"/>
          <p:nvPr>
            <p:ph idx="1" type="body"/>
          </p:nvPr>
        </p:nvSpPr>
        <p:spPr>
          <a:xfrm>
            <a:off x="838200" y="1685025"/>
            <a:ext cx="10515600" cy="452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CA" sz="2400">
                <a:solidFill>
                  <a:srgbClr val="000000"/>
                </a:solidFill>
              </a:rPr>
              <a:t>Goal</a:t>
            </a:r>
            <a:endParaRPr b="1" sz="2400">
              <a:solidFill>
                <a:srgbClr val="000000"/>
              </a:solidFill>
            </a:endParaRPr>
          </a:p>
          <a:p>
            <a:pPr indent="0" lvl="0" marL="0" rtl="0" algn="l">
              <a:lnSpc>
                <a:spcPct val="90000"/>
              </a:lnSpc>
              <a:spcBef>
                <a:spcPts val="1600"/>
              </a:spcBef>
              <a:spcAft>
                <a:spcPts val="0"/>
              </a:spcAft>
              <a:buNone/>
            </a:pPr>
            <a:r>
              <a:rPr lang="en-CA" sz="2400">
                <a:solidFill>
                  <a:srgbClr val="000000"/>
                </a:solidFill>
              </a:rPr>
              <a:t>Build a team of 15 players while maximizing WAR.</a:t>
            </a:r>
            <a:endParaRPr sz="2400">
              <a:solidFill>
                <a:srgbClr val="000000"/>
              </a:solidFill>
            </a:endParaRPr>
          </a:p>
          <a:p>
            <a:pPr indent="0" lvl="0" marL="0" rtl="0" algn="l">
              <a:lnSpc>
                <a:spcPct val="90000"/>
              </a:lnSpc>
              <a:spcBef>
                <a:spcPts val="1600"/>
              </a:spcBef>
              <a:spcAft>
                <a:spcPts val="0"/>
              </a:spcAft>
              <a:buNone/>
            </a:pPr>
            <a:r>
              <a:t/>
            </a:r>
            <a:endParaRPr sz="2400">
              <a:solidFill>
                <a:srgbClr val="000000"/>
              </a:solidFill>
            </a:endParaRPr>
          </a:p>
          <a:p>
            <a:pPr indent="0" lvl="0" marL="0" rtl="0" algn="l">
              <a:lnSpc>
                <a:spcPct val="90000"/>
              </a:lnSpc>
              <a:spcBef>
                <a:spcPts val="1600"/>
              </a:spcBef>
              <a:spcAft>
                <a:spcPts val="0"/>
              </a:spcAft>
              <a:buNone/>
            </a:pPr>
            <a:r>
              <a:rPr b="1" lang="en-CA" sz="2400">
                <a:solidFill>
                  <a:srgbClr val="000000"/>
                </a:solidFill>
              </a:rPr>
              <a:t>Constraints</a:t>
            </a:r>
            <a:endParaRPr b="1" sz="2400">
              <a:solidFill>
                <a:srgbClr val="000000"/>
              </a:solidFill>
            </a:endParaRPr>
          </a:p>
          <a:p>
            <a:pPr indent="-381000" lvl="0" marL="457200" rtl="0" algn="l">
              <a:spcBef>
                <a:spcPts val="1600"/>
              </a:spcBef>
              <a:spcAft>
                <a:spcPts val="0"/>
              </a:spcAft>
              <a:buClr>
                <a:srgbClr val="000000"/>
              </a:buClr>
              <a:buSzPts val="2400"/>
              <a:buChar char="●"/>
            </a:pPr>
            <a:r>
              <a:rPr b="1" lang="en-CA" sz="2400">
                <a:solidFill>
                  <a:srgbClr val="000000"/>
                </a:solidFill>
              </a:rPr>
              <a:t>$190M salary cap</a:t>
            </a:r>
            <a:endParaRPr b="1" sz="2400">
              <a:solidFill>
                <a:srgbClr val="000000"/>
              </a:solidFill>
            </a:endParaRPr>
          </a:p>
          <a:p>
            <a:pPr indent="-381000" lvl="0" marL="457200" marR="0" rtl="0" algn="l">
              <a:lnSpc>
                <a:spcPct val="90000"/>
              </a:lnSpc>
              <a:spcBef>
                <a:spcPts val="0"/>
              </a:spcBef>
              <a:spcAft>
                <a:spcPts val="0"/>
              </a:spcAft>
              <a:buClr>
                <a:srgbClr val="000000"/>
              </a:buClr>
              <a:buSzPts val="2400"/>
              <a:buChar char="●"/>
            </a:pPr>
            <a:r>
              <a:rPr b="1" lang="en-CA" sz="2400">
                <a:solidFill>
                  <a:srgbClr val="000000"/>
                </a:solidFill>
              </a:rPr>
              <a:t>At least 3 of the top 10 HR hitters</a:t>
            </a:r>
            <a:r>
              <a:rPr lang="en-CA" sz="2400">
                <a:solidFill>
                  <a:srgbClr val="000000"/>
                </a:solidFill>
              </a:rPr>
              <a:t> </a:t>
            </a:r>
            <a:endParaRPr sz="2400">
              <a:solidFill>
                <a:srgbClr val="000000"/>
              </a:solidFill>
            </a:endParaRPr>
          </a:p>
          <a:p>
            <a:pPr indent="-381000" lvl="0" marL="457200" marR="0" rtl="0" algn="l">
              <a:lnSpc>
                <a:spcPct val="90000"/>
              </a:lnSpc>
              <a:spcBef>
                <a:spcPts val="0"/>
              </a:spcBef>
              <a:spcAft>
                <a:spcPts val="0"/>
              </a:spcAft>
              <a:buClr>
                <a:srgbClr val="000000"/>
              </a:buClr>
              <a:buSzPts val="2400"/>
              <a:buChar char="●"/>
            </a:pPr>
            <a:r>
              <a:rPr lang="en-CA" sz="2400">
                <a:solidFill>
                  <a:srgbClr val="000000"/>
                </a:solidFill>
              </a:rPr>
              <a:t>At least one of shortstop, second base, third base, and first base</a:t>
            </a:r>
            <a:endParaRPr sz="2400">
              <a:solidFill>
                <a:srgbClr val="000000"/>
              </a:solidFill>
            </a:endParaRPr>
          </a:p>
          <a:p>
            <a:pPr indent="-381000" lvl="0" marL="457200" marR="0" rtl="0" algn="l">
              <a:lnSpc>
                <a:spcPct val="90000"/>
              </a:lnSpc>
              <a:spcBef>
                <a:spcPts val="0"/>
              </a:spcBef>
              <a:spcAft>
                <a:spcPts val="0"/>
              </a:spcAft>
              <a:buClr>
                <a:srgbClr val="000000"/>
              </a:buClr>
              <a:buSzPts val="2400"/>
              <a:buChar char="●"/>
            </a:pPr>
            <a:r>
              <a:rPr lang="en-CA" sz="2400">
                <a:solidFill>
                  <a:srgbClr val="000000"/>
                </a:solidFill>
              </a:rPr>
              <a:t>At least three middle infielders</a:t>
            </a:r>
            <a:endParaRPr sz="2400">
              <a:solidFill>
                <a:srgbClr val="000000"/>
              </a:solidFill>
            </a:endParaRPr>
          </a:p>
          <a:p>
            <a:pPr indent="-381000" lvl="0" marL="457200" marR="0" rtl="0" algn="l">
              <a:lnSpc>
                <a:spcPct val="90000"/>
              </a:lnSpc>
              <a:spcBef>
                <a:spcPts val="0"/>
              </a:spcBef>
              <a:spcAft>
                <a:spcPts val="0"/>
              </a:spcAft>
              <a:buClr>
                <a:srgbClr val="000000"/>
              </a:buClr>
              <a:buSzPts val="2400"/>
              <a:buChar char="●"/>
            </a:pPr>
            <a:r>
              <a:rPr lang="en-CA" sz="2400">
                <a:solidFill>
                  <a:srgbClr val="000000"/>
                </a:solidFill>
              </a:rPr>
              <a:t>At least three corner infielders</a:t>
            </a:r>
            <a:endParaRPr sz="2400">
              <a:solidFill>
                <a:srgbClr val="000000"/>
              </a:solidFill>
            </a:endParaRPr>
          </a:p>
          <a:p>
            <a:pPr indent="-381000" lvl="0" marL="457200" marR="0" rtl="0" algn="l">
              <a:lnSpc>
                <a:spcPct val="90000"/>
              </a:lnSpc>
              <a:spcBef>
                <a:spcPts val="0"/>
              </a:spcBef>
              <a:spcAft>
                <a:spcPts val="0"/>
              </a:spcAft>
              <a:buClr>
                <a:srgbClr val="000000"/>
              </a:buClr>
              <a:buSzPts val="2400"/>
              <a:buChar char="●"/>
            </a:pPr>
            <a:r>
              <a:rPr lang="en-CA" sz="2400">
                <a:solidFill>
                  <a:srgbClr val="000000"/>
                </a:solidFill>
              </a:rPr>
              <a:t>At least four outfielders</a:t>
            </a:r>
            <a:endParaRPr sz="2400">
              <a:solidFill>
                <a:srgbClr val="000000"/>
              </a:solidFill>
            </a:endParaRPr>
          </a:p>
          <a:p>
            <a:pPr indent="-381000" lvl="0" marL="457200" marR="0" rtl="0" algn="l">
              <a:lnSpc>
                <a:spcPct val="90000"/>
              </a:lnSpc>
              <a:spcBef>
                <a:spcPts val="0"/>
              </a:spcBef>
              <a:spcAft>
                <a:spcPts val="0"/>
              </a:spcAft>
              <a:buClr>
                <a:srgbClr val="000000"/>
              </a:buClr>
              <a:buSzPts val="2400"/>
              <a:buChar char="●"/>
            </a:pPr>
            <a:r>
              <a:rPr lang="en-CA" sz="2400">
                <a:solidFill>
                  <a:srgbClr val="000000"/>
                </a:solidFill>
              </a:rPr>
              <a:t>At least two catchers </a:t>
            </a:r>
            <a:endParaRPr b="1"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04d6263494_1_10"/>
          <p:cNvSpPr txBox="1"/>
          <p:nvPr>
            <p:ph type="title"/>
          </p:nvPr>
        </p:nvSpPr>
        <p:spPr>
          <a:xfrm>
            <a:off x="762000" y="81250"/>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CA" sz="3600">
                <a:solidFill>
                  <a:srgbClr val="000000"/>
                </a:solidFill>
                <a:latin typeface="Calibri"/>
                <a:ea typeface="Calibri"/>
                <a:cs typeface="Calibri"/>
                <a:sym typeface="Calibri"/>
              </a:rPr>
              <a:t>Method</a:t>
            </a:r>
            <a:endParaRPr b="1" sz="3600">
              <a:solidFill>
                <a:srgbClr val="000000"/>
              </a:solidFill>
              <a:latin typeface="Calibri"/>
              <a:ea typeface="Calibri"/>
              <a:cs typeface="Calibri"/>
              <a:sym typeface="Calibri"/>
            </a:endParaRPr>
          </a:p>
        </p:txBody>
      </p:sp>
      <p:sp>
        <p:nvSpPr>
          <p:cNvPr id="179" name="Google Shape;179;g204d6263494_1_10"/>
          <p:cNvSpPr txBox="1"/>
          <p:nvPr>
            <p:ph idx="1" type="body"/>
          </p:nvPr>
        </p:nvSpPr>
        <p:spPr>
          <a:xfrm>
            <a:off x="662875" y="1329775"/>
            <a:ext cx="11165100" cy="42957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Clr>
                <a:srgbClr val="000000"/>
              </a:buClr>
              <a:buSzPts val="2400"/>
              <a:buChar char="●"/>
            </a:pPr>
            <a:r>
              <a:rPr lang="en-CA" sz="2400">
                <a:solidFill>
                  <a:srgbClr val="000000"/>
                </a:solidFill>
              </a:rPr>
              <a:t>Using solver on the data, the solving method was changed to Simplex LP, which uses a linear model to come up with a solution.</a:t>
            </a:r>
            <a:endParaRPr sz="2400">
              <a:solidFill>
                <a:srgbClr val="000000"/>
              </a:solidFill>
            </a:endParaRPr>
          </a:p>
          <a:p>
            <a:pPr indent="0" lvl="0" marL="457200" rtl="0" algn="l">
              <a:spcBef>
                <a:spcPts val="1600"/>
              </a:spcBef>
              <a:spcAft>
                <a:spcPts val="0"/>
              </a:spcAft>
              <a:buNone/>
            </a:pPr>
            <a:r>
              <a:t/>
            </a:r>
            <a:endParaRPr sz="2400">
              <a:solidFill>
                <a:srgbClr val="000000"/>
              </a:solidFill>
            </a:endParaRPr>
          </a:p>
          <a:p>
            <a:pPr indent="-381000" lvl="0" marL="457200" rtl="0" algn="l">
              <a:spcBef>
                <a:spcPts val="1600"/>
              </a:spcBef>
              <a:spcAft>
                <a:spcPts val="0"/>
              </a:spcAft>
              <a:buClr>
                <a:srgbClr val="000000"/>
              </a:buClr>
              <a:buSzPts val="2400"/>
              <a:buChar char="●"/>
            </a:pPr>
            <a:r>
              <a:rPr lang="en-CA" sz="2400">
                <a:solidFill>
                  <a:srgbClr val="000000"/>
                </a:solidFill>
              </a:rPr>
              <a:t>A linear model was chosen because it produces the absolute optimal solution </a:t>
            </a:r>
            <a:r>
              <a:rPr b="1" baseline="30000" lang="en-CA" sz="2400">
                <a:solidFill>
                  <a:srgbClr val="000000"/>
                </a:solidFill>
              </a:rPr>
              <a:t>1</a:t>
            </a:r>
            <a:r>
              <a:rPr lang="en-CA" sz="2400">
                <a:solidFill>
                  <a:srgbClr val="000000"/>
                </a:solidFill>
              </a:rPr>
              <a:t>, which will not change on multiple runs. Non-linear models may output different solutions when running the model multiple times. The solution provided by a non-linear model may not be the most optimal one.</a:t>
            </a:r>
            <a:endParaRPr sz="2400">
              <a:solidFill>
                <a:srgbClr val="000000"/>
              </a:solidFill>
            </a:endParaRPr>
          </a:p>
          <a:p>
            <a:pPr indent="0" lvl="0" marL="457200" rtl="0" algn="l">
              <a:spcBef>
                <a:spcPts val="1600"/>
              </a:spcBef>
              <a:spcAft>
                <a:spcPts val="0"/>
              </a:spcAft>
              <a:buNone/>
            </a:pPr>
            <a:r>
              <a:t/>
            </a:r>
            <a:endParaRPr sz="2400">
              <a:solidFill>
                <a:srgbClr val="000000"/>
              </a:solidFill>
            </a:endParaRPr>
          </a:p>
          <a:p>
            <a:pPr indent="-381000" lvl="0" marL="457200" rtl="0" algn="l">
              <a:spcBef>
                <a:spcPts val="1600"/>
              </a:spcBef>
              <a:spcAft>
                <a:spcPts val="0"/>
              </a:spcAft>
              <a:buClr>
                <a:srgbClr val="000000"/>
              </a:buClr>
              <a:buSzPts val="2400"/>
              <a:buChar char="●"/>
            </a:pPr>
            <a:r>
              <a:rPr lang="en-CA" sz="2400">
                <a:solidFill>
                  <a:srgbClr val="000000"/>
                </a:solidFill>
              </a:rPr>
              <a:t>Solver automatically selected team members for the roster, based on the provided constraints.</a:t>
            </a:r>
            <a:endParaRPr sz="2400">
              <a:solidFill>
                <a:srgbClr val="000000"/>
              </a:solidFill>
            </a:endParaRPr>
          </a:p>
        </p:txBody>
      </p:sp>
      <p:sp>
        <p:nvSpPr>
          <p:cNvPr id="180" name="Google Shape;180;g204d6263494_1_10"/>
          <p:cNvSpPr txBox="1"/>
          <p:nvPr/>
        </p:nvSpPr>
        <p:spPr>
          <a:xfrm>
            <a:off x="590750" y="6181925"/>
            <a:ext cx="1094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baseline="30000" lang="en-CA">
                <a:latin typeface="Calibri"/>
                <a:ea typeface="Calibri"/>
                <a:cs typeface="Calibri"/>
                <a:sym typeface="Calibri"/>
              </a:rPr>
              <a:t>1</a:t>
            </a:r>
            <a:r>
              <a:rPr lang="en-CA">
                <a:latin typeface="Calibri"/>
                <a:ea typeface="Calibri"/>
                <a:cs typeface="Calibri"/>
                <a:sym typeface="Calibri"/>
              </a:rPr>
              <a:t> </a:t>
            </a:r>
            <a:r>
              <a:rPr lang="en-CA" u="sng">
                <a:solidFill>
                  <a:schemeClr val="hlink"/>
                </a:solidFill>
                <a:latin typeface="Calibri"/>
                <a:ea typeface="Calibri"/>
                <a:cs typeface="Calibri"/>
                <a:sym typeface="Calibri"/>
                <a:hlinkClick r:id="rId3"/>
              </a:rPr>
              <a:t>https://support.microsoft.com/en-us/office/using-solver-to-determine-the-optimal-product-mix-c057e214-962f-4339-8207-e593e340491f</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0564eba7e8_0_0"/>
          <p:cNvSpPr txBox="1"/>
          <p:nvPr>
            <p:ph type="title"/>
          </p:nvPr>
        </p:nvSpPr>
        <p:spPr>
          <a:xfrm>
            <a:off x="965550" y="81250"/>
            <a:ext cx="10057200" cy="105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CA" sz="3600">
                <a:solidFill>
                  <a:srgbClr val="000000"/>
                </a:solidFill>
                <a:latin typeface="Calibri"/>
                <a:ea typeface="Calibri"/>
                <a:cs typeface="Calibri"/>
                <a:sym typeface="Calibri"/>
              </a:rPr>
              <a:t>Results - Team </a:t>
            </a:r>
            <a:r>
              <a:rPr b="1" lang="en-CA" sz="3600">
                <a:solidFill>
                  <a:srgbClr val="000000"/>
                </a:solidFill>
                <a:latin typeface="Calibri"/>
                <a:ea typeface="Calibri"/>
                <a:cs typeface="Calibri"/>
                <a:sym typeface="Calibri"/>
              </a:rPr>
              <a:t>London</a:t>
            </a:r>
            <a:endParaRPr b="1" sz="3600">
              <a:solidFill>
                <a:srgbClr val="000000"/>
              </a:solidFill>
              <a:latin typeface="Calibri"/>
              <a:ea typeface="Calibri"/>
              <a:cs typeface="Calibri"/>
              <a:sym typeface="Calibri"/>
            </a:endParaRPr>
          </a:p>
        </p:txBody>
      </p:sp>
      <p:pic>
        <p:nvPicPr>
          <p:cNvPr id="187" name="Google Shape;187;g20564eba7e8_0_0"/>
          <p:cNvPicPr preferRelativeResize="0"/>
          <p:nvPr/>
        </p:nvPicPr>
        <p:blipFill>
          <a:blip r:embed="rId3">
            <a:alphaModFix/>
          </a:blip>
          <a:stretch>
            <a:fillRect/>
          </a:stretch>
        </p:blipFill>
        <p:spPr>
          <a:xfrm>
            <a:off x="1653926" y="945100"/>
            <a:ext cx="8884150" cy="577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0564eba7e8_0_8"/>
          <p:cNvSpPr txBox="1"/>
          <p:nvPr>
            <p:ph type="title"/>
          </p:nvPr>
        </p:nvSpPr>
        <p:spPr>
          <a:xfrm>
            <a:off x="694075" y="76200"/>
            <a:ext cx="10184700" cy="105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CA" sz="3600">
                <a:solidFill>
                  <a:srgbClr val="000000"/>
                </a:solidFill>
                <a:latin typeface="Calibri"/>
                <a:ea typeface="Calibri"/>
                <a:cs typeface="Calibri"/>
                <a:sym typeface="Calibri"/>
              </a:rPr>
              <a:t>Binding And Non-Binding Constraints</a:t>
            </a:r>
            <a:endParaRPr b="1" sz="3600">
              <a:solidFill>
                <a:srgbClr val="000000"/>
              </a:solidFill>
              <a:latin typeface="Calibri"/>
              <a:ea typeface="Calibri"/>
              <a:cs typeface="Calibri"/>
              <a:sym typeface="Calibri"/>
            </a:endParaRPr>
          </a:p>
        </p:txBody>
      </p:sp>
      <p:pic>
        <p:nvPicPr>
          <p:cNvPr id="194" name="Google Shape;194;g20564eba7e8_0_8"/>
          <p:cNvPicPr preferRelativeResize="0"/>
          <p:nvPr/>
        </p:nvPicPr>
        <p:blipFill>
          <a:blip r:embed="rId3">
            <a:alphaModFix/>
          </a:blip>
          <a:stretch>
            <a:fillRect/>
          </a:stretch>
        </p:blipFill>
        <p:spPr>
          <a:xfrm>
            <a:off x="879350" y="1070075"/>
            <a:ext cx="10433300" cy="536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2023-02-02T14:03:35Z</dcterms:created>
  <dc:creator>Gizelle Lao</dc:creator>
</cp:coreProperties>
</file>