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8" r:id="rId11"/>
    <p:sldId id="271" r:id="rId12"/>
    <p:sldId id="272" r:id="rId13"/>
    <p:sldId id="273" r:id="rId14"/>
    <p:sldId id="266" r:id="rId15"/>
    <p:sldId id="267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283FCF-1913-4D85-AFB9-207AFB1234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70"/>
            <p14:sldId id="268"/>
            <p14:sldId id="271"/>
            <p14:sldId id="272"/>
            <p14:sldId id="273"/>
            <p14:sldId id="266"/>
            <p14:sldId id="267"/>
          </p14:sldIdLst>
        </p14:section>
        <p14:section name="Dodatak" id="{2DEF22F5-E1F2-4D42-802D-8C30B475DB23}">
          <p14:sldIdLst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4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C96DA-A2E6-41FA-B4AA-2897E19D4279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E7FFB-36E0-4E34-8D0B-A21E981310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625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83BBA-B749-4160-B280-77E26FCAAA4F}" type="datetimeFigureOut">
              <a:rPr lang="hr-HR" smtClean="0"/>
              <a:t>8.7.2014.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90D95-C8C7-4746-9D7F-B995D828E1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150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0D95-C8C7-4746-9D7F-B995D828E125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409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0D95-C8C7-4746-9D7F-B995D828E125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49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0D95-C8C7-4746-9D7F-B995D828E125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604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0D95-C8C7-4746-9D7F-B995D828E125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6603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0D95-C8C7-4746-9D7F-B995D828E125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023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0D95-C8C7-4746-9D7F-B995D828E125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3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C439-8951-40B4-96B5-6474396E4D7B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118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7CBD-9E96-47CA-9479-AA6F75D9D599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588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A1D0-A787-4E69-88A8-342D7E49A252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2384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3F28-59C1-4BD7-952C-919CBCDA37E9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035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6B15-FB28-4DBE-8113-573E07B0039D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123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D6D-1C47-486F-B134-0811D7636003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324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935A-0AFD-4C0A-8ED4-8D84297F7A11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279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5B3D-E815-4F74-BB4A-9BA5CBEF6490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039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5B95-BB2E-464B-89E7-6D45CCE53E72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15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10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E59-FD84-487A-9963-D3D44C0989DD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66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DF39C58-3046-437C-AEF4-3BE09E9CB7A9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598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EF9-1EAA-4AE1-902F-3DD56CBE9365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856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216-9CD6-4DAF-A0C1-86E6305624C0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708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1896-F6AD-4E35-9C41-B56464059442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461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2870-DFA0-4E67-ADD7-6893AB964946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26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D83D-25C9-4376-A9A0-C17DD3B9965D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612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A7BF45-CF60-48CE-B706-D5432446D04B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11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wipe/>
  </p:transition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2188443"/>
            <a:ext cx="6858000" cy="3212658"/>
          </a:xfrm>
        </p:spPr>
        <p:txBody>
          <a:bodyPr wrap="square">
            <a:normAutofit/>
          </a:bodyPr>
          <a:lstStyle/>
          <a:p>
            <a:r>
              <a:rPr lang="hr-HR" sz="5400" dirty="0" smtClean="0"/>
              <a:t>Kratkoročna prognoza potrošnje električne energije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5014736"/>
            <a:ext cx="6858000" cy="1720915"/>
          </a:xfrm>
        </p:spPr>
        <p:txBody>
          <a:bodyPr/>
          <a:lstStyle/>
          <a:p>
            <a:r>
              <a:rPr lang="hr-HR" dirty="0" smtClean="0"/>
              <a:t>Mirela Ćosić</a:t>
            </a:r>
          </a:p>
          <a:p>
            <a:r>
              <a:rPr lang="hr-HR" dirty="0" smtClean="0"/>
              <a:t>Mentor: </a:t>
            </a:r>
            <a:r>
              <a:rPr lang="hr-HR" dirty="0"/>
              <a:t>izv. prof. dr. </a:t>
            </a:r>
            <a:r>
              <a:rPr lang="hr-HR" dirty="0" err="1"/>
              <a:t>sc</a:t>
            </a:r>
            <a:r>
              <a:rPr lang="hr-HR" dirty="0" smtClean="0"/>
              <a:t>. Domagoj Jakobović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8893173"/>
      </p:ext>
    </p:extLst>
  </p:cSld>
  <p:clrMapOvr>
    <a:masterClrMapping/>
  </p:clrMapOvr>
  <p:transition advTm="7160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hr-HR" dirty="0" smtClean="0"/>
              <a:t>Operatori i parametri</a:t>
            </a:r>
            <a:endParaRPr lang="hr-H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15215"/>
              </p:ext>
            </p:extLst>
          </p:nvPr>
        </p:nvGraphicFramePr>
        <p:xfrm>
          <a:off x="600392" y="1432500"/>
          <a:ext cx="7914958" cy="469107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64323"/>
                <a:gridCol w="2348230"/>
                <a:gridCol w="4002405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 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Parametri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Moguće vrijednosti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Algoritam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Ime (vrsta) algoritma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Eliminacijski s dva operatora,</a:t>
                      </a:r>
                      <a:br>
                        <a:rPr lang="hr-HR" sz="1400" dirty="0">
                          <a:effectLst/>
                        </a:rPr>
                      </a:br>
                      <a:r>
                        <a:rPr lang="hr-HR" sz="1400" dirty="0">
                          <a:effectLst/>
                        </a:rPr>
                        <a:t>Eliminacijski s jednim operatorom,</a:t>
                      </a:r>
                      <a:br>
                        <a:rPr lang="hr-HR" sz="1400" dirty="0">
                          <a:effectLst/>
                        </a:rPr>
                      </a:br>
                      <a:r>
                        <a:rPr lang="hr-HR" sz="1400" dirty="0">
                          <a:effectLst/>
                        </a:rPr>
                        <a:t>Generacijski s dva operatora,</a:t>
                      </a:r>
                      <a:br>
                        <a:rPr lang="hr-HR" sz="1400" dirty="0">
                          <a:effectLst/>
                        </a:rPr>
                      </a:br>
                      <a:r>
                        <a:rPr lang="hr-HR" sz="1400" dirty="0">
                          <a:effectLst/>
                        </a:rPr>
                        <a:t>Generacijski s jednim operatorom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Veličina populacije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 smtClean="0">
                          <a:effectLst/>
                        </a:rPr>
                        <a:t>Cijeli broj, uobičajeno na intervalu [10, 1000]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Uvjet zaustavljanja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Broj generacija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 smtClean="0">
                          <a:effectLst/>
                        </a:rPr>
                        <a:t>Cijeli broj, uobičajeno na intervalu [10, 1000]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Selekcija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Veličina turnira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 smtClean="0">
                          <a:effectLst/>
                        </a:rPr>
                        <a:t>Cijeli broj, uobičajeno na intervalu [2, 10]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Stablo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Najveća dubina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 smtClean="0">
                          <a:effectLst/>
                        </a:rPr>
                        <a:t>Cijeli broj, uobičajeno je veći od 5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Najmanja dubina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 smtClean="0">
                          <a:effectLst/>
                        </a:rPr>
                        <a:t>Cijeli broj, uobičajeno je manji od 5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Funkcijski čvorovi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Niz znakova odvojenih razmakom;</a:t>
                      </a:r>
                      <a:br>
                        <a:rPr lang="hr-HR" sz="1400" dirty="0">
                          <a:effectLst/>
                        </a:rPr>
                      </a:br>
                      <a:r>
                        <a:rPr lang="hr-HR" sz="1400" dirty="0">
                          <a:effectLst/>
                        </a:rPr>
                        <a:t>+ - / * sin log </a:t>
                      </a:r>
                      <a:r>
                        <a:rPr lang="hr-HR" sz="1400" dirty="0" smtClean="0">
                          <a:effectLst/>
                        </a:rPr>
                        <a:t>ifRadniDan</a:t>
                      </a:r>
                      <a:r>
                        <a:rPr lang="hr-HR" sz="1400" baseline="0" dirty="0" smtClean="0">
                          <a:effectLst/>
                        </a:rPr>
                        <a:t> min </a:t>
                      </a:r>
                      <a:r>
                        <a:rPr lang="hr-HR" sz="1400" baseline="0" dirty="0" err="1" smtClean="0">
                          <a:effectLst/>
                        </a:rPr>
                        <a:t>max</a:t>
                      </a:r>
                      <a:r>
                        <a:rPr lang="hr-HR" sz="1400" baseline="0" dirty="0" smtClean="0">
                          <a:effectLst/>
                        </a:rPr>
                        <a:t> </a:t>
                      </a:r>
                      <a:r>
                        <a:rPr lang="hr-HR" sz="1400" baseline="0" dirty="0" err="1" smtClean="0">
                          <a:effectLst/>
                        </a:rPr>
                        <a:t>exp</a:t>
                      </a:r>
                      <a:r>
                        <a:rPr lang="hr-HR" sz="1400" baseline="0" dirty="0" smtClean="0">
                          <a:effectLst/>
                        </a:rPr>
                        <a:t> </a:t>
                      </a:r>
                      <a:r>
                        <a:rPr lang="hr-HR" sz="1400" baseline="0" dirty="0" err="1" smtClean="0">
                          <a:effectLst/>
                        </a:rPr>
                        <a:t>sqrt</a:t>
                      </a:r>
                      <a:r>
                        <a:rPr lang="hr-HR" sz="1400" baseline="0" dirty="0" smtClean="0">
                          <a:effectLst/>
                        </a:rPr>
                        <a:t> 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Križanje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Ime (vrsta) križanja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Križanje s jednom točkom </a:t>
                      </a:r>
                      <a:r>
                        <a:rPr lang="hr-HR" sz="1400" dirty="0" smtClean="0">
                          <a:effectLst/>
                        </a:rPr>
                        <a:t>prekida,</a:t>
                      </a:r>
                      <a:br>
                        <a:rPr lang="hr-HR" sz="1400" dirty="0" smtClean="0">
                          <a:effectLst/>
                        </a:rPr>
                      </a:br>
                      <a:r>
                        <a:rPr lang="hr-HR" sz="1400" dirty="0" smtClean="0">
                          <a:effectLst/>
                        </a:rPr>
                        <a:t>Uniformno </a:t>
                      </a:r>
                      <a:r>
                        <a:rPr lang="hr-HR" sz="1400" dirty="0">
                          <a:effectLst/>
                        </a:rPr>
                        <a:t>križanje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Vjerojatnost križanja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Realni broj na intervalu [0, 1], uobičajeno oko 0.9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Mutacija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Ime (vrsta) mutacije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Point</a:t>
                      </a:r>
                      <a:r>
                        <a:rPr lang="hr-HR" sz="1400" dirty="0">
                          <a:effectLst/>
                        </a:rPr>
                        <a:t> mutacija, </a:t>
                      </a:r>
                      <a:r>
                        <a:rPr lang="en-US" sz="1400" dirty="0">
                          <a:effectLst/>
                        </a:rPr>
                        <a:t>hoist</a:t>
                      </a:r>
                      <a:r>
                        <a:rPr lang="hr-HR" sz="1400" dirty="0">
                          <a:effectLst/>
                        </a:rPr>
                        <a:t> mutacija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Vjerojatnost mutacije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Realni broj na intervalu [0, 1], uobičajeno oko 0.01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Dodatno mutiranje konstante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Binarna vrijednost, da/ne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Evaluacija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Procjenitelj pogreške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MSE, MAPE, MAE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>
                          <a:effectLst/>
                        </a:rPr>
                        <a:t>Broj prijašnjih mjerenja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400" dirty="0">
                          <a:effectLst/>
                        </a:rPr>
                        <a:t>Cijeli broj, u pravilu na intervalu </a:t>
                      </a:r>
                      <a:r>
                        <a:rPr lang="hr-HR" sz="1400" dirty="0" smtClean="0">
                          <a:effectLst/>
                        </a:rPr>
                        <a:t>[0, 14]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BAD-A655-4BAD-B991-877A58855E6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88308"/>
      </p:ext>
    </p:extLst>
  </p:cSld>
  <p:clrMapOvr>
    <a:masterClrMapping/>
  </p:clrMapOvr>
  <p:transition advTm="13685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hr-HR" dirty="0" smtClean="0"/>
              <a:t>Podešavanje parametara</a:t>
            </a:r>
            <a:endParaRPr lang="hr-H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9042"/>
              </p:ext>
            </p:extLst>
          </p:nvPr>
        </p:nvGraphicFramePr>
        <p:xfrm>
          <a:off x="781517" y="1325563"/>
          <a:ext cx="7566407" cy="49486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5403"/>
                <a:gridCol w="1987106"/>
                <a:gridCol w="2307463"/>
                <a:gridCol w="1956435"/>
              </a:tblGrid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 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Parametri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Inicijalne vrijednosti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Konačne vrijednosti</a:t>
                      </a:r>
                      <a:endParaRPr lang="hr-HR" sz="1200" dirty="0"/>
                    </a:p>
                  </a:txBody>
                  <a:tcPr marL="45720" marR="45720" anchor="ctr"/>
                </a:tc>
              </a:tr>
              <a:tr h="288000">
                <a:tc row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Algoritam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Ime (vrsta) algoritma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Eliminacijski s dva operatora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Eliminacijski s dva operatora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Veličina populacije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150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b="1" i="1" dirty="0">
                          <a:effectLst/>
                        </a:rPr>
                        <a:t>500</a:t>
                      </a:r>
                      <a:endParaRPr lang="hr-HR" sz="1200" b="1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Veličina turnira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3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3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Uvjet zaustavljanja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Broj generacija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500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b="1" i="1" dirty="0" smtClean="0">
                          <a:effectLst/>
                        </a:rPr>
                        <a:t>50</a:t>
                      </a:r>
                      <a:endParaRPr lang="hr-HR" sz="1200" b="1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 row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Stablo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Najveća dubina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8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8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Najmanja dubina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3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3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Funkcijski čvorovi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+ - / * ifRadniDan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+ - / * ifRadniDan </a:t>
                      </a:r>
                      <a:r>
                        <a:rPr lang="hr-HR" sz="1200" b="1" i="1" dirty="0">
                          <a:effectLst/>
                        </a:rPr>
                        <a:t>min </a:t>
                      </a:r>
                      <a:r>
                        <a:rPr lang="hr-HR" sz="1200" b="1" i="1" dirty="0" err="1">
                          <a:effectLst/>
                        </a:rPr>
                        <a:t>max</a:t>
                      </a:r>
                      <a:endParaRPr lang="hr-HR" sz="1200" b="1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Križanje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Ime (vrsta) križanja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Križanje s jednom točkom prekida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b="1" i="1" dirty="0">
                          <a:effectLst/>
                        </a:rPr>
                        <a:t>Uniformno križanje</a:t>
                      </a:r>
                      <a:endParaRPr lang="hr-HR" sz="1200" b="1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 row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Mutacija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Ime (vrsta) mutacije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200" dirty="0">
                          <a:effectLst/>
                        </a:rPr>
                        <a:t>Point</a:t>
                      </a:r>
                      <a:r>
                        <a:rPr lang="hr-HR" sz="1200" dirty="0">
                          <a:effectLst/>
                        </a:rPr>
                        <a:t> mutacija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200" dirty="0">
                          <a:effectLst/>
                        </a:rPr>
                        <a:t>Point</a:t>
                      </a:r>
                      <a:r>
                        <a:rPr lang="hr-HR" sz="1200" dirty="0">
                          <a:effectLst/>
                        </a:rPr>
                        <a:t> mutacija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Vjerojatnost mutacije (čvora)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0.01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0.01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>
                          <a:effectLst/>
                        </a:rPr>
                        <a:t>Dodatno mutiranje konstante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>
                          <a:effectLst/>
                        </a:rPr>
                        <a:t>Da</a:t>
                      </a:r>
                      <a:endParaRPr lang="hr-HR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Da</a:t>
                      </a:r>
                      <a:endParaRPr lang="hr-H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288000">
                <a:tc rowSpan="4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Ulazne</a:t>
                      </a:r>
                      <a:r>
                        <a:rPr lang="hr-HR" sz="1200" baseline="0" dirty="0" smtClean="0">
                          <a:effectLst/>
                        </a:rPr>
                        <a:t> varijable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Prijašnja potrošnja (isti sat)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5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b="1" i="1" dirty="0" smtClean="0">
                          <a:effectLst/>
                        </a:rPr>
                        <a:t>6</a:t>
                      </a:r>
                      <a:endParaRPr lang="hr-HR" sz="1200" b="1" i="1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</a:tr>
              <a:tr h="288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Prijašnja potrošnja (u 24h)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Potrošnja</a:t>
                      </a:r>
                      <a:r>
                        <a:rPr lang="hr-HR" sz="1200" baseline="0" dirty="0" smtClean="0">
                          <a:effectLst/>
                        </a:rPr>
                        <a:t> u prijašnjem satu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Potrošnja u prijašnjem satu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</a:tr>
              <a:tr h="288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Meteorološke prilike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Temperatura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b="1" i="1" dirty="0" smtClean="0">
                          <a:effectLst/>
                        </a:rPr>
                        <a:t>---</a:t>
                      </a:r>
                      <a:endParaRPr lang="hr-HR" sz="1200" b="1" i="1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</a:tr>
              <a:tr h="288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Kalendarski</a:t>
                      </a:r>
                      <a:r>
                        <a:rPr lang="hr-HR" sz="1200" baseline="0" dirty="0" smtClean="0">
                          <a:effectLst/>
                        </a:rPr>
                        <a:t> podaci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Mjesec, radni dan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hr-HR" sz="1200" dirty="0" smtClean="0">
                          <a:effectLst/>
                        </a:rPr>
                        <a:t>Mjesec,</a:t>
                      </a:r>
                      <a:r>
                        <a:rPr lang="hr-HR" sz="1200" baseline="0" dirty="0" smtClean="0">
                          <a:effectLst/>
                        </a:rPr>
                        <a:t> radni dan</a:t>
                      </a:r>
                      <a:endParaRPr lang="hr-HR" sz="120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2DAF-3460-4893-AD39-034554562029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70567"/>
      </p:ext>
    </p:extLst>
  </p:cSld>
  <p:clrMapOvr>
    <a:masterClrMapping/>
  </p:clrMapOvr>
  <p:transition advTm="34793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 - FER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Usporedba sa dva završna rada</a:t>
            </a:r>
          </a:p>
          <a:p>
            <a:pPr lvl="1"/>
            <a:r>
              <a:rPr lang="hr-HR" dirty="0" smtClean="0"/>
              <a:t>Neuronske mreže</a:t>
            </a:r>
          </a:p>
          <a:p>
            <a:r>
              <a:rPr lang="hr-HR" dirty="0" smtClean="0"/>
              <a:t>Koeficijent korelacije kao ocjenitelj</a:t>
            </a:r>
          </a:p>
          <a:p>
            <a:endParaRPr lang="hr-HR" dirty="0"/>
          </a:p>
          <a:p>
            <a:r>
              <a:rPr lang="hr-HR" dirty="0" smtClean="0"/>
              <a:t>Podjela skupa podataka u dva:</a:t>
            </a:r>
          </a:p>
          <a:p>
            <a:pPr lvl="1"/>
            <a:r>
              <a:rPr lang="hr-HR" dirty="0"/>
              <a:t>Prvih šest mjeseci, od 1.1.2011 – </a:t>
            </a:r>
            <a:r>
              <a:rPr lang="hr-HR" dirty="0" smtClean="0"/>
              <a:t>30.6.2011.</a:t>
            </a:r>
            <a:endParaRPr lang="hr-HR" dirty="0"/>
          </a:p>
          <a:p>
            <a:pPr lvl="1"/>
            <a:r>
              <a:rPr lang="hr-HR" dirty="0"/>
              <a:t>Drugih šest mjeseci, od 1.7.2011. – </a:t>
            </a:r>
            <a:r>
              <a:rPr lang="hr-HR" dirty="0" smtClean="0"/>
              <a:t>31.12.2011.</a:t>
            </a:r>
          </a:p>
          <a:p>
            <a:pPr lvl="1"/>
            <a:endParaRPr lang="hr-HR" dirty="0"/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CFA2-9098-4DE4-82E6-0F7118CB96C9}" type="datetime1">
              <a:rPr lang="hr-HR" smtClean="0"/>
              <a:t>8.7.2014.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88917"/>
              </p:ext>
            </p:extLst>
          </p:nvPr>
        </p:nvGraphicFramePr>
        <p:xfrm>
          <a:off x="3204424" y="4569680"/>
          <a:ext cx="4368353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715"/>
                <a:gridCol w="1560052"/>
                <a:gridCol w="153258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 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Faktor korelacije za radne dane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Faktor korelacije za neradne dane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GP – prvih 6 mj.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0.89797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0.95978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GP – drugih 6 mj.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0.96771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0.94083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[14]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0.94177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0.67159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[15]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>
                          <a:effectLst/>
                        </a:rPr>
                        <a:t>0.95198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200" dirty="0">
                          <a:effectLst/>
                        </a:rPr>
                        <a:t>0.74257</a:t>
                      </a:r>
                      <a:endParaRPr lang="hr-H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561"/>
      </p:ext>
    </p:extLst>
  </p:cSld>
  <p:clrMapOvr>
    <a:masterClrMapping/>
  </p:clrMapOvr>
  <p:transition advTm="67545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 ISO-NE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530726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Usporedba 4 algoritma:</a:t>
            </a:r>
          </a:p>
          <a:p>
            <a:pPr lvl="1"/>
            <a:r>
              <a:rPr lang="hr-HR" dirty="0" smtClean="0"/>
              <a:t>Neuronska mreža - ANN</a:t>
            </a:r>
          </a:p>
          <a:p>
            <a:pPr lvl="1"/>
            <a:r>
              <a:rPr lang="hr-HR" i="1" dirty="0" err="1" smtClean="0"/>
              <a:t>Similar</a:t>
            </a:r>
            <a:r>
              <a:rPr lang="hr-HR" i="1" dirty="0" smtClean="0"/>
              <a:t> </a:t>
            </a:r>
            <a:r>
              <a:rPr lang="hr-HR" i="1" dirty="0" err="1" smtClean="0"/>
              <a:t>day</a:t>
            </a:r>
            <a:r>
              <a:rPr lang="hr-HR" i="1" dirty="0" smtClean="0"/>
              <a:t> </a:t>
            </a:r>
            <a:r>
              <a:rPr lang="hr-HR" i="1" dirty="0" err="1" smtClean="0"/>
              <a:t>wavelet</a:t>
            </a:r>
            <a:r>
              <a:rPr lang="hr-HR" i="1" dirty="0" smtClean="0"/>
              <a:t> </a:t>
            </a:r>
            <a:r>
              <a:rPr lang="hr-HR" dirty="0" smtClean="0"/>
              <a:t>neuronska mreža – SIWNN</a:t>
            </a:r>
          </a:p>
          <a:p>
            <a:pPr lvl="1"/>
            <a:r>
              <a:rPr lang="hr-HR" dirty="0" smtClean="0"/>
              <a:t>Regresija potpornim vektorima – SVR</a:t>
            </a:r>
          </a:p>
          <a:p>
            <a:pPr lvl="1"/>
            <a:r>
              <a:rPr lang="hr-HR" dirty="0" smtClean="0"/>
              <a:t>Ansambl genetskog programiranja – GP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 smtClean="0"/>
              <a:t>Skup podataka:</a:t>
            </a:r>
          </a:p>
          <a:p>
            <a:pPr lvl="1"/>
            <a:r>
              <a:rPr lang="hr-HR" dirty="0"/>
              <a:t>1.1.2005. – </a:t>
            </a:r>
            <a:r>
              <a:rPr lang="hr-HR" dirty="0" smtClean="0"/>
              <a:t>31.12.2005.</a:t>
            </a:r>
          </a:p>
          <a:p>
            <a:pPr lvl="2"/>
            <a:r>
              <a:rPr lang="hr-HR" dirty="0" smtClean="0"/>
              <a:t>skup </a:t>
            </a:r>
            <a:r>
              <a:rPr lang="hr-HR" dirty="0"/>
              <a:t>za učenje</a:t>
            </a:r>
          </a:p>
          <a:p>
            <a:pPr lvl="1"/>
            <a:r>
              <a:rPr lang="hr-HR" dirty="0"/>
              <a:t>1.1.2006. – 31.12.2006</a:t>
            </a:r>
            <a:r>
              <a:rPr lang="hr-HR" dirty="0" smtClean="0"/>
              <a:t>.</a:t>
            </a:r>
          </a:p>
          <a:p>
            <a:pPr lvl="2"/>
            <a:r>
              <a:rPr lang="hr-HR" dirty="0" smtClean="0"/>
              <a:t>skup </a:t>
            </a:r>
            <a:r>
              <a:rPr lang="hr-HR" dirty="0"/>
              <a:t>za evaluaciju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9877940"/>
              </p:ext>
            </p:extLst>
          </p:nvPr>
        </p:nvGraphicFramePr>
        <p:xfrm>
          <a:off x="4740275" y="1825625"/>
          <a:ext cx="3775075" cy="4536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55015"/>
                <a:gridCol w="755015"/>
                <a:gridCol w="755015"/>
                <a:gridCol w="755015"/>
                <a:gridCol w="755015"/>
              </a:tblGrid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 </a:t>
                      </a:r>
                      <a:endParaRPr lang="hr-H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 smtClean="0">
                          <a:effectLst/>
                        </a:rPr>
                        <a:t>ANN</a:t>
                      </a:r>
                      <a:endParaRPr lang="hr-H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 smtClean="0">
                          <a:effectLst/>
                        </a:rPr>
                        <a:t>SIWNN</a:t>
                      </a:r>
                      <a:endParaRPr lang="hr-H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 smtClean="0">
                          <a:effectLst/>
                        </a:rPr>
                        <a:t>SVR</a:t>
                      </a:r>
                      <a:endParaRPr lang="hr-H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GP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Siječanj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2.01%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1.6%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1.31%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0.91%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Veljača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1.5%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1.43%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1.12%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1.06%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Ožujak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1.55%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1.47%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0.93%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0.93%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Travanj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1.51%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1.26%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1.34%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0.97%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Svibanj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1.69%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1.61%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0.98%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Lipanj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2.3%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1.79%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1.55%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1.49%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Srpanj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3.72%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2.7%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1.86%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1.65%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Kolovoz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3.33%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2.62%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1.5%</a:t>
                      </a:r>
                      <a:endParaRPr lang="hr-H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1.29%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Rujan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1.6%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1.48%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1.15%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0.97%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Listopad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1.52%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1.38%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1.2%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1.16%</a:t>
                      </a:r>
                      <a:endParaRPr lang="hr-H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Studeni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1.73%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1.39%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1.09%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1.08%</a:t>
                      </a:r>
                      <a:endParaRPr lang="hr-H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Prosinac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1.91%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1.75%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1.61%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1.09%</a:t>
                      </a:r>
                      <a:endParaRPr lang="hr-H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Ukupno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2.03%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1.71%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>
                          <a:effectLst/>
                        </a:rPr>
                        <a:t>1.31%</a:t>
                      </a:r>
                      <a:endParaRPr lang="hr-H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r-HR" sz="1200" dirty="0">
                          <a:effectLst/>
                        </a:rPr>
                        <a:t>1.13%</a:t>
                      </a:r>
                      <a:endParaRPr lang="hr-H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27" marR="62427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F75B-7EE9-4A5A-85DF-E1C4A0CBCF59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07693"/>
      </p:ext>
    </p:extLst>
  </p:cSld>
  <p:clrMapOvr>
    <a:masterClrMapping/>
  </p:clrMapOvr>
  <p:transition advTm="58945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Predviđanje potrošnje</a:t>
            </a:r>
          </a:p>
          <a:p>
            <a:pPr lvl="1"/>
            <a:r>
              <a:rPr lang="hr-HR" dirty="0" smtClean="0"/>
              <a:t>Unosno </a:t>
            </a:r>
            <a:r>
              <a:rPr lang="hr-HR" dirty="0" smtClean="0"/>
              <a:t>područje, ima prostora za istraživanja</a:t>
            </a:r>
          </a:p>
          <a:p>
            <a:pPr lvl="1"/>
            <a:r>
              <a:rPr lang="hr-HR" dirty="0" smtClean="0"/>
              <a:t>Postoje problemi i predložena </a:t>
            </a:r>
            <a:r>
              <a:rPr lang="hr-HR" dirty="0" smtClean="0"/>
              <a:t>rješenja</a:t>
            </a:r>
            <a:endParaRPr lang="hr-HR" dirty="0" smtClean="0"/>
          </a:p>
          <a:p>
            <a:pPr lvl="1"/>
            <a:endParaRPr lang="hr-HR" dirty="0" smtClean="0"/>
          </a:p>
          <a:p>
            <a:r>
              <a:rPr lang="hr-HR" dirty="0" smtClean="0"/>
              <a:t>Genetsko programiranje</a:t>
            </a:r>
          </a:p>
          <a:p>
            <a:pPr lvl="1"/>
            <a:r>
              <a:rPr lang="hr-HR" dirty="0" smtClean="0"/>
              <a:t>Teško podešavanje </a:t>
            </a:r>
            <a:r>
              <a:rPr lang="hr-HR" dirty="0" smtClean="0"/>
              <a:t>parametara</a:t>
            </a:r>
            <a:endParaRPr lang="hr-HR" dirty="0"/>
          </a:p>
          <a:p>
            <a:pPr lvl="1"/>
            <a:r>
              <a:rPr lang="hr-HR" dirty="0"/>
              <a:t>Jednostavna </a:t>
            </a:r>
            <a:r>
              <a:rPr lang="hr-HR" dirty="0" smtClean="0"/>
              <a:t>implementacija</a:t>
            </a:r>
            <a:endParaRPr lang="hr-HR" dirty="0"/>
          </a:p>
          <a:p>
            <a:pPr lvl="1"/>
            <a:r>
              <a:rPr lang="hr-HR" dirty="0" smtClean="0"/>
              <a:t>Ugrađen </a:t>
            </a:r>
            <a:r>
              <a:rPr lang="hr-HR" dirty="0" smtClean="0"/>
              <a:t>odabir </a:t>
            </a:r>
            <a:r>
              <a:rPr lang="hr-HR" dirty="0"/>
              <a:t>ulaznih </a:t>
            </a:r>
            <a:r>
              <a:rPr lang="hr-HR" dirty="0" smtClean="0"/>
              <a:t>varijabli</a:t>
            </a:r>
          </a:p>
          <a:p>
            <a:pPr lvl="1"/>
            <a:r>
              <a:rPr lang="hr-HR" dirty="0" smtClean="0"/>
              <a:t>Dostojan </a:t>
            </a:r>
            <a:r>
              <a:rPr lang="hr-HR" dirty="0" smtClean="0"/>
              <a:t>postojećih prediktora</a:t>
            </a:r>
          </a:p>
          <a:p>
            <a:pPr lvl="1"/>
            <a:endParaRPr lang="hr-HR" dirty="0"/>
          </a:p>
          <a:p>
            <a:r>
              <a:rPr lang="hr-HR" dirty="0" smtClean="0"/>
              <a:t>Budući rad:</a:t>
            </a:r>
          </a:p>
          <a:p>
            <a:pPr lvl="1"/>
            <a:r>
              <a:rPr lang="hr-HR" dirty="0" smtClean="0"/>
              <a:t>Poboljšanja: </a:t>
            </a:r>
            <a:r>
              <a:rPr lang="hr-HR" dirty="0" err="1" smtClean="0"/>
              <a:t>GPBoost</a:t>
            </a:r>
            <a:r>
              <a:rPr lang="hr-HR" dirty="0" smtClean="0"/>
              <a:t>, ansambl učenje, </a:t>
            </a:r>
            <a:r>
              <a:rPr lang="hr-HR" dirty="0" smtClean="0"/>
              <a:t>obrada ulaznih podataka</a:t>
            </a:r>
            <a:endParaRPr lang="hr-HR" dirty="0" smtClean="0"/>
          </a:p>
          <a:p>
            <a:pPr lvl="1"/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8204-4325-4BB3-BEEC-4F20462501B9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90698"/>
      </p:ext>
    </p:extLst>
  </p:cSld>
  <p:clrMapOvr>
    <a:masterClrMapping/>
  </p:clrMapOvr>
  <p:transition advTm="68432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702-55EF-46B6-B3E3-AB6CB2A51B43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2479"/>
      </p:ext>
    </p:extLst>
  </p:cSld>
  <p:clrMapOvr>
    <a:masterClrMapping/>
  </p:clrMapOvr>
  <p:transition advTm="3791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veličina populacije</a:t>
            </a:r>
            <a:endParaRPr lang="hr-H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39999" y="1681163"/>
            <a:ext cx="7853239" cy="823912"/>
          </a:xfrm>
        </p:spPr>
        <p:txBody>
          <a:bodyPr>
            <a:normAutofit/>
          </a:bodyPr>
          <a:lstStyle/>
          <a:p>
            <a:r>
              <a:rPr lang="hr-HR" dirty="0" smtClean="0"/>
              <a:t>Normirana greška za veličinu populacije, sa i bez odstupajućih vrijednosti</a:t>
            </a: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" y="2904320"/>
            <a:ext cx="4532458" cy="3200039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2904320"/>
            <a:ext cx="4450567" cy="32000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6B15-FB28-4DBE-8113-573E07B0039D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r>
              <a:rPr lang="hr-HR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178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evolucijski algoritam</a:t>
            </a:r>
            <a:endParaRPr lang="hr-HR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5" y="1825625"/>
            <a:ext cx="5766407" cy="4351338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EF9-1EAA-4AE1-902F-3DD56CBE9365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87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veličina turnira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5" y="1825625"/>
            <a:ext cx="576640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6397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- križanje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5" y="1825625"/>
            <a:ext cx="576640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509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 smtClean="0"/>
              <a:t>Uvod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Kratkoročno </a:t>
            </a:r>
            <a:r>
              <a:rPr lang="hr-HR" dirty="0"/>
              <a:t>predviđanje potrošnje električne </a:t>
            </a:r>
            <a:r>
              <a:rPr lang="hr-HR" dirty="0" smtClean="0"/>
              <a:t>energije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Problemi predviđanja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Opis </a:t>
            </a:r>
            <a:r>
              <a:rPr lang="hr-HR" dirty="0"/>
              <a:t>čestih rješenja za predviđanje </a:t>
            </a:r>
            <a:r>
              <a:rPr lang="hr-HR" dirty="0" smtClean="0"/>
              <a:t>potrošnje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Genetsko </a:t>
            </a:r>
            <a:r>
              <a:rPr lang="hr-HR" dirty="0" smtClean="0"/>
              <a:t>programiranje i opis implementacije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Mjerenja i rezultati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E70-8432-471E-9DE9-FF014378059A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6156"/>
      </p:ext>
    </p:extLst>
  </p:cSld>
  <p:clrMapOvr>
    <a:masterClrMapping/>
  </p:clrMapOvr>
  <p:transition advTm="24729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- mutacija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Normirana greška za </a:t>
            </a:r>
            <a:r>
              <a:rPr lang="hr-HR" dirty="0" err="1" smtClean="0"/>
              <a:t>hoist</a:t>
            </a:r>
            <a:r>
              <a:rPr lang="hr-HR" dirty="0" smtClean="0"/>
              <a:t> mutaciju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5427"/>
            <a:ext cx="4608513" cy="3430924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 smtClean="0"/>
              <a:t>	Normirana greška za </a:t>
            </a:r>
            <a:r>
              <a:rPr lang="hr-HR" dirty="0" err="1" smtClean="0"/>
              <a:t>point</a:t>
            </a:r>
            <a:r>
              <a:rPr lang="hr-HR" dirty="0" smtClean="0"/>
              <a:t> mutaciju</a:t>
            </a: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2922431"/>
            <a:ext cx="4403725" cy="343391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5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funkcijski čvorovi 1</a:t>
            </a: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5" y="1825625"/>
            <a:ext cx="5766407" cy="4351338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EF9-1EAA-4AE1-902F-3DD56CBE9365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4938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funkcijski čvorovi 2</a:t>
            </a: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5" y="1825625"/>
            <a:ext cx="5766407" cy="4351338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3EF9-1EAA-4AE1-902F-3DD56CBE9365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578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funkcijski čvorovi 3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5" y="1825625"/>
            <a:ext cx="576640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844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dubina stabla (min)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5" y="1825625"/>
            <a:ext cx="576640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6231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dubina stabla (</a:t>
            </a:r>
            <a:r>
              <a:rPr lang="hr-HR" dirty="0" err="1" smtClean="0"/>
              <a:t>max</a:t>
            </a:r>
            <a:r>
              <a:rPr lang="hr-HR" dirty="0" smtClean="0"/>
              <a:t>)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5" y="1825625"/>
            <a:ext cx="576640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854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dubina stabla (sve)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908887"/>
            <a:ext cx="7675562" cy="41848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04640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prijašnja potrošnja u istom satu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187124"/>
            <a:ext cx="7675562" cy="36283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0489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prijašnja potrošnja iz proteklih 24 sata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59" y="1825625"/>
            <a:ext cx="4987820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570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Mjerenje – meteorološke prilike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88" y="1825625"/>
            <a:ext cx="6381962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7E44-6071-4E00-A6CE-1E13E72F06BF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984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Zašto predviđanje </a:t>
            </a:r>
            <a:r>
              <a:rPr lang="hr-HR" dirty="0" smtClean="0"/>
              <a:t>potrošnje električne energije? </a:t>
            </a:r>
            <a:endParaRPr lang="hr-HR" dirty="0" smtClean="0"/>
          </a:p>
          <a:p>
            <a:pPr lvl="1"/>
            <a:r>
              <a:rPr lang="hr-HR" dirty="0" smtClean="0"/>
              <a:t>Smanjivanje gubitaka</a:t>
            </a:r>
          </a:p>
          <a:p>
            <a:pPr lvl="1"/>
            <a:r>
              <a:rPr lang="hr-HR" dirty="0" smtClean="0"/>
              <a:t>Povećanje efikasnosti</a:t>
            </a:r>
          </a:p>
          <a:p>
            <a:pPr lvl="1"/>
            <a:r>
              <a:rPr lang="hr-HR" dirty="0" smtClean="0"/>
              <a:t>Održavanje stabilnosti sustava</a:t>
            </a:r>
          </a:p>
          <a:p>
            <a:pPr lvl="1"/>
            <a:endParaRPr lang="hr-HR" dirty="0"/>
          </a:p>
          <a:p>
            <a:r>
              <a:rPr lang="hr-HR" dirty="0" smtClean="0"/>
              <a:t>Vrste predviđanja: </a:t>
            </a:r>
          </a:p>
          <a:p>
            <a:pPr lvl="1"/>
            <a:r>
              <a:rPr lang="hr-HR" dirty="0" smtClean="0"/>
              <a:t>Kratkoročno – sat, dan, tjedan, par tjedana</a:t>
            </a:r>
          </a:p>
          <a:p>
            <a:pPr lvl="1"/>
            <a:r>
              <a:rPr lang="hr-HR" dirty="0" smtClean="0"/>
              <a:t>Dugoročno – do jedne godine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Istraženo područje: puno radova i implementacija</a:t>
            </a:r>
          </a:p>
          <a:p>
            <a:endParaRPr lang="hr-HR" dirty="0"/>
          </a:p>
          <a:p>
            <a:r>
              <a:rPr lang="hr-HR" dirty="0" smtClean="0"/>
              <a:t>Vlastita implementacija – genetsko programiranje</a:t>
            </a:r>
          </a:p>
          <a:p>
            <a:pPr lvl="1"/>
            <a:r>
              <a:rPr lang="hr-HR" dirty="0" smtClean="0"/>
              <a:t>Ne postoji poznata implementacija</a:t>
            </a:r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3658-A253-4ABF-B1B0-57A8630E8CC9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9113"/>
      </p:ext>
    </p:extLst>
  </p:cSld>
  <p:clrMapOvr>
    <a:masterClrMapping/>
  </p:clrMapOvr>
  <p:transition advTm="50871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Kratkoročno predviđanje potrošnje električne </a:t>
            </a:r>
            <a:r>
              <a:rPr lang="hr-HR" dirty="0" smtClean="0"/>
              <a:t>energije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dirty="0" smtClean="0"/>
          </a:p>
          <a:p>
            <a:r>
              <a:rPr lang="hr-HR" dirty="0" smtClean="0"/>
              <a:t>Engl. </a:t>
            </a:r>
            <a:r>
              <a:rPr lang="en-US" dirty="0" smtClean="0"/>
              <a:t>Short-term load forecasting</a:t>
            </a:r>
            <a:r>
              <a:rPr lang="hr-HR" dirty="0" smtClean="0"/>
              <a:t>, STLF</a:t>
            </a:r>
            <a:endParaRPr lang="en-US" dirty="0" smtClean="0"/>
          </a:p>
          <a:p>
            <a:r>
              <a:rPr lang="hr-HR" dirty="0" smtClean="0"/>
              <a:t>Kratak horizont predviđanja - sat do tjedan unaprijed</a:t>
            </a:r>
          </a:p>
          <a:p>
            <a:endParaRPr lang="hr-HR" dirty="0" smtClean="0"/>
          </a:p>
          <a:p>
            <a:r>
              <a:rPr lang="hr-HR" dirty="0" smtClean="0"/>
              <a:t>Može omogućavati</a:t>
            </a:r>
            <a:r>
              <a:rPr lang="hr-HR" dirty="0" smtClean="0"/>
              <a:t>:</a:t>
            </a:r>
          </a:p>
          <a:p>
            <a:pPr lvl="1"/>
            <a:r>
              <a:rPr lang="hr-HR" dirty="0"/>
              <a:t>Reguliranje količine proizvedene energije</a:t>
            </a:r>
          </a:p>
          <a:p>
            <a:pPr lvl="1"/>
            <a:r>
              <a:rPr lang="hr-HR" dirty="0"/>
              <a:t>Održavanje sustava bez </a:t>
            </a:r>
            <a:r>
              <a:rPr lang="hr-HR" dirty="0" smtClean="0"/>
              <a:t>gubitaka</a:t>
            </a:r>
            <a:endParaRPr lang="hr-HR" dirty="0" smtClean="0"/>
          </a:p>
          <a:p>
            <a:pPr lvl="1"/>
            <a:r>
              <a:rPr lang="hr-HR" dirty="0" smtClean="0"/>
              <a:t>Reguliranje cijene električne energije</a:t>
            </a:r>
          </a:p>
          <a:p>
            <a:pPr lvl="1"/>
            <a:r>
              <a:rPr lang="hr-HR" dirty="0" smtClean="0"/>
              <a:t>Reagiranje na potražnju – obavještavanje krajnjeg korisnika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Loša predviđanja mogu generirati dodatne gubitke!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6689-066A-477C-837B-924CE13B2CF3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39771"/>
      </p:ext>
    </p:extLst>
  </p:cSld>
  <p:clrMapOvr>
    <a:masterClrMapping/>
  </p:clrMapOvr>
  <p:transition advTm="76358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Problemi </a:t>
            </a:r>
            <a:r>
              <a:rPr lang="hr-HR" dirty="0" smtClean="0"/>
              <a:t>predviđanja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Ulazne varijable</a:t>
            </a:r>
          </a:p>
          <a:p>
            <a:pPr lvl="1"/>
            <a:r>
              <a:rPr lang="hr-HR" dirty="0" smtClean="0"/>
              <a:t>Prijašnja potrošnja – koliko?</a:t>
            </a:r>
          </a:p>
          <a:p>
            <a:pPr lvl="1"/>
            <a:r>
              <a:rPr lang="hr-HR" dirty="0" smtClean="0"/>
              <a:t>Meteorološke – opis stanja okoliša</a:t>
            </a:r>
          </a:p>
          <a:p>
            <a:pPr lvl="2"/>
            <a:r>
              <a:rPr lang="hr-HR" dirty="0" smtClean="0"/>
              <a:t>Temperatura</a:t>
            </a:r>
          </a:p>
          <a:p>
            <a:pPr lvl="2"/>
            <a:r>
              <a:rPr lang="hr-HR" dirty="0" smtClean="0"/>
              <a:t>Vlažnost zraka</a:t>
            </a:r>
          </a:p>
          <a:p>
            <a:pPr lvl="1"/>
            <a:r>
              <a:rPr lang="hr-HR" dirty="0" smtClean="0"/>
              <a:t>Kalendarske – periodičnost i sezonalnost</a:t>
            </a:r>
          </a:p>
          <a:p>
            <a:pPr lvl="2"/>
            <a:r>
              <a:rPr lang="hr-HR" dirty="0" smtClean="0"/>
              <a:t>Sat u danu</a:t>
            </a:r>
          </a:p>
          <a:p>
            <a:pPr lvl="2"/>
            <a:r>
              <a:rPr lang="hr-HR" dirty="0" smtClean="0"/>
              <a:t>Dan u tjednu</a:t>
            </a:r>
          </a:p>
          <a:p>
            <a:pPr lvl="2"/>
            <a:r>
              <a:rPr lang="hr-HR" dirty="0" smtClean="0"/>
              <a:t>Mjesec u godini</a:t>
            </a:r>
          </a:p>
          <a:p>
            <a:pPr lvl="2"/>
            <a:r>
              <a:rPr lang="hr-HR" dirty="0" smtClean="0"/>
              <a:t>Radni dan</a:t>
            </a:r>
            <a:endParaRPr lang="hr-HR" dirty="0"/>
          </a:p>
          <a:p>
            <a:pPr lvl="1"/>
            <a:endParaRPr lang="hr-HR" dirty="0"/>
          </a:p>
          <a:p>
            <a:r>
              <a:rPr lang="hr-HR" dirty="0" smtClean="0"/>
              <a:t>Izlazne varijable</a:t>
            </a:r>
          </a:p>
          <a:p>
            <a:pPr lvl="1"/>
            <a:r>
              <a:rPr lang="hr-HR" dirty="0" smtClean="0"/>
              <a:t>Horizont predviđanja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645D-CB2B-46C9-B46E-E5AEA79A97FC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7977"/>
      </p:ext>
    </p:extLst>
  </p:cSld>
  <p:clrMapOvr>
    <a:masterClrMapping/>
  </p:clrMapOvr>
  <p:transition advTm="54425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čestih rješenja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Neuronske mreže</a:t>
            </a:r>
          </a:p>
          <a:p>
            <a:pPr lvl="1"/>
            <a:r>
              <a:rPr lang="hr-HR" dirty="0" smtClean="0"/>
              <a:t>Izbor arhitekture</a:t>
            </a:r>
          </a:p>
          <a:p>
            <a:endParaRPr lang="hr-HR" dirty="0"/>
          </a:p>
          <a:p>
            <a:r>
              <a:rPr lang="hr-HR" dirty="0" smtClean="0"/>
              <a:t>Ansambl neuronskih mreža</a:t>
            </a:r>
          </a:p>
          <a:p>
            <a:pPr lvl="1"/>
            <a:r>
              <a:rPr lang="hr-HR" dirty="0" smtClean="0"/>
              <a:t>Nezavisno učenje ili učenje negativnom korelacijom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Regresija metodom potpornih vektora (SVR)</a:t>
            </a:r>
          </a:p>
          <a:p>
            <a:pPr lvl="1"/>
            <a:r>
              <a:rPr lang="hr-HR" dirty="0" smtClean="0"/>
              <a:t>Preslikavanje u prostor značajki (radijalne funkcije)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ARIMA model – </a:t>
            </a:r>
            <a:r>
              <a:rPr lang="hr-HR" dirty="0" err="1" smtClean="0"/>
              <a:t>Box-Jenkins</a:t>
            </a:r>
            <a:r>
              <a:rPr lang="hr-HR" dirty="0" smtClean="0"/>
              <a:t> metoda</a:t>
            </a:r>
          </a:p>
          <a:p>
            <a:pPr lvl="1"/>
            <a:r>
              <a:rPr lang="hr-HR" dirty="0" smtClean="0"/>
              <a:t>Vremenski nizovi</a:t>
            </a:r>
            <a:endParaRPr lang="hr-HR" dirty="0"/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426-1353-44E5-8E80-D45311577FBD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50572"/>
      </p:ext>
    </p:extLst>
  </p:cSld>
  <p:clrMapOvr>
    <a:masterClrMapping/>
  </p:clrMapOvr>
  <p:transition advTm="4983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Genetsko programiranje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" y="1825625"/>
            <a:ext cx="6050327" cy="4295731"/>
          </a:xfrm>
          <a:effectLst>
            <a:glow>
              <a:schemeClr val="accent1">
                <a:alpha val="40000"/>
              </a:schemeClr>
            </a:glow>
            <a:outerShdw blurRad="50800" dir="5400000" algn="t" rotWithShape="0">
              <a:prstClr val="black">
                <a:alpha val="40000"/>
              </a:prstClr>
            </a:outerShdw>
            <a:softEdge rad="25400"/>
          </a:effectLst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457949" y="1825625"/>
            <a:ext cx="2235289" cy="4351338"/>
          </a:xfrm>
        </p:spPr>
        <p:txBody>
          <a:bodyPr/>
          <a:lstStyle/>
          <a:p>
            <a:endParaRPr lang="hr-HR" dirty="0" smtClean="0"/>
          </a:p>
          <a:p>
            <a:r>
              <a:rPr lang="hr-HR" dirty="0" smtClean="0"/>
              <a:t>Jedinka/stablo</a:t>
            </a:r>
            <a:endParaRPr lang="hr-HR" dirty="0"/>
          </a:p>
          <a:p>
            <a:r>
              <a:rPr lang="hr-HR" dirty="0"/>
              <a:t>Populacija</a:t>
            </a:r>
          </a:p>
          <a:p>
            <a:r>
              <a:rPr lang="hr-HR" dirty="0"/>
              <a:t>Algoritam</a:t>
            </a:r>
          </a:p>
          <a:p>
            <a:r>
              <a:rPr lang="hr-HR" dirty="0"/>
              <a:t>Selekcija</a:t>
            </a:r>
          </a:p>
          <a:p>
            <a:r>
              <a:rPr lang="hr-HR" dirty="0"/>
              <a:t>Mutacija</a:t>
            </a:r>
          </a:p>
          <a:p>
            <a:r>
              <a:rPr lang="hr-HR" dirty="0"/>
              <a:t>Križanje</a:t>
            </a:r>
          </a:p>
          <a:p>
            <a:r>
              <a:rPr lang="hr-HR" dirty="0" smtClean="0"/>
              <a:t>Evaluacija</a:t>
            </a:r>
          </a:p>
          <a:p>
            <a:r>
              <a:rPr lang="hr-HR" dirty="0" smtClean="0"/>
              <a:t>Zaustavljanje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6C9-23CC-47AB-88AD-914FB780768E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66792"/>
      </p:ext>
    </p:extLst>
  </p:cSld>
  <p:clrMapOvr>
    <a:masterClrMapping/>
  </p:clrMapOvr>
  <p:transition advTm="65934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Ulazni podaci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/>
              <a:t>Podaci o potrošnji električne </a:t>
            </a:r>
            <a:r>
              <a:rPr lang="hr-HR" dirty="0" smtClean="0"/>
              <a:t>energije</a:t>
            </a:r>
            <a:endParaRPr lang="hr-HR" dirty="0"/>
          </a:p>
          <a:p>
            <a:pPr lvl="1"/>
            <a:r>
              <a:rPr lang="hr-HR" dirty="0" smtClean="0"/>
              <a:t>FER, 2011., 15-minutna rezolucija</a:t>
            </a:r>
          </a:p>
          <a:p>
            <a:pPr lvl="1"/>
            <a:r>
              <a:rPr lang="hr-HR" dirty="0" smtClean="0"/>
              <a:t>iznos </a:t>
            </a:r>
            <a:r>
              <a:rPr lang="hr-HR" dirty="0"/>
              <a:t>potrošnje radne (kW) i jalove snage (kVar</a:t>
            </a:r>
            <a:r>
              <a:rPr lang="hr-HR" dirty="0" smtClean="0"/>
              <a:t>)</a:t>
            </a:r>
          </a:p>
          <a:p>
            <a:pPr lvl="1"/>
            <a:endParaRPr lang="hr-HR" dirty="0"/>
          </a:p>
          <a:p>
            <a:pPr lvl="0"/>
            <a:r>
              <a:rPr lang="hr-HR" dirty="0"/>
              <a:t>Podaci o vremenskim </a:t>
            </a:r>
            <a:r>
              <a:rPr lang="hr-HR" dirty="0" smtClean="0"/>
              <a:t>prilikama</a:t>
            </a:r>
            <a:endParaRPr lang="hr-HR" dirty="0"/>
          </a:p>
          <a:p>
            <a:pPr lvl="1"/>
            <a:r>
              <a:rPr lang="hr-HR" dirty="0" smtClean="0"/>
              <a:t>DHMZ, 2011., satna rezolucija</a:t>
            </a:r>
          </a:p>
          <a:p>
            <a:pPr lvl="1"/>
            <a:r>
              <a:rPr lang="hr-HR" dirty="0" smtClean="0"/>
              <a:t>temperatura </a:t>
            </a:r>
            <a:r>
              <a:rPr lang="hr-HR" dirty="0"/>
              <a:t>(°C), </a:t>
            </a:r>
            <a:r>
              <a:rPr lang="hr-HR" dirty="0" smtClean="0"/>
              <a:t>vlažnost </a:t>
            </a:r>
            <a:r>
              <a:rPr lang="hr-HR" dirty="0"/>
              <a:t>(%), </a:t>
            </a:r>
            <a:r>
              <a:rPr lang="hr-HR" dirty="0" smtClean="0"/>
              <a:t>tlak </a:t>
            </a:r>
            <a:r>
              <a:rPr lang="hr-HR" dirty="0"/>
              <a:t>(hPa), trajanje sijanja sunca (0.1h), količina (mm) i trajanje (min) oborine, naoblaka (0-10) i vidljivost (km</a:t>
            </a:r>
            <a:r>
              <a:rPr lang="hr-HR" dirty="0" smtClean="0"/>
              <a:t>)</a:t>
            </a:r>
          </a:p>
          <a:p>
            <a:pPr lvl="1"/>
            <a:endParaRPr lang="hr-HR" dirty="0"/>
          </a:p>
          <a:p>
            <a:r>
              <a:rPr lang="hr-HR" dirty="0" smtClean="0"/>
              <a:t>Kalendarski podaci</a:t>
            </a:r>
          </a:p>
          <a:p>
            <a:pPr lvl="1"/>
            <a:r>
              <a:rPr lang="hr-HR" dirty="0" smtClean="0"/>
              <a:t>Implicitno dobiveni ili izračunati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387F-9104-488E-9B0F-65F623F6428C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134"/>
      </p:ext>
    </p:extLst>
  </p:cSld>
  <p:clrMapOvr>
    <a:masterClrMapping/>
  </p:clrMapOvr>
  <p:transition advTm="39101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GP kao prediktor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24 paralelna modela</a:t>
            </a:r>
          </a:p>
          <a:p>
            <a:pPr lvl="1"/>
            <a:r>
              <a:rPr lang="hr-HR" dirty="0" smtClean="0"/>
              <a:t>Jedan model = jedan sat u danu</a:t>
            </a:r>
          </a:p>
          <a:p>
            <a:r>
              <a:rPr lang="hr-HR" dirty="0" smtClean="0"/>
              <a:t>Horizont predviđanja: 24 sata</a:t>
            </a:r>
          </a:p>
          <a:p>
            <a:r>
              <a:rPr lang="hr-HR" dirty="0"/>
              <a:t>Normiranje </a:t>
            </a:r>
            <a:r>
              <a:rPr lang="hr-HR" dirty="0" smtClean="0"/>
              <a:t>prediktora</a:t>
            </a:r>
            <a:endParaRPr lang="hr-HR" dirty="0" smtClean="0"/>
          </a:p>
          <a:p>
            <a:r>
              <a:rPr lang="hr-HR" dirty="0" smtClean="0"/>
              <a:t>Učenje </a:t>
            </a:r>
            <a:r>
              <a:rPr lang="hr-HR" dirty="0" smtClean="0"/>
              <a:t>na stvarnim, a ne predviđenim podacima</a:t>
            </a:r>
          </a:p>
          <a:p>
            <a:r>
              <a:rPr lang="hr-HR" dirty="0" smtClean="0"/>
              <a:t>Skup podataka: 1.1.2011 – 1.6.2011</a:t>
            </a:r>
            <a:r>
              <a:rPr lang="hr-HR" dirty="0" smtClean="0"/>
              <a:t>.</a:t>
            </a:r>
            <a:endParaRPr lang="hr-HR" dirty="0" smtClean="0"/>
          </a:p>
          <a:p>
            <a:r>
              <a:rPr lang="hr-HR" dirty="0" smtClean="0"/>
              <a:t>Podešavanje </a:t>
            </a:r>
            <a:r>
              <a:rPr lang="hr-HR" dirty="0"/>
              <a:t>GP:</a:t>
            </a:r>
          </a:p>
          <a:p>
            <a:pPr lvl="1"/>
            <a:r>
              <a:rPr lang="hr-HR" dirty="0"/>
              <a:t>Odabir operatora</a:t>
            </a:r>
          </a:p>
          <a:p>
            <a:pPr lvl="1"/>
            <a:r>
              <a:rPr lang="hr-HR" dirty="0"/>
              <a:t>Odabir vrijednosti parametra određenog operatora</a:t>
            </a:r>
          </a:p>
          <a:p>
            <a:pPr lvl="1"/>
            <a:r>
              <a:rPr lang="hr-HR" dirty="0"/>
              <a:t>Odabir ulaznih </a:t>
            </a:r>
            <a:r>
              <a:rPr lang="hr-HR" dirty="0" smtClean="0"/>
              <a:t>vrijednosti</a:t>
            </a:r>
          </a:p>
          <a:p>
            <a:r>
              <a:rPr lang="hr-HR" dirty="0" smtClean="0"/>
              <a:t>Mogućnost za ansambl</a:t>
            </a:r>
            <a:endParaRPr lang="hr-H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6C1E-50F9-4768-96B3-8CB8D07B5FF0}" type="datetime1">
              <a:rPr lang="hr-HR" smtClean="0"/>
              <a:t>8.7.2014.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r>
              <a:rPr lang="hr-HR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52264"/>
      </p:ext>
    </p:extLst>
  </p:cSld>
  <p:clrMapOvr>
    <a:masterClrMapping/>
  </p:clrMapOvr>
  <p:transition advTm="75205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3322</TotalTime>
  <Words>1119</Words>
  <Application>Microsoft Office PowerPoint</Application>
  <PresentationFormat>On-screen Show (4:3)</PresentationFormat>
  <Paragraphs>390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Depth</vt:lpstr>
      <vt:lpstr>Kratkoročna prognoza potrošnje električne energije</vt:lpstr>
      <vt:lpstr>Sadržaj</vt:lpstr>
      <vt:lpstr>Uvod</vt:lpstr>
      <vt:lpstr>Kratkoročno predviđanje potrošnje električne energije</vt:lpstr>
      <vt:lpstr>Problemi predviđanja</vt:lpstr>
      <vt:lpstr>Opis čestih rješenja</vt:lpstr>
      <vt:lpstr>Genetsko programiranje</vt:lpstr>
      <vt:lpstr>Ulazni podaci</vt:lpstr>
      <vt:lpstr>GP kao prediktor</vt:lpstr>
      <vt:lpstr>Operatori i parametri</vt:lpstr>
      <vt:lpstr>Podešavanje parametara</vt:lpstr>
      <vt:lpstr>Usporedba - FER</vt:lpstr>
      <vt:lpstr>Usporedba ISO-NE</vt:lpstr>
      <vt:lpstr>Zaključak</vt:lpstr>
      <vt:lpstr>Hvala na pažnji!</vt:lpstr>
      <vt:lpstr>Mjerenje – veličina populacije</vt:lpstr>
      <vt:lpstr>Mjerenje – evolucijski algoritam</vt:lpstr>
      <vt:lpstr>Mjerenje – veličina turnira</vt:lpstr>
      <vt:lpstr>Mjerenje - križanje</vt:lpstr>
      <vt:lpstr>Mjerenje - mutacija</vt:lpstr>
      <vt:lpstr>Mjerenje – funkcijski čvorovi 1</vt:lpstr>
      <vt:lpstr>Mjerenje – funkcijski čvorovi 2</vt:lpstr>
      <vt:lpstr>Mjerenje – funkcijski čvorovi 3</vt:lpstr>
      <vt:lpstr>Mjerenje – dubina stabla (min)</vt:lpstr>
      <vt:lpstr>Mjerenje – dubina stabla (max)</vt:lpstr>
      <vt:lpstr>Mjerenje – dubina stabla (sve)</vt:lpstr>
      <vt:lpstr>Mjerenje – prijašnja potrošnja u istom satu</vt:lpstr>
      <vt:lpstr>Mjerenje – prijašnja potrošnja iz proteklih 24 sata</vt:lpstr>
      <vt:lpstr>Mjerenje – meteorološke prilike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Mirela Ćosić</dc:creator>
  <cp:lastModifiedBy>Mirela Ćosić</cp:lastModifiedBy>
  <cp:revision>42</cp:revision>
  <dcterms:created xsi:type="dcterms:W3CDTF">2014-07-07T12:04:36Z</dcterms:created>
  <dcterms:modified xsi:type="dcterms:W3CDTF">2014-07-09T19:39:18Z</dcterms:modified>
</cp:coreProperties>
</file>