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4"/>
  </p:notesMasterIdLst>
  <p:sldIdLst>
    <p:sldId id="256" r:id="rId5"/>
    <p:sldId id="257" r:id="rId6"/>
    <p:sldId id="258" r:id="rId7"/>
    <p:sldId id="269" r:id="rId8"/>
    <p:sldId id="270" r:id="rId9"/>
    <p:sldId id="259" r:id="rId10"/>
    <p:sldId id="260" r:id="rId11"/>
    <p:sldId id="261" r:id="rId12"/>
    <p:sldId id="282" r:id="rId13"/>
    <p:sldId id="284" r:id="rId14"/>
    <p:sldId id="283" r:id="rId15"/>
    <p:sldId id="262" r:id="rId16"/>
    <p:sldId id="263" r:id="rId17"/>
    <p:sldId id="264" r:id="rId18"/>
    <p:sldId id="266" r:id="rId19"/>
    <p:sldId id="265" r:id="rId20"/>
    <p:sldId id="281" r:id="rId21"/>
    <p:sldId id="267" r:id="rId22"/>
    <p:sldId id="268" r:id="rId23"/>
  </p:sldIdLst>
  <p:sldSz cx="12192000" cy="6858000"/>
  <p:notesSz cx="6858000" cy="9144000"/>
  <p:embeddedFontLst>
    <p:embeddedFont>
      <p:font typeface="Cambria Math" panose="02040503050406030204" pitchFamily="18" charset="0"/>
      <p:regular r:id="rId25"/>
    </p:embeddedFont>
    <p:embeddedFont>
      <p:font typeface="Corbel" panose="020B0503020204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6" name="Google Shape;276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5" name="Google Shape;265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6" name="Google Shape;21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3" name="Google Shape;293;p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3" name="Google Shape;30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6" name="Google Shape;21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6" name="Google Shape;226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Small Image">
  <p:cSld name="Title Slide with Small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>
            <a:spLocks noGrp="1"/>
          </p:cNvSpPr>
          <p:nvPr>
            <p:ph type="pic" idx="2"/>
          </p:nvPr>
        </p:nvSpPr>
        <p:spPr>
          <a:xfrm>
            <a:off x="9980476" y="0"/>
            <a:ext cx="2211524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" name="Google Shape;22;p17"/>
          <p:cNvSpPr txBox="1">
            <a:spLocks noGrp="1"/>
          </p:cNvSpPr>
          <p:nvPr>
            <p:ph type="ctrTitle"/>
          </p:nvPr>
        </p:nvSpPr>
        <p:spPr>
          <a:xfrm>
            <a:off x="286990" y="4346296"/>
            <a:ext cx="6798250" cy="16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 panose="020B0604020202020204"/>
              <a:buNone/>
              <a:defRPr sz="6000" b="1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5200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i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7"/>
          <p:cNvSpPr/>
          <p:nvPr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" name="Google Shape;25;p17"/>
          <p:cNvSpPr/>
          <p:nvPr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" name="Google Shape;26;p17"/>
          <p:cNvSpPr/>
          <p:nvPr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8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9198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8"/>
          <p:cNvSpPr txBox="1">
            <a:spLocks noGrp="1"/>
          </p:cNvSpPr>
          <p:nvPr>
            <p:ph type="body" idx="1"/>
          </p:nvPr>
        </p:nvSpPr>
        <p:spPr>
          <a:xfrm>
            <a:off x="431800" y="1008000"/>
            <a:ext cx="919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i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body" idx="2"/>
          </p:nvPr>
        </p:nvSpPr>
        <p:spPr>
          <a:xfrm>
            <a:off x="432000" y="1512000"/>
            <a:ext cx="2916000" cy="46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body" idx="3"/>
          </p:nvPr>
        </p:nvSpPr>
        <p:spPr>
          <a:xfrm>
            <a:off x="3572900" y="1511476"/>
            <a:ext cx="2916000" cy="4679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body" idx="4"/>
          </p:nvPr>
        </p:nvSpPr>
        <p:spPr>
          <a:xfrm>
            <a:off x="6713800" y="1511475"/>
            <a:ext cx="2916000" cy="46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8"/>
          <p:cNvSpPr txBox="1">
            <a:spLocks noGrp="1"/>
          </p:cNvSpPr>
          <p:nvPr>
            <p:ph type="ftr" idx="11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8"/>
          <p:cNvSpPr txBox="1">
            <a:spLocks noGrp="1"/>
          </p:cNvSpPr>
          <p:nvPr>
            <p:ph type="sldNum" idx="12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Column">
  <p:cSld name="5 Colum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9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9198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9"/>
          <p:cNvSpPr txBox="1">
            <a:spLocks noGrp="1"/>
          </p:cNvSpPr>
          <p:nvPr>
            <p:ph type="body" idx="1"/>
          </p:nvPr>
        </p:nvSpPr>
        <p:spPr>
          <a:xfrm>
            <a:off x="431800" y="1008000"/>
            <a:ext cx="919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i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9"/>
          <p:cNvSpPr txBox="1">
            <a:spLocks noGrp="1"/>
          </p:cNvSpPr>
          <p:nvPr>
            <p:ph type="body" idx="2"/>
          </p:nvPr>
        </p:nvSpPr>
        <p:spPr>
          <a:xfrm>
            <a:off x="432000" y="1512000"/>
            <a:ext cx="1764000" cy="46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9"/>
          <p:cNvSpPr txBox="1">
            <a:spLocks noGrp="1"/>
          </p:cNvSpPr>
          <p:nvPr>
            <p:ph type="body" idx="3"/>
          </p:nvPr>
        </p:nvSpPr>
        <p:spPr>
          <a:xfrm>
            <a:off x="2290450" y="1512000"/>
            <a:ext cx="1764000" cy="46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9"/>
          <p:cNvSpPr txBox="1">
            <a:spLocks noGrp="1"/>
          </p:cNvSpPr>
          <p:nvPr>
            <p:ph type="body" idx="4"/>
          </p:nvPr>
        </p:nvSpPr>
        <p:spPr>
          <a:xfrm>
            <a:off x="4148900" y="1512000"/>
            <a:ext cx="1764000" cy="46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29"/>
          <p:cNvSpPr txBox="1">
            <a:spLocks noGrp="1"/>
          </p:cNvSpPr>
          <p:nvPr>
            <p:ph type="body" idx="5"/>
          </p:nvPr>
        </p:nvSpPr>
        <p:spPr>
          <a:xfrm>
            <a:off x="6007350" y="1507535"/>
            <a:ext cx="1764000" cy="46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29"/>
          <p:cNvSpPr txBox="1">
            <a:spLocks noGrp="1"/>
          </p:cNvSpPr>
          <p:nvPr>
            <p:ph type="body" idx="6"/>
          </p:nvPr>
        </p:nvSpPr>
        <p:spPr>
          <a:xfrm>
            <a:off x="7865800" y="1507535"/>
            <a:ext cx="1764000" cy="468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29"/>
          <p:cNvSpPr txBox="1">
            <a:spLocks noGrp="1"/>
          </p:cNvSpPr>
          <p:nvPr>
            <p:ph type="ftr" idx="11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sldNum" idx="12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0"/>
          <p:cNvSpPr/>
          <p:nvPr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5" name="Google Shape;105;p30"/>
          <p:cNvSpPr txBox="1">
            <a:spLocks noGrp="1"/>
          </p:cNvSpPr>
          <p:nvPr>
            <p:ph type="ftr" idx="11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0"/>
          <p:cNvSpPr txBox="1">
            <a:spLocks noGrp="1"/>
          </p:cNvSpPr>
          <p:nvPr>
            <p:ph type="sldNum" idx="12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07" name="Google Shape;107;p30"/>
          <p:cNvSpPr txBox="1"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25200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i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8" name="Google Shape;108;p30"/>
          <p:cNvSpPr txBox="1">
            <a:spLocks noGrp="1"/>
          </p:cNvSpPr>
          <p:nvPr>
            <p:ph type="title"/>
          </p:nvPr>
        </p:nvSpPr>
        <p:spPr>
          <a:xfrm>
            <a:off x="6532775" y="993303"/>
            <a:ext cx="5053936" cy="2513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 panose="020B0604020202020204"/>
              <a:buNone/>
              <a:defRPr sz="54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1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9198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1"/>
          <p:cNvSpPr txBox="1">
            <a:spLocks noGrp="1"/>
          </p:cNvSpPr>
          <p:nvPr>
            <p:ph type="ftr" idx="11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1"/>
          <p:cNvSpPr txBox="1">
            <a:spLocks noGrp="1"/>
          </p:cNvSpPr>
          <p:nvPr>
            <p:ph type="sldNum" idx="12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13" name="Google Shape;113;p31"/>
          <p:cNvSpPr txBox="1">
            <a:spLocks noGrp="1"/>
          </p:cNvSpPr>
          <p:nvPr>
            <p:ph type="body" idx="1"/>
          </p:nvPr>
        </p:nvSpPr>
        <p:spPr>
          <a:xfrm>
            <a:off x="432000" y="1046375"/>
            <a:ext cx="9198000" cy="513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2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9198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2"/>
          <p:cNvSpPr txBox="1">
            <a:spLocks noGrp="1"/>
          </p:cNvSpPr>
          <p:nvPr>
            <p:ph type="ftr" idx="11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2"/>
          <p:cNvSpPr txBox="1">
            <a:spLocks noGrp="1"/>
          </p:cNvSpPr>
          <p:nvPr>
            <p:ph type="sldNum" idx="12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18" name="Google Shape;118;p32"/>
          <p:cNvSpPr txBox="1">
            <a:spLocks noGrp="1"/>
          </p:cNvSpPr>
          <p:nvPr>
            <p:ph type="body" idx="1"/>
          </p:nvPr>
        </p:nvSpPr>
        <p:spPr>
          <a:xfrm>
            <a:off x="432000" y="1046376"/>
            <a:ext cx="4435831" cy="513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32"/>
          <p:cNvSpPr txBox="1">
            <a:spLocks noGrp="1"/>
          </p:cNvSpPr>
          <p:nvPr>
            <p:ph type="body" idx="2"/>
          </p:nvPr>
        </p:nvSpPr>
        <p:spPr>
          <a:xfrm>
            <a:off x="5194169" y="1046376"/>
            <a:ext cx="4435831" cy="513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3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9198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3"/>
          <p:cNvSpPr txBox="1">
            <a:spLocks noGrp="1"/>
          </p:cNvSpPr>
          <p:nvPr>
            <p:ph type="ftr" idx="11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sldNum" idx="12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24" name="Google Shape;124;p33"/>
          <p:cNvSpPr txBox="1">
            <a:spLocks noGrp="1"/>
          </p:cNvSpPr>
          <p:nvPr>
            <p:ph type="body" idx="1"/>
          </p:nvPr>
        </p:nvSpPr>
        <p:spPr>
          <a:xfrm>
            <a:off x="432000" y="1068420"/>
            <a:ext cx="4434840" cy="82391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5195160" y="1068420"/>
            <a:ext cx="4434840" cy="82391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3"/>
          </p:nvPr>
        </p:nvSpPr>
        <p:spPr>
          <a:xfrm>
            <a:off x="432001" y="2096752"/>
            <a:ext cx="4434840" cy="409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body" idx="4"/>
          </p:nvPr>
        </p:nvSpPr>
        <p:spPr>
          <a:xfrm>
            <a:off x="5195160" y="2096752"/>
            <a:ext cx="4434840" cy="409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>
            <a:spLocks noGrp="1"/>
          </p:cNvSpPr>
          <p:nvPr>
            <p:ph type="ftr" idx="11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sldNum" idx="12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31" name="Google Shape;131;p34"/>
          <p:cNvSpPr txBox="1"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4"/>
          <p:cNvSpPr txBox="1">
            <a:spLocks noGrp="1"/>
          </p:cNvSpPr>
          <p:nvPr>
            <p:ph type="body" idx="1"/>
          </p:nvPr>
        </p:nvSpPr>
        <p:spPr>
          <a:xfrm>
            <a:off x="432001" y="2057400"/>
            <a:ext cx="3159612" cy="412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3" name="Google Shape;133;p34"/>
          <p:cNvSpPr txBox="1">
            <a:spLocks noGrp="1"/>
          </p:cNvSpPr>
          <p:nvPr>
            <p:ph type="body" idx="2"/>
          </p:nvPr>
        </p:nvSpPr>
        <p:spPr>
          <a:xfrm>
            <a:off x="3770722" y="457201"/>
            <a:ext cx="6023727" cy="5726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>
            <a:spLocks noGrp="1"/>
          </p:cNvSpPr>
          <p:nvPr>
            <p:ph type="ftr" idx="11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5"/>
          <p:cNvSpPr txBox="1">
            <a:spLocks noGrp="1"/>
          </p:cNvSpPr>
          <p:nvPr>
            <p:ph type="sldNum" idx="12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37" name="Google Shape;137;p35"/>
          <p:cNvSpPr txBox="1"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5"/>
          <p:cNvSpPr txBox="1">
            <a:spLocks noGrp="1"/>
          </p:cNvSpPr>
          <p:nvPr>
            <p:ph type="body" idx="1"/>
          </p:nvPr>
        </p:nvSpPr>
        <p:spPr>
          <a:xfrm>
            <a:off x="432001" y="2057400"/>
            <a:ext cx="3159612" cy="412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9" name="Google Shape;139;p35"/>
          <p:cNvSpPr>
            <a:spLocks noGrp="1"/>
          </p:cNvSpPr>
          <p:nvPr>
            <p:ph type="pic" idx="2"/>
          </p:nvPr>
        </p:nvSpPr>
        <p:spPr>
          <a:xfrm>
            <a:off x="3788021" y="457201"/>
            <a:ext cx="5949868" cy="572678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6"/>
          <p:cNvSpPr txBox="1">
            <a:spLocks noGrp="1"/>
          </p:cNvSpPr>
          <p:nvPr>
            <p:ph type="ftr" idx="11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6"/>
          <p:cNvSpPr txBox="1">
            <a:spLocks noGrp="1"/>
          </p:cNvSpPr>
          <p:nvPr>
            <p:ph type="sldNum" idx="12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/>
          <p:nvPr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9" name="Google Shape;29;p18"/>
          <p:cNvSpPr txBox="1">
            <a:spLocks noGrp="1"/>
          </p:cNvSpPr>
          <p:nvPr>
            <p:ph type="ctrTitle"/>
          </p:nvPr>
        </p:nvSpPr>
        <p:spPr>
          <a:xfrm>
            <a:off x="286990" y="4346296"/>
            <a:ext cx="6798250" cy="16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 panose="020B0604020202020204"/>
              <a:buNone/>
              <a:defRPr sz="6000" b="1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25200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i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1" name="Google Shape;31;p18"/>
          <p:cNvSpPr/>
          <p:nvPr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2" name="Google Shape;32;p18"/>
          <p:cNvSpPr/>
          <p:nvPr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3" name="Google Shape;33;p18"/>
          <p:cNvSpPr/>
          <p:nvPr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4" name="Google Shape;34;p18"/>
          <p:cNvSpPr txBox="1">
            <a:spLocks noGrp="1"/>
          </p:cNvSpPr>
          <p:nvPr>
            <p:ph type="sldNum" idx="12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Photo 1">
  <p:cSld name="Content Photo 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>
            <a:spLocks noGrp="1"/>
          </p:cNvSpPr>
          <p:nvPr>
            <p:ph type="pic" idx="2"/>
          </p:nvPr>
        </p:nvSpPr>
        <p:spPr>
          <a:xfrm>
            <a:off x="9980476" y="0"/>
            <a:ext cx="2211524" cy="619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445086" y="1807950"/>
            <a:ext cx="5184913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1"/>
          </p:nvPr>
        </p:nvSpPr>
        <p:spPr>
          <a:xfrm>
            <a:off x="4444886" y="2383950"/>
            <a:ext cx="5184913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i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3"/>
          </p:nvPr>
        </p:nvSpPr>
        <p:spPr>
          <a:xfrm>
            <a:off x="4445000" y="2908300"/>
            <a:ext cx="5184800" cy="328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0000" tIns="252000" rIns="25200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ftr" idx="11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sldNum" idx="12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Photo 2">
  <p:cSld name="Content Photo 2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>
            <a:spLocks noGrp="1"/>
          </p:cNvSpPr>
          <p:nvPr>
            <p:ph type="body" idx="1"/>
          </p:nvPr>
        </p:nvSpPr>
        <p:spPr>
          <a:xfrm>
            <a:off x="3823393" y="1343906"/>
            <a:ext cx="3736800" cy="39336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0000" tIns="180000" rIns="18000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ftr" idx="11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sldNum" idx="12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46" name="Google Shape;46;p20"/>
          <p:cNvSpPr>
            <a:spLocks noGrp="1"/>
          </p:cNvSpPr>
          <p:nvPr>
            <p:ph type="pic" idx="2"/>
          </p:nvPr>
        </p:nvSpPr>
        <p:spPr>
          <a:xfrm>
            <a:off x="7560193" y="1344803"/>
            <a:ext cx="3737526" cy="3933645"/>
          </a:xfrm>
          <a:prstGeom prst="rect">
            <a:avLst/>
          </a:prstGeom>
          <a:solidFill>
            <a:srgbClr val="3F3F3F"/>
          </a:solidFill>
          <a:ln>
            <a:noFill/>
          </a:ln>
        </p:spPr>
      </p:sp>
      <p:sp>
        <p:nvSpPr>
          <p:cNvPr id="47" name="Google Shape;47;p20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3"/>
          </p:nvPr>
        </p:nvSpPr>
        <p:spPr>
          <a:xfrm>
            <a:off x="431800" y="1008000"/>
            <a:ext cx="68959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i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with Subtitle">
  <p:cSld name="Comparison with Subtitl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9198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431800" y="1008000"/>
            <a:ext cx="9198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i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432000" y="1432296"/>
            <a:ext cx="4500000" cy="52707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0000" tIns="3600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432000" y="2023668"/>
            <a:ext cx="4500000" cy="416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5129800" y="1433105"/>
            <a:ext cx="4500000" cy="52528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0000" tIns="3600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5129800" y="2020359"/>
            <a:ext cx="4500000" cy="417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Slide">
  <p:cSld name="Thank You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>
            <a:spLocks noGrp="1"/>
          </p:cNvSpPr>
          <p:nvPr>
            <p:ph type="ctrTitle"/>
          </p:nvPr>
        </p:nvSpPr>
        <p:spPr>
          <a:xfrm>
            <a:off x="2174360" y="2112793"/>
            <a:ext cx="6798250" cy="16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 panose="020B0604020202020204"/>
              <a:buNone/>
              <a:defRPr sz="6000" b="1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/>
          <p:nvPr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1" name="Google Shape;61;p23"/>
          <p:cNvSpPr/>
          <p:nvPr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2" name="Google Shape;62;p23"/>
          <p:cNvSpPr/>
          <p:nvPr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3" name="Google Shape;63;p23"/>
          <p:cNvSpPr txBox="1">
            <a:spLocks noGrp="1"/>
          </p:cNvSpPr>
          <p:nvPr>
            <p:ph type="body" idx="1"/>
          </p:nvPr>
        </p:nvSpPr>
        <p:spPr>
          <a:xfrm>
            <a:off x="2174361" y="4035727"/>
            <a:ext cx="3329850" cy="38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body" idx="2"/>
          </p:nvPr>
        </p:nvSpPr>
        <p:spPr>
          <a:xfrm>
            <a:off x="6062268" y="4150118"/>
            <a:ext cx="2910342" cy="238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i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body" idx="3"/>
          </p:nvPr>
        </p:nvSpPr>
        <p:spPr>
          <a:xfrm>
            <a:off x="6062268" y="4540691"/>
            <a:ext cx="2910342" cy="238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i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body" idx="4"/>
          </p:nvPr>
        </p:nvSpPr>
        <p:spPr>
          <a:xfrm>
            <a:off x="6062268" y="4931263"/>
            <a:ext cx="2910342" cy="238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i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4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9198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ftr" idx="11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sldNum" idx="12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Large Image">
  <p:cSld name="Title Slide with Large Image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5"/>
          <p:cNvSpPr>
            <a:spLocks noGrp="1"/>
          </p:cNvSpPr>
          <p:nvPr>
            <p:ph type="pic" idx="2"/>
          </p:nvPr>
        </p:nvSpPr>
        <p:spPr>
          <a:xfrm>
            <a:off x="69273" y="63691"/>
            <a:ext cx="9911201" cy="6727346"/>
          </a:xfrm>
          <a:prstGeom prst="rect">
            <a:avLst/>
          </a:prstGeom>
          <a:solidFill>
            <a:srgbClr val="3F3F3F"/>
          </a:solidFill>
          <a:ln>
            <a:noFill/>
          </a:ln>
        </p:spPr>
      </p:sp>
      <p:sp>
        <p:nvSpPr>
          <p:cNvPr id="73" name="Google Shape;73;p25"/>
          <p:cNvSpPr txBox="1">
            <a:spLocks noGrp="1"/>
          </p:cNvSpPr>
          <p:nvPr>
            <p:ph type="ctrTitle"/>
          </p:nvPr>
        </p:nvSpPr>
        <p:spPr>
          <a:xfrm>
            <a:off x="286990" y="4346296"/>
            <a:ext cx="6798250" cy="167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 panose="020B0604020202020204"/>
              <a:buNone/>
              <a:defRPr sz="6000" b="1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25200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i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25"/>
          <p:cNvSpPr/>
          <p:nvPr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6" name="Google Shape;76;p25"/>
          <p:cNvSpPr/>
          <p:nvPr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7" name="Google Shape;77;p25"/>
          <p:cNvSpPr/>
          <p:nvPr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8" name="Google Shape;78;p25"/>
          <p:cNvSpPr txBox="1">
            <a:spLocks noGrp="1"/>
          </p:cNvSpPr>
          <p:nvPr>
            <p:ph type="sldNum" idx="12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">
  <p:cSld name="Title, Subtitle, and Conte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7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body" idx="1"/>
          </p:nvPr>
        </p:nvSpPr>
        <p:spPr>
          <a:xfrm>
            <a:off x="431801" y="1008000"/>
            <a:ext cx="9198116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i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body" idx="2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ftr" idx="11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sldNum" idx="12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" name="Google Shape;11;p16"/>
          <p:cNvSpPr/>
          <p:nvPr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" name="Google Shape;12;p16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ftr" idx="11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1" u="none" strike="noStrike" cap="none">
                <a:solidFill>
                  <a:srgbClr val="3F3F3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sldNum" idx="12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1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6" name="Google Shape;16;p16"/>
          <p:cNvSpPr txBox="1"/>
          <p:nvPr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0" anchor="t" anchorCtr="0">
            <a:spAutoFit/>
          </a:bodyPr>
          <a:lstStyle/>
          <a:p>
            <a:pPr marL="0" marR="0" lvl="0" indent="0" algn="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>
                <a:solidFill>
                  <a:srgbClr val="7F7F7F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WOODGROVE</a:t>
            </a:r>
            <a:r>
              <a:rPr lang="en-US" sz="1600" b="1" i="0" u="none" strike="noStrike" cap="none">
                <a:solidFill>
                  <a:schemeClr val="accent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BANK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" name="Google Shape;18;p16"/>
          <p:cNvSpPr/>
          <p:nvPr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" name="Google Shape;19;p16"/>
          <p:cNvSpPr/>
          <p:nvPr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20204"/>
              <a:buNone/>
            </a:pPr>
            <a:r>
              <a:rPr lang="en-US" sz="4800"/>
              <a:t>CẢM BIẾN NHIỆT ĐỘ - ĐỘ ẨM </a:t>
            </a:r>
            <a:br>
              <a:rPr lang="en-US" sz="4800"/>
            </a:br>
            <a:r>
              <a:rPr lang="en-US" sz="4800"/>
              <a:t>CẢM BIẾN DÒ LINE</a:t>
            </a:r>
            <a:endParaRPr sz="4800"/>
          </a:p>
        </p:txBody>
      </p:sp>
      <p:sp>
        <p:nvSpPr>
          <p:cNvPr id="149" name="Google Shape;149;p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5200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 b="1" err="1"/>
              <a:t>Nhóm</a:t>
            </a:r>
            <a:r>
              <a:rPr lang="en-US" sz="2400" b="1"/>
              <a:t> 1</a:t>
            </a:r>
            <a:r>
              <a:rPr lang="en-US" b="1"/>
              <a:t>: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lang="en-US"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i="0"/>
              <a:t>Võ Đình </a:t>
            </a:r>
            <a:r>
              <a:rPr lang="en-US" i="0" err="1"/>
              <a:t>Phúc</a:t>
            </a:r>
            <a:endParaRPr lang="en-US" i="0"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i="0"/>
              <a:t>Dương Phước Long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06FA85-4442-222A-1788-29CD1C01252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A6DB6-3E0A-94BA-30D8-CB7F238D1819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26198-D66C-1A18-0AAB-98AC9C9086EB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76E32-9A14-8F7F-B942-273F90357C01}"/>
              </a:ext>
            </a:extLst>
          </p:cNvPr>
          <p:cNvSpPr>
            <a:spLocks noGrp="1"/>
          </p:cNvSpPr>
          <p:nvPr>
            <p:ph type="body" idx="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8" name="Google Shape;148;p1" descr="Wood piece cut through the middle"/>
          <p:cNvPicPr preferRelativeResize="0">
            <a:picLocks noGrp="1"/>
          </p:cNvPicPr>
          <p:nvPr>
            <p:ph type="pic" idx="4294967295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9980613" y="0"/>
            <a:ext cx="2211387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02B445-4A5B-D511-564B-489FF0D29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5A45177F-BCDC-2A03-AAEC-C647A00EFC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15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B7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C5DC2-E478-7978-2133-88799DEC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Cài đặt thư viện DHT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B7502F0-F425-E4C9-BD36-5B41F85ADD5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 algn="r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pPr lvl="0" indent="0" algn="r">
                <a:spcBef>
                  <a:spcPts val="0"/>
                </a:spcBef>
                <a:spcAft>
                  <a:spcPts val="600"/>
                </a:spcAft>
                <a:buNone/>
              </a:pPr>
              <a:t>11</a:t>
            </a:fld>
            <a:endParaRPr lang="en-US" kern="120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5AF3DB-BAA4-7433-08F0-16510E2A0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906" y="519704"/>
            <a:ext cx="7900134" cy="58185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05E70E-5225-DA44-DDA7-115AD223C02F}"/>
              </a:ext>
            </a:extLst>
          </p:cNvPr>
          <p:cNvSpPr txBox="1"/>
          <p:nvPr/>
        </p:nvSpPr>
        <p:spPr>
          <a:xfrm>
            <a:off x="4331970" y="1117737"/>
            <a:ext cx="1764030" cy="10882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91111A-AAA0-FFF4-254F-332B70618EBF}"/>
              </a:ext>
            </a:extLst>
          </p:cNvPr>
          <p:cNvSpPr txBox="1"/>
          <p:nvPr/>
        </p:nvSpPr>
        <p:spPr>
          <a:xfrm>
            <a:off x="4331970" y="3728016"/>
            <a:ext cx="6480810" cy="12440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24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6" name="Rectangle 23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Google Shape;228;p7"/>
          <p:cNvSpPr txBox="1"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sp>
        <p:nvSpPr>
          <p:cNvPr id="23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BC3FFA-4685-BBD8-D95B-B183D9F66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541" y="616693"/>
            <a:ext cx="4448642" cy="5783331"/>
          </a:xfrm>
          <a:prstGeom prst="rect">
            <a:avLst/>
          </a:prstGeom>
        </p:spPr>
      </p:pic>
      <p:sp>
        <p:nvSpPr>
          <p:cNvPr id="231" name="Google Shape;23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algn="r">
              <a:spcBef>
                <a:spcPts val="0"/>
              </a:spcBef>
              <a:spcAft>
                <a:spcPts val="600"/>
              </a:spcAft>
              <a:buSzPts val="1200"/>
              <a:buNone/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8</a:t>
            </a:r>
          </a:p>
        </p:txBody>
      </p:sp>
      <p:sp>
        <p:nvSpPr>
          <p:cNvPr id="229" name="Google Shape;229;p7"/>
          <p:cNvSpPr/>
          <p:nvPr/>
        </p:nvSpPr>
        <p:spPr>
          <a:xfrm>
            <a:off x="9980476" y="0"/>
            <a:ext cx="2211524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0" name="Google Shape;230;p7"/>
          <p:cNvSpPr/>
          <p:nvPr/>
        </p:nvSpPr>
        <p:spPr>
          <a:xfrm>
            <a:off x="11375572" y="6355690"/>
            <a:ext cx="816428" cy="3664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8</a:t>
            </a:r>
            <a:endParaRPr sz="18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>
            <a:spLocks noGrp="1"/>
          </p:cNvSpPr>
          <p:nvPr>
            <p:ph type="ctrTitle"/>
          </p:nvPr>
        </p:nvSpPr>
        <p:spPr>
          <a:xfrm>
            <a:off x="434938" y="2300027"/>
            <a:ext cx="8489617" cy="27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 panose="020B0604020202020204"/>
              <a:buNone/>
            </a:pPr>
            <a:r>
              <a:rPr lang="en-US" sz="4800"/>
              <a:t>CẢM BIẾN DÒ LINE</a:t>
            </a:r>
            <a:br>
              <a:rPr lang="en-US" sz="4800"/>
            </a:br>
            <a:endParaRPr sz="4800"/>
          </a:p>
        </p:txBody>
      </p:sp>
      <p:sp>
        <p:nvSpPr>
          <p:cNvPr id="240" name="Google Shape;240;p38"/>
          <p:cNvSpPr txBox="1">
            <a:spLocks noGrp="1"/>
          </p:cNvSpPr>
          <p:nvPr>
            <p:ph type="sldNum" idx="12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9</a:t>
            </a:r>
          </a:p>
        </p:txBody>
      </p:sp>
      <p:sp>
        <p:nvSpPr>
          <p:cNvPr id="241" name="Google Shape;241;p38"/>
          <p:cNvSpPr txBox="1"/>
          <p:nvPr/>
        </p:nvSpPr>
        <p:spPr>
          <a:xfrm>
            <a:off x="10077854" y="3191225"/>
            <a:ext cx="15539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TCRT5000</a:t>
            </a:r>
            <a:endParaRPr sz="1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42" name="Google Shape;242;p3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077854" y="1324314"/>
            <a:ext cx="1984443" cy="1353852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pic>
      <p:pic>
        <p:nvPicPr>
          <p:cNvPr id="243" name="Google Shape;243;p3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077855" y="4012062"/>
            <a:ext cx="1984443" cy="1420525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pic>
      <p:sp>
        <p:nvSpPr>
          <p:cNvPr id="244" name="Google Shape;244;p38"/>
          <p:cNvSpPr/>
          <p:nvPr/>
        </p:nvSpPr>
        <p:spPr>
          <a:xfrm>
            <a:off x="10012218" y="6289964"/>
            <a:ext cx="1320800" cy="48952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660245" y="3264378"/>
            <a:ext cx="3591864" cy="2493667"/>
          </a:xfrm>
          <a:prstGeom prst="rect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pic>
      <p:sp>
        <p:nvSpPr>
          <p:cNvPr id="251" name="Google Shape;251;p39"/>
          <p:cNvSpPr txBox="1">
            <a:spLocks noGrp="1"/>
          </p:cNvSpPr>
          <p:nvPr>
            <p:ph type="title"/>
          </p:nvPr>
        </p:nvSpPr>
        <p:spPr>
          <a:xfrm>
            <a:off x="4536376" y="150038"/>
            <a:ext cx="51849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</a:pPr>
            <a:r>
              <a:rPr lang="en-US"/>
              <a:t>CƠ SỞ LÝ THUYẾT</a:t>
            </a:r>
          </a:p>
        </p:txBody>
      </p:sp>
      <p:pic>
        <p:nvPicPr>
          <p:cNvPr id="253" name="Google Shape;253;p39" descr="Abstract architecture polygon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9980476" y="0"/>
            <a:ext cx="2211524" cy="626697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254" name="Google Shape;254;p39"/>
          <p:cNvSpPr txBox="1">
            <a:spLocks noGrp="1"/>
          </p:cNvSpPr>
          <p:nvPr>
            <p:ph type="sldNum" idx="12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10</a:t>
            </a:r>
          </a:p>
        </p:txBody>
      </p:sp>
      <p:cxnSp>
        <p:nvCxnSpPr>
          <p:cNvPr id="255" name="Google Shape;255;p39"/>
          <p:cNvCxnSpPr/>
          <p:nvPr/>
        </p:nvCxnSpPr>
        <p:spPr>
          <a:xfrm flipH="1" flipV="1">
            <a:off x="3712339" y="3703673"/>
            <a:ext cx="2557832" cy="1565013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6" name="Google Shape;256;p39"/>
          <p:cNvCxnSpPr/>
          <p:nvPr/>
        </p:nvCxnSpPr>
        <p:spPr>
          <a:xfrm rot="10800000">
            <a:off x="3890871" y="4747491"/>
            <a:ext cx="2445990" cy="688641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7" name="Google Shape;257;p39"/>
          <p:cNvCxnSpPr/>
          <p:nvPr/>
        </p:nvCxnSpPr>
        <p:spPr>
          <a:xfrm flipH="1" flipV="1">
            <a:off x="3863340" y="5472430"/>
            <a:ext cx="2675890" cy="6477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8" name="Google Shape;258;p39"/>
          <p:cNvSpPr txBox="1"/>
          <p:nvPr/>
        </p:nvSpPr>
        <p:spPr>
          <a:xfrm>
            <a:off x="1132025" y="4511211"/>
            <a:ext cx="262924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Chân GND nối với chân đất</a:t>
            </a:r>
            <a:endParaRPr sz="16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9" name="Google Shape;259;p39"/>
          <p:cNvSpPr txBox="1"/>
          <p:nvPr/>
        </p:nvSpPr>
        <p:spPr>
          <a:xfrm>
            <a:off x="804498" y="5081801"/>
            <a:ext cx="3116400" cy="58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Chân D0 nối với các chân số để nhận tín hiệu điện từ</a:t>
            </a:r>
            <a:endParaRPr sz="16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0" name="Google Shape;260;p39"/>
          <p:cNvSpPr txBox="1"/>
          <p:nvPr/>
        </p:nvSpPr>
        <p:spPr>
          <a:xfrm>
            <a:off x="1142953" y="3419425"/>
            <a:ext cx="2439785" cy="338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Chân</a:t>
            </a:r>
            <a:r>
              <a:rPr lang="en-US" sz="16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VCC </a:t>
            </a:r>
            <a:r>
              <a:rPr lang="en-US" sz="1600" b="1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nối</a:t>
            </a:r>
            <a:r>
              <a:rPr lang="en-US" sz="16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1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nguồn</a:t>
            </a:r>
            <a:r>
              <a:rPr lang="en-US" sz="16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5V </a:t>
            </a:r>
            <a:endParaRPr sz="16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1" name="Google Shape;261;p39"/>
          <p:cNvSpPr/>
          <p:nvPr/>
        </p:nvSpPr>
        <p:spPr>
          <a:xfrm>
            <a:off x="9980476" y="6266974"/>
            <a:ext cx="1309008" cy="543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" name="Google Shape;171;p37"/>
          <p:cNvSpPr txBox="1">
            <a:spLocks noGrp="1"/>
          </p:cNvSpPr>
          <p:nvPr>
            <p:ph type="body" idx="1"/>
          </p:nvPr>
        </p:nvSpPr>
        <p:spPr>
          <a:xfrm>
            <a:off x="527959" y="929632"/>
            <a:ext cx="8830567" cy="78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600" b="1" i="0" err="1"/>
              <a:t>Cảm</a:t>
            </a:r>
            <a:r>
              <a:rPr lang="en-US" sz="1600" b="1" i="0"/>
              <a:t> </a:t>
            </a:r>
            <a:r>
              <a:rPr lang="en-US" sz="1600" b="1" i="0" err="1"/>
              <a:t>biến</a:t>
            </a:r>
            <a:r>
              <a:rPr lang="en-US" sz="1600" b="1" i="0"/>
              <a:t> </a:t>
            </a:r>
            <a:r>
              <a:rPr lang="en-US" sz="1600" b="1" i="0" err="1"/>
              <a:t>dò</a:t>
            </a:r>
            <a:r>
              <a:rPr lang="en-US" sz="1600" b="1" i="0"/>
              <a:t> line </a:t>
            </a:r>
            <a:r>
              <a:rPr lang="en-US" sz="1600" i="0"/>
              <a:t>hay </a:t>
            </a:r>
            <a:r>
              <a:rPr lang="en-US" sz="1600" i="0" err="1"/>
              <a:t>được</a:t>
            </a:r>
            <a:r>
              <a:rPr lang="en-US" sz="1600" i="0"/>
              <a:t> </a:t>
            </a:r>
            <a:r>
              <a:rPr lang="en-US" sz="1600" i="0" err="1"/>
              <a:t>biết</a:t>
            </a:r>
            <a:r>
              <a:rPr lang="en-US" sz="1600" i="0"/>
              <a:t> </a:t>
            </a:r>
            <a:r>
              <a:rPr lang="en-US" sz="1600" i="0" err="1"/>
              <a:t>đến</a:t>
            </a:r>
            <a:r>
              <a:rPr lang="en-US" sz="1600" i="0"/>
              <a:t> </a:t>
            </a:r>
            <a:r>
              <a:rPr lang="en-US" sz="1600" i="0" err="1"/>
              <a:t>chính</a:t>
            </a:r>
            <a:r>
              <a:rPr lang="en-US" sz="1600" i="0"/>
              <a:t> </a:t>
            </a:r>
            <a:r>
              <a:rPr lang="en-US" sz="1600" i="0" err="1"/>
              <a:t>xác</a:t>
            </a:r>
            <a:r>
              <a:rPr lang="en-US" sz="1600" i="0"/>
              <a:t> </a:t>
            </a:r>
            <a:r>
              <a:rPr lang="en-US" sz="1600" i="0" err="1"/>
              <a:t>là</a:t>
            </a:r>
            <a:r>
              <a:rPr lang="en-US" sz="1600" i="0"/>
              <a:t> </a:t>
            </a:r>
            <a:r>
              <a:rPr lang="en-US" sz="1600" i="0" err="1"/>
              <a:t>cảm</a:t>
            </a:r>
            <a:r>
              <a:rPr lang="en-US" sz="1600" i="0"/>
              <a:t> </a:t>
            </a:r>
            <a:r>
              <a:rPr lang="en-US" sz="1600" i="0" err="1"/>
              <a:t>biến</a:t>
            </a:r>
            <a:r>
              <a:rPr lang="en-US" sz="1600" i="0"/>
              <a:t> </a:t>
            </a:r>
            <a:r>
              <a:rPr lang="en-US" sz="1600" i="0" err="1"/>
              <a:t>hồng</a:t>
            </a:r>
            <a:r>
              <a:rPr lang="en-US" sz="1600" i="0"/>
              <a:t> </a:t>
            </a:r>
            <a:r>
              <a:rPr lang="en-US" sz="1600" i="0" err="1"/>
              <a:t>ngoại</a:t>
            </a:r>
            <a:r>
              <a:rPr lang="en-US" sz="1600" i="0"/>
              <a:t> </a:t>
            </a:r>
            <a:r>
              <a:rPr lang="en-US" sz="1600" i="0" err="1"/>
              <a:t>hướng</a:t>
            </a:r>
            <a:r>
              <a:rPr lang="en-US" sz="1600" i="0"/>
              <a:t> </a:t>
            </a:r>
            <a:r>
              <a:rPr lang="en-US" sz="1600" i="0" err="1"/>
              <a:t>xuống</a:t>
            </a:r>
            <a:r>
              <a:rPr lang="en-US" sz="1600" i="0"/>
              <a:t> </a:t>
            </a:r>
            <a:r>
              <a:rPr lang="en-US" sz="1600" i="0" err="1"/>
              <a:t>bề</a:t>
            </a:r>
            <a:r>
              <a:rPr lang="en-US" sz="1600" i="0"/>
              <a:t> </a:t>
            </a:r>
            <a:r>
              <a:rPr lang="en-US" sz="1600" i="0" err="1"/>
              <a:t>mặt</a:t>
            </a:r>
            <a:r>
              <a:rPr lang="en-US" sz="1600" i="0"/>
              <a:t> di </a:t>
            </a:r>
            <a:r>
              <a:rPr lang="en-US" sz="1600" i="0" err="1"/>
              <a:t>chuyển</a:t>
            </a:r>
            <a:r>
              <a:rPr lang="en-US" sz="1600" i="0"/>
              <a:t>. </a:t>
            </a:r>
            <a:r>
              <a:rPr lang="en-US" sz="1600" i="0" err="1"/>
              <a:t>Chúng</a:t>
            </a:r>
            <a:r>
              <a:rPr lang="en-US" sz="1600" i="0"/>
              <a:t> </a:t>
            </a:r>
            <a:r>
              <a:rPr lang="en-US" sz="1600" i="0" err="1"/>
              <a:t>giúp</a:t>
            </a:r>
            <a:r>
              <a:rPr lang="en-US" sz="1600" i="0"/>
              <a:t> </a:t>
            </a:r>
            <a:r>
              <a:rPr lang="en-US" sz="1600" i="0" err="1"/>
              <a:t>phát</a:t>
            </a:r>
            <a:r>
              <a:rPr lang="en-US" sz="1600" i="0"/>
              <a:t> </a:t>
            </a:r>
            <a:r>
              <a:rPr lang="en-US" sz="1600" i="0" err="1"/>
              <a:t>hiện</a:t>
            </a:r>
            <a:r>
              <a:rPr lang="en-US" sz="1600" i="0"/>
              <a:t> </a:t>
            </a:r>
            <a:r>
              <a:rPr lang="en-US" sz="1600" i="0" err="1"/>
              <a:t>bề</a:t>
            </a:r>
            <a:r>
              <a:rPr lang="en-US" sz="1600" i="0"/>
              <a:t> </a:t>
            </a:r>
            <a:r>
              <a:rPr lang="en-US" sz="1600" i="0" err="1"/>
              <a:t>mặt</a:t>
            </a:r>
            <a:r>
              <a:rPr lang="en-US" sz="1600" i="0"/>
              <a:t> </a:t>
            </a:r>
            <a:r>
              <a:rPr lang="en-US" sz="1600" i="0" err="1"/>
              <a:t>phản</a:t>
            </a:r>
            <a:r>
              <a:rPr lang="en-US" sz="1600" i="0"/>
              <a:t> </a:t>
            </a:r>
            <a:r>
              <a:rPr lang="en-US" sz="1600" i="0" err="1"/>
              <a:t>xạ</a:t>
            </a:r>
            <a:r>
              <a:rPr lang="en-US" sz="1600" i="0"/>
              <a:t> </a:t>
            </a:r>
            <a:r>
              <a:rPr lang="en-US" sz="1600" i="0" err="1"/>
              <a:t>hoặc</a:t>
            </a:r>
            <a:r>
              <a:rPr lang="en-US" sz="1600" i="0"/>
              <a:t> </a:t>
            </a:r>
            <a:r>
              <a:rPr lang="en-US" sz="1600" i="0" err="1"/>
              <a:t>hấp</a:t>
            </a:r>
            <a:r>
              <a:rPr lang="en-US" sz="1600" i="0"/>
              <a:t> </a:t>
            </a:r>
            <a:r>
              <a:rPr lang="en-US" sz="1600" i="0" err="1"/>
              <a:t>thu</a:t>
            </a:r>
            <a:r>
              <a:rPr lang="en-US" sz="1600" i="0"/>
              <a:t> </a:t>
            </a:r>
            <a:r>
              <a:rPr lang="en-US" sz="1600" i="0" err="1"/>
              <a:t>ánh</a:t>
            </a:r>
            <a:r>
              <a:rPr lang="en-US" sz="1600" i="0"/>
              <a:t> sang ở </a:t>
            </a:r>
            <a:r>
              <a:rPr lang="en-US" sz="1600" i="0" err="1"/>
              <a:t>khoảng</a:t>
            </a:r>
            <a:r>
              <a:rPr lang="en-US" sz="1600" i="0"/>
              <a:t> </a:t>
            </a:r>
            <a:r>
              <a:rPr lang="en-US" sz="1600" i="0" err="1"/>
              <a:t>cách</a:t>
            </a:r>
            <a:r>
              <a:rPr lang="en-US" sz="1600" i="0"/>
              <a:t> </a:t>
            </a:r>
            <a:r>
              <a:rPr lang="en-US" sz="1600" i="0" err="1"/>
              <a:t>gần</a:t>
            </a:r>
            <a:r>
              <a:rPr lang="en-US" sz="1600" i="0"/>
              <a:t>. </a:t>
            </a:r>
            <a:r>
              <a:rPr lang="en-US" sz="1600" i="0" err="1"/>
              <a:t>Chúng</a:t>
            </a:r>
            <a:r>
              <a:rPr lang="en-US" sz="1600" i="0"/>
              <a:t> </a:t>
            </a:r>
            <a:r>
              <a:rPr lang="en-US" sz="1600" i="0" err="1"/>
              <a:t>thường</a:t>
            </a:r>
            <a:r>
              <a:rPr lang="en-US" sz="1600" i="0"/>
              <a:t> </a:t>
            </a:r>
            <a:r>
              <a:rPr lang="en-US" sz="1600" i="0" err="1"/>
              <a:t>có</a:t>
            </a:r>
            <a:r>
              <a:rPr lang="en-US" sz="1600" i="0"/>
              <a:t> </a:t>
            </a:r>
            <a:r>
              <a:rPr lang="en-US" sz="1600" i="0" err="1"/>
              <a:t>mắt</a:t>
            </a:r>
            <a:r>
              <a:rPr lang="en-US" sz="1600" i="0"/>
              <a:t> </a:t>
            </a:r>
            <a:r>
              <a:rPr lang="en-US" sz="1600" i="0" err="1"/>
              <a:t>hồng</a:t>
            </a:r>
            <a:r>
              <a:rPr lang="en-US" sz="1600" i="0"/>
              <a:t> </a:t>
            </a:r>
            <a:r>
              <a:rPr lang="en-US" sz="1600" i="0" err="1"/>
              <a:t>ngoại</a:t>
            </a:r>
            <a:r>
              <a:rPr lang="en-US" sz="1600" i="0"/>
              <a:t> </a:t>
            </a:r>
            <a:r>
              <a:rPr lang="en-US" sz="1600" i="0" err="1"/>
              <a:t>chuyên</a:t>
            </a:r>
            <a:r>
              <a:rPr lang="en-US" sz="1600" i="0"/>
              <a:t> </a:t>
            </a:r>
            <a:r>
              <a:rPr lang="en-US" sz="1600" i="0" err="1"/>
              <a:t>thu</a:t>
            </a:r>
            <a:r>
              <a:rPr lang="en-US" sz="1600" i="0"/>
              <a:t> </a:t>
            </a:r>
            <a:r>
              <a:rPr lang="en-US" sz="1600" i="0" err="1"/>
              <a:t>ánh</a:t>
            </a:r>
            <a:r>
              <a:rPr lang="en-US" sz="1600" i="0"/>
              <a:t> </a:t>
            </a:r>
            <a:r>
              <a:rPr lang="en-US" sz="1600" i="0" err="1"/>
              <a:t>sáng</a:t>
            </a:r>
            <a:r>
              <a:rPr lang="en-US" sz="1600" i="0"/>
              <a:t> </a:t>
            </a:r>
            <a:r>
              <a:rPr lang="en-US" sz="1600" i="0" err="1"/>
              <a:t>và</a:t>
            </a:r>
            <a:r>
              <a:rPr lang="en-US" sz="1600" i="0"/>
              <a:t> </a:t>
            </a:r>
            <a:r>
              <a:rPr lang="en-US" sz="1600" i="0" err="1"/>
              <a:t>mắt</a:t>
            </a:r>
            <a:r>
              <a:rPr lang="en-US" sz="1600" i="0"/>
              <a:t> </a:t>
            </a:r>
            <a:r>
              <a:rPr lang="en-US" sz="1600" i="0" err="1"/>
              <a:t>chuyên</a:t>
            </a:r>
            <a:r>
              <a:rPr lang="en-US" sz="1600" i="0"/>
              <a:t> </a:t>
            </a:r>
            <a:r>
              <a:rPr lang="en-US" sz="1600" i="0" err="1"/>
              <a:t>phát</a:t>
            </a:r>
            <a:r>
              <a:rPr lang="en-US" sz="1600" i="0"/>
              <a:t> </a:t>
            </a:r>
            <a:r>
              <a:rPr lang="en-US" sz="1600" i="0" err="1"/>
              <a:t>ánh</a:t>
            </a:r>
            <a:r>
              <a:rPr lang="en-US" sz="1600" i="0"/>
              <a:t> </a:t>
            </a:r>
            <a:r>
              <a:rPr lang="en-US" sz="1600" i="0" err="1"/>
              <a:t>sáng</a:t>
            </a:r>
            <a:r>
              <a:rPr lang="en-US" sz="1600" i="0"/>
              <a:t>. </a:t>
            </a:r>
            <a:r>
              <a:rPr lang="en-US" sz="1600" i="0" err="1"/>
              <a:t>Trường</a:t>
            </a:r>
            <a:r>
              <a:rPr lang="en-US" sz="1600" i="0"/>
              <a:t> </a:t>
            </a:r>
            <a:r>
              <a:rPr lang="en-US" sz="1600" i="0" err="1"/>
              <a:t>hợp</a:t>
            </a:r>
            <a:r>
              <a:rPr lang="en-US" sz="1600" i="0"/>
              <a:t> </a:t>
            </a:r>
            <a:r>
              <a:rPr lang="en-US" sz="1600" i="0" err="1"/>
              <a:t>mắt</a:t>
            </a:r>
            <a:r>
              <a:rPr lang="en-US" sz="1600" i="0"/>
              <a:t> </a:t>
            </a:r>
            <a:r>
              <a:rPr lang="en-US" sz="1600" i="0" err="1"/>
              <a:t>phát</a:t>
            </a:r>
            <a:r>
              <a:rPr lang="en-US" sz="1600" i="0"/>
              <a:t> </a:t>
            </a:r>
            <a:r>
              <a:rPr lang="en-US" sz="1600" i="0" err="1"/>
              <a:t>phát</a:t>
            </a:r>
            <a:r>
              <a:rPr lang="en-US" sz="1600" i="0"/>
              <a:t> </a:t>
            </a:r>
            <a:r>
              <a:rPr lang="en-US" sz="1600" i="0" err="1"/>
              <a:t>tín</a:t>
            </a:r>
            <a:r>
              <a:rPr lang="en-US" sz="1600" i="0"/>
              <a:t> </a:t>
            </a:r>
            <a:r>
              <a:rPr lang="en-US" sz="1600" i="0" err="1"/>
              <a:t>hiệu</a:t>
            </a:r>
            <a:r>
              <a:rPr lang="en-US" sz="1600" i="0"/>
              <a:t>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600" i="0"/>
              <a:t>	</a:t>
            </a:r>
            <a:endParaRPr sz="1600" i="0"/>
          </a:p>
        </p:txBody>
      </p:sp>
      <p:sp>
        <p:nvSpPr>
          <p:cNvPr id="17" name="Google Shape;171;p37"/>
          <p:cNvSpPr txBox="1">
            <a:spLocks noGrp="1"/>
          </p:cNvSpPr>
          <p:nvPr>
            <p:ph type="body" idx="1"/>
          </p:nvPr>
        </p:nvSpPr>
        <p:spPr>
          <a:xfrm>
            <a:off x="785725" y="1691677"/>
            <a:ext cx="6311761" cy="78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i="0" err="1"/>
              <a:t>Nếu</a:t>
            </a:r>
            <a:r>
              <a:rPr lang="en-US" sz="1600" i="0"/>
              <a:t> </a:t>
            </a:r>
            <a:r>
              <a:rPr lang="en-US" sz="1600" i="0" err="1"/>
              <a:t>bề</a:t>
            </a:r>
            <a:r>
              <a:rPr lang="en-US" sz="1600" i="0"/>
              <a:t> </a:t>
            </a:r>
            <a:r>
              <a:rPr lang="en-US" sz="1600" i="0" err="1"/>
              <a:t>mặt</a:t>
            </a:r>
            <a:r>
              <a:rPr lang="en-US" sz="1600" i="0"/>
              <a:t> </a:t>
            </a:r>
            <a:r>
              <a:rPr lang="en-US" sz="1600" i="0" err="1"/>
              <a:t>phản</a:t>
            </a:r>
            <a:r>
              <a:rPr lang="en-US" sz="1600" i="0"/>
              <a:t> </a:t>
            </a:r>
            <a:r>
              <a:rPr lang="en-US" sz="1600" i="0" err="1"/>
              <a:t>xạ</a:t>
            </a:r>
            <a:r>
              <a:rPr lang="en-US" sz="1600" i="0"/>
              <a:t> </a:t>
            </a:r>
            <a:r>
              <a:rPr lang="en-US" sz="1600" i="0" err="1"/>
              <a:t>lại</a:t>
            </a:r>
            <a:r>
              <a:rPr lang="en-US" sz="1600" i="0"/>
              <a:t> </a:t>
            </a:r>
            <a:r>
              <a:rPr lang="en-US" sz="1600" i="0" err="1"/>
              <a:t>ánh</a:t>
            </a:r>
            <a:r>
              <a:rPr lang="en-US" sz="1600" i="0"/>
              <a:t> </a:t>
            </a:r>
            <a:r>
              <a:rPr lang="en-US" sz="1600" i="0" err="1"/>
              <a:t>sáng</a:t>
            </a:r>
            <a:r>
              <a:rPr lang="en-US" sz="1600" i="0"/>
              <a:t>, </a:t>
            </a:r>
            <a:r>
              <a:rPr lang="en-US" sz="1600" i="0" err="1"/>
              <a:t>tín</a:t>
            </a:r>
            <a:r>
              <a:rPr lang="en-US" sz="1600" i="0"/>
              <a:t> </a:t>
            </a:r>
            <a:r>
              <a:rPr lang="en-US" sz="1600" i="0" err="1"/>
              <a:t>hiệu</a:t>
            </a:r>
            <a:r>
              <a:rPr lang="en-US" sz="1600" i="0"/>
              <a:t> </a:t>
            </a:r>
            <a:r>
              <a:rPr lang="en-US" sz="1600" i="0" err="1"/>
              <a:t>đó</a:t>
            </a:r>
            <a:r>
              <a:rPr lang="en-US" sz="1600" i="0"/>
              <a:t> </a:t>
            </a:r>
            <a:r>
              <a:rPr lang="en-US" sz="1600" i="0" err="1"/>
              <a:t>sẽ</a:t>
            </a:r>
            <a:r>
              <a:rPr lang="en-US" sz="1600" i="0"/>
              <a:t> </a:t>
            </a:r>
            <a:r>
              <a:rPr lang="en-US" sz="1600" i="0" err="1"/>
              <a:t>được</a:t>
            </a:r>
            <a:r>
              <a:rPr lang="en-US" sz="1600" i="0"/>
              <a:t> </a:t>
            </a:r>
            <a:r>
              <a:rPr lang="en-US" sz="1600" i="0" err="1"/>
              <a:t>mắt</a:t>
            </a:r>
            <a:r>
              <a:rPr lang="en-US" sz="1600" i="0"/>
              <a:t> </a:t>
            </a:r>
            <a:r>
              <a:rPr lang="en-US" sz="1600" i="0" err="1"/>
              <a:t>thu</a:t>
            </a:r>
            <a:r>
              <a:rPr lang="en-US" sz="1600" i="0"/>
              <a:t> </a:t>
            </a:r>
            <a:r>
              <a:rPr lang="en-US" sz="1600" i="0" err="1"/>
              <a:t>thu</a:t>
            </a:r>
            <a:r>
              <a:rPr lang="en-US" sz="1600" i="0"/>
              <a:t> </a:t>
            </a:r>
            <a:r>
              <a:rPr lang="en-US" sz="1600" i="0" err="1"/>
              <a:t>nhận</a:t>
            </a:r>
            <a:endParaRPr lang="en-US" sz="1600" i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i="0" err="1"/>
              <a:t>Nếu</a:t>
            </a:r>
            <a:r>
              <a:rPr lang="en-US" sz="1600" i="0"/>
              <a:t> </a:t>
            </a:r>
            <a:r>
              <a:rPr lang="en-US" sz="1600" i="0" err="1"/>
              <a:t>bề</a:t>
            </a:r>
            <a:r>
              <a:rPr lang="en-US" sz="1600" i="0"/>
              <a:t> </a:t>
            </a:r>
            <a:r>
              <a:rPr lang="en-US" sz="1600" i="0" err="1"/>
              <a:t>mặt</a:t>
            </a:r>
            <a:r>
              <a:rPr lang="en-US" sz="1600" i="0"/>
              <a:t> </a:t>
            </a:r>
            <a:r>
              <a:rPr lang="en-US" sz="1600" i="0" err="1"/>
              <a:t>không</a:t>
            </a:r>
            <a:r>
              <a:rPr lang="en-US" sz="1600" i="0"/>
              <a:t> </a:t>
            </a:r>
            <a:r>
              <a:rPr lang="en-US" sz="1600" i="0" err="1"/>
              <a:t>phản</a:t>
            </a:r>
            <a:r>
              <a:rPr lang="en-US" sz="1600" i="0"/>
              <a:t> </a:t>
            </a:r>
            <a:r>
              <a:rPr lang="en-US" sz="1600" i="0" err="1"/>
              <a:t>xạ</a:t>
            </a:r>
            <a:r>
              <a:rPr lang="en-US" sz="1600" i="0"/>
              <a:t> </a:t>
            </a:r>
            <a:r>
              <a:rPr lang="en-US" sz="1600" i="0" err="1"/>
              <a:t>lại</a:t>
            </a:r>
            <a:r>
              <a:rPr lang="en-US" sz="1600" i="0"/>
              <a:t> </a:t>
            </a:r>
            <a:r>
              <a:rPr lang="en-US" sz="1600" i="0" err="1"/>
              <a:t>ánh</a:t>
            </a:r>
            <a:r>
              <a:rPr lang="en-US" sz="1600" i="0"/>
              <a:t> </a:t>
            </a:r>
            <a:r>
              <a:rPr lang="en-US" sz="1600" i="0" err="1"/>
              <a:t>sáng</a:t>
            </a:r>
            <a:r>
              <a:rPr lang="en-US" sz="1600" i="0"/>
              <a:t>, </a:t>
            </a:r>
            <a:r>
              <a:rPr lang="en-US" sz="1600" i="0" err="1"/>
              <a:t>không</a:t>
            </a:r>
            <a:r>
              <a:rPr lang="en-US" sz="1600" i="0"/>
              <a:t> </a:t>
            </a:r>
            <a:r>
              <a:rPr lang="en-US" sz="1600" i="0" err="1"/>
              <a:t>có</a:t>
            </a:r>
            <a:r>
              <a:rPr lang="en-US" sz="1600" i="0"/>
              <a:t> </a:t>
            </a:r>
            <a:r>
              <a:rPr lang="en-US" sz="1600" i="0" err="1"/>
              <a:t>tín</a:t>
            </a:r>
            <a:r>
              <a:rPr lang="en-US" sz="1600" i="0"/>
              <a:t> </a:t>
            </a:r>
            <a:r>
              <a:rPr lang="en-US" sz="1600" i="0" err="1"/>
              <a:t>hiệu</a:t>
            </a:r>
            <a:r>
              <a:rPr lang="en-US" sz="1600" i="0"/>
              <a:t> </a:t>
            </a:r>
            <a:r>
              <a:rPr lang="en-US" sz="1600" i="0" err="1"/>
              <a:t>về</a:t>
            </a:r>
            <a:r>
              <a:rPr lang="en-US" sz="1600" i="0"/>
              <a:t> </a:t>
            </a:r>
            <a:r>
              <a:rPr lang="en-US" sz="1600" i="0" err="1"/>
              <a:t>mắt</a:t>
            </a:r>
            <a:r>
              <a:rPr lang="en-US" sz="1600" i="0"/>
              <a:t> </a:t>
            </a:r>
            <a:r>
              <a:rPr lang="en-US" sz="1600" i="0" err="1"/>
              <a:t>thu</a:t>
            </a:r>
            <a:endParaRPr lang="en-US" sz="1600" i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i="0" err="1"/>
              <a:t>Khoảng</a:t>
            </a:r>
            <a:r>
              <a:rPr lang="en-US" sz="1600" i="0"/>
              <a:t> </a:t>
            </a:r>
            <a:r>
              <a:rPr lang="en-US" sz="1600" i="0" err="1"/>
              <a:t>làm</a:t>
            </a:r>
            <a:r>
              <a:rPr lang="en-US" sz="1600" i="0"/>
              <a:t> </a:t>
            </a:r>
            <a:r>
              <a:rPr lang="en-US" sz="1600" i="0" err="1"/>
              <a:t>việc</a:t>
            </a:r>
            <a:r>
              <a:rPr lang="en-US" sz="1600" i="0"/>
              <a:t> </a:t>
            </a:r>
            <a:r>
              <a:rPr lang="en-US" sz="1600" i="0" err="1"/>
              <a:t>của</a:t>
            </a:r>
            <a:r>
              <a:rPr lang="en-US" sz="1600" i="0"/>
              <a:t> </a:t>
            </a:r>
            <a:r>
              <a:rPr lang="en-US" sz="1600" i="0" err="1"/>
              <a:t>cảm</a:t>
            </a:r>
            <a:r>
              <a:rPr lang="en-US" sz="1600" i="0"/>
              <a:t> </a:t>
            </a:r>
            <a:r>
              <a:rPr lang="en-US" sz="1600" i="0" err="1"/>
              <a:t>biển</a:t>
            </a:r>
            <a:r>
              <a:rPr lang="en-US" sz="1600" i="0"/>
              <a:t> 1-2cm	</a:t>
            </a:r>
            <a:endParaRPr sz="1600" i="0"/>
          </a:p>
        </p:txBody>
      </p:sp>
      <p:cxnSp>
        <p:nvCxnSpPr>
          <p:cNvPr id="2" name="Google Shape;257;p39"/>
          <p:cNvCxnSpPr/>
          <p:nvPr/>
        </p:nvCxnSpPr>
        <p:spPr>
          <a:xfrm flipH="1">
            <a:off x="4545965" y="5664200"/>
            <a:ext cx="2120265" cy="52641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" name="Google Shape;259;p39"/>
          <p:cNvSpPr txBox="1"/>
          <p:nvPr/>
        </p:nvSpPr>
        <p:spPr>
          <a:xfrm>
            <a:off x="1429338" y="5873011"/>
            <a:ext cx="3116400" cy="58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Chân A0 nối với các chân A0,A1.. để nhận dữ liệu điện áp</a:t>
            </a:r>
            <a:endParaRPr sz="16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9198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</a:pPr>
            <a:r>
              <a:rPr lang="en-US"/>
              <a:t>CÁC LINH KIỆN LẮP MẠCH</a:t>
            </a:r>
          </a:p>
        </p:txBody>
      </p:sp>
      <p:pic>
        <p:nvPicPr>
          <p:cNvPr id="279" name="Google Shape;279;p4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088838" y="4076349"/>
            <a:ext cx="2238733" cy="169432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80" name="Google Shape;280;p4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745443" y="1532745"/>
            <a:ext cx="2246897" cy="169432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81" name="Google Shape;281;p41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745443" y="4069383"/>
            <a:ext cx="2246897" cy="169432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2" name="Google Shape;282;p41"/>
          <p:cNvSpPr/>
          <p:nvPr/>
        </p:nvSpPr>
        <p:spPr>
          <a:xfrm>
            <a:off x="9980476" y="0"/>
            <a:ext cx="2211524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3" name="Google Shape;283;p41"/>
          <p:cNvSpPr/>
          <p:nvPr/>
        </p:nvSpPr>
        <p:spPr>
          <a:xfrm>
            <a:off x="11375572" y="6355690"/>
            <a:ext cx="816428" cy="3664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4" name="Google Shape;284;p41"/>
          <p:cNvSpPr txBox="1">
            <a:spLocks noGrp="1"/>
          </p:cNvSpPr>
          <p:nvPr>
            <p:ph type="sldNum" idx="12"/>
          </p:nvPr>
        </p:nvSpPr>
        <p:spPr>
          <a:xfrm>
            <a:off x="11376514" y="6398785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12</a:t>
            </a:r>
          </a:p>
        </p:txBody>
      </p:sp>
      <p:sp>
        <p:nvSpPr>
          <p:cNvPr id="285" name="Google Shape;285;p41"/>
          <p:cNvSpPr txBox="1"/>
          <p:nvPr/>
        </p:nvSpPr>
        <p:spPr>
          <a:xfrm>
            <a:off x="1745443" y="3220101"/>
            <a:ext cx="2246897" cy="33855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Arduino UNO R3</a:t>
            </a:r>
            <a:endParaRPr sz="16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6" name="Google Shape;286;p41"/>
          <p:cNvSpPr txBox="1"/>
          <p:nvPr/>
        </p:nvSpPr>
        <p:spPr>
          <a:xfrm>
            <a:off x="6088838" y="3227067"/>
            <a:ext cx="2246897" cy="33855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Cảm biến dò line</a:t>
            </a:r>
            <a:endParaRPr sz="16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7" name="Google Shape;287;p41"/>
          <p:cNvSpPr txBox="1"/>
          <p:nvPr/>
        </p:nvSpPr>
        <p:spPr>
          <a:xfrm>
            <a:off x="1745443" y="5763705"/>
            <a:ext cx="2254220" cy="33855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Breadboard</a:t>
            </a:r>
            <a:endParaRPr sz="16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8" name="Google Shape;288;p41"/>
          <p:cNvSpPr txBox="1"/>
          <p:nvPr/>
        </p:nvSpPr>
        <p:spPr>
          <a:xfrm>
            <a:off x="6088838" y="5770671"/>
            <a:ext cx="2246897" cy="33855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Dây nối</a:t>
            </a:r>
            <a:endParaRPr sz="16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89" name="Google Shape;289;p41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6050500" y="1514950"/>
            <a:ext cx="2323575" cy="17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>
            <a:spLocks noGrp="1"/>
          </p:cNvSpPr>
          <p:nvPr>
            <p:ph type="title"/>
          </p:nvPr>
        </p:nvSpPr>
        <p:spPr>
          <a:xfrm>
            <a:off x="432000" y="259475"/>
            <a:ext cx="907776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</a:pPr>
            <a:r>
              <a:rPr lang="en-US" err="1"/>
              <a:t>Nguyên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hoạt</a:t>
            </a:r>
            <a:r>
              <a:rPr lang="en-US"/>
              <a:t> </a:t>
            </a:r>
            <a:r>
              <a:rPr lang="en-US" err="1"/>
              <a:t>động</a:t>
            </a:r>
            <a:endParaRPr/>
          </a:p>
        </p:txBody>
      </p:sp>
      <p:sp>
        <p:nvSpPr>
          <p:cNvPr id="268" name="Google Shape;268;p40"/>
          <p:cNvSpPr/>
          <p:nvPr/>
        </p:nvSpPr>
        <p:spPr>
          <a:xfrm>
            <a:off x="9980476" y="0"/>
            <a:ext cx="2211524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9" name="Google Shape;269;p40"/>
          <p:cNvSpPr/>
          <p:nvPr/>
        </p:nvSpPr>
        <p:spPr>
          <a:xfrm>
            <a:off x="11375572" y="6355690"/>
            <a:ext cx="816428" cy="3664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0" name="Google Shape;270;p40"/>
          <p:cNvSpPr txBox="1">
            <a:spLocks noGrp="1"/>
          </p:cNvSpPr>
          <p:nvPr>
            <p:ph type="sldNum" idx="12"/>
          </p:nvPr>
        </p:nvSpPr>
        <p:spPr>
          <a:xfrm>
            <a:off x="11376514" y="6398785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11</a:t>
            </a:r>
          </a:p>
        </p:txBody>
      </p:sp>
      <p:pic>
        <p:nvPicPr>
          <p:cNvPr id="271" name="Google Shape;271;p40"/>
          <p:cNvPicPr preferRelativeResize="0"/>
          <p:nvPr/>
        </p:nvPicPr>
        <p:blipFill rotWithShape="1">
          <a:blip r:embed="rId3"/>
          <a:srcRect t="-6579" b="6578"/>
          <a:stretch>
            <a:fillRect/>
          </a:stretch>
        </p:blipFill>
        <p:spPr>
          <a:xfrm>
            <a:off x="1191663" y="855456"/>
            <a:ext cx="7678673" cy="340921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0"/>
          <p:cNvSpPr txBox="1"/>
          <p:nvPr/>
        </p:nvSpPr>
        <p:spPr>
          <a:xfrm>
            <a:off x="227442" y="4428647"/>
            <a:ext cx="9198001" cy="2429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2286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Cảm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biến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dò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line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gồm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có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2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mắt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hồng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ngoại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(IR),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một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mắt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phát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và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một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mắt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thu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Cảm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biến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có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thể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sử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dụng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để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phát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hiện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vật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cản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gần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hoặc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phát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hiện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màu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hấp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thụ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hoặc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phản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xạ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ánh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sáng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Nó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hoạt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động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trên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nguyên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lý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thu-phát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ánh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sáng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Mắt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phát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hồng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ngoại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sẽ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phát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ra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sóng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ánh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sáng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có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bước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sóng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hồng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ngoại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ở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mắt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thu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bình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thường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thì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có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nội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trở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rất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lớn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(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khoảng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vài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trăm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kilo ohm),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khi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mắt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thu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bị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tia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hồng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ngoại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chiếu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vào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thì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nội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trở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của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nó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giảm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xuống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(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khoảng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vài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chục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ohm).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Người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ta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chế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tạo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cảm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biến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theo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nguyên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lý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đó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để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thay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đổi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điện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áp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16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=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&gt;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Khi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đưa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vật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sáng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vào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gần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thì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đèn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ở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cảm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biến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sẽ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sáng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còn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khi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đưa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vật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có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màu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tối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vào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gần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thì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đèn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ở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cảm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biến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sẽ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không</a:t>
            </a:r>
            <a:r>
              <a:rPr lang="en-US"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sáng</a:t>
            </a:r>
            <a:endParaRPr sz="16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circuit board with wires and a card on a table&#10;&#10;Description automatically generated">
            <a:extLst>
              <a:ext uri="{FF2B5EF4-FFF2-40B4-BE49-F238E27FC236}">
                <a16:creationId xmlns:a16="http://schemas.microsoft.com/office/drawing/2014/main" id="{E625F21A-C254-D7ED-CE24-AD233FB68F1C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t="7971" b="17029"/>
          <a:stretch/>
        </p:blipFill>
        <p:spPr>
          <a:xfrm>
            <a:off x="31443" y="-157103"/>
            <a:ext cx="12191980" cy="6857990"/>
          </a:xfrm>
          <a:prstGeom prst="rect">
            <a:avLst/>
          </a:prstGeom>
        </p:spPr>
      </p:pic>
      <p:sp>
        <p:nvSpPr>
          <p:cNvPr id="231" name="Rectangle 225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Google Shape;218;p6"/>
          <p:cNvSpPr txBox="1">
            <a:spLocks noGrp="1"/>
          </p:cNvSpPr>
          <p:nvPr>
            <p:ph type="title"/>
          </p:nvPr>
        </p:nvSpPr>
        <p:spPr>
          <a:xfrm>
            <a:off x="1" y="5317240"/>
            <a:ext cx="9980476" cy="74483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HƯỚNG DẪN THỰC HÀNH</a:t>
            </a:r>
          </a:p>
        </p:txBody>
      </p:sp>
      <p:cxnSp>
        <p:nvCxnSpPr>
          <p:cNvPr id="232" name="Straight Connector 227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Google Shape;22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algn="r" defTabSz="457200">
              <a:spcBef>
                <a:spcPts val="0"/>
              </a:spcBef>
              <a:spcAft>
                <a:spcPts val="600"/>
              </a:spcAft>
              <a:buSzPts val="1200"/>
              <a:buNone/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13</a:t>
            </a:r>
          </a:p>
        </p:txBody>
      </p:sp>
      <p:sp>
        <p:nvSpPr>
          <p:cNvPr id="219" name="Google Shape;219;p6"/>
          <p:cNvSpPr/>
          <p:nvPr/>
        </p:nvSpPr>
        <p:spPr>
          <a:xfrm>
            <a:off x="9980476" y="0"/>
            <a:ext cx="2211524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0" name="Google Shape;220;p6"/>
          <p:cNvSpPr/>
          <p:nvPr/>
        </p:nvSpPr>
        <p:spPr>
          <a:xfrm>
            <a:off x="11375572" y="6355690"/>
            <a:ext cx="816428" cy="3664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13</a:t>
            </a:r>
            <a:endParaRPr sz="18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3" name="Rectangle 30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sp>
        <p:nvSpPr>
          <p:cNvPr id="30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3E17ED-E278-D0BC-50C5-E814C8FDC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623" y="-719"/>
            <a:ext cx="6884873" cy="6659246"/>
          </a:xfrm>
          <a:prstGeom prst="rect">
            <a:avLst/>
          </a:prstGeom>
        </p:spPr>
      </p:pic>
      <p:sp>
        <p:nvSpPr>
          <p:cNvPr id="298" name="Google Shape;298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algn="r">
              <a:spcBef>
                <a:spcPts val="0"/>
              </a:spcBef>
              <a:spcAft>
                <a:spcPts val="600"/>
              </a:spcAft>
              <a:buSzPts val="1200"/>
              <a:buNone/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14</a:t>
            </a:r>
          </a:p>
        </p:txBody>
      </p:sp>
      <p:sp>
        <p:nvSpPr>
          <p:cNvPr id="296" name="Google Shape;296;p42"/>
          <p:cNvSpPr/>
          <p:nvPr/>
        </p:nvSpPr>
        <p:spPr>
          <a:xfrm>
            <a:off x="9980476" y="0"/>
            <a:ext cx="2211524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97" name="Google Shape;297;p42"/>
          <p:cNvSpPr/>
          <p:nvPr/>
        </p:nvSpPr>
        <p:spPr>
          <a:xfrm>
            <a:off x="11375572" y="6355690"/>
            <a:ext cx="816428" cy="3664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14</a:t>
            </a:r>
            <a:endParaRPr sz="18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 panose="020B0604020202020204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"/>
          <p:cNvSpPr txBox="1">
            <a:spLocks noGrp="1"/>
          </p:cNvSpPr>
          <p:nvPr>
            <p:ph type="ctrTitle"/>
          </p:nvPr>
        </p:nvSpPr>
        <p:spPr>
          <a:xfrm>
            <a:off x="675611" y="2353029"/>
            <a:ext cx="9020523" cy="27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 panose="020B0604020202020204"/>
              <a:buNone/>
            </a:pPr>
            <a:r>
              <a:rPr lang="en-US" sz="4800">
                <a:latin typeface="Arial" panose="020B0604020202020204" pitchFamily="34" charset="0"/>
                <a:cs typeface="Arial" panose="020B0604020202020204" pitchFamily="34" charset="0"/>
              </a:rPr>
              <a:t>CẢM BIẾN NHIỆT ĐỘ - ĐỘ ẨM </a:t>
            </a:r>
            <a:br>
              <a:rPr lang="en-US" sz="4800">
                <a:latin typeface="Arial" panose="020B0604020202020204" pitchFamily="34" charset="0"/>
                <a:cs typeface="Arial" panose="020B0604020202020204" pitchFamily="34" charset="0"/>
              </a:rPr>
            </a:br>
            <a:endParaRPr sz="4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Google Shape;157;p2"/>
          <p:cNvSpPr txBox="1">
            <a:spLocks noGrp="1"/>
          </p:cNvSpPr>
          <p:nvPr>
            <p:ph type="sldNum" idx="12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1</a:t>
            </a:r>
          </a:p>
        </p:txBody>
      </p:sp>
      <p:sp>
        <p:nvSpPr>
          <p:cNvPr id="158" name="Google Shape;158;p2"/>
          <p:cNvSpPr/>
          <p:nvPr/>
        </p:nvSpPr>
        <p:spPr>
          <a:xfrm>
            <a:off x="10009642" y="6266974"/>
            <a:ext cx="1309008" cy="543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59" name="Google Shape;159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016567" y="190674"/>
            <a:ext cx="2101954" cy="138239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0" name="Google Shape;160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066564" y="2116597"/>
            <a:ext cx="2051957" cy="141593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1" name="Google Shape;161;p2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0084066" y="4366370"/>
            <a:ext cx="2051957" cy="139690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2" name="Google Shape;162;p2"/>
          <p:cNvSpPr txBox="1"/>
          <p:nvPr/>
        </p:nvSpPr>
        <p:spPr>
          <a:xfrm>
            <a:off x="10582088" y="5763280"/>
            <a:ext cx="15539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CJMCU-SHT10</a:t>
            </a:r>
            <a:endParaRPr sz="1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3" name="Google Shape;163;p2"/>
          <p:cNvSpPr txBox="1"/>
          <p:nvPr/>
        </p:nvSpPr>
        <p:spPr>
          <a:xfrm>
            <a:off x="10564586" y="3581540"/>
            <a:ext cx="15539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DHT22</a:t>
            </a:r>
            <a:endParaRPr sz="1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4" name="Google Shape;164;p2"/>
          <p:cNvSpPr txBox="1"/>
          <p:nvPr/>
        </p:nvSpPr>
        <p:spPr>
          <a:xfrm>
            <a:off x="10541683" y="1588879"/>
            <a:ext cx="15539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DHT11</a:t>
            </a:r>
            <a:endParaRPr sz="1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7"/>
          <p:cNvSpPr txBox="1">
            <a:spLocks noGrp="1"/>
          </p:cNvSpPr>
          <p:nvPr>
            <p:ph type="title"/>
          </p:nvPr>
        </p:nvSpPr>
        <p:spPr>
          <a:xfrm>
            <a:off x="4406976" y="632238"/>
            <a:ext cx="5184913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</a:pPr>
            <a:r>
              <a:rPr lang="en-US"/>
              <a:t>Cơ sở lý thuyết</a:t>
            </a:r>
          </a:p>
        </p:txBody>
      </p:sp>
      <p:sp>
        <p:nvSpPr>
          <p:cNvPr id="171" name="Google Shape;171;p37"/>
          <p:cNvSpPr txBox="1">
            <a:spLocks noGrp="1"/>
          </p:cNvSpPr>
          <p:nvPr>
            <p:ph type="body" idx="1"/>
          </p:nvPr>
        </p:nvSpPr>
        <p:spPr>
          <a:xfrm>
            <a:off x="4049486" y="1383283"/>
            <a:ext cx="5805714" cy="119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b="1" i="0"/>
              <a:t>DHT11 </a:t>
            </a:r>
            <a:r>
              <a:rPr lang="en-US" i="0" err="1"/>
              <a:t>là</a:t>
            </a:r>
            <a:r>
              <a:rPr lang="en-US" i="0"/>
              <a:t> </a:t>
            </a:r>
            <a:r>
              <a:rPr lang="en-US" i="0" err="1"/>
              <a:t>một</a:t>
            </a:r>
            <a:r>
              <a:rPr lang="en-US" i="0"/>
              <a:t> </a:t>
            </a:r>
            <a:r>
              <a:rPr lang="en-US" i="0" err="1"/>
              <a:t>cảm</a:t>
            </a:r>
            <a:r>
              <a:rPr lang="en-US" i="0"/>
              <a:t> </a:t>
            </a:r>
            <a:r>
              <a:rPr lang="en-US" i="0" err="1"/>
              <a:t>biến</a:t>
            </a:r>
            <a:r>
              <a:rPr lang="en-US" i="0"/>
              <a:t> </a:t>
            </a:r>
            <a:r>
              <a:rPr lang="en-US" i="0" err="1"/>
              <a:t>ba</a:t>
            </a:r>
            <a:r>
              <a:rPr lang="en-US" i="0"/>
              <a:t> </a:t>
            </a:r>
            <a:r>
              <a:rPr lang="en-US" i="0" err="1"/>
              <a:t>chân</a:t>
            </a:r>
            <a:r>
              <a:rPr lang="en-US" i="0"/>
              <a:t> (PIN) </a:t>
            </a:r>
            <a:r>
              <a:rPr lang="en-US" i="0" err="1"/>
              <a:t>có</a:t>
            </a:r>
            <a:r>
              <a:rPr lang="en-US" i="0"/>
              <a:t> </a:t>
            </a:r>
            <a:r>
              <a:rPr lang="en-US" i="0" err="1"/>
              <a:t>thể</a:t>
            </a:r>
            <a:r>
              <a:rPr lang="en-US" i="0"/>
              <a:t> </a:t>
            </a:r>
            <a:r>
              <a:rPr lang="en-US" i="0" err="1"/>
              <a:t>dùng</a:t>
            </a:r>
            <a:r>
              <a:rPr lang="en-US" i="0"/>
              <a:t> </a:t>
            </a:r>
            <a:r>
              <a:rPr lang="en-US" i="0" err="1"/>
              <a:t>để</a:t>
            </a:r>
            <a:r>
              <a:rPr lang="en-US" i="0"/>
              <a:t> </a:t>
            </a:r>
            <a:r>
              <a:rPr lang="en-US" i="0" err="1"/>
              <a:t>đo</a:t>
            </a:r>
            <a:r>
              <a:rPr lang="en-US" i="0"/>
              <a:t> </a:t>
            </a:r>
            <a:r>
              <a:rPr lang="en-US" i="0" err="1"/>
              <a:t>nhiệt</a:t>
            </a:r>
            <a:r>
              <a:rPr lang="en-US" i="0"/>
              <a:t> </a:t>
            </a:r>
            <a:r>
              <a:rPr lang="en-US" i="0" err="1"/>
              <a:t>độ</a:t>
            </a:r>
            <a:r>
              <a:rPr lang="en-US" i="0"/>
              <a:t> </a:t>
            </a:r>
            <a:r>
              <a:rPr lang="en-US" i="0" err="1"/>
              <a:t>trong</a:t>
            </a:r>
            <a:r>
              <a:rPr lang="en-US" i="0"/>
              <a:t> </a:t>
            </a:r>
            <a:r>
              <a:rPr lang="en-US" i="0" err="1"/>
              <a:t>khoảng</a:t>
            </a:r>
            <a:r>
              <a:rPr lang="en-US" i="0"/>
              <a:t> </a:t>
            </a:r>
            <a:r>
              <a:rPr lang="en-US" i="0" err="1"/>
              <a:t>từ</a:t>
            </a:r>
            <a:r>
              <a:rPr lang="en-US" i="0"/>
              <a:t> 0 </a:t>
            </a:r>
            <a:r>
              <a:rPr lang="en-US" i="0" err="1"/>
              <a:t>đến</a:t>
            </a:r>
            <a:r>
              <a:rPr lang="en-US" i="0"/>
              <a:t> 50 </a:t>
            </a:r>
            <a:r>
              <a:rPr lang="en-US" i="0" err="1"/>
              <a:t>độ</a:t>
            </a:r>
            <a:r>
              <a:rPr lang="en-US" i="0"/>
              <a:t> C </a:t>
            </a:r>
            <a:r>
              <a:rPr lang="en-US" i="0" err="1"/>
              <a:t>và</a:t>
            </a:r>
            <a:r>
              <a:rPr lang="en-US" i="0"/>
              <a:t> </a:t>
            </a:r>
            <a:r>
              <a:rPr lang="en-US" i="0" err="1"/>
              <a:t>độ</a:t>
            </a:r>
            <a:r>
              <a:rPr lang="en-US" i="0"/>
              <a:t> </a:t>
            </a:r>
            <a:r>
              <a:rPr lang="en-US" i="0" err="1"/>
              <a:t>ẩm</a:t>
            </a:r>
            <a:r>
              <a:rPr lang="en-US" i="0"/>
              <a:t> </a:t>
            </a:r>
            <a:r>
              <a:rPr lang="en-US" i="0" err="1"/>
              <a:t>từ</a:t>
            </a:r>
            <a:r>
              <a:rPr lang="en-US" i="0"/>
              <a:t> 20 </a:t>
            </a:r>
            <a:r>
              <a:rPr lang="en-US" i="0" err="1"/>
              <a:t>đến</a:t>
            </a:r>
            <a:r>
              <a:rPr lang="en-US" i="0"/>
              <a:t> 95%. </a:t>
            </a:r>
            <a:r>
              <a:rPr lang="en-US" i="0" err="1"/>
              <a:t>Cảm</a:t>
            </a:r>
            <a:r>
              <a:rPr lang="en-US" i="0"/>
              <a:t> </a:t>
            </a:r>
            <a:r>
              <a:rPr lang="en-US" i="0" err="1"/>
              <a:t>biến</a:t>
            </a:r>
            <a:r>
              <a:rPr lang="en-US" i="0"/>
              <a:t> </a:t>
            </a:r>
            <a:r>
              <a:rPr lang="en-US" i="0" err="1"/>
              <a:t>sử</a:t>
            </a:r>
            <a:r>
              <a:rPr lang="en-US" i="0"/>
              <a:t> </a:t>
            </a:r>
            <a:r>
              <a:rPr lang="en-US" i="0" err="1"/>
              <a:t>dụng</a:t>
            </a:r>
            <a:r>
              <a:rPr lang="en-US" i="0"/>
              <a:t> </a:t>
            </a:r>
            <a:r>
              <a:rPr lang="en-US" i="0" err="1"/>
              <a:t>giao</a:t>
            </a:r>
            <a:r>
              <a:rPr lang="en-US" i="0"/>
              <a:t> </a:t>
            </a:r>
            <a:r>
              <a:rPr lang="en-US" i="0" err="1"/>
              <a:t>thức</a:t>
            </a:r>
            <a:r>
              <a:rPr lang="en-US" i="0"/>
              <a:t> </a:t>
            </a:r>
            <a:r>
              <a:rPr lang="en-US" i="0" err="1"/>
              <a:t>truyền</a:t>
            </a:r>
            <a:r>
              <a:rPr lang="en-US" i="0"/>
              <a:t> </a:t>
            </a:r>
            <a:r>
              <a:rPr lang="en-US" i="0" err="1"/>
              <a:t>thông</a:t>
            </a:r>
            <a:r>
              <a:rPr lang="en-US" i="0"/>
              <a:t> 1-Wire (</a:t>
            </a:r>
            <a:r>
              <a:rPr lang="en-US" i="0" err="1"/>
              <a:t>một</a:t>
            </a:r>
            <a:r>
              <a:rPr lang="en-US" i="0"/>
              <a:t> </a:t>
            </a:r>
            <a:r>
              <a:rPr lang="en-US" i="0" err="1"/>
              <a:t>dây</a:t>
            </a:r>
            <a:r>
              <a:rPr lang="en-US" i="0"/>
              <a:t>) </a:t>
            </a:r>
            <a:r>
              <a:rPr lang="en-US" i="0" err="1"/>
              <a:t>để</a:t>
            </a:r>
            <a:r>
              <a:rPr lang="en-US" i="0"/>
              <a:t> </a:t>
            </a:r>
            <a:r>
              <a:rPr lang="en-US" i="0" err="1"/>
              <a:t>giao</a:t>
            </a:r>
            <a:r>
              <a:rPr lang="en-US" i="0"/>
              <a:t> </a:t>
            </a:r>
            <a:r>
              <a:rPr lang="en-US" i="0" err="1"/>
              <a:t>tiếp</a:t>
            </a:r>
            <a:r>
              <a:rPr lang="en-US" i="0"/>
              <a:t> </a:t>
            </a:r>
            <a:r>
              <a:rPr lang="en-US" i="0" err="1"/>
              <a:t>với</a:t>
            </a:r>
            <a:r>
              <a:rPr lang="en-US" i="0"/>
              <a:t> Arduino </a:t>
            </a:r>
            <a:r>
              <a:rPr lang="en-US" i="0" err="1"/>
              <a:t>và</a:t>
            </a:r>
            <a:r>
              <a:rPr lang="en-US" i="0"/>
              <a:t> </a:t>
            </a:r>
            <a:r>
              <a:rPr lang="en-US" i="0" err="1"/>
              <a:t>điện</a:t>
            </a:r>
            <a:r>
              <a:rPr lang="en-US" i="0"/>
              <a:t> </a:t>
            </a:r>
            <a:r>
              <a:rPr lang="en-US" i="0" err="1"/>
              <a:t>áp</a:t>
            </a:r>
            <a:r>
              <a:rPr lang="en-US" i="0"/>
              <a:t> </a:t>
            </a:r>
            <a:r>
              <a:rPr lang="en-US" i="0" err="1"/>
              <a:t>làm</a:t>
            </a:r>
            <a:r>
              <a:rPr lang="en-US" i="0"/>
              <a:t> </a:t>
            </a:r>
            <a:r>
              <a:rPr lang="en-US" i="0" err="1"/>
              <a:t>việc</a:t>
            </a:r>
            <a:r>
              <a:rPr lang="en-US" i="0"/>
              <a:t> </a:t>
            </a:r>
            <a:r>
              <a:rPr lang="en-US" i="0" err="1"/>
              <a:t>tại</a:t>
            </a:r>
            <a:r>
              <a:rPr lang="en-US" i="0"/>
              <a:t> 3.3 – 5V</a:t>
            </a:r>
            <a:endParaRPr i="0"/>
          </a:p>
        </p:txBody>
      </p:sp>
      <p:pic>
        <p:nvPicPr>
          <p:cNvPr id="172" name="Google Shape;172;p37" descr="Abstract architecture polygon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9980476" y="0"/>
            <a:ext cx="2211524" cy="618983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73" name="Google Shape;173;p37"/>
          <p:cNvSpPr txBox="1">
            <a:spLocks noGrp="1"/>
          </p:cNvSpPr>
          <p:nvPr>
            <p:ph type="sldNum" idx="12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2</a:t>
            </a:r>
          </a:p>
        </p:txBody>
      </p:sp>
      <p:pic>
        <p:nvPicPr>
          <p:cNvPr id="174" name="Google Shape;174;p3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323114" y="3830784"/>
            <a:ext cx="3352638" cy="22049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37"/>
          <p:cNvCxnSpPr/>
          <p:nvPr/>
        </p:nvCxnSpPr>
        <p:spPr>
          <a:xfrm flipH="1">
            <a:off x="4445000" y="4506686"/>
            <a:ext cx="1004208" cy="70035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6" name="Google Shape;176;p37"/>
          <p:cNvCxnSpPr/>
          <p:nvPr/>
        </p:nvCxnSpPr>
        <p:spPr>
          <a:xfrm flipH="1">
            <a:off x="4250820" y="4359729"/>
            <a:ext cx="1300894" cy="36626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7" name="Google Shape;177;p37"/>
          <p:cNvCxnSpPr/>
          <p:nvPr/>
        </p:nvCxnSpPr>
        <p:spPr>
          <a:xfrm rot="10800000">
            <a:off x="3940187" y="3741311"/>
            <a:ext cx="1730828" cy="483988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8" name="Google Shape;178;p37"/>
          <p:cNvSpPr txBox="1"/>
          <p:nvPr/>
        </p:nvSpPr>
        <p:spPr>
          <a:xfrm>
            <a:off x="1403772" y="3572054"/>
            <a:ext cx="264571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Chân</a:t>
            </a:r>
            <a:r>
              <a:rPr lang="en-US" sz="16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GND nối </a:t>
            </a:r>
            <a:r>
              <a:rPr lang="en-US" sz="1600" b="1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với</a:t>
            </a:r>
            <a:r>
              <a:rPr lang="en-US" sz="16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1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chân</a:t>
            </a:r>
            <a:r>
              <a:rPr lang="en-US" sz="16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đất</a:t>
            </a:r>
            <a:endParaRPr sz="16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9" name="Google Shape;179;p37"/>
          <p:cNvSpPr txBox="1"/>
          <p:nvPr/>
        </p:nvSpPr>
        <p:spPr>
          <a:xfrm>
            <a:off x="1090015" y="4225299"/>
            <a:ext cx="322053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Chân</a:t>
            </a:r>
            <a:r>
              <a:rPr lang="en-US" sz="16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DATA nối </a:t>
            </a:r>
            <a:r>
              <a:rPr lang="en-US" sz="1600" b="1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với</a:t>
            </a:r>
            <a:r>
              <a:rPr lang="en-US" sz="16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1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các</a:t>
            </a:r>
            <a:r>
              <a:rPr lang="en-US" sz="16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600" b="1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chân</a:t>
            </a:r>
            <a:r>
              <a:rPr lang="en-US" sz="16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số </a:t>
            </a:r>
            <a:r>
              <a:rPr lang="en-US" sz="1600" b="1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để</a:t>
            </a:r>
            <a:r>
              <a:rPr lang="en-US" sz="16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nhận dữ </a:t>
            </a:r>
            <a:r>
              <a:rPr lang="en-US" sz="1600" b="1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liệu</a:t>
            </a:r>
            <a:endParaRPr sz="16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0" name="Google Shape;180;p37"/>
          <p:cNvSpPr txBox="1"/>
          <p:nvPr/>
        </p:nvSpPr>
        <p:spPr>
          <a:xfrm>
            <a:off x="1355311" y="5067678"/>
            <a:ext cx="3276339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Chân</a:t>
            </a:r>
            <a:r>
              <a:rPr lang="en-US" sz="16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VCC nối </a:t>
            </a:r>
            <a:r>
              <a:rPr lang="en-US" sz="1600" b="1" i="0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nguồn</a:t>
            </a:r>
            <a:r>
              <a:rPr lang="en-US" sz="16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5V hoặc 3.3 V</a:t>
            </a:r>
          </a:p>
        </p:txBody>
      </p:sp>
      <p:sp>
        <p:nvSpPr>
          <p:cNvPr id="181" name="Google Shape;181;p37"/>
          <p:cNvSpPr/>
          <p:nvPr/>
        </p:nvSpPr>
        <p:spPr>
          <a:xfrm>
            <a:off x="10066564" y="6286500"/>
            <a:ext cx="1309008" cy="543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"/>
          <p:cNvSpPr txBox="1">
            <a:spLocks noGrp="1"/>
          </p:cNvSpPr>
          <p:nvPr>
            <p:ph type="title"/>
          </p:nvPr>
        </p:nvSpPr>
        <p:spPr>
          <a:xfrm>
            <a:off x="197786" y="357241"/>
            <a:ext cx="9610357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</a:pPr>
            <a:r>
              <a:rPr lang="en-US" err="1">
                <a:latin typeface="+mj-lt"/>
              </a:rPr>
              <a:t>Cảm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biến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độ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ẩm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dựa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vào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điện</a:t>
            </a:r>
            <a:r>
              <a:rPr lang="en-US">
                <a:latin typeface="+mj-lt"/>
              </a:rPr>
              <a:t> dung </a:t>
            </a:r>
            <a:r>
              <a:rPr lang="en-US" err="1">
                <a:latin typeface="+mj-lt"/>
              </a:rPr>
              <a:t>tụ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điện</a:t>
            </a:r>
            <a:endParaRPr>
              <a:latin typeface="+mj-lt"/>
            </a:endParaRPr>
          </a:p>
        </p:txBody>
      </p:sp>
      <p:sp>
        <p:nvSpPr>
          <p:cNvPr id="206" name="Google Shape;206;p5"/>
          <p:cNvSpPr/>
          <p:nvPr/>
        </p:nvSpPr>
        <p:spPr>
          <a:xfrm>
            <a:off x="9980476" y="0"/>
            <a:ext cx="2211524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7" name="Google Shape;207;p5"/>
          <p:cNvSpPr/>
          <p:nvPr/>
        </p:nvSpPr>
        <p:spPr>
          <a:xfrm>
            <a:off x="11375572" y="6355690"/>
            <a:ext cx="816428" cy="3664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8" name="Google Shape;208;p5"/>
          <p:cNvSpPr txBox="1">
            <a:spLocks noGrp="1"/>
          </p:cNvSpPr>
          <p:nvPr>
            <p:ph type="sldNum" idx="12"/>
          </p:nvPr>
        </p:nvSpPr>
        <p:spPr>
          <a:xfrm>
            <a:off x="11376514" y="6398785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3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179" y="1744671"/>
            <a:ext cx="5350685" cy="24604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67259" y="5153902"/>
                <a:ext cx="2826223" cy="8384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259" y="5153902"/>
                <a:ext cx="2826223" cy="8384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919677" y="5153902"/>
            <a:ext cx="41280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 : </a:t>
            </a:r>
            <a:r>
              <a:rPr lang="en-US" err="1"/>
              <a:t>Điện</a:t>
            </a:r>
            <a:r>
              <a:rPr lang="en-US"/>
              <a:t> dung </a:t>
            </a:r>
            <a:r>
              <a:rPr lang="en-US" err="1"/>
              <a:t>tụ</a:t>
            </a:r>
            <a:r>
              <a:rPr lang="en-US"/>
              <a:t> </a:t>
            </a:r>
            <a:r>
              <a:rPr lang="en-US" err="1"/>
              <a:t>điện</a:t>
            </a:r>
            <a:r>
              <a:rPr lang="en-US"/>
              <a:t> (</a:t>
            </a:r>
            <a:r>
              <a:rPr lang="en-US" err="1"/>
              <a:t>Fara</a:t>
            </a:r>
            <a:r>
              <a:rPr lang="en-US"/>
              <a:t>).</a:t>
            </a:r>
          </a:p>
          <a:p>
            <a:r>
              <a:rPr lang="el-GR"/>
              <a:t>ξ :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hằng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điện</a:t>
            </a:r>
            <a:r>
              <a:rPr lang="en-US"/>
              <a:t> </a:t>
            </a:r>
            <a:r>
              <a:rPr lang="en-US" err="1"/>
              <a:t>môi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lớp</a:t>
            </a:r>
            <a:r>
              <a:rPr lang="en-US"/>
              <a:t> </a:t>
            </a:r>
            <a:r>
              <a:rPr lang="en-US" err="1"/>
              <a:t>cách</a:t>
            </a:r>
            <a:r>
              <a:rPr lang="en-US"/>
              <a:t> </a:t>
            </a:r>
            <a:r>
              <a:rPr lang="en-US" err="1"/>
              <a:t>điện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tụ</a:t>
            </a:r>
            <a:r>
              <a:rPr lang="en-US"/>
              <a:t>.</a:t>
            </a:r>
          </a:p>
          <a:p>
            <a:r>
              <a:rPr lang="en-US"/>
              <a:t>d :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chiều</a:t>
            </a:r>
            <a:r>
              <a:rPr lang="en-US"/>
              <a:t> </a:t>
            </a:r>
            <a:r>
              <a:rPr lang="en-US" err="1"/>
              <a:t>dày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lớp</a:t>
            </a:r>
            <a:r>
              <a:rPr lang="en-US"/>
              <a:t> </a:t>
            </a:r>
            <a:r>
              <a:rPr lang="en-US" err="1"/>
              <a:t>cách</a:t>
            </a:r>
            <a:r>
              <a:rPr lang="en-US"/>
              <a:t> </a:t>
            </a:r>
            <a:r>
              <a:rPr lang="en-US" err="1"/>
              <a:t>điện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tụ</a:t>
            </a:r>
            <a:r>
              <a:rPr lang="en-US"/>
              <a:t>.</a:t>
            </a:r>
          </a:p>
          <a:p>
            <a:r>
              <a:rPr lang="en-US"/>
              <a:t>S :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diện</a:t>
            </a:r>
            <a:r>
              <a:rPr lang="en-US"/>
              <a:t> </a:t>
            </a:r>
            <a:r>
              <a:rPr lang="en-US" err="1"/>
              <a:t>tích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 </a:t>
            </a:r>
            <a:r>
              <a:rPr lang="en-US" err="1"/>
              <a:t>cực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tụ</a:t>
            </a:r>
            <a:r>
              <a:rPr lang="en-US"/>
              <a:t> </a:t>
            </a:r>
            <a:r>
              <a:rPr lang="en-US" err="1"/>
              <a:t>điện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tụ</a:t>
            </a:r>
            <a:r>
              <a:rPr lang="en-US"/>
              <a:t>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"/>
          <p:cNvSpPr txBox="1">
            <a:spLocks noGrp="1"/>
          </p:cNvSpPr>
          <p:nvPr>
            <p:ph type="title"/>
          </p:nvPr>
        </p:nvSpPr>
        <p:spPr>
          <a:xfrm>
            <a:off x="197786" y="357241"/>
            <a:ext cx="9610357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</a:pPr>
            <a:r>
              <a:rPr lang="en-US" err="1">
                <a:latin typeface="+mj-lt"/>
              </a:rPr>
              <a:t>Cảm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biến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nhiệt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độ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dựa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vào</a:t>
            </a:r>
            <a:r>
              <a:rPr lang="en-US">
                <a:latin typeface="+mj-lt"/>
              </a:rPr>
              <a:t> </a:t>
            </a:r>
            <a:r>
              <a:rPr lang="en-US" err="1">
                <a:latin typeface="+mj-lt"/>
              </a:rPr>
              <a:t>điện</a:t>
            </a:r>
            <a:r>
              <a:rPr lang="en-US">
                <a:latin typeface="+mj-lt"/>
              </a:rPr>
              <a:t> trở</a:t>
            </a:r>
            <a:endParaRPr>
              <a:latin typeface="+mj-lt"/>
            </a:endParaRPr>
          </a:p>
        </p:txBody>
      </p:sp>
      <p:sp>
        <p:nvSpPr>
          <p:cNvPr id="206" name="Google Shape;206;p5"/>
          <p:cNvSpPr/>
          <p:nvPr/>
        </p:nvSpPr>
        <p:spPr>
          <a:xfrm>
            <a:off x="9980476" y="0"/>
            <a:ext cx="2211524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7" name="Google Shape;207;p5"/>
          <p:cNvSpPr/>
          <p:nvPr/>
        </p:nvSpPr>
        <p:spPr>
          <a:xfrm>
            <a:off x="11375572" y="6355690"/>
            <a:ext cx="816428" cy="3664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8" name="Google Shape;208;p5"/>
          <p:cNvSpPr txBox="1">
            <a:spLocks noGrp="1"/>
          </p:cNvSpPr>
          <p:nvPr>
            <p:ph type="sldNum" idx="12"/>
          </p:nvPr>
        </p:nvSpPr>
        <p:spPr>
          <a:xfrm>
            <a:off x="11376514" y="6398785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207715" y="2898990"/>
                <a:ext cx="3590342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/>
                  <a:t>R</a:t>
                </a:r>
                <a:r>
                  <a:rPr lang="en-US" sz="2800" baseline="-25000"/>
                  <a:t>t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800" b="0" i="0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715" y="2898990"/>
                <a:ext cx="3590342" cy="523220"/>
              </a:xfrm>
              <a:prstGeom prst="rect">
                <a:avLst/>
              </a:prstGeom>
              <a:blipFill>
                <a:blip r:embed="rId3"/>
                <a:stretch>
                  <a:fillRect l="-3215" t="-11494" b="-3103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83971" y="5040528"/>
                <a:ext cx="6284129" cy="805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err="1">
                    <a:latin typeface="+mj-lt"/>
                  </a:rPr>
                  <a:t>Hoạt</a:t>
                </a:r>
                <a:r>
                  <a:rPr lang="en-US" sz="1600" b="1">
                    <a:latin typeface="+mj-lt"/>
                  </a:rPr>
                  <a:t> </a:t>
                </a:r>
                <a:r>
                  <a:rPr lang="en-US" sz="1600" b="1" err="1">
                    <a:latin typeface="+mj-lt"/>
                  </a:rPr>
                  <a:t>động</a:t>
                </a:r>
                <a:r>
                  <a:rPr lang="en-US" sz="1600" b="1">
                    <a:latin typeface="+mj-lt"/>
                  </a:rPr>
                  <a:t> </a:t>
                </a:r>
                <a:r>
                  <a:rPr lang="en-US" sz="1600" b="1" err="1">
                    <a:latin typeface="+mj-lt"/>
                  </a:rPr>
                  <a:t>dựa</a:t>
                </a:r>
                <a:r>
                  <a:rPr lang="en-US" sz="1600" b="1">
                    <a:latin typeface="+mj-lt"/>
                  </a:rPr>
                  <a:t> </a:t>
                </a:r>
                <a:r>
                  <a:rPr lang="en-US" sz="1600" b="1" err="1">
                    <a:latin typeface="+mj-lt"/>
                  </a:rPr>
                  <a:t>trên</a:t>
                </a:r>
                <a:r>
                  <a:rPr lang="en-US" sz="1600" b="1">
                    <a:latin typeface="+mj-lt"/>
                  </a:rPr>
                  <a:t> </a:t>
                </a:r>
                <a:r>
                  <a:rPr lang="en-US" sz="1600" b="1" err="1">
                    <a:latin typeface="+mj-lt"/>
                  </a:rPr>
                  <a:t>hệ</a:t>
                </a:r>
                <a:r>
                  <a:rPr lang="en-US" sz="1600" b="1">
                    <a:latin typeface="+mj-lt"/>
                  </a:rPr>
                  <a:t> </a:t>
                </a:r>
                <a:r>
                  <a:rPr lang="en-US" sz="1600" b="1" err="1">
                    <a:latin typeface="+mj-lt"/>
                  </a:rPr>
                  <a:t>số</a:t>
                </a:r>
                <a:r>
                  <a:rPr lang="en-US" sz="1600" b="1">
                    <a:latin typeface="+mj-lt"/>
                  </a:rPr>
                  <a:t> </a:t>
                </a:r>
                <a:r>
                  <a:rPr lang="en-US" sz="1600" b="1" err="1">
                    <a:latin typeface="+mj-lt"/>
                  </a:rPr>
                  <a:t>nhiệt</a:t>
                </a:r>
                <a:r>
                  <a:rPr lang="en-US" sz="1600" b="1">
                    <a:latin typeface="+mj-lt"/>
                  </a:rPr>
                  <a:t> </a:t>
                </a:r>
                <a:r>
                  <a:rPr lang="en-US" sz="1600" b="1" err="1">
                    <a:latin typeface="+mj-lt"/>
                  </a:rPr>
                  <a:t>âm</a:t>
                </a:r>
                <a:r>
                  <a:rPr lang="en-US" sz="1600" b="1">
                    <a:latin typeface="+mj-lt"/>
                  </a:rPr>
                  <a:t> (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1600" b="1">
                    <a:latin typeface="+mj-lt"/>
                  </a:rPr>
                  <a:t> &lt;0), </a:t>
                </a:r>
                <a:r>
                  <a:rPr lang="en-US" sz="1600" b="1" err="1">
                    <a:latin typeface="+mj-lt"/>
                  </a:rPr>
                  <a:t>tức</a:t>
                </a:r>
                <a:r>
                  <a:rPr lang="en-US" sz="1600" b="1">
                    <a:latin typeface="+mj-lt"/>
                  </a:rPr>
                  <a:t> </a:t>
                </a:r>
                <a:r>
                  <a:rPr lang="en-US" sz="1600" b="1" err="1">
                    <a:latin typeface="+mj-lt"/>
                  </a:rPr>
                  <a:t>là</a:t>
                </a:r>
                <a:r>
                  <a:rPr lang="en-US" sz="1600" b="1">
                    <a:latin typeface="+mj-lt"/>
                  </a:rPr>
                  <a:t> </a:t>
                </a:r>
                <a:r>
                  <a:rPr lang="en-US" sz="1600" b="1" err="1">
                    <a:latin typeface="+mj-lt"/>
                  </a:rPr>
                  <a:t>nếu</a:t>
                </a:r>
                <a:r>
                  <a:rPr lang="en-US" sz="1600" b="1">
                    <a:latin typeface="+mj-lt"/>
                  </a:rPr>
                  <a:t> </a:t>
                </a:r>
                <a:r>
                  <a:rPr lang="en-US" sz="1600" b="1" err="1">
                    <a:latin typeface="+mj-lt"/>
                  </a:rPr>
                  <a:t>nhiệt</a:t>
                </a:r>
                <a:r>
                  <a:rPr lang="en-US" sz="1600" b="1">
                    <a:latin typeface="+mj-lt"/>
                  </a:rPr>
                  <a:t> </a:t>
                </a:r>
                <a:r>
                  <a:rPr lang="en-US" sz="1600" b="1" err="1">
                    <a:latin typeface="+mj-lt"/>
                  </a:rPr>
                  <a:t>độ</a:t>
                </a:r>
                <a:r>
                  <a:rPr lang="en-US" sz="1600" b="1">
                    <a:latin typeface="+mj-lt"/>
                  </a:rPr>
                  <a:t> </a:t>
                </a:r>
                <a:r>
                  <a:rPr lang="en-US" sz="1600" b="1" err="1">
                    <a:latin typeface="+mj-lt"/>
                  </a:rPr>
                  <a:t>càng</a:t>
                </a:r>
                <a:r>
                  <a:rPr lang="en-US" sz="1600" b="1">
                    <a:latin typeface="+mj-lt"/>
                  </a:rPr>
                  <a:t> </a:t>
                </a:r>
                <a:r>
                  <a:rPr lang="en-US" sz="1600" b="1" err="1">
                    <a:latin typeface="+mj-lt"/>
                  </a:rPr>
                  <a:t>tăng</a:t>
                </a:r>
                <a:r>
                  <a:rPr lang="en-US" sz="1600" b="1">
                    <a:latin typeface="+mj-lt"/>
                  </a:rPr>
                  <a:t> </a:t>
                </a:r>
                <a:r>
                  <a:rPr lang="en-US" sz="1600" b="1" err="1">
                    <a:latin typeface="+mj-lt"/>
                  </a:rPr>
                  <a:t>thì</a:t>
                </a:r>
                <a:r>
                  <a:rPr lang="en-US" sz="1600" b="1">
                    <a:latin typeface="+mj-lt"/>
                  </a:rPr>
                  <a:t> </a:t>
                </a:r>
                <a:r>
                  <a:rPr lang="en-US" sz="1600" b="1" err="1">
                    <a:latin typeface="+mj-lt"/>
                  </a:rPr>
                  <a:t>điện</a:t>
                </a:r>
                <a:r>
                  <a:rPr lang="en-US" sz="1600" b="1">
                    <a:latin typeface="+mj-lt"/>
                  </a:rPr>
                  <a:t> </a:t>
                </a:r>
                <a:r>
                  <a:rPr lang="en-US" sz="1600" b="1" err="1">
                    <a:latin typeface="+mj-lt"/>
                  </a:rPr>
                  <a:t>trở</a:t>
                </a:r>
                <a:r>
                  <a:rPr lang="en-US" sz="1600" b="1">
                    <a:latin typeface="+mj-lt"/>
                  </a:rPr>
                  <a:t> </a:t>
                </a:r>
                <a:r>
                  <a:rPr lang="en-US" sz="1600" b="1" err="1">
                    <a:latin typeface="+mj-lt"/>
                  </a:rPr>
                  <a:t>càng</a:t>
                </a:r>
                <a:r>
                  <a:rPr lang="en-US" sz="1600" b="1">
                    <a:latin typeface="+mj-lt"/>
                  </a:rPr>
                  <a:t> </a:t>
                </a:r>
                <a:r>
                  <a:rPr lang="en-US" sz="1600" b="1" err="1">
                    <a:latin typeface="+mj-lt"/>
                  </a:rPr>
                  <a:t>giảm</a:t>
                </a:r>
                <a:r>
                  <a:rPr lang="en-US" sz="1600" b="1">
                    <a:latin typeface="+mj-lt"/>
                  </a:rPr>
                  <a:t>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971" y="5040528"/>
                <a:ext cx="6284129" cy="805687"/>
              </a:xfrm>
              <a:prstGeom prst="rect">
                <a:avLst/>
              </a:prstGeom>
              <a:blipFill>
                <a:blip r:embed="rId4"/>
                <a:stretch>
                  <a:fillRect l="-485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324" y="1623529"/>
            <a:ext cx="5297446" cy="25827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"/>
          <p:cNvSpPr txBox="1">
            <a:spLocks noGrp="1"/>
          </p:cNvSpPr>
          <p:nvPr>
            <p:ph type="title"/>
          </p:nvPr>
        </p:nvSpPr>
        <p:spPr>
          <a:xfrm>
            <a:off x="0" y="189207"/>
            <a:ext cx="9862457" cy="10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</a:pPr>
            <a:r>
              <a:rPr lang="en-US"/>
              <a:t>QUÁ TRÌNH GIAO TIẾP GIỮA </a:t>
            </a:r>
            <a:br>
              <a:rPr lang="en-US"/>
            </a:br>
            <a:r>
              <a:rPr lang="en-US"/>
              <a:t>DHT11 VÀ ARDUINO</a:t>
            </a:r>
          </a:p>
        </p:txBody>
      </p:sp>
      <p:sp>
        <p:nvSpPr>
          <p:cNvPr id="188" name="Google Shape;188;p4"/>
          <p:cNvSpPr txBox="1">
            <a:spLocks noGrp="1"/>
          </p:cNvSpPr>
          <p:nvPr>
            <p:ph type="sldNum" idx="12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  <p:sp>
        <p:nvSpPr>
          <p:cNvPr id="189" name="Google Shape;189;p4"/>
          <p:cNvSpPr/>
          <p:nvPr/>
        </p:nvSpPr>
        <p:spPr>
          <a:xfrm>
            <a:off x="10066564" y="6286500"/>
            <a:ext cx="1309008" cy="543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1" name="Google Shape;191;p4"/>
          <p:cNvSpPr txBox="1"/>
          <p:nvPr/>
        </p:nvSpPr>
        <p:spPr>
          <a:xfrm>
            <a:off x="2137400" y="4554890"/>
            <a:ext cx="2139950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b="0" i="1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Sơ</a:t>
            </a:r>
            <a:r>
              <a:rPr lang="en-US" b="0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đồ quá </a:t>
            </a:r>
            <a:r>
              <a:rPr lang="en-US" b="0" i="1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trình</a:t>
            </a:r>
            <a:r>
              <a:rPr lang="en-US" b="0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b="0" i="1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giao</a:t>
            </a:r>
            <a:r>
              <a:rPr lang="en-US" b="0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b="0" i="1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tiếp</a:t>
            </a:r>
            <a:endParaRPr lang="en-US" b="0" i="1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2" name="Google Shape;192;p4"/>
          <p:cNvSpPr/>
          <p:nvPr/>
        </p:nvSpPr>
        <p:spPr>
          <a:xfrm>
            <a:off x="9980476" y="0"/>
            <a:ext cx="2211524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11375572" y="6355690"/>
            <a:ext cx="816428" cy="3664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4" name="Google Shape;194;p4"/>
          <p:cNvSpPr txBox="1"/>
          <p:nvPr/>
        </p:nvSpPr>
        <p:spPr>
          <a:xfrm>
            <a:off x="11376514" y="6398785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>
                <a:solidFill>
                  <a:schemeClr val="lt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5" name="Google Shape;195;p4"/>
          <p:cNvSpPr txBox="1"/>
          <p:nvPr/>
        </p:nvSpPr>
        <p:spPr>
          <a:xfrm>
            <a:off x="7937500" y="1598208"/>
            <a:ext cx="3788420" cy="393364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180000" tIns="180000" rIns="18000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Dạng dữ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liệu</a:t>
            </a:r>
            <a:r>
              <a:rPr lang="en-US" sz="24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gồm</a:t>
            </a:r>
            <a:r>
              <a:rPr lang="en-US" sz="24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40 bit dữ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liệu</a:t>
            </a:r>
            <a:r>
              <a:rPr lang="en-US" sz="24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66700" marR="0" lvl="0" indent="-266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8 bit dữ </a:t>
            </a:r>
            <a:r>
              <a:rPr lang="en-US" sz="1800" b="0" i="0" u="none" strike="noStrike" cap="none" err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liệu</a:t>
            </a:r>
            <a:r>
              <a:rPr lang="en-US" sz="18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800" err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độ</a:t>
            </a:r>
            <a:r>
              <a:rPr lang="en-US" sz="18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800" err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ẩm</a:t>
            </a:r>
            <a:r>
              <a:rPr lang="en-US" sz="18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phần nguyên </a:t>
            </a:r>
          </a:p>
          <a:p>
            <a:pPr marL="266700" marR="0" lvl="0" indent="-266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8 bit dữ </a:t>
            </a:r>
            <a:r>
              <a:rPr lang="en-US" sz="1800" b="0" i="0" u="none" strike="noStrike" cap="none" err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liệu</a:t>
            </a:r>
            <a:r>
              <a:rPr lang="en-US" sz="18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800" b="0" i="0" u="none" strike="noStrike" cap="none" err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độ</a:t>
            </a:r>
            <a:r>
              <a:rPr lang="en-US" sz="18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800" b="0" i="0" u="none" strike="noStrike" cap="none" err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ẩm</a:t>
            </a:r>
            <a:r>
              <a:rPr lang="en-US" sz="18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800" b="0" i="0" u="none" strike="noStrike" cap="none" err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thập</a:t>
            </a:r>
            <a:r>
              <a:rPr lang="en-US" sz="18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800" b="0" i="0" u="none" strike="noStrike" cap="none" err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phân</a:t>
            </a:r>
            <a:endParaRPr sz="18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66700" marR="0" lvl="0" indent="-266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8 bit dữ </a:t>
            </a:r>
            <a:r>
              <a:rPr lang="en-US" sz="1800" b="0" i="0" u="none" strike="noStrike" cap="none" err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liệu</a:t>
            </a:r>
            <a:r>
              <a:rPr lang="en-US" sz="18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8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nhiệt </a:t>
            </a:r>
            <a:r>
              <a:rPr lang="en-US" sz="1800" err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độ</a:t>
            </a:r>
            <a:r>
              <a:rPr lang="en-US" sz="18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phần nguyên</a:t>
            </a:r>
          </a:p>
          <a:p>
            <a:pPr marL="266700" marR="0" lvl="0" indent="-266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8 bit dữ </a:t>
            </a:r>
            <a:r>
              <a:rPr lang="en-US" sz="1800" b="0" i="0" u="none" strike="noStrike" cap="none" err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liệu</a:t>
            </a:r>
            <a:r>
              <a:rPr lang="en-US" sz="18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nhiệt </a:t>
            </a:r>
            <a:r>
              <a:rPr lang="en-US" sz="1800" b="0" i="0" u="none" strike="noStrike" cap="none" err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độ</a:t>
            </a:r>
            <a:r>
              <a:rPr lang="en-US" sz="18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800" b="0" i="0" u="none" strike="noStrike" cap="none" err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thập</a:t>
            </a:r>
            <a:r>
              <a:rPr lang="en-US" sz="18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800" b="0" i="0" u="none" strike="noStrike" cap="none" err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phân</a:t>
            </a:r>
            <a:endParaRPr lang="en-US" sz="18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66700" marR="0" lvl="0" indent="-266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8 bit </a:t>
            </a:r>
            <a:r>
              <a:rPr lang="en-US" sz="1800" err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kiểm</a:t>
            </a:r>
            <a:r>
              <a:rPr lang="en-US" sz="180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800" err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(*) Dữ </a:t>
            </a:r>
            <a:r>
              <a:rPr lang="en-US" sz="1800" b="0" i="0" u="none" strike="noStrike" cap="none" err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liệu</a:t>
            </a:r>
            <a:r>
              <a:rPr lang="en-US" sz="18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được nhận </a:t>
            </a:r>
            <a:r>
              <a:rPr lang="en-US" sz="1800" b="0" i="0" u="none" strike="noStrike" cap="none" err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đúng</a:t>
            </a:r>
            <a:r>
              <a:rPr lang="en-US" sz="18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khi </a:t>
            </a:r>
            <a:r>
              <a:rPr lang="en-US" sz="1800" b="0" i="0" u="none" strike="noStrike" cap="none" err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tổng</a:t>
            </a:r>
            <a:r>
              <a:rPr lang="en-US" sz="18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tất cả giá </a:t>
            </a:r>
            <a:r>
              <a:rPr lang="en-US" sz="1800" b="0" i="0" u="none" strike="noStrike" cap="none" err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trị</a:t>
            </a:r>
            <a:r>
              <a:rPr lang="en-US" sz="18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nguyên </a:t>
            </a:r>
            <a:r>
              <a:rPr lang="en-US" sz="1800" b="0" i="0" u="none" strike="noStrike" cap="none" err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và</a:t>
            </a:r>
            <a:r>
              <a:rPr lang="en-US" sz="18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800" b="0" i="0" u="none" strike="noStrike" cap="none" err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thập</a:t>
            </a:r>
            <a:r>
              <a:rPr lang="en-US" sz="18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800" b="0" i="0" u="none" strike="noStrike" cap="none" err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phân</a:t>
            </a:r>
            <a:r>
              <a:rPr lang="en-US" sz="18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800" b="0" i="0" u="none" strike="noStrike" cap="none" err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của</a:t>
            </a:r>
            <a:r>
              <a:rPr lang="en-US" sz="18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800" b="0" i="0" u="none" strike="noStrike" cap="none" err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độ</a:t>
            </a:r>
            <a:r>
              <a:rPr lang="en-US" sz="18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800" b="0" i="0" u="none" strike="noStrike" cap="none" err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ẩm</a:t>
            </a:r>
            <a:r>
              <a:rPr lang="en-US" sz="18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800" b="0" i="0" u="none" strike="noStrike" cap="none" err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và</a:t>
            </a:r>
            <a:r>
              <a:rPr lang="en-US" sz="18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nhiệt </a:t>
            </a:r>
            <a:r>
              <a:rPr lang="en-US" sz="1800" b="0" i="0" u="none" strike="noStrike" cap="none" err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độ</a:t>
            </a:r>
            <a:r>
              <a:rPr lang="en-US" sz="18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bằng </a:t>
            </a:r>
            <a:r>
              <a:rPr lang="en-US" sz="1800" b="0" i="0" u="none" strike="noStrike" cap="none" err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với</a:t>
            </a:r>
            <a:r>
              <a:rPr lang="en-US" sz="18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kết quả </a:t>
            </a:r>
            <a:r>
              <a:rPr lang="en-US" sz="1800" b="0" i="0" u="none" strike="noStrike" cap="none" err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của</a:t>
            </a:r>
            <a:r>
              <a:rPr lang="en-US" sz="18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8 bit </a:t>
            </a:r>
            <a:r>
              <a:rPr lang="en-US" sz="1800" b="0" i="0" u="none" strike="noStrike" cap="none" err="1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cuối</a:t>
            </a:r>
            <a:r>
              <a:rPr lang="en-US" sz="18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cùng.</a:t>
            </a:r>
            <a:endParaRPr sz="18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80" y="2796077"/>
            <a:ext cx="5482590" cy="16967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466080" y="1311607"/>
            <a:ext cx="674116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Arduino bắt đầu xử lý dữ </a:t>
            </a:r>
            <a:r>
              <a:rPr lang="en-US" sz="1600" err="1"/>
              <a:t>liệu</a:t>
            </a:r>
            <a:r>
              <a:rPr lang="en-US" sz="1600"/>
              <a:t> truyền đến bằng cách </a:t>
            </a:r>
            <a:r>
              <a:rPr lang="en-US" sz="1600" err="1"/>
              <a:t>đưa</a:t>
            </a:r>
            <a:r>
              <a:rPr lang="en-US" sz="1600"/>
              <a:t> bus dữ </a:t>
            </a:r>
            <a:r>
              <a:rPr lang="en-US" sz="1600" err="1"/>
              <a:t>liệu</a:t>
            </a:r>
            <a:r>
              <a:rPr lang="en-US" sz="1600"/>
              <a:t> xuống </a:t>
            </a:r>
            <a:r>
              <a:rPr lang="en-US" sz="1600" err="1"/>
              <a:t>thấp</a:t>
            </a:r>
            <a:r>
              <a:rPr lang="en-US" sz="1600"/>
              <a:t> </a:t>
            </a:r>
            <a:r>
              <a:rPr lang="en-US" sz="1600" err="1"/>
              <a:t>khoảng</a:t>
            </a:r>
            <a:r>
              <a:rPr lang="en-US" sz="1600"/>
              <a:t> 18ms </a:t>
            </a:r>
            <a:r>
              <a:rPr lang="en-US" sz="1600" err="1"/>
              <a:t>và</a:t>
            </a:r>
            <a:r>
              <a:rPr lang="en-US" sz="1600"/>
              <a:t> giữ mức </a:t>
            </a:r>
            <a:r>
              <a:rPr lang="en-US" sz="1600" err="1"/>
              <a:t>cao</a:t>
            </a:r>
            <a:r>
              <a:rPr lang="en-US" sz="1600"/>
              <a:t> </a:t>
            </a:r>
            <a:r>
              <a:rPr lang="en-US" sz="1600" err="1"/>
              <a:t>trong</a:t>
            </a:r>
            <a:r>
              <a:rPr lang="en-US" sz="1600"/>
              <a:t> </a:t>
            </a:r>
            <a:r>
              <a:rPr lang="en-US" sz="1600" err="1"/>
              <a:t>khoảng</a:t>
            </a:r>
            <a:r>
              <a:rPr lang="en-US" sz="1600"/>
              <a:t> 20-40us.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err="1"/>
              <a:t>Về</a:t>
            </a:r>
            <a:r>
              <a:rPr lang="en-US" sz="1600"/>
              <a:t> </a:t>
            </a:r>
            <a:r>
              <a:rPr lang="en-US" sz="1600" err="1"/>
              <a:t>sau</a:t>
            </a:r>
            <a:r>
              <a:rPr lang="en-US" sz="1600"/>
              <a:t>, cảm biến phản </a:t>
            </a:r>
            <a:r>
              <a:rPr lang="en-US" sz="1600" err="1"/>
              <a:t>hồi</a:t>
            </a:r>
            <a:r>
              <a:rPr lang="en-US" sz="1600"/>
              <a:t> </a:t>
            </a:r>
            <a:r>
              <a:rPr lang="en-US" sz="1600" err="1"/>
              <a:t>tới</a:t>
            </a:r>
            <a:r>
              <a:rPr lang="en-US" sz="1600"/>
              <a:t> Arduino (khi Arduino có dữ </a:t>
            </a:r>
            <a:r>
              <a:rPr lang="en-US" sz="1600" err="1"/>
              <a:t>liệu</a:t>
            </a:r>
            <a:r>
              <a:rPr lang="en-US" sz="1600"/>
              <a:t> </a:t>
            </a:r>
            <a:r>
              <a:rPr lang="en-US" sz="1600" err="1"/>
              <a:t>yêu</a:t>
            </a:r>
            <a:r>
              <a:rPr lang="en-US" sz="1600"/>
              <a:t> </a:t>
            </a:r>
            <a:r>
              <a:rPr lang="en-US" sz="1600" err="1"/>
              <a:t>cầu</a:t>
            </a:r>
            <a:r>
              <a:rPr lang="en-US" sz="1600"/>
              <a:t>) bằng cách </a:t>
            </a:r>
            <a:r>
              <a:rPr lang="en-US" sz="1600" err="1"/>
              <a:t>đưa</a:t>
            </a:r>
            <a:r>
              <a:rPr lang="en-US" sz="1600"/>
              <a:t> bus dữ </a:t>
            </a:r>
            <a:r>
              <a:rPr lang="en-US" sz="1600" err="1"/>
              <a:t>liệu</a:t>
            </a:r>
            <a:r>
              <a:rPr lang="en-US" sz="1600"/>
              <a:t> xuống mức </a:t>
            </a:r>
            <a:r>
              <a:rPr lang="en-US" sz="1600" err="1"/>
              <a:t>thấp</a:t>
            </a:r>
            <a:r>
              <a:rPr lang="en-US" sz="1600"/>
              <a:t> 80us.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err="1"/>
              <a:t>Tại</a:t>
            </a:r>
            <a:r>
              <a:rPr lang="en-US" sz="1600"/>
              <a:t> thời điểm này, Arduino </a:t>
            </a:r>
            <a:r>
              <a:rPr lang="en-US" sz="1600" err="1"/>
              <a:t>sẳn</a:t>
            </a:r>
            <a:r>
              <a:rPr lang="en-US" sz="1600"/>
              <a:t> </a:t>
            </a:r>
            <a:r>
              <a:rPr lang="en-US" sz="1600" err="1"/>
              <a:t>sàng</a:t>
            </a:r>
            <a:r>
              <a:rPr lang="en-US" sz="1600"/>
              <a:t> nhận dữ </a:t>
            </a:r>
            <a:r>
              <a:rPr lang="en-US" sz="1600" err="1"/>
              <a:t>liệu</a:t>
            </a:r>
            <a:r>
              <a:rPr lang="en-US" sz="1600"/>
              <a:t> từ cảm biến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546C5-1326-1E2D-630D-814E962AF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020" y="4922418"/>
            <a:ext cx="6954220" cy="623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83A78E-201C-0E34-C03B-2C47C806CE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020" y="5711743"/>
            <a:ext cx="6954220" cy="480781"/>
          </a:xfrm>
          <a:prstGeom prst="rect">
            <a:avLst/>
          </a:prstGeom>
        </p:spPr>
      </p:pic>
      <p:sp>
        <p:nvSpPr>
          <p:cNvPr id="7" name="Google Shape;191;p4">
            <a:extLst>
              <a:ext uri="{FF2B5EF4-FFF2-40B4-BE49-F238E27FC236}">
                <a16:creationId xmlns:a16="http://schemas.microsoft.com/office/drawing/2014/main" id="{40CD03FC-701C-27CF-D6EE-E7B25BA886B0}"/>
              </a:ext>
            </a:extLst>
          </p:cNvPr>
          <p:cNvSpPr txBox="1"/>
          <p:nvPr/>
        </p:nvSpPr>
        <p:spPr>
          <a:xfrm>
            <a:off x="2137400" y="6244917"/>
            <a:ext cx="300277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b="0" i="1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Ví</a:t>
            </a:r>
            <a:r>
              <a:rPr lang="en-US" b="0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b="0" i="1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dụ</a:t>
            </a:r>
            <a:r>
              <a:rPr lang="en-US" b="0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b="0" i="1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về</a:t>
            </a:r>
            <a:r>
              <a:rPr lang="en-US" b="0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dữ </a:t>
            </a:r>
            <a:r>
              <a:rPr lang="en-US" b="0" i="1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liệu</a:t>
            </a:r>
            <a:r>
              <a:rPr lang="en-US" b="0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b="0" i="1" u="none" strike="noStrike" cap="none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gồm</a:t>
            </a:r>
            <a:r>
              <a:rPr lang="en-US" b="0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40bit từ DHT11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9198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</a:pPr>
            <a:r>
              <a:rPr lang="en-US"/>
              <a:t>CÁC LINH KIỆN LẮP MẠCH</a:t>
            </a:r>
          </a:p>
        </p:txBody>
      </p:sp>
      <p:pic>
        <p:nvPicPr>
          <p:cNvPr id="202" name="Google Shape;202;p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105196" y="1524551"/>
            <a:ext cx="2230569" cy="169432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3" name="Google Shape;203;p5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088838" y="4076349"/>
            <a:ext cx="2238733" cy="169432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4" name="Google Shape;204;p5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745443" y="1532745"/>
            <a:ext cx="2246897" cy="169432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5" name="Google Shape;205;p5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745443" y="4069383"/>
            <a:ext cx="2246897" cy="169432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6" name="Google Shape;206;p5"/>
          <p:cNvSpPr/>
          <p:nvPr/>
        </p:nvSpPr>
        <p:spPr>
          <a:xfrm>
            <a:off x="9980476" y="0"/>
            <a:ext cx="2211524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7" name="Google Shape;207;p5"/>
          <p:cNvSpPr/>
          <p:nvPr/>
        </p:nvSpPr>
        <p:spPr>
          <a:xfrm>
            <a:off x="11375572" y="6355690"/>
            <a:ext cx="816428" cy="3664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8" name="Google Shape;208;p5"/>
          <p:cNvSpPr txBox="1">
            <a:spLocks noGrp="1"/>
          </p:cNvSpPr>
          <p:nvPr>
            <p:ph type="sldNum" idx="12"/>
          </p:nvPr>
        </p:nvSpPr>
        <p:spPr>
          <a:xfrm>
            <a:off x="11376514" y="6398785"/>
            <a:ext cx="278418" cy="27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6</a:t>
            </a:r>
          </a:p>
        </p:txBody>
      </p:sp>
      <p:sp>
        <p:nvSpPr>
          <p:cNvPr id="209" name="Google Shape;209;p5"/>
          <p:cNvSpPr txBox="1"/>
          <p:nvPr/>
        </p:nvSpPr>
        <p:spPr>
          <a:xfrm>
            <a:off x="1745443" y="3220101"/>
            <a:ext cx="2246897" cy="33855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Arduino UNO R3</a:t>
            </a:r>
            <a:endParaRPr sz="16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0" name="Google Shape;210;p5"/>
          <p:cNvSpPr txBox="1"/>
          <p:nvPr/>
        </p:nvSpPr>
        <p:spPr>
          <a:xfrm>
            <a:off x="6105771" y="3184734"/>
            <a:ext cx="2246897" cy="33855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Cảm biến DHT11</a:t>
            </a:r>
            <a:endParaRPr sz="16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1" name="Google Shape;211;p5"/>
          <p:cNvSpPr txBox="1"/>
          <p:nvPr/>
        </p:nvSpPr>
        <p:spPr>
          <a:xfrm>
            <a:off x="1745443" y="5763705"/>
            <a:ext cx="2254220" cy="33855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Breadboard</a:t>
            </a:r>
            <a:endParaRPr sz="16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2" name="Google Shape;212;p5"/>
          <p:cNvSpPr txBox="1"/>
          <p:nvPr/>
        </p:nvSpPr>
        <p:spPr>
          <a:xfrm>
            <a:off x="6088838" y="5770671"/>
            <a:ext cx="2246897" cy="33855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Dây nối</a:t>
            </a:r>
            <a:endParaRPr sz="16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ircuit board with wires connected to it&#10;&#10;Description automatically generated">
            <a:extLst>
              <a:ext uri="{FF2B5EF4-FFF2-40B4-BE49-F238E27FC236}">
                <a16:creationId xmlns:a16="http://schemas.microsoft.com/office/drawing/2014/main" id="{F900FAFB-C242-49C0-ABD8-89AA515A51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452" b="8548"/>
          <a:stretch/>
        </p:blipFill>
        <p:spPr>
          <a:xfrm>
            <a:off x="20" y="-897"/>
            <a:ext cx="12191980" cy="6857990"/>
          </a:xfrm>
          <a:prstGeom prst="rect">
            <a:avLst/>
          </a:prstGeom>
        </p:spPr>
      </p:pic>
      <p:sp>
        <p:nvSpPr>
          <p:cNvPr id="226" name="Rectangle 225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Google Shape;218;p6"/>
          <p:cNvSpPr txBox="1">
            <a:spLocks noGrp="1"/>
          </p:cNvSpPr>
          <p:nvPr>
            <p:ph type="title"/>
          </p:nvPr>
        </p:nvSpPr>
        <p:spPr>
          <a:xfrm>
            <a:off x="1" y="5350937"/>
            <a:ext cx="9980476" cy="74483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HƯỚNG DẪN THỰC HÀNH</a:t>
            </a:r>
          </a:p>
        </p:txBody>
      </p: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Google Shape;22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algn="r" defTabSz="457200">
              <a:spcBef>
                <a:spcPts val="0"/>
              </a:spcBef>
              <a:spcAft>
                <a:spcPts val="600"/>
              </a:spcAft>
              <a:buSzPts val="1200"/>
              <a:buNone/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7</a:t>
            </a:r>
          </a:p>
        </p:txBody>
      </p:sp>
      <p:sp>
        <p:nvSpPr>
          <p:cNvPr id="219" name="Google Shape;219;p6"/>
          <p:cNvSpPr/>
          <p:nvPr/>
        </p:nvSpPr>
        <p:spPr>
          <a:xfrm>
            <a:off x="9980476" y="0"/>
            <a:ext cx="2211524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0" name="Google Shape;220;p6"/>
          <p:cNvSpPr/>
          <p:nvPr/>
        </p:nvSpPr>
        <p:spPr>
          <a:xfrm>
            <a:off x="11375572" y="6355690"/>
            <a:ext cx="816428" cy="3664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7</a:t>
            </a:r>
            <a:endParaRPr sz="18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B7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C5DC2-E478-7978-2133-88799DEC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Cài đặt thư viện DHT</a:t>
            </a: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F4EF868B-C938-4015-2F88-7BB7B8AED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254" y="712364"/>
            <a:ext cx="8150012" cy="489479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B7502F0-F425-E4C9-BD36-5B41F85ADD5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 algn="r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pPr lvl="0" indent="0" algn="r">
                <a:spcBef>
                  <a:spcPts val="0"/>
                </a:spcBef>
                <a:spcAft>
                  <a:spcPts val="600"/>
                </a:spcAft>
                <a:buNone/>
              </a:pPr>
              <a:t>9</a:t>
            </a:fld>
            <a:endParaRPr lang="en-US" kern="120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A46471C-4547-9FBA-9FCC-B57FB3132BD5}"/>
              </a:ext>
            </a:extLst>
          </p:cNvPr>
          <p:cNvSpPr/>
          <p:nvPr/>
        </p:nvSpPr>
        <p:spPr>
          <a:xfrm rot="10800000">
            <a:off x="7219950" y="2028643"/>
            <a:ext cx="575310" cy="1943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75C7353-7BCB-61E6-71AD-C9A8525640F1}"/>
              </a:ext>
            </a:extLst>
          </p:cNvPr>
          <p:cNvSpPr/>
          <p:nvPr/>
        </p:nvSpPr>
        <p:spPr>
          <a:xfrm rot="16200000">
            <a:off x="5212080" y="1540963"/>
            <a:ext cx="575310" cy="1943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51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695A4184868846AB0C9F63094CAB73" ma:contentTypeVersion="6" ma:contentTypeDescription="Create a new document." ma:contentTypeScope="" ma:versionID="b9b2767f2f33a7b89bcfb3744384077a">
  <xsd:schema xmlns:xsd="http://www.w3.org/2001/XMLSchema" xmlns:xs="http://www.w3.org/2001/XMLSchema" xmlns:p="http://schemas.microsoft.com/office/2006/metadata/properties" xmlns:ns2="177da3cf-cb00-4d5b-8f69-29dde18230db" xmlns:ns3="6b19f795-cf7a-4198-9031-f67309a241a9" targetNamespace="http://schemas.microsoft.com/office/2006/metadata/properties" ma:root="true" ma:fieldsID="71966302afa3eb0b22cc595d4aa3cd7f" ns2:_="" ns3:_="">
    <xsd:import namespace="177da3cf-cb00-4d5b-8f69-29dde18230db"/>
    <xsd:import namespace="6b19f795-cf7a-4198-9031-f67309a241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7da3cf-cb00-4d5b-8f69-29dde18230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19f795-cf7a-4198-9031-f67309a241a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A171FF-6044-4F34-90F2-16EE3A4223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A5726F-AF94-4DF0-904D-B8D68451EE6F}">
  <ds:schemaRefs>
    <ds:schemaRef ds:uri="http://www.w3.org/XML/1998/namespace"/>
    <ds:schemaRef ds:uri="177da3cf-cb00-4d5b-8f69-29dde18230db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6b19f795-cf7a-4198-9031-f67309a241a9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70A25A6-5302-4E49-9205-3456AEC6C212}">
  <ds:schemaRefs>
    <ds:schemaRef ds:uri="177da3cf-cb00-4d5b-8f69-29dde18230db"/>
    <ds:schemaRef ds:uri="6b19f795-cf7a-4198-9031-f67309a241a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812</Words>
  <Application>Microsoft Office PowerPoint</Application>
  <PresentationFormat>Màn hình rộng</PresentationFormat>
  <Paragraphs>106</Paragraphs>
  <Slides>19</Slides>
  <Notes>16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19</vt:i4>
      </vt:variant>
    </vt:vector>
  </HeadingPairs>
  <TitlesOfParts>
    <vt:vector size="20" baseType="lpstr">
      <vt:lpstr>Office Theme</vt:lpstr>
      <vt:lpstr>CẢM BIẾN NHIỆT ĐỘ - ĐỘ ẨM  CẢM BIẾN DÒ LINE</vt:lpstr>
      <vt:lpstr>CẢM BIẾN NHIỆT ĐỘ - ĐỘ ẨM  </vt:lpstr>
      <vt:lpstr>Cơ sở lý thuyết</vt:lpstr>
      <vt:lpstr>Cảm biến độ ẩm dựa vào điện dung tụ điện</vt:lpstr>
      <vt:lpstr>Cảm biến nhiệt độ dựa vào điện trở</vt:lpstr>
      <vt:lpstr>QUÁ TRÌNH GIAO TIẾP GIỮA  DHT11 VÀ ARDUINO</vt:lpstr>
      <vt:lpstr>CÁC LINH KIỆN LẮP MẠCH</vt:lpstr>
      <vt:lpstr>HƯỚNG DẪN THỰC HÀNH</vt:lpstr>
      <vt:lpstr>Cài đặt thư viện DHT</vt:lpstr>
      <vt:lpstr>Bản trình bày PowerPoint</vt:lpstr>
      <vt:lpstr>Cài đặt thư viện DHT</vt:lpstr>
      <vt:lpstr>CODE</vt:lpstr>
      <vt:lpstr>CẢM BIẾN DÒ LINE </vt:lpstr>
      <vt:lpstr>CƠ SỞ LÝ THUYẾT</vt:lpstr>
      <vt:lpstr>CÁC LINH KIỆN LẮP MẠCH</vt:lpstr>
      <vt:lpstr>Nguyên lý hoạt động</vt:lpstr>
      <vt:lpstr>HƯỚNG DẪN THỰC HÀNH</vt:lpstr>
      <vt:lpstr>CODE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CẢM BIẾN NHIỆT ĐỘ - ĐỘ ẨM  CẢM BIẾN DÒ LINE</dc:title>
  <dc:creator/>
  <cp:lastModifiedBy>Phạm Đoàn Minh Hiếu</cp:lastModifiedBy>
  <cp:revision>2</cp:revision>
  <dcterms:created xsi:type="dcterms:W3CDTF">2022-03-05T14:52:00Z</dcterms:created>
  <dcterms:modified xsi:type="dcterms:W3CDTF">2024-03-06T12:00:05Z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0x010100B2695A4184868846AB0C9F63094CAB73</vt:lpwstr>
  </property>
  <property fmtid="{D5CDD505-2E9C-101B-9397-08002B2CF9AE}" pid="3" name="ICV">
    <vt:lpwstr>79CEE054A6C64F29903BC0F19955AFD4</vt:lpwstr>
  </property>
  <property fmtid="{D5CDD505-2E9C-101B-9397-08002B2CF9AE}" pid="4" name="KSOProductBuildVer">
    <vt:lpwstr>1033-11.2.0.10463</vt:lpwstr>
  </property>
  <property fmtid="{D5CDD505-2E9C-101B-9397-08002B2CF9AE}" pid="5" name="MediaServiceImageTags">
    <vt:lpwstr/>
  </property>
</Properties>
</file>