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Open Sans SemiBold"/>
      <p:regular r:id="rId29"/>
      <p:bold r:id="rId30"/>
      <p:italic r:id="rId31"/>
      <p:boldItalic r:id="rId32"/>
    </p:embeddedFont>
    <p:embeddedFont>
      <p:font typeface="Open Sans Medium"/>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12C10D-07E7-46B8-B129-A4766AD911EB}">
  <a:tblStyle styleId="{5712C10D-07E7-46B8-B129-A4766AD911E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SemiBold-italic.fntdata"/><Relationship Id="rId30" Type="http://schemas.openxmlformats.org/officeDocument/2006/relationships/font" Target="fonts/OpenSansSemiBold-bold.fntdata"/><Relationship Id="rId11" Type="http://schemas.openxmlformats.org/officeDocument/2006/relationships/slide" Target="slides/slide5.xml"/><Relationship Id="rId33" Type="http://schemas.openxmlformats.org/officeDocument/2006/relationships/font" Target="fonts/OpenSansMedium-regular.fntdata"/><Relationship Id="rId10" Type="http://schemas.openxmlformats.org/officeDocument/2006/relationships/slide" Target="slides/slide4.xml"/><Relationship Id="rId32" Type="http://schemas.openxmlformats.org/officeDocument/2006/relationships/font" Target="fonts/OpenSansSemiBold-boldItalic.fntdata"/><Relationship Id="rId13" Type="http://schemas.openxmlformats.org/officeDocument/2006/relationships/slide" Target="slides/slide7.xml"/><Relationship Id="rId35" Type="http://schemas.openxmlformats.org/officeDocument/2006/relationships/font" Target="fonts/OpenSansMedium-italic.fntdata"/><Relationship Id="rId12" Type="http://schemas.openxmlformats.org/officeDocument/2006/relationships/slide" Target="slides/slide6.xml"/><Relationship Id="rId34" Type="http://schemas.openxmlformats.org/officeDocument/2006/relationships/font" Target="fonts/OpenSansMedium-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OpenSansMedium-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e974325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e974325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e974325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e974325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ec063d4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ec063d4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f1048192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f1048192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f104819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f104819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f1048192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f1048192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f1048192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f1048192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e9743253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e9743253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trying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6b563d180af17e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6b563d180af17e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trying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f4468d8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f4468d8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eb488b27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eb488b2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JUSTIFYING DATA VIZ CHOICES:</a:t>
            </a:r>
            <a:endParaRPr b="1">
              <a:solidFill>
                <a:schemeClr val="dk1"/>
              </a:solidFill>
            </a:endParaRPr>
          </a:p>
          <a:p>
            <a:pPr indent="0" lvl="0" marL="0" rtl="0" algn="l">
              <a:lnSpc>
                <a:spcPct val="115000"/>
              </a:lnSpc>
              <a:spcBef>
                <a:spcPts val="0"/>
              </a:spcBef>
              <a:spcAft>
                <a:spcPts val="0"/>
              </a:spcAft>
              <a:buNone/>
            </a:pPr>
            <a:r>
              <a:rPr lang="en">
                <a:solidFill>
                  <a:schemeClr val="dk1"/>
                </a:solidFill>
              </a:rPr>
              <a:t>To visualise the temporal trends in Wikipedia revisions, we first aggregated the data on a </a:t>
            </a:r>
            <a:r>
              <a:rPr b="1" lang="en">
                <a:solidFill>
                  <a:schemeClr val="dk1"/>
                </a:solidFill>
              </a:rPr>
              <a:t>monthly</a:t>
            </a:r>
            <a:r>
              <a:rPr lang="en">
                <a:solidFill>
                  <a:schemeClr val="dk1"/>
                </a:solidFill>
              </a:rPr>
              <a:t> level and then applied a </a:t>
            </a:r>
            <a:r>
              <a:rPr b="1" lang="en">
                <a:solidFill>
                  <a:schemeClr val="dk1"/>
                </a:solidFill>
              </a:rPr>
              <a:t>3-month rolling average</a:t>
            </a:r>
            <a:r>
              <a:rPr lang="en">
                <a:solidFill>
                  <a:schemeClr val="dk1"/>
                </a:solidFill>
              </a:rPr>
              <a:t>. This approach was chosen </a:t>
            </a:r>
            <a:r>
              <a:rPr lang="en">
                <a:solidFill>
                  <a:schemeClr val="dk1"/>
                </a:solidFill>
              </a:rPr>
              <a:t>as using monthly data alone or applying a rolling average to daily data resulted in too much noise. Since we are interested in looking at </a:t>
            </a:r>
            <a:r>
              <a:rPr b="1" lang="en">
                <a:solidFill>
                  <a:schemeClr val="dk1"/>
                </a:solidFill>
              </a:rPr>
              <a:t>major</a:t>
            </a:r>
            <a:r>
              <a:rPr lang="en">
                <a:solidFill>
                  <a:schemeClr val="dk1"/>
                </a:solidFill>
              </a:rPr>
              <a:t> changes in revisions, this method allows us to smooth out short-term fluctuations while capturing relevant career/solo events more clearly.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2012-2014:</a:t>
            </a:r>
            <a:r>
              <a:rPr lang="en">
                <a:solidFill>
                  <a:schemeClr val="dk1"/>
                </a:solidFill>
              </a:rPr>
              <a:t> High number of revisions → One Direction active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2015-2016:</a:t>
            </a:r>
            <a:r>
              <a:rPr lang="en">
                <a:solidFill>
                  <a:schemeClr val="dk1"/>
                </a:solidFill>
              </a:rPr>
              <a:t> Low number of revisions → One Direction went on hiatus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2017- : </a:t>
            </a:r>
            <a:r>
              <a:rPr lang="en">
                <a:solidFill>
                  <a:schemeClr val="dk1"/>
                </a:solidFill>
              </a:rPr>
              <a:t>General </a:t>
            </a:r>
            <a:r>
              <a:rPr i="1" lang="en">
                <a:solidFill>
                  <a:schemeClr val="dk1"/>
                </a:solidFill>
              </a:rPr>
              <a:t>divergence</a:t>
            </a:r>
            <a:r>
              <a:rPr lang="en">
                <a:solidFill>
                  <a:schemeClr val="dk1"/>
                </a:solidFill>
              </a:rPr>
              <a:t> in number of revisions </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Harry Styles → </a:t>
            </a:r>
            <a:r>
              <a:rPr lang="en">
                <a:solidFill>
                  <a:schemeClr val="dk1"/>
                </a:solidFill>
              </a:rPr>
              <a:t>Peaks in revisions in 2017 (aligns with the release of his first solo single and debut album) and at the end of 2020 (“Watermelon Sugar” breakout hit on TikTok, Vogue Cover controversy?)</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Louis Tomlinson → </a:t>
            </a:r>
            <a:r>
              <a:rPr lang="en">
                <a:solidFill>
                  <a:schemeClr val="dk1"/>
                </a:solidFill>
              </a:rPr>
              <a:t>Small peak in 2019 when he released five singles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6b563d180af17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6b563d180af1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measure for average edit size is distorted by text removals from the Wikipedia. All text removals (negative text edit values) are therefore filtered out when considering the average “addition size” for both artists.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f10481921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f10481921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f104819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f104819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Underlying analysis: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Shapiro Wilks test was conducted to test if edit size is normally distributed for both artists → test revealed that the data is NOT normally distributed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Descriptive statistics between editor type and </a:t>
            </a:r>
            <a:r>
              <a:rPr lang="en">
                <a:solidFill>
                  <a:schemeClr val="dk1"/>
                </a:solidFill>
              </a:rPr>
              <a:t>length</a:t>
            </a:r>
            <a:r>
              <a:rPr lang="en">
                <a:solidFill>
                  <a:schemeClr val="dk1"/>
                </a:solidFill>
              </a:rPr>
              <a:t> of revision were derived.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Non-parametric Mann Whitney U test was conducted to test for a relationship between editor type and </a:t>
            </a:r>
            <a:r>
              <a:rPr lang="en">
                <a:solidFill>
                  <a:schemeClr val="dk1"/>
                </a:solidFill>
              </a:rPr>
              <a:t>length</a:t>
            </a:r>
            <a:r>
              <a:rPr lang="en">
                <a:solidFill>
                  <a:schemeClr val="dk1"/>
                </a:solidFill>
              </a:rPr>
              <a:t> of revision → test revealed a significant relationship  for Louis, but not for Harry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“Negative edits”* were filtered out to test if superfans make longer “additions” and steps 2 and 3 were repeated with this dataframe →</a:t>
            </a:r>
            <a:r>
              <a:rPr lang="en">
                <a:solidFill>
                  <a:schemeClr val="dk1"/>
                </a:solidFill>
              </a:rPr>
              <a:t>test revealed significant relationship for both</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measure for average edit size is distorted by text removals from the Wikipedia. All text removals (negative text edit values) are therefore filtered out when considering the average “addition size” for both artists.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eecaa7e5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eecaa7e5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f4468d88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f4468d88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2017, the frequency of the words "solo" and "band" on Harry Styles' and Louis Tomlinson's Wikipedia pages has diverged. </a:t>
            </a:r>
            <a:endParaRPr/>
          </a:p>
          <a:p>
            <a:pPr indent="-298450" lvl="0" marL="457200" rtl="0" algn="l">
              <a:spcBef>
                <a:spcPts val="0"/>
              </a:spcBef>
              <a:spcAft>
                <a:spcPts val="0"/>
              </a:spcAft>
              <a:buSzPts val="1100"/>
              <a:buChar char="●"/>
            </a:pPr>
            <a:r>
              <a:rPr lang="en"/>
              <a:t>The term "solo" is used more frequently in reference to Harry Styles, while the term "band" is more commonly associated with Louis Tomlinson (since 2017) → differences in perception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eb488b2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eb488b2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observed that cumulative Wikipedia edits for two artists followed a similar trajectory until May 2017, when Harry Styles released his first solo album—an event we defined as the beginning of his solo career. </a:t>
            </a:r>
            <a:endParaRPr/>
          </a:p>
          <a:p>
            <a:pPr indent="-298450" lvl="0" marL="457200" rtl="0" algn="l">
              <a:spcBef>
                <a:spcPts val="0"/>
              </a:spcBef>
              <a:spcAft>
                <a:spcPts val="0"/>
              </a:spcAft>
              <a:buSzPts val="1100"/>
              <a:buChar char="-"/>
            </a:pPr>
            <a:r>
              <a:rPr lang="en"/>
              <a:t>To assess the impact of this release on Wikipedia activity, we used a difference-in-differences (DiD) analysis. This method compares changes over time between two groups—one that experienced the event (Harry Styles’ page) and one that didn’t—based on the assumption that both would have continued on similar paths without the release, known as the parallel trends assumption. </a:t>
            </a:r>
            <a:endParaRPr/>
          </a:p>
          <a:p>
            <a:pPr indent="-298450" lvl="0" marL="457200" rtl="0" algn="l">
              <a:spcBef>
                <a:spcPts val="0"/>
              </a:spcBef>
              <a:spcAft>
                <a:spcPts val="0"/>
              </a:spcAft>
              <a:buSzPts val="1100"/>
              <a:buChar char="-"/>
            </a:pPr>
            <a:r>
              <a:rPr lang="en"/>
              <a:t>Our results show a positive, statistically significant effect of the album release on Harry Styles' Wikipedia activity, supporting the hypothesis that it drove a substantial increase in user engagement.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eb488b2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eb488b2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eb488b2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eb488b2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solidFill>
                  <a:srgbClr val="595959"/>
                </a:solidFill>
              </a:rPr>
              <a:t>KS test statistic suggests that the sample distribution is very close to the reference </a:t>
            </a:r>
            <a:r>
              <a:rPr b="1" lang="en" sz="1200">
                <a:solidFill>
                  <a:srgbClr val="595959"/>
                </a:solidFill>
              </a:rPr>
              <a:t>distribution, in our case the power-law, with Louis’s revisions slightly following the powerlaw more</a:t>
            </a:r>
            <a:endParaRPr b="1"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eb488b27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eb488b2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H3b: Superfans make revisions over long periods of time  (if not enough time already filled hahah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f4468d88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f4468d88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Underlying analysis: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Shapiro Wilks test was conducted to test if edit size is normally distributed for both artists → test revealed that the data is NOT normally distributed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Descriptive statistics between editor type and length of revision were derived.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Non-parametric Mann Whitney U test was conducted to test for a relationship between editor type and length of revision → test revealed a significant relationship  for Louis, but not for Harry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“Negative edits”* were filtered out to test if superfans make longer “additions” and steps 2 and 3 were repeated with this dataframe →test revealed significant relationship for both</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measure for average edit size is distorted by text removals from the Wikipedia. All text removals (negative text edit values) are therefore filtered out when considering the average “addition size” for both artists.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23000"/>
          </a:blip>
          <a:srcRect b="9205" l="0" r="0" t="15708"/>
          <a:stretch/>
        </p:blipFill>
        <p:spPr>
          <a:xfrm>
            <a:off x="0" y="0"/>
            <a:ext cx="914400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Open Sans"/>
                <a:ea typeface="Open Sans"/>
                <a:cs typeface="Open Sans"/>
                <a:sym typeface="Open Sans"/>
              </a:rPr>
              <a:t>Two Directions?</a:t>
            </a:r>
            <a:endParaRPr b="1">
              <a:latin typeface="Open Sans"/>
              <a:ea typeface="Open Sans"/>
              <a:cs typeface="Open Sans"/>
              <a:sym typeface="Open Sans"/>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
                <a:latin typeface="Open Sans Medium"/>
                <a:ea typeface="Open Sans Medium"/>
                <a:cs typeface="Open Sans Medium"/>
                <a:sym typeface="Open Sans Medium"/>
              </a:rPr>
              <a:t>How has the evolution of Wikipedia revision activity surrounding Harry Styles and Louis Tomlinson over the past 10 years reflected their diverging public personas and careers?</a:t>
            </a:r>
            <a:endParaRPr>
              <a:latin typeface="Open Sans Medium"/>
              <a:ea typeface="Open Sans Medium"/>
              <a:cs typeface="Open Sans Medium"/>
              <a:sym typeface="Open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p:nvPr/>
        </p:nvSpPr>
        <p:spPr>
          <a:xfrm>
            <a:off x="409825" y="1207250"/>
            <a:ext cx="2303700" cy="631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Research design</a:t>
            </a:r>
            <a:endParaRPr b="1"/>
          </a:p>
        </p:txBody>
      </p:sp>
      <p:sp>
        <p:nvSpPr>
          <p:cNvPr id="168" name="Google Shape;168;p22"/>
          <p:cNvSpPr/>
          <p:nvPr/>
        </p:nvSpPr>
        <p:spPr>
          <a:xfrm>
            <a:off x="2798175" y="1207255"/>
            <a:ext cx="6034200" cy="631200"/>
          </a:xfrm>
          <a:prstGeom prst="rect">
            <a:avLst/>
          </a:prstGeom>
          <a:solidFill>
            <a:schemeClr val="lt2"/>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Research design does not allow for causal interpretation in regard to all hypotheses</a:t>
            </a:r>
            <a:endParaRPr/>
          </a:p>
        </p:txBody>
      </p:sp>
      <p:sp>
        <p:nvSpPr>
          <p:cNvPr id="169" name="Google Shape;169;p22"/>
          <p:cNvSpPr/>
          <p:nvPr/>
        </p:nvSpPr>
        <p:spPr>
          <a:xfrm>
            <a:off x="409825" y="2521450"/>
            <a:ext cx="2303700" cy="1457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Data</a:t>
            </a:r>
            <a:endParaRPr b="1"/>
          </a:p>
        </p:txBody>
      </p:sp>
      <p:sp>
        <p:nvSpPr>
          <p:cNvPr id="170" name="Google Shape;170;p22"/>
          <p:cNvSpPr/>
          <p:nvPr/>
        </p:nvSpPr>
        <p:spPr>
          <a:xfrm>
            <a:off x="2798175" y="2521460"/>
            <a:ext cx="6034200" cy="1457400"/>
          </a:xfrm>
          <a:prstGeom prst="rect">
            <a:avLst/>
          </a:prstGeom>
          <a:solidFill>
            <a:schemeClr val="lt2"/>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Bots in the dataframe for users</a:t>
            </a:r>
            <a:endParaRPr/>
          </a:p>
          <a:p>
            <a:pPr indent="-317500" lvl="0" marL="457200" rtl="0" algn="l">
              <a:spcBef>
                <a:spcPts val="0"/>
              </a:spcBef>
              <a:spcAft>
                <a:spcPts val="0"/>
              </a:spcAft>
              <a:buSzPts val="1400"/>
              <a:buChar char="●"/>
            </a:pPr>
            <a:r>
              <a:rPr lang="en"/>
              <a:t>Limited number of superfans</a:t>
            </a:r>
            <a:endParaRPr/>
          </a:p>
          <a:p>
            <a:pPr indent="-317500" lvl="0" marL="457200" rtl="0" algn="l">
              <a:spcBef>
                <a:spcPts val="0"/>
              </a:spcBef>
              <a:spcAft>
                <a:spcPts val="0"/>
              </a:spcAft>
              <a:buSzPts val="1400"/>
              <a:buChar char="●"/>
            </a:pPr>
            <a:r>
              <a:rPr lang="en">
                <a:solidFill>
                  <a:schemeClr val="dk1"/>
                </a:solidFill>
              </a:rPr>
              <a:t>Large changes in text size can distort the analysis</a:t>
            </a:r>
            <a:endParaRPr/>
          </a:p>
        </p:txBody>
      </p:sp>
      <p:sp>
        <p:nvSpPr>
          <p:cNvPr id="171" name="Google Shape;171;p22"/>
          <p:cNvSpPr/>
          <p:nvPr/>
        </p:nvSpPr>
        <p:spPr>
          <a:xfrm>
            <a:off x="409825" y="4009624"/>
            <a:ext cx="2303700" cy="631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Operationalisation</a:t>
            </a:r>
            <a:endParaRPr b="1"/>
          </a:p>
        </p:txBody>
      </p:sp>
      <p:sp>
        <p:nvSpPr>
          <p:cNvPr id="172" name="Google Shape;172;p22"/>
          <p:cNvSpPr/>
          <p:nvPr/>
        </p:nvSpPr>
        <p:spPr>
          <a:xfrm>
            <a:off x="2798175" y="4009628"/>
            <a:ext cx="6034200" cy="631200"/>
          </a:xfrm>
          <a:prstGeom prst="rect">
            <a:avLst/>
          </a:prstGeom>
          <a:solidFill>
            <a:schemeClr val="lt2"/>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do not know if superfans are Wikipedians first or superfans first</a:t>
            </a:r>
            <a:endParaRPr/>
          </a:p>
          <a:p>
            <a:pPr indent="-317500" lvl="0" marL="457200" rtl="0" algn="l">
              <a:spcBef>
                <a:spcPts val="0"/>
              </a:spcBef>
              <a:spcAft>
                <a:spcPts val="0"/>
              </a:spcAft>
              <a:buClr>
                <a:schemeClr val="dk1"/>
              </a:buClr>
              <a:buSzPts val="1400"/>
              <a:buChar char="●"/>
            </a:pPr>
            <a:r>
              <a:rPr lang="en">
                <a:solidFill>
                  <a:schemeClr val="dk1"/>
                </a:solidFill>
              </a:rPr>
              <a:t>Length of edits could be independent from quality</a:t>
            </a:r>
            <a:endParaRPr/>
          </a:p>
        </p:txBody>
      </p:sp>
      <p:sp>
        <p:nvSpPr>
          <p:cNvPr id="173" name="Google Shape;173;p22"/>
          <p:cNvSpPr/>
          <p:nvPr/>
        </p:nvSpPr>
        <p:spPr>
          <a:xfrm>
            <a:off x="409825" y="1864350"/>
            <a:ext cx="2303700" cy="631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Sample selection</a:t>
            </a:r>
            <a:endParaRPr b="1"/>
          </a:p>
        </p:txBody>
      </p:sp>
      <p:sp>
        <p:nvSpPr>
          <p:cNvPr id="174" name="Google Shape;174;p22"/>
          <p:cNvSpPr/>
          <p:nvPr/>
        </p:nvSpPr>
        <p:spPr>
          <a:xfrm>
            <a:off x="2798175" y="1864355"/>
            <a:ext cx="6034200" cy="631200"/>
          </a:xfrm>
          <a:prstGeom prst="rect">
            <a:avLst/>
          </a:prstGeom>
          <a:solidFill>
            <a:schemeClr val="lt2"/>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Other members of the band have been disregarded</a:t>
            </a:r>
            <a:endParaRPr/>
          </a:p>
        </p:txBody>
      </p:sp>
      <p:sp>
        <p:nvSpPr>
          <p:cNvPr id="175" name="Google Shape;175;p22"/>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2"/>
          <p:cNvSpPr txBox="1"/>
          <p:nvPr>
            <p:ph idx="4294967295" type="subTitle"/>
          </p:nvPr>
        </p:nvSpPr>
        <p:spPr>
          <a:xfrm>
            <a:off x="314800" y="76850"/>
            <a:ext cx="8649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935"/>
              <a:buNone/>
            </a:pPr>
            <a:r>
              <a:rPr lang="en" sz="2080">
                <a:latin typeface="Open Sans Medium"/>
                <a:ea typeface="Open Sans Medium"/>
                <a:cs typeface="Open Sans Medium"/>
                <a:sym typeface="Open Sans Medium"/>
              </a:rPr>
              <a:t>A restricted sample size and potential biases constitute limitations of the conducted analysis</a:t>
            </a:r>
            <a:endParaRPr sz="2080">
              <a:latin typeface="Open Sans Medium"/>
              <a:ea typeface="Open Sans Medium"/>
              <a:cs typeface="Open Sans Medium"/>
              <a:sym typeface="Open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p:nvPr/>
        </p:nvSpPr>
        <p:spPr>
          <a:xfrm>
            <a:off x="409825" y="3282363"/>
            <a:ext cx="2303700" cy="4320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Unit of Analysis</a:t>
            </a:r>
            <a:endParaRPr b="1"/>
          </a:p>
        </p:txBody>
      </p:sp>
      <p:sp>
        <p:nvSpPr>
          <p:cNvPr id="182" name="Google Shape;182;p23"/>
          <p:cNvSpPr/>
          <p:nvPr/>
        </p:nvSpPr>
        <p:spPr>
          <a:xfrm>
            <a:off x="409825" y="3754617"/>
            <a:ext cx="2303700" cy="11238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Potential</a:t>
            </a:r>
            <a:endParaRPr b="1"/>
          </a:p>
        </p:txBody>
      </p:sp>
      <p:sp>
        <p:nvSpPr>
          <p:cNvPr id="183" name="Google Shape;183;p23"/>
          <p:cNvSpPr/>
          <p:nvPr/>
        </p:nvSpPr>
        <p:spPr>
          <a:xfrm>
            <a:off x="2798175" y="3282375"/>
            <a:ext cx="2973600" cy="4320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User</a:t>
            </a:r>
            <a:endParaRPr b="1"/>
          </a:p>
        </p:txBody>
      </p:sp>
      <p:sp>
        <p:nvSpPr>
          <p:cNvPr id="184" name="Google Shape;184;p23"/>
          <p:cNvSpPr/>
          <p:nvPr/>
        </p:nvSpPr>
        <p:spPr>
          <a:xfrm>
            <a:off x="2798175" y="3754628"/>
            <a:ext cx="2973600" cy="1123800"/>
          </a:xfrm>
          <a:prstGeom prst="rect">
            <a:avLst/>
          </a:prstGeom>
          <a:solidFill>
            <a:schemeClr val="lt2"/>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Examining superfan behavior in other articles </a:t>
            </a:r>
            <a:endParaRPr/>
          </a:p>
        </p:txBody>
      </p:sp>
      <p:sp>
        <p:nvSpPr>
          <p:cNvPr id="185" name="Google Shape;185;p23"/>
          <p:cNvSpPr/>
          <p:nvPr/>
        </p:nvSpPr>
        <p:spPr>
          <a:xfrm>
            <a:off x="5856425" y="3282375"/>
            <a:ext cx="2973600" cy="4320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Revision</a:t>
            </a:r>
            <a:endParaRPr b="1"/>
          </a:p>
        </p:txBody>
      </p:sp>
      <p:sp>
        <p:nvSpPr>
          <p:cNvPr id="186" name="Google Shape;186;p23"/>
          <p:cNvSpPr/>
          <p:nvPr/>
        </p:nvSpPr>
        <p:spPr>
          <a:xfrm>
            <a:off x="5856425" y="3754628"/>
            <a:ext cx="2973600" cy="1123800"/>
          </a:xfrm>
          <a:prstGeom prst="rect">
            <a:avLst/>
          </a:prstGeom>
          <a:solidFill>
            <a:schemeClr val="lt2"/>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Exploring the type of changes made by superfans and non-superfans via text analysis </a:t>
            </a:r>
            <a:endParaRPr/>
          </a:p>
        </p:txBody>
      </p:sp>
      <p:sp>
        <p:nvSpPr>
          <p:cNvPr id="187" name="Google Shape;187;p23"/>
          <p:cNvSpPr txBox="1"/>
          <p:nvPr/>
        </p:nvSpPr>
        <p:spPr>
          <a:xfrm>
            <a:off x="409825" y="2666775"/>
            <a:ext cx="714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Potential for further research</a:t>
            </a:r>
            <a:endParaRPr sz="2500"/>
          </a:p>
        </p:txBody>
      </p:sp>
      <p:sp>
        <p:nvSpPr>
          <p:cNvPr id="188" name="Google Shape;188;p23"/>
          <p:cNvSpPr/>
          <p:nvPr/>
        </p:nvSpPr>
        <p:spPr>
          <a:xfrm>
            <a:off x="409825" y="1085776"/>
            <a:ext cx="6656400" cy="49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a:solidFill>
                  <a:schemeClr val="dk1"/>
                </a:solidFill>
              </a:rPr>
              <a:t>H1: Building a solo career leads to an increase in Wikipedia page revisions</a:t>
            </a:r>
            <a:endParaRPr b="1">
              <a:solidFill>
                <a:schemeClr val="dk1"/>
              </a:solidFill>
            </a:endParaRPr>
          </a:p>
        </p:txBody>
      </p:sp>
      <p:sp>
        <p:nvSpPr>
          <p:cNvPr id="189" name="Google Shape;189;p23"/>
          <p:cNvSpPr/>
          <p:nvPr/>
        </p:nvSpPr>
        <p:spPr>
          <a:xfrm>
            <a:off x="7134125" y="1085775"/>
            <a:ext cx="1695900" cy="49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Supported</a:t>
            </a:r>
            <a:endParaRPr>
              <a:solidFill>
                <a:srgbClr val="6AA84F"/>
              </a:solidFill>
            </a:endParaRPr>
          </a:p>
        </p:txBody>
      </p:sp>
      <p:sp>
        <p:nvSpPr>
          <p:cNvPr id="190" name="Google Shape;190;p23"/>
          <p:cNvSpPr/>
          <p:nvPr/>
        </p:nvSpPr>
        <p:spPr>
          <a:xfrm>
            <a:off x="409825" y="1621752"/>
            <a:ext cx="6656400" cy="49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a:solidFill>
                  <a:schemeClr val="dk1"/>
                </a:solidFill>
              </a:rPr>
              <a:t>H2: </a:t>
            </a:r>
            <a:r>
              <a:rPr b="1" lang="en">
                <a:solidFill>
                  <a:schemeClr val="dk1"/>
                </a:solidFill>
              </a:rPr>
              <a:t>The distribution of contributors’ edits follows a power law distribution</a:t>
            </a:r>
            <a:endParaRPr b="1">
              <a:solidFill>
                <a:schemeClr val="dk1"/>
              </a:solidFill>
            </a:endParaRPr>
          </a:p>
        </p:txBody>
      </p:sp>
      <p:sp>
        <p:nvSpPr>
          <p:cNvPr id="191" name="Google Shape;191;p23"/>
          <p:cNvSpPr/>
          <p:nvPr/>
        </p:nvSpPr>
        <p:spPr>
          <a:xfrm>
            <a:off x="7134125" y="1621751"/>
            <a:ext cx="1695900" cy="49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Supported</a:t>
            </a:r>
            <a:endParaRPr b="1">
              <a:solidFill>
                <a:srgbClr val="E69138"/>
              </a:solidFill>
            </a:endParaRPr>
          </a:p>
        </p:txBody>
      </p:sp>
      <p:sp>
        <p:nvSpPr>
          <p:cNvPr id="192" name="Google Shape;192;p23"/>
          <p:cNvSpPr/>
          <p:nvPr/>
        </p:nvSpPr>
        <p:spPr>
          <a:xfrm>
            <a:off x="409825" y="2157727"/>
            <a:ext cx="6656400" cy="49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a:solidFill>
                  <a:schemeClr val="dk1"/>
                </a:solidFill>
              </a:rPr>
              <a:t>H3: </a:t>
            </a:r>
            <a:r>
              <a:rPr b="1" lang="en">
                <a:solidFill>
                  <a:schemeClr val="dk1"/>
                </a:solidFill>
              </a:rPr>
              <a:t>Superfans’ write longer revisions than casual contributors </a:t>
            </a:r>
            <a:r>
              <a:rPr b="1" lang="en">
                <a:solidFill>
                  <a:schemeClr val="dk1"/>
                </a:solidFill>
              </a:rPr>
              <a:t> </a:t>
            </a:r>
            <a:endParaRPr b="1">
              <a:solidFill>
                <a:schemeClr val="dk1"/>
              </a:solidFill>
            </a:endParaRPr>
          </a:p>
        </p:txBody>
      </p:sp>
      <p:sp>
        <p:nvSpPr>
          <p:cNvPr id="193" name="Google Shape;193;p23"/>
          <p:cNvSpPr/>
          <p:nvPr/>
        </p:nvSpPr>
        <p:spPr>
          <a:xfrm>
            <a:off x="7134125" y="2157726"/>
            <a:ext cx="1695900" cy="49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E69138"/>
                </a:solidFill>
              </a:rPr>
              <a:t>Limited support</a:t>
            </a:r>
            <a:endParaRPr>
              <a:solidFill>
                <a:srgbClr val="6AA84F"/>
              </a:solidFill>
            </a:endParaRPr>
          </a:p>
        </p:txBody>
      </p:sp>
      <p:sp>
        <p:nvSpPr>
          <p:cNvPr id="194" name="Google Shape;194;p23"/>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3"/>
          <p:cNvSpPr txBox="1"/>
          <p:nvPr>
            <p:ph idx="4294967295" type="subTitle"/>
          </p:nvPr>
        </p:nvSpPr>
        <p:spPr>
          <a:xfrm>
            <a:off x="314800" y="76850"/>
            <a:ext cx="8649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935"/>
              <a:buNone/>
            </a:pPr>
            <a:r>
              <a:rPr lang="en" sz="1979">
                <a:latin typeface="Open Sans Medium"/>
                <a:ea typeface="Open Sans Medium"/>
                <a:cs typeface="Open Sans Medium"/>
                <a:sym typeface="Open Sans Medium"/>
              </a:rPr>
              <a:t>We have gathered partial support for our hypotheses, however, there is potential for future research</a:t>
            </a:r>
            <a:endParaRPr sz="1979">
              <a:latin typeface="Open Sans Medium"/>
              <a:ea typeface="Open Sans Medium"/>
              <a:cs typeface="Open Sans Medium"/>
              <a:sym typeface="Open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222222"/>
              </a:buClr>
              <a:buSzPts val="1200"/>
              <a:buChar char="●"/>
            </a:pPr>
            <a:r>
              <a:rPr lang="en" sz="1200">
                <a:solidFill>
                  <a:srgbClr val="222222"/>
                </a:solidFill>
              </a:rPr>
              <a:t>Edlom, J., &amp; Karlsson, J. (2021). Keep the fire burning: Exploring the hierarchies of music fandom and the motivations of superfans. </a:t>
            </a:r>
            <a:r>
              <a:rPr i="1" lang="en" sz="1200">
                <a:solidFill>
                  <a:srgbClr val="222222"/>
                </a:solidFill>
              </a:rPr>
              <a:t>Media and Communication</a:t>
            </a:r>
            <a:r>
              <a:rPr lang="en" sz="1200">
                <a:solidFill>
                  <a:srgbClr val="222222"/>
                </a:solidFill>
              </a:rPr>
              <a:t>, </a:t>
            </a:r>
            <a:r>
              <a:rPr i="1" lang="en" sz="1200">
                <a:solidFill>
                  <a:srgbClr val="222222"/>
                </a:solidFill>
              </a:rPr>
              <a:t>9</a:t>
            </a:r>
            <a:r>
              <a:rPr lang="en" sz="1200">
                <a:solidFill>
                  <a:srgbClr val="222222"/>
                </a:solidFill>
              </a:rPr>
              <a:t>(3), 123-132.</a:t>
            </a:r>
            <a:endParaRPr sz="1200">
              <a:solidFill>
                <a:schemeClr val="dk1"/>
              </a:solidFill>
            </a:endParaRPr>
          </a:p>
          <a:p>
            <a:pPr indent="-317500" lvl="0" marL="457200" rtl="0" algn="l">
              <a:spcBef>
                <a:spcPts val="0"/>
              </a:spcBef>
              <a:spcAft>
                <a:spcPts val="0"/>
              </a:spcAft>
              <a:buClr>
                <a:schemeClr val="dk1"/>
              </a:buClr>
              <a:buSzPts val="1400"/>
              <a:buChar char="●"/>
            </a:pPr>
            <a:r>
              <a:rPr lang="en" sz="1200">
                <a:solidFill>
                  <a:srgbClr val="222222"/>
                </a:solidFill>
                <a:highlight>
                  <a:srgbClr val="FFFFFF"/>
                </a:highlight>
              </a:rPr>
              <a:t>Marshall, P.D. (2014). Persona studies: Mapping the proliferation of the public self. </a:t>
            </a:r>
            <a:r>
              <a:rPr i="1" lang="en" sz="1200">
                <a:solidFill>
                  <a:srgbClr val="222222"/>
                </a:solidFill>
                <a:highlight>
                  <a:srgbClr val="FFFFFF"/>
                </a:highlight>
              </a:rPr>
              <a:t>Journalism</a:t>
            </a:r>
            <a:r>
              <a:rPr lang="en" sz="1200">
                <a:solidFill>
                  <a:srgbClr val="222222"/>
                </a:solidFill>
                <a:highlight>
                  <a:srgbClr val="FFFFFF"/>
                </a:highlight>
              </a:rPr>
              <a:t>, </a:t>
            </a:r>
            <a:r>
              <a:rPr i="1" lang="en" sz="1200">
                <a:solidFill>
                  <a:srgbClr val="222222"/>
                </a:solidFill>
                <a:highlight>
                  <a:srgbClr val="FFFFFF"/>
                </a:highlight>
              </a:rPr>
              <a:t>15</a:t>
            </a:r>
            <a:r>
              <a:rPr lang="en" sz="1200">
                <a:solidFill>
                  <a:srgbClr val="222222"/>
                </a:solidFill>
                <a:highlight>
                  <a:srgbClr val="FFFFFF"/>
                </a:highlight>
              </a:rPr>
              <a:t>(2), pp.153-170.</a:t>
            </a:r>
            <a:endParaRPr sz="1400">
              <a:solidFill>
                <a:srgbClr val="222222"/>
              </a:solidFill>
              <a:highlight>
                <a:srgbClr val="FFFFFF"/>
              </a:highlight>
            </a:endParaRPr>
          </a:p>
          <a:p>
            <a:pPr indent="-304800" lvl="0" marL="457200" rtl="0" algn="l">
              <a:spcBef>
                <a:spcPts val="0"/>
              </a:spcBef>
              <a:spcAft>
                <a:spcPts val="0"/>
              </a:spcAft>
              <a:buClr>
                <a:schemeClr val="dk1"/>
              </a:buClr>
              <a:buSzPts val="1200"/>
              <a:buChar char="●"/>
            </a:pPr>
            <a:r>
              <a:rPr lang="en" sz="1200">
                <a:solidFill>
                  <a:srgbClr val="222222"/>
                </a:solidFill>
                <a:highlight>
                  <a:srgbClr val="FFFFFF"/>
                </a:highlight>
              </a:rPr>
              <a:t>Marshall, P.D., Moore, C. and Barbour, K. (2015). Persona as method: exploring celebrity and the public self through persona studies. </a:t>
            </a:r>
            <a:r>
              <a:rPr i="1" lang="en" sz="1200">
                <a:solidFill>
                  <a:srgbClr val="222222"/>
                </a:solidFill>
                <a:highlight>
                  <a:srgbClr val="FFFFFF"/>
                </a:highlight>
              </a:rPr>
              <a:t>Celebrity studies</a:t>
            </a:r>
            <a:r>
              <a:rPr lang="en" sz="1200">
                <a:solidFill>
                  <a:srgbClr val="222222"/>
                </a:solidFill>
                <a:highlight>
                  <a:srgbClr val="FFFFFF"/>
                </a:highlight>
              </a:rPr>
              <a:t>, </a:t>
            </a:r>
            <a:r>
              <a:rPr i="1" lang="en" sz="1200">
                <a:solidFill>
                  <a:srgbClr val="222222"/>
                </a:solidFill>
                <a:highlight>
                  <a:srgbClr val="FFFFFF"/>
                </a:highlight>
              </a:rPr>
              <a:t>6</a:t>
            </a:r>
            <a:r>
              <a:rPr lang="en" sz="1200">
                <a:solidFill>
                  <a:srgbClr val="222222"/>
                </a:solidFill>
                <a:highlight>
                  <a:srgbClr val="FFFFFF"/>
                </a:highlight>
              </a:rPr>
              <a:t>(3), pp.288-305.</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Panciera, K., Halfaker, A., &amp; Terveen, L. (2009). Wikipedians are born, not made: a study of power editors on Wikipedia. In Proceedings of the 2009 ACM International Conference on Supporting Group Work (pp. 51-60).</a:t>
            </a:r>
            <a:endParaRPr sz="1200">
              <a:solidFill>
                <a:schemeClr val="dk1"/>
              </a:solidFill>
            </a:endParaRPr>
          </a:p>
          <a:p>
            <a:pPr indent="0" lvl="0" marL="0" rtl="0" algn="l">
              <a:spcBef>
                <a:spcPts val="0"/>
              </a:spcBef>
              <a:spcAft>
                <a:spcPts val="0"/>
              </a:spcAft>
              <a:buNone/>
            </a:pPr>
            <a:r>
              <a:t/>
            </a:r>
            <a:endParaRPr sz="1200"/>
          </a:p>
        </p:txBody>
      </p:sp>
      <p:sp>
        <p:nvSpPr>
          <p:cNvPr id="201" name="Google Shape;201;p24"/>
          <p:cNvSpPr/>
          <p:nvPr/>
        </p:nvSpPr>
        <p:spPr>
          <a:xfrm>
            <a:off x="150" y="-63550"/>
            <a:ext cx="91440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4"/>
          <p:cNvSpPr txBox="1"/>
          <p:nvPr>
            <p:ph idx="4294967295" type="subTitle"/>
          </p:nvPr>
        </p:nvSpPr>
        <p:spPr>
          <a:xfrm>
            <a:off x="311700" y="222150"/>
            <a:ext cx="8649900" cy="567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935"/>
              <a:buNone/>
            </a:pPr>
            <a:r>
              <a:rPr lang="en" sz="2080">
                <a:latin typeface="Open Sans SemiBold"/>
                <a:ea typeface="Open Sans SemiBold"/>
                <a:cs typeface="Open Sans SemiBold"/>
                <a:sym typeface="Open Sans SemiBold"/>
              </a:rPr>
              <a:t>Bibliography</a:t>
            </a:r>
            <a:endParaRPr sz="2080">
              <a:latin typeface="Open Sans SemiBold"/>
              <a:ea typeface="Open Sans SemiBold"/>
              <a:cs typeface="Open Sans SemiBold"/>
              <a:sym typeface="Open Sans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p:nvPr/>
        </p:nvSpPr>
        <p:spPr>
          <a:xfrm>
            <a:off x="0" y="-20975"/>
            <a:ext cx="91440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08" name="Google Shape;208;p25"/>
          <p:cNvGraphicFramePr/>
          <p:nvPr/>
        </p:nvGraphicFramePr>
        <p:xfrm>
          <a:off x="471825" y="1717050"/>
          <a:ext cx="3000000" cy="3000000"/>
        </p:xfrm>
        <a:graphic>
          <a:graphicData uri="http://schemas.openxmlformats.org/drawingml/2006/table">
            <a:tbl>
              <a:tblPr>
                <a:noFill/>
                <a:tableStyleId>{5712C10D-07E7-46B8-B129-A4766AD911EB}</a:tableStyleId>
              </a:tblPr>
              <a:tblGrid>
                <a:gridCol w="1880925"/>
                <a:gridCol w="1185550"/>
                <a:gridCol w="1607350"/>
                <a:gridCol w="1174175"/>
                <a:gridCol w="1573150"/>
              </a:tblGrid>
              <a:tr h="219075">
                <a:tc>
                  <a:txBody>
                    <a:bodyPr/>
                    <a:lstStyle/>
                    <a:p>
                      <a:pPr indent="0" lvl="0" marL="0" rtl="0" algn="l">
                        <a:spcBef>
                          <a:spcPts val="0"/>
                        </a:spcBef>
                        <a:spcAft>
                          <a:spcPts val="0"/>
                        </a:spcAft>
                        <a:buNone/>
                      </a:pPr>
                      <a:r>
                        <a:rPr lang="en" sz="1100"/>
                        <a:t> </a:t>
                      </a:r>
                      <a:endParaRPr sz="1100"/>
                    </a:p>
                  </a:txBody>
                  <a:tcPr marT="9525" marB="91425" marR="9525" marL="9525" anchor="b">
                    <a:lnT cap="flat" cmpd="sng" w="1905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 sz="1100"/>
                        <a:t>Harry Styles</a:t>
                      </a:r>
                      <a:endParaRPr b="1" sz="1100"/>
                    </a:p>
                  </a:txBody>
                  <a:tcPr marT="9525" marB="91425" marR="9525" marL="9525" anchor="b">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b="1" lang="en" sz="1100"/>
                        <a:t>Louis Tomlinson</a:t>
                      </a:r>
                      <a:endParaRPr b="1" sz="1100"/>
                    </a:p>
                  </a:txBody>
                  <a:tcPr marT="9525" marB="91425" marR="9525" marL="9525" anchor="b">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19075">
                <a:tc>
                  <a:txBody>
                    <a:bodyPr/>
                    <a:lstStyle/>
                    <a:p>
                      <a:pPr indent="0" lvl="0" marL="0" rtl="0" algn="l">
                        <a:spcBef>
                          <a:spcPts val="0"/>
                        </a:spcBef>
                        <a:spcAft>
                          <a:spcPts val="0"/>
                        </a:spcAft>
                        <a:buNone/>
                      </a:pPr>
                      <a:r>
                        <a:rPr lang="en" sz="1100"/>
                        <a:t>Editor type (n)</a:t>
                      </a:r>
                      <a:endParaRPr sz="11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Superfans (35)</a:t>
                      </a:r>
                      <a:endParaRPr sz="11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Non-superfans (724)</a:t>
                      </a:r>
                      <a:endParaRPr sz="11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Superfans (25)</a:t>
                      </a:r>
                      <a:endParaRPr sz="11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Non-superfans (472)</a:t>
                      </a:r>
                      <a:endParaRPr sz="11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100"/>
                        <a:t>Average edit size</a:t>
                      </a:r>
                      <a:endParaRPr sz="11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177</a:t>
                      </a:r>
                      <a:endParaRPr sz="11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92</a:t>
                      </a:r>
                      <a:endParaRPr sz="11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176</a:t>
                      </a:r>
                      <a:endParaRPr sz="11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92</a:t>
                      </a:r>
                      <a:endParaRPr sz="11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19075">
                <a:tc>
                  <a:txBody>
                    <a:bodyPr/>
                    <a:lstStyle/>
                    <a:p>
                      <a:pPr indent="0" lvl="0" marL="0" rtl="0" algn="l">
                        <a:spcBef>
                          <a:spcPts val="0"/>
                        </a:spcBef>
                        <a:spcAft>
                          <a:spcPts val="0"/>
                        </a:spcAft>
                        <a:buNone/>
                      </a:pPr>
                      <a:r>
                        <a:rPr lang="en" sz="1100"/>
                        <a:t>Average “addition” size*</a:t>
                      </a:r>
                      <a:endParaRPr sz="11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658</a:t>
                      </a:r>
                      <a:endParaRPr sz="11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318</a:t>
                      </a:r>
                      <a:endParaRPr sz="11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411</a:t>
                      </a:r>
                      <a:endParaRPr sz="11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475</a:t>
                      </a:r>
                      <a:endParaRPr sz="11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r>
            </a:tbl>
          </a:graphicData>
        </a:graphic>
      </p:graphicFrame>
      <p:graphicFrame>
        <p:nvGraphicFramePr>
          <p:cNvPr id="209" name="Google Shape;209;p25"/>
          <p:cNvGraphicFramePr/>
          <p:nvPr/>
        </p:nvGraphicFramePr>
        <p:xfrm>
          <a:off x="471825" y="3668825"/>
          <a:ext cx="3000000" cy="3000000"/>
        </p:xfrm>
        <a:graphic>
          <a:graphicData uri="http://schemas.openxmlformats.org/drawingml/2006/table">
            <a:tbl>
              <a:tblPr>
                <a:noFill/>
                <a:tableStyleId>{5712C10D-07E7-46B8-B129-A4766AD911EB}</a:tableStyleId>
              </a:tblPr>
              <a:tblGrid>
                <a:gridCol w="1880925"/>
                <a:gridCol w="1185550"/>
                <a:gridCol w="1607350"/>
                <a:gridCol w="1174175"/>
                <a:gridCol w="1573150"/>
              </a:tblGrid>
              <a:tr h="219075">
                <a:tc>
                  <a:txBody>
                    <a:bodyPr/>
                    <a:lstStyle/>
                    <a:p>
                      <a:pPr indent="0" lvl="0" marL="0" rtl="0" algn="l">
                        <a:spcBef>
                          <a:spcPts val="0"/>
                        </a:spcBef>
                        <a:spcAft>
                          <a:spcPts val="0"/>
                        </a:spcAft>
                        <a:buNone/>
                      </a:pPr>
                      <a:r>
                        <a:rPr lang="en" sz="1100">
                          <a:solidFill>
                            <a:schemeClr val="dk1"/>
                          </a:solidFill>
                        </a:rPr>
                        <a:t> </a:t>
                      </a:r>
                      <a:endParaRPr sz="1100">
                        <a:solidFill>
                          <a:schemeClr val="dk1"/>
                        </a:solidFill>
                      </a:endParaRPr>
                    </a:p>
                  </a:txBody>
                  <a:tcPr marT="9525" marB="91425" marR="9525" marL="9525" anchor="b">
                    <a:lnT cap="flat" cmpd="sng" w="1905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 sz="1100">
                          <a:solidFill>
                            <a:schemeClr val="dk1"/>
                          </a:solidFill>
                        </a:rPr>
                        <a:t>Harry Styles</a:t>
                      </a:r>
                      <a:endParaRPr b="1" sz="1100">
                        <a:solidFill>
                          <a:schemeClr val="dk1"/>
                        </a:solidFill>
                      </a:endParaRPr>
                    </a:p>
                  </a:txBody>
                  <a:tcPr marT="9525" marB="91425" marR="9525" marL="9525" anchor="b">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b="1" lang="en" sz="1100">
                          <a:solidFill>
                            <a:schemeClr val="dk1"/>
                          </a:solidFill>
                        </a:rPr>
                        <a:t>Louis Tomlinson</a:t>
                      </a:r>
                      <a:endParaRPr b="1" sz="1100">
                        <a:solidFill>
                          <a:schemeClr val="dk1"/>
                        </a:solidFill>
                      </a:endParaRPr>
                    </a:p>
                  </a:txBody>
                  <a:tcPr marT="9525" marB="91425" marR="9525" marL="9525" anchor="b">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19075">
                <a:tc>
                  <a:txBody>
                    <a:bodyPr/>
                    <a:lstStyle/>
                    <a:p>
                      <a:pPr indent="0" lvl="0" marL="0" rtl="0" algn="l">
                        <a:spcBef>
                          <a:spcPts val="0"/>
                        </a:spcBef>
                        <a:spcAft>
                          <a:spcPts val="0"/>
                        </a:spcAft>
                        <a:buNone/>
                      </a:pPr>
                      <a:r>
                        <a:t/>
                      </a:r>
                      <a:endParaRPr sz="1100">
                        <a:solidFill>
                          <a:schemeClr val="dk1"/>
                        </a:solidFill>
                      </a:endParaRPr>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U statistic</a:t>
                      </a:r>
                      <a:endParaRPr sz="1100">
                        <a:solidFill>
                          <a:schemeClr val="dk1"/>
                        </a:solidFill>
                      </a:endParaRPr>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P-value</a:t>
                      </a:r>
                      <a:endParaRPr sz="1100">
                        <a:solidFill>
                          <a:schemeClr val="dk1"/>
                        </a:solidFill>
                      </a:endParaRPr>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U statistic</a:t>
                      </a:r>
                      <a:endParaRPr sz="1100">
                        <a:solidFill>
                          <a:schemeClr val="dk1"/>
                        </a:solidFill>
                      </a:endParaRPr>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P-value</a:t>
                      </a:r>
                      <a:endParaRPr sz="1100">
                        <a:solidFill>
                          <a:schemeClr val="dk1"/>
                        </a:solidFill>
                      </a:endParaRPr>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100">
                          <a:solidFill>
                            <a:schemeClr val="dk1"/>
                          </a:solidFill>
                        </a:rPr>
                        <a:t>Average edit size</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505999</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0.813</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41456</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5.63e-07</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19075">
                <a:tc>
                  <a:txBody>
                    <a:bodyPr/>
                    <a:lstStyle/>
                    <a:p>
                      <a:pPr indent="0" lvl="0" marL="0" rtl="0" algn="l">
                        <a:spcBef>
                          <a:spcPts val="0"/>
                        </a:spcBef>
                        <a:spcAft>
                          <a:spcPts val="0"/>
                        </a:spcAft>
                        <a:buNone/>
                      </a:pPr>
                      <a:r>
                        <a:rPr lang="en" sz="1100">
                          <a:solidFill>
                            <a:schemeClr val="dk1"/>
                          </a:solidFill>
                        </a:rPr>
                        <a:t>Average “addition” size*</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215625</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7.17e-18</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52897</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1"/>
                          </a:solidFill>
                        </a:rPr>
                        <a:t>0.0024</a:t>
                      </a:r>
                      <a:endParaRPr sz="11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r>
            </a:tbl>
          </a:graphicData>
        </a:graphic>
      </p:graphicFrame>
      <p:sp>
        <p:nvSpPr>
          <p:cNvPr id="210" name="Google Shape;210;p25"/>
          <p:cNvSpPr txBox="1"/>
          <p:nvPr/>
        </p:nvSpPr>
        <p:spPr>
          <a:xfrm>
            <a:off x="404450" y="1186050"/>
            <a:ext cx="28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rPr>
              <a:t>Descriptive Statistics</a:t>
            </a:r>
            <a:endParaRPr b="1" sz="1500">
              <a:solidFill>
                <a:schemeClr val="dk2"/>
              </a:solidFill>
            </a:endParaRPr>
          </a:p>
        </p:txBody>
      </p:sp>
      <p:sp>
        <p:nvSpPr>
          <p:cNvPr id="211" name="Google Shape;211;p25"/>
          <p:cNvSpPr txBox="1"/>
          <p:nvPr/>
        </p:nvSpPr>
        <p:spPr>
          <a:xfrm>
            <a:off x="404450" y="3137825"/>
            <a:ext cx="3947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rPr>
              <a:t>Mann-Whitney U test</a:t>
            </a:r>
            <a:endParaRPr b="1" sz="1500">
              <a:solidFill>
                <a:schemeClr val="dk2"/>
              </a:solidFill>
            </a:endParaRPr>
          </a:p>
        </p:txBody>
      </p:sp>
      <p:sp>
        <p:nvSpPr>
          <p:cNvPr id="212" name="Google Shape;212;p25"/>
          <p:cNvSpPr txBox="1"/>
          <p:nvPr>
            <p:ph idx="4294967295" type="subTitle"/>
          </p:nvPr>
        </p:nvSpPr>
        <p:spPr>
          <a:xfrm>
            <a:off x="428425" y="285350"/>
            <a:ext cx="8649900" cy="567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935"/>
              <a:buNone/>
            </a:pPr>
            <a:r>
              <a:rPr lang="en" sz="1900">
                <a:latin typeface="Open Sans SemiBold"/>
                <a:ea typeface="Open Sans SemiBold"/>
                <a:cs typeface="Open Sans SemiBold"/>
                <a:sym typeface="Open Sans SemiBold"/>
              </a:rPr>
              <a:t>Appendix A - Mann Whitney U test for edit / addition size</a:t>
            </a:r>
            <a:endParaRPr sz="1900">
              <a:latin typeface="Open Sans SemiBold"/>
              <a:ea typeface="Open Sans SemiBold"/>
              <a:cs typeface="Open Sans SemiBold"/>
              <a:sym typeface="Open Sans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p:nvPr/>
        </p:nvSpPr>
        <p:spPr>
          <a:xfrm>
            <a:off x="150" y="-63550"/>
            <a:ext cx="91440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6"/>
          <p:cNvSpPr txBox="1"/>
          <p:nvPr>
            <p:ph idx="4294967295" type="subTitle"/>
          </p:nvPr>
        </p:nvSpPr>
        <p:spPr>
          <a:xfrm>
            <a:off x="311700" y="222150"/>
            <a:ext cx="8649900" cy="567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935"/>
              <a:buNone/>
            </a:pPr>
            <a:r>
              <a:rPr lang="en" sz="1900">
                <a:latin typeface="Open Sans SemiBold"/>
                <a:ea typeface="Open Sans SemiBold"/>
                <a:cs typeface="Open Sans SemiBold"/>
                <a:sym typeface="Open Sans SemiBold"/>
              </a:rPr>
              <a:t>Appendix B - Addition size distribution</a:t>
            </a:r>
            <a:endParaRPr sz="1900">
              <a:latin typeface="Open Sans SemiBold"/>
              <a:ea typeface="Open Sans SemiBold"/>
              <a:cs typeface="Open Sans SemiBold"/>
              <a:sym typeface="Open Sans SemiBold"/>
            </a:endParaRPr>
          </a:p>
        </p:txBody>
      </p:sp>
      <p:pic>
        <p:nvPicPr>
          <p:cNvPr id="219" name="Google Shape;219;p26"/>
          <p:cNvPicPr preferRelativeResize="0"/>
          <p:nvPr/>
        </p:nvPicPr>
        <p:blipFill>
          <a:blip r:embed="rId3">
            <a:alphaModFix/>
          </a:blip>
          <a:stretch>
            <a:fillRect/>
          </a:stretch>
        </p:blipFill>
        <p:spPr>
          <a:xfrm>
            <a:off x="152400" y="1021850"/>
            <a:ext cx="8839200" cy="36349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p:nvPr/>
        </p:nvSpPr>
        <p:spPr>
          <a:xfrm>
            <a:off x="150" y="-63550"/>
            <a:ext cx="91440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7"/>
          <p:cNvSpPr txBox="1"/>
          <p:nvPr>
            <p:ph idx="4294967295" type="subTitle"/>
          </p:nvPr>
        </p:nvSpPr>
        <p:spPr>
          <a:xfrm>
            <a:off x="311700" y="222150"/>
            <a:ext cx="8649900" cy="567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935"/>
              <a:buNone/>
            </a:pPr>
            <a:r>
              <a:rPr lang="en" sz="1900">
                <a:latin typeface="Open Sans SemiBold"/>
                <a:ea typeface="Open Sans SemiBold"/>
                <a:cs typeface="Open Sans SemiBold"/>
                <a:sym typeface="Open Sans SemiBold"/>
              </a:rPr>
              <a:t>Appendix C - Superfan </a:t>
            </a:r>
            <a:r>
              <a:rPr lang="en" sz="1900">
                <a:latin typeface="Open Sans SemiBold"/>
                <a:ea typeface="Open Sans SemiBold"/>
                <a:cs typeface="Open Sans SemiBold"/>
                <a:sym typeface="Open Sans SemiBold"/>
              </a:rPr>
              <a:t>involvement</a:t>
            </a:r>
            <a:r>
              <a:rPr lang="en" sz="1900">
                <a:latin typeface="Open Sans SemiBold"/>
                <a:ea typeface="Open Sans SemiBold"/>
                <a:cs typeface="Open Sans SemiBold"/>
                <a:sym typeface="Open Sans SemiBold"/>
              </a:rPr>
              <a:t> / </a:t>
            </a:r>
            <a:r>
              <a:rPr lang="en" sz="1900">
                <a:latin typeface="Open Sans SemiBold"/>
                <a:ea typeface="Open Sans SemiBold"/>
                <a:cs typeface="Open Sans SemiBold"/>
                <a:sym typeface="Open Sans SemiBold"/>
              </a:rPr>
              <a:t>commitment</a:t>
            </a:r>
            <a:endParaRPr sz="1900">
              <a:latin typeface="Open Sans SemiBold"/>
              <a:ea typeface="Open Sans SemiBold"/>
              <a:cs typeface="Open Sans SemiBold"/>
              <a:sym typeface="Open Sans SemiBold"/>
            </a:endParaRPr>
          </a:p>
        </p:txBody>
      </p:sp>
      <p:pic>
        <p:nvPicPr>
          <p:cNvPr id="226" name="Google Shape;226;p27"/>
          <p:cNvPicPr preferRelativeResize="0"/>
          <p:nvPr/>
        </p:nvPicPr>
        <p:blipFill rotWithShape="1">
          <a:blip r:embed="rId3">
            <a:alphaModFix/>
          </a:blip>
          <a:srcRect b="0" l="0" r="0" t="5482"/>
          <a:stretch/>
        </p:blipFill>
        <p:spPr>
          <a:xfrm>
            <a:off x="1324000" y="1338250"/>
            <a:ext cx="6625299" cy="3688550"/>
          </a:xfrm>
          <a:prstGeom prst="rect">
            <a:avLst/>
          </a:prstGeom>
          <a:noFill/>
          <a:ln>
            <a:noFill/>
          </a:ln>
        </p:spPr>
      </p:pic>
      <p:sp>
        <p:nvSpPr>
          <p:cNvPr id="227" name="Google Shape;227;p27"/>
          <p:cNvSpPr txBox="1"/>
          <p:nvPr/>
        </p:nvSpPr>
        <p:spPr>
          <a:xfrm>
            <a:off x="2664675" y="1040925"/>
            <a:ext cx="4388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595959"/>
                </a:solidFill>
              </a:rPr>
              <a:t>Harry Styles - superfan </a:t>
            </a:r>
            <a:r>
              <a:rPr b="1" lang="en" sz="900">
                <a:solidFill>
                  <a:srgbClr val="595959"/>
                </a:solidFill>
              </a:rPr>
              <a:t>activity</a:t>
            </a:r>
            <a:r>
              <a:rPr b="1" lang="en" sz="900">
                <a:solidFill>
                  <a:srgbClr val="595959"/>
                </a:solidFill>
              </a:rPr>
              <a:t> timeline (from first revision to last revision) </a:t>
            </a:r>
            <a:endParaRPr b="1" sz="900">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33" name="Google Shape;233;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34" name="Google Shape;234;p28"/>
          <p:cNvPicPr preferRelativeResize="0"/>
          <p:nvPr/>
        </p:nvPicPr>
        <p:blipFill>
          <a:blip r:embed="rId3">
            <a:alphaModFix/>
          </a:blip>
          <a:stretch>
            <a:fillRect/>
          </a:stretch>
        </p:blipFill>
        <p:spPr>
          <a:xfrm>
            <a:off x="233075" y="690563"/>
            <a:ext cx="9144000" cy="376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29"/>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9"/>
          <p:cNvSpPr txBox="1"/>
          <p:nvPr>
            <p:ph idx="1" type="subTitle"/>
          </p:nvPr>
        </p:nvSpPr>
        <p:spPr>
          <a:xfrm>
            <a:off x="314800" y="76850"/>
            <a:ext cx="8649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2080">
                <a:latin typeface="Open Sans"/>
                <a:ea typeface="Open Sans"/>
                <a:cs typeface="Open Sans"/>
                <a:sym typeface="Open Sans"/>
              </a:rPr>
              <a:t>Average </a:t>
            </a:r>
            <a:r>
              <a:rPr lang="en" sz="2080">
                <a:solidFill>
                  <a:srgbClr val="FF0000"/>
                </a:solidFill>
                <a:latin typeface="Open Sans"/>
                <a:ea typeface="Open Sans"/>
                <a:cs typeface="Open Sans"/>
                <a:sym typeface="Open Sans"/>
              </a:rPr>
              <a:t>revision </a:t>
            </a:r>
            <a:r>
              <a:rPr lang="en" sz="2080">
                <a:solidFill>
                  <a:srgbClr val="FF0000"/>
                </a:solidFill>
                <a:latin typeface="Open Sans"/>
                <a:ea typeface="Open Sans"/>
                <a:cs typeface="Open Sans"/>
                <a:sym typeface="Open Sans"/>
              </a:rPr>
              <a:t>length</a:t>
            </a:r>
            <a:r>
              <a:rPr lang="en" sz="2080">
                <a:latin typeface="Open Sans"/>
                <a:ea typeface="Open Sans"/>
                <a:cs typeface="Open Sans"/>
                <a:sym typeface="Open Sans"/>
              </a:rPr>
              <a:t> is higher for superfans compared to other contributors </a:t>
            </a:r>
            <a:endParaRPr sz="2080">
              <a:latin typeface="Open Sans"/>
              <a:ea typeface="Open Sans"/>
              <a:cs typeface="Open Sans"/>
              <a:sym typeface="Open Sans"/>
            </a:endParaRPr>
          </a:p>
        </p:txBody>
      </p:sp>
      <p:sp>
        <p:nvSpPr>
          <p:cNvPr id="241" name="Google Shape;241;p29"/>
          <p:cNvSpPr txBox="1"/>
          <p:nvPr/>
        </p:nvSpPr>
        <p:spPr>
          <a:xfrm>
            <a:off x="6004800" y="1605950"/>
            <a:ext cx="31392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Mann Whitney U Test</a:t>
            </a:r>
            <a:endParaRPr sz="1600">
              <a:solidFill>
                <a:schemeClr val="dk2"/>
              </a:solidFill>
            </a:endParaRPr>
          </a:p>
        </p:txBody>
      </p:sp>
      <p:cxnSp>
        <p:nvCxnSpPr>
          <p:cNvPr id="242" name="Google Shape;242;p29"/>
          <p:cNvCxnSpPr/>
          <p:nvPr/>
        </p:nvCxnSpPr>
        <p:spPr>
          <a:xfrm>
            <a:off x="5923350" y="1137750"/>
            <a:ext cx="0" cy="3774000"/>
          </a:xfrm>
          <a:prstGeom prst="straightConnector1">
            <a:avLst/>
          </a:prstGeom>
          <a:noFill/>
          <a:ln cap="flat" cmpd="sng" w="38100">
            <a:solidFill>
              <a:schemeClr val="dk2"/>
            </a:solidFill>
            <a:prstDash val="solid"/>
            <a:round/>
            <a:headEnd len="med" w="med" type="none"/>
            <a:tailEnd len="med" w="med" type="none"/>
          </a:ln>
        </p:spPr>
      </p:cxnSp>
      <p:sp>
        <p:nvSpPr>
          <p:cNvPr id="243" name="Google Shape;243;p29"/>
          <p:cNvSpPr/>
          <p:nvPr/>
        </p:nvSpPr>
        <p:spPr>
          <a:xfrm>
            <a:off x="6093000" y="2016125"/>
            <a:ext cx="2871600" cy="4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 =  x</a:t>
            </a:r>
            <a:endParaRPr>
              <a:solidFill>
                <a:schemeClr val="dk1"/>
              </a:solidFill>
            </a:endParaRPr>
          </a:p>
        </p:txBody>
      </p:sp>
      <p:sp>
        <p:nvSpPr>
          <p:cNvPr id="244" name="Google Shape;244;p29"/>
          <p:cNvSpPr/>
          <p:nvPr/>
        </p:nvSpPr>
        <p:spPr>
          <a:xfrm>
            <a:off x="6093000" y="2547750"/>
            <a:ext cx="2871600" cy="4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Test results data</a:t>
            </a:r>
            <a:endParaRPr>
              <a:solidFill>
                <a:srgbClr val="FF0000"/>
              </a:solidFill>
            </a:endParaRPr>
          </a:p>
        </p:txBody>
      </p:sp>
      <p:sp>
        <p:nvSpPr>
          <p:cNvPr id="245" name="Google Shape;245;p29"/>
          <p:cNvSpPr/>
          <p:nvPr/>
        </p:nvSpPr>
        <p:spPr>
          <a:xfrm>
            <a:off x="589875" y="3996588"/>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Superfans</a:t>
            </a:r>
            <a:endParaRPr>
              <a:solidFill>
                <a:schemeClr val="dk1"/>
              </a:solidFill>
            </a:endParaRPr>
          </a:p>
        </p:txBody>
      </p:sp>
      <p:sp>
        <p:nvSpPr>
          <p:cNvPr id="246" name="Google Shape;246;p29"/>
          <p:cNvSpPr/>
          <p:nvPr/>
        </p:nvSpPr>
        <p:spPr>
          <a:xfrm>
            <a:off x="589875" y="4474526"/>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Casual editors</a:t>
            </a:r>
            <a:endParaRPr>
              <a:solidFill>
                <a:schemeClr val="dk1"/>
              </a:solidFill>
            </a:endParaRPr>
          </a:p>
        </p:txBody>
      </p:sp>
      <p:sp>
        <p:nvSpPr>
          <p:cNvPr id="247" name="Google Shape;247;p29"/>
          <p:cNvSpPr/>
          <p:nvPr/>
        </p:nvSpPr>
        <p:spPr>
          <a:xfrm>
            <a:off x="2334935" y="3518650"/>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Harry</a:t>
            </a:r>
            <a:endParaRPr b="1">
              <a:solidFill>
                <a:schemeClr val="dk1"/>
              </a:solidFill>
            </a:endParaRPr>
          </a:p>
        </p:txBody>
      </p:sp>
      <p:sp>
        <p:nvSpPr>
          <p:cNvPr id="248" name="Google Shape;248;p29"/>
          <p:cNvSpPr/>
          <p:nvPr/>
        </p:nvSpPr>
        <p:spPr>
          <a:xfrm>
            <a:off x="2334935" y="3996588"/>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177</a:t>
            </a:r>
            <a:endParaRPr>
              <a:solidFill>
                <a:schemeClr val="dk1"/>
              </a:solidFill>
            </a:endParaRPr>
          </a:p>
        </p:txBody>
      </p:sp>
      <p:sp>
        <p:nvSpPr>
          <p:cNvPr id="249" name="Google Shape;249;p29"/>
          <p:cNvSpPr/>
          <p:nvPr/>
        </p:nvSpPr>
        <p:spPr>
          <a:xfrm>
            <a:off x="2334935" y="4474526"/>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92</a:t>
            </a:r>
            <a:endParaRPr>
              <a:solidFill>
                <a:schemeClr val="dk1"/>
              </a:solidFill>
            </a:endParaRPr>
          </a:p>
        </p:txBody>
      </p:sp>
      <p:sp>
        <p:nvSpPr>
          <p:cNvPr id="250" name="Google Shape;250;p29"/>
          <p:cNvSpPr/>
          <p:nvPr/>
        </p:nvSpPr>
        <p:spPr>
          <a:xfrm>
            <a:off x="4074677" y="3518650"/>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Louis</a:t>
            </a:r>
            <a:endParaRPr b="1">
              <a:solidFill>
                <a:schemeClr val="dk1"/>
              </a:solidFill>
            </a:endParaRPr>
          </a:p>
        </p:txBody>
      </p:sp>
      <p:sp>
        <p:nvSpPr>
          <p:cNvPr id="251" name="Google Shape;251;p29"/>
          <p:cNvSpPr/>
          <p:nvPr/>
        </p:nvSpPr>
        <p:spPr>
          <a:xfrm>
            <a:off x="4074677" y="3996588"/>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176</a:t>
            </a:r>
            <a:endParaRPr>
              <a:solidFill>
                <a:schemeClr val="dk1"/>
              </a:solidFill>
            </a:endParaRPr>
          </a:p>
        </p:txBody>
      </p:sp>
      <p:sp>
        <p:nvSpPr>
          <p:cNvPr id="252" name="Google Shape;252;p29"/>
          <p:cNvSpPr/>
          <p:nvPr/>
        </p:nvSpPr>
        <p:spPr>
          <a:xfrm>
            <a:off x="4074677" y="4474526"/>
            <a:ext cx="1670100" cy="4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92</a:t>
            </a:r>
            <a:endParaRPr>
              <a:solidFill>
                <a:schemeClr val="dk1"/>
              </a:solidFill>
            </a:endParaRPr>
          </a:p>
        </p:txBody>
      </p:sp>
      <p:pic>
        <p:nvPicPr>
          <p:cNvPr id="253" name="Google Shape;253;p29"/>
          <p:cNvPicPr preferRelativeResize="0"/>
          <p:nvPr/>
        </p:nvPicPr>
        <p:blipFill>
          <a:blip r:embed="rId3">
            <a:alphaModFix/>
          </a:blip>
          <a:stretch>
            <a:fillRect/>
          </a:stretch>
        </p:blipFill>
        <p:spPr>
          <a:xfrm>
            <a:off x="162375" y="1070850"/>
            <a:ext cx="5582326" cy="2376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0"/>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0"/>
          <p:cNvSpPr txBox="1"/>
          <p:nvPr>
            <p:ph idx="1" type="subTitle"/>
          </p:nvPr>
        </p:nvSpPr>
        <p:spPr>
          <a:xfrm>
            <a:off x="314800" y="76850"/>
            <a:ext cx="8649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2080">
                <a:latin typeface="Open Sans"/>
                <a:ea typeface="Open Sans"/>
                <a:cs typeface="Open Sans"/>
                <a:sym typeface="Open Sans"/>
              </a:rPr>
              <a:t>Average revision </a:t>
            </a:r>
            <a:r>
              <a:rPr lang="en" sz="2080">
                <a:latin typeface="Open Sans"/>
                <a:ea typeface="Open Sans"/>
                <a:cs typeface="Open Sans"/>
                <a:sym typeface="Open Sans"/>
              </a:rPr>
              <a:t>length</a:t>
            </a:r>
            <a:r>
              <a:rPr lang="en" sz="2080">
                <a:latin typeface="Open Sans"/>
                <a:ea typeface="Open Sans"/>
                <a:cs typeface="Open Sans"/>
                <a:sym typeface="Open Sans"/>
              </a:rPr>
              <a:t> is higher for superfans compared to other contributors </a:t>
            </a:r>
            <a:endParaRPr sz="2080">
              <a:latin typeface="Open Sans"/>
              <a:ea typeface="Open Sans"/>
              <a:cs typeface="Open Sans"/>
              <a:sym typeface="Open Sans"/>
            </a:endParaRPr>
          </a:p>
        </p:txBody>
      </p:sp>
      <p:cxnSp>
        <p:nvCxnSpPr>
          <p:cNvPr id="260" name="Google Shape;260;p30"/>
          <p:cNvCxnSpPr/>
          <p:nvPr/>
        </p:nvCxnSpPr>
        <p:spPr>
          <a:xfrm>
            <a:off x="6242150" y="1061550"/>
            <a:ext cx="0" cy="3632100"/>
          </a:xfrm>
          <a:prstGeom prst="straightConnector1">
            <a:avLst/>
          </a:prstGeom>
          <a:noFill/>
          <a:ln cap="flat" cmpd="sng" w="38100">
            <a:solidFill>
              <a:schemeClr val="dk2"/>
            </a:solidFill>
            <a:prstDash val="solid"/>
            <a:round/>
            <a:headEnd len="med" w="med" type="none"/>
            <a:tailEnd len="med" w="med" type="none"/>
          </a:ln>
        </p:spPr>
      </p:cxnSp>
      <p:sp>
        <p:nvSpPr>
          <p:cNvPr id="261" name="Google Shape;261;p30"/>
          <p:cNvSpPr/>
          <p:nvPr/>
        </p:nvSpPr>
        <p:spPr>
          <a:xfrm>
            <a:off x="202525" y="4000700"/>
            <a:ext cx="12114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Editor type</a:t>
            </a:r>
            <a:endParaRPr sz="800">
              <a:solidFill>
                <a:schemeClr val="dk1"/>
              </a:solidFill>
            </a:endParaRPr>
          </a:p>
        </p:txBody>
      </p:sp>
      <p:sp>
        <p:nvSpPr>
          <p:cNvPr id="262" name="Google Shape;262;p30"/>
          <p:cNvSpPr/>
          <p:nvPr/>
        </p:nvSpPr>
        <p:spPr>
          <a:xfrm>
            <a:off x="202525" y="4238425"/>
            <a:ext cx="12114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Avg. edit size</a:t>
            </a:r>
            <a:endParaRPr sz="800">
              <a:solidFill>
                <a:schemeClr val="dk1"/>
              </a:solidFill>
            </a:endParaRPr>
          </a:p>
        </p:txBody>
      </p:sp>
      <p:sp>
        <p:nvSpPr>
          <p:cNvPr id="263" name="Google Shape;263;p30"/>
          <p:cNvSpPr/>
          <p:nvPr/>
        </p:nvSpPr>
        <p:spPr>
          <a:xfrm>
            <a:off x="1464250" y="3762975"/>
            <a:ext cx="22806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rPr>
              <a:t>Harry</a:t>
            </a:r>
            <a:endParaRPr b="1" sz="900">
              <a:solidFill>
                <a:schemeClr val="dk1"/>
              </a:solidFill>
            </a:endParaRPr>
          </a:p>
        </p:txBody>
      </p:sp>
      <p:sp>
        <p:nvSpPr>
          <p:cNvPr id="264" name="Google Shape;264;p30"/>
          <p:cNvSpPr/>
          <p:nvPr/>
        </p:nvSpPr>
        <p:spPr>
          <a:xfrm>
            <a:off x="1464250" y="4000699"/>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Superfans (35)</a:t>
            </a:r>
            <a:endParaRPr sz="900">
              <a:solidFill>
                <a:schemeClr val="dk1"/>
              </a:solidFill>
            </a:endParaRPr>
          </a:p>
        </p:txBody>
      </p:sp>
      <p:sp>
        <p:nvSpPr>
          <p:cNvPr id="265" name="Google Shape;265;p30"/>
          <p:cNvSpPr/>
          <p:nvPr/>
        </p:nvSpPr>
        <p:spPr>
          <a:xfrm>
            <a:off x="1464250" y="4238424"/>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rPr>
              <a:t>177</a:t>
            </a:r>
            <a:endParaRPr sz="900">
              <a:solidFill>
                <a:schemeClr val="dk1"/>
              </a:solidFill>
            </a:endParaRPr>
          </a:p>
        </p:txBody>
      </p:sp>
      <p:sp>
        <p:nvSpPr>
          <p:cNvPr id="266" name="Google Shape;266;p30"/>
          <p:cNvSpPr/>
          <p:nvPr/>
        </p:nvSpPr>
        <p:spPr>
          <a:xfrm>
            <a:off x="2627749" y="4000699"/>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Non-superfans (724)</a:t>
            </a:r>
            <a:endParaRPr sz="800">
              <a:solidFill>
                <a:schemeClr val="dk1"/>
              </a:solidFill>
            </a:endParaRPr>
          </a:p>
        </p:txBody>
      </p:sp>
      <p:sp>
        <p:nvSpPr>
          <p:cNvPr id="267" name="Google Shape;267;p30"/>
          <p:cNvSpPr/>
          <p:nvPr/>
        </p:nvSpPr>
        <p:spPr>
          <a:xfrm>
            <a:off x="2627749" y="4238424"/>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rPr>
              <a:t>92</a:t>
            </a:r>
            <a:endParaRPr sz="900">
              <a:solidFill>
                <a:schemeClr val="dk1"/>
              </a:solidFill>
            </a:endParaRPr>
          </a:p>
        </p:txBody>
      </p:sp>
      <p:sp>
        <p:nvSpPr>
          <p:cNvPr id="268" name="Google Shape;268;p30"/>
          <p:cNvSpPr/>
          <p:nvPr/>
        </p:nvSpPr>
        <p:spPr>
          <a:xfrm>
            <a:off x="3852279" y="3762975"/>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rPr>
              <a:t>Harry</a:t>
            </a:r>
            <a:endParaRPr b="1" sz="900">
              <a:solidFill>
                <a:schemeClr val="dk1"/>
              </a:solidFill>
            </a:endParaRPr>
          </a:p>
        </p:txBody>
      </p:sp>
      <p:sp>
        <p:nvSpPr>
          <p:cNvPr id="269" name="Google Shape;269;p30"/>
          <p:cNvSpPr/>
          <p:nvPr/>
        </p:nvSpPr>
        <p:spPr>
          <a:xfrm>
            <a:off x="3852279" y="4000700"/>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Superfans (25)</a:t>
            </a:r>
            <a:endParaRPr sz="900">
              <a:solidFill>
                <a:schemeClr val="dk1"/>
              </a:solidFill>
            </a:endParaRPr>
          </a:p>
        </p:txBody>
      </p:sp>
      <p:sp>
        <p:nvSpPr>
          <p:cNvPr id="270" name="Google Shape;270;p30"/>
          <p:cNvSpPr/>
          <p:nvPr/>
        </p:nvSpPr>
        <p:spPr>
          <a:xfrm>
            <a:off x="3852279" y="4238424"/>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rPr>
              <a:t>176</a:t>
            </a:r>
            <a:endParaRPr sz="900">
              <a:solidFill>
                <a:schemeClr val="dk1"/>
              </a:solidFill>
            </a:endParaRPr>
          </a:p>
        </p:txBody>
      </p:sp>
      <p:sp>
        <p:nvSpPr>
          <p:cNvPr id="271" name="Google Shape;271;p30"/>
          <p:cNvSpPr/>
          <p:nvPr/>
        </p:nvSpPr>
        <p:spPr>
          <a:xfrm>
            <a:off x="3852134" y="3762975"/>
            <a:ext cx="22806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rPr>
              <a:t>Louis</a:t>
            </a:r>
            <a:endParaRPr b="1" sz="900">
              <a:solidFill>
                <a:schemeClr val="dk1"/>
              </a:solidFill>
            </a:endParaRPr>
          </a:p>
        </p:txBody>
      </p:sp>
      <p:sp>
        <p:nvSpPr>
          <p:cNvPr id="272" name="Google Shape;272;p30"/>
          <p:cNvSpPr/>
          <p:nvPr/>
        </p:nvSpPr>
        <p:spPr>
          <a:xfrm>
            <a:off x="5015778" y="4000700"/>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Non-superfans (472)</a:t>
            </a:r>
            <a:endParaRPr sz="900">
              <a:solidFill>
                <a:schemeClr val="dk1"/>
              </a:solidFill>
            </a:endParaRPr>
          </a:p>
        </p:txBody>
      </p:sp>
      <p:sp>
        <p:nvSpPr>
          <p:cNvPr id="273" name="Google Shape;273;p30"/>
          <p:cNvSpPr/>
          <p:nvPr/>
        </p:nvSpPr>
        <p:spPr>
          <a:xfrm>
            <a:off x="5015778" y="4238424"/>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rPr>
              <a:t>92</a:t>
            </a:r>
            <a:endParaRPr sz="900">
              <a:solidFill>
                <a:schemeClr val="dk1"/>
              </a:solidFill>
            </a:endParaRPr>
          </a:p>
        </p:txBody>
      </p:sp>
      <p:sp>
        <p:nvSpPr>
          <p:cNvPr id="274" name="Google Shape;274;p30"/>
          <p:cNvSpPr/>
          <p:nvPr/>
        </p:nvSpPr>
        <p:spPr>
          <a:xfrm>
            <a:off x="202525" y="4476150"/>
            <a:ext cx="12114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Avg. addition size</a:t>
            </a:r>
            <a:endParaRPr sz="800">
              <a:solidFill>
                <a:schemeClr val="dk1"/>
              </a:solidFill>
            </a:endParaRPr>
          </a:p>
        </p:txBody>
      </p:sp>
      <p:sp>
        <p:nvSpPr>
          <p:cNvPr id="275" name="Google Shape;275;p30"/>
          <p:cNvSpPr/>
          <p:nvPr/>
        </p:nvSpPr>
        <p:spPr>
          <a:xfrm>
            <a:off x="1464250" y="4476149"/>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rPr>
              <a:t>658</a:t>
            </a:r>
            <a:endParaRPr sz="900">
              <a:solidFill>
                <a:schemeClr val="dk1"/>
              </a:solidFill>
            </a:endParaRPr>
          </a:p>
        </p:txBody>
      </p:sp>
      <p:sp>
        <p:nvSpPr>
          <p:cNvPr id="276" name="Google Shape;276;p30"/>
          <p:cNvSpPr/>
          <p:nvPr/>
        </p:nvSpPr>
        <p:spPr>
          <a:xfrm>
            <a:off x="2627749" y="4476149"/>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rPr>
              <a:t>318</a:t>
            </a:r>
            <a:endParaRPr sz="900">
              <a:solidFill>
                <a:schemeClr val="dk1"/>
              </a:solidFill>
            </a:endParaRPr>
          </a:p>
        </p:txBody>
      </p:sp>
      <p:sp>
        <p:nvSpPr>
          <p:cNvPr id="277" name="Google Shape;277;p30"/>
          <p:cNvSpPr/>
          <p:nvPr/>
        </p:nvSpPr>
        <p:spPr>
          <a:xfrm>
            <a:off x="3852279" y="4476149"/>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rPr>
              <a:t>411</a:t>
            </a:r>
            <a:endParaRPr sz="900">
              <a:solidFill>
                <a:schemeClr val="dk1"/>
              </a:solidFill>
            </a:endParaRPr>
          </a:p>
        </p:txBody>
      </p:sp>
      <p:sp>
        <p:nvSpPr>
          <p:cNvPr id="278" name="Google Shape;278;p30"/>
          <p:cNvSpPr/>
          <p:nvPr/>
        </p:nvSpPr>
        <p:spPr>
          <a:xfrm>
            <a:off x="5015778" y="4476149"/>
            <a:ext cx="1116900" cy="21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rPr>
              <a:t>475</a:t>
            </a:r>
            <a:endParaRPr sz="900">
              <a:solidFill>
                <a:schemeClr val="dk1"/>
              </a:solidFill>
            </a:endParaRPr>
          </a:p>
        </p:txBody>
      </p:sp>
      <p:graphicFrame>
        <p:nvGraphicFramePr>
          <p:cNvPr id="279" name="Google Shape;279;p30"/>
          <p:cNvGraphicFramePr/>
          <p:nvPr/>
        </p:nvGraphicFramePr>
        <p:xfrm>
          <a:off x="6412050" y="1547050"/>
          <a:ext cx="3000000" cy="3000000"/>
        </p:xfrm>
        <a:graphic>
          <a:graphicData uri="http://schemas.openxmlformats.org/drawingml/2006/table">
            <a:tbl>
              <a:tblPr>
                <a:noFill/>
                <a:tableStyleId>{5712C10D-07E7-46B8-B129-A4766AD911EB}</a:tableStyleId>
              </a:tblPr>
              <a:tblGrid>
                <a:gridCol w="990725"/>
                <a:gridCol w="624450"/>
                <a:gridCol w="846625"/>
              </a:tblGrid>
              <a:tr h="219075">
                <a:tc>
                  <a:txBody>
                    <a:bodyPr/>
                    <a:lstStyle/>
                    <a:p>
                      <a:pPr indent="0" lvl="0" marL="0" rtl="0" algn="l">
                        <a:spcBef>
                          <a:spcPts val="0"/>
                        </a:spcBef>
                        <a:spcAft>
                          <a:spcPts val="0"/>
                        </a:spcAft>
                        <a:buNone/>
                      </a:pPr>
                      <a:r>
                        <a:rPr lang="en" sz="900"/>
                        <a:t> </a:t>
                      </a:r>
                      <a:r>
                        <a:rPr b="1" lang="en" sz="900">
                          <a:solidFill>
                            <a:schemeClr val="dk1"/>
                          </a:solidFill>
                        </a:rPr>
                        <a:t>Harry Styles</a:t>
                      </a:r>
                      <a:endParaRPr sz="900"/>
                    </a:p>
                  </a:txBody>
                  <a:tcPr marT="9525" marB="91425" marR="9525" marL="9525" anchor="b">
                    <a:lnT cap="flat" cmpd="sng" w="19050">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t/>
                      </a:r>
                      <a:endParaRPr b="1" sz="900"/>
                    </a:p>
                  </a:txBody>
                  <a:tcPr marT="9525" marB="91425" marR="9525" marL="9525" anchor="b">
                    <a:lnT cap="flat" cmpd="sng" w="19050">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19075">
                <a:tc>
                  <a:txBody>
                    <a:bodyPr/>
                    <a:lstStyle/>
                    <a:p>
                      <a:pPr indent="0" lvl="0" marL="0" rtl="0" algn="l">
                        <a:spcBef>
                          <a:spcPts val="0"/>
                        </a:spcBef>
                        <a:spcAft>
                          <a:spcPts val="0"/>
                        </a:spcAft>
                        <a:buNone/>
                      </a:pPr>
                      <a:r>
                        <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 sz="900">
                          <a:solidFill>
                            <a:schemeClr val="dk1"/>
                          </a:solidFill>
                        </a:rPr>
                        <a:t>U statistic</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 sz="900">
                          <a:solidFill>
                            <a:schemeClr val="dk1"/>
                          </a:solidFill>
                        </a:rPr>
                        <a:t>P-value</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900"/>
                        <a:t>Avg. edit size</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rgbClr val="3B3B3B"/>
                          </a:solidFill>
                        </a:rPr>
                        <a:t>505999</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dk1"/>
                          </a:solidFill>
                        </a:rPr>
                        <a:t>0.81</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19075">
                <a:tc>
                  <a:txBody>
                    <a:bodyPr/>
                    <a:lstStyle/>
                    <a:p>
                      <a:pPr indent="0" lvl="0" marL="0" rtl="0" algn="l">
                        <a:spcBef>
                          <a:spcPts val="0"/>
                        </a:spcBef>
                        <a:spcAft>
                          <a:spcPts val="0"/>
                        </a:spcAft>
                        <a:buNone/>
                      </a:pPr>
                      <a:r>
                        <a:rPr lang="en" sz="900"/>
                        <a:t>Avg.</a:t>
                      </a:r>
                      <a:r>
                        <a:rPr lang="en" sz="900"/>
                        <a:t> “addition” size</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rgbClr val="3B3B3B"/>
                          </a:solidFill>
                        </a:rPr>
                        <a:t>215625</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dk1"/>
                          </a:solidFill>
                        </a:rPr>
                        <a:t>7.17e-18</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r>
            </a:tbl>
          </a:graphicData>
        </a:graphic>
      </p:graphicFrame>
      <p:graphicFrame>
        <p:nvGraphicFramePr>
          <p:cNvPr id="280" name="Google Shape;280;p30"/>
          <p:cNvGraphicFramePr/>
          <p:nvPr/>
        </p:nvGraphicFramePr>
        <p:xfrm>
          <a:off x="6412050" y="3175500"/>
          <a:ext cx="3000000" cy="3000000"/>
        </p:xfrm>
        <a:graphic>
          <a:graphicData uri="http://schemas.openxmlformats.org/drawingml/2006/table">
            <a:tbl>
              <a:tblPr>
                <a:noFill/>
                <a:tableStyleId>{5712C10D-07E7-46B8-B129-A4766AD911EB}</a:tableStyleId>
              </a:tblPr>
              <a:tblGrid>
                <a:gridCol w="1009025"/>
                <a:gridCol w="635975"/>
                <a:gridCol w="862250"/>
              </a:tblGrid>
              <a:tr h="411800">
                <a:tc>
                  <a:txBody>
                    <a:bodyPr/>
                    <a:lstStyle/>
                    <a:p>
                      <a:pPr indent="0" lvl="0" marL="0" rtl="0" algn="l">
                        <a:lnSpc>
                          <a:spcPct val="100000"/>
                        </a:lnSpc>
                        <a:spcBef>
                          <a:spcPts val="0"/>
                        </a:spcBef>
                        <a:spcAft>
                          <a:spcPts val="0"/>
                        </a:spcAft>
                        <a:buNone/>
                      </a:pPr>
                      <a:r>
                        <a:rPr b="1" lang="en" sz="900">
                          <a:solidFill>
                            <a:schemeClr val="dk1"/>
                          </a:solidFill>
                        </a:rPr>
                        <a:t>Louis Tomlinson</a:t>
                      </a:r>
                      <a:endParaRPr sz="900"/>
                    </a:p>
                  </a:txBody>
                  <a:tcPr marT="9525" marB="91425" marR="9525" marL="9525" anchor="b">
                    <a:lnT cap="flat" cmpd="sng" w="19050">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l">
                        <a:lnSpc>
                          <a:spcPct val="100000"/>
                        </a:lnSpc>
                        <a:spcBef>
                          <a:spcPts val="0"/>
                        </a:spcBef>
                        <a:spcAft>
                          <a:spcPts val="0"/>
                        </a:spcAft>
                        <a:buNone/>
                      </a:pPr>
                      <a:r>
                        <a:t/>
                      </a:r>
                      <a:endParaRPr b="1" sz="900"/>
                    </a:p>
                  </a:txBody>
                  <a:tcPr marT="9525" marB="91425" marR="9525" marL="9525" anchor="b">
                    <a:lnT cap="flat" cmpd="sng" w="19050">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19075">
                <a:tc>
                  <a:txBody>
                    <a:bodyPr/>
                    <a:lstStyle/>
                    <a:p>
                      <a:pPr indent="0" lvl="0" marL="0" rtl="0" algn="l">
                        <a:spcBef>
                          <a:spcPts val="0"/>
                        </a:spcBef>
                        <a:spcAft>
                          <a:spcPts val="0"/>
                        </a:spcAft>
                        <a:buNone/>
                      </a:pPr>
                      <a:r>
                        <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 sz="900">
                          <a:solidFill>
                            <a:schemeClr val="dk1"/>
                          </a:solidFill>
                        </a:rPr>
                        <a:t>U statistic</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 sz="900">
                          <a:solidFill>
                            <a:schemeClr val="dk1"/>
                          </a:solidFill>
                        </a:rPr>
                        <a:t>P-value</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900"/>
                        <a:t>Avg. edit size</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141456</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5.63e-7</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19075">
                <a:tc>
                  <a:txBody>
                    <a:bodyPr/>
                    <a:lstStyle/>
                    <a:p>
                      <a:pPr indent="0" lvl="0" marL="0" rtl="0" algn="l">
                        <a:spcBef>
                          <a:spcPts val="0"/>
                        </a:spcBef>
                        <a:spcAft>
                          <a:spcPts val="0"/>
                        </a:spcAft>
                        <a:buNone/>
                      </a:pPr>
                      <a:r>
                        <a:rPr lang="en" sz="900"/>
                        <a:t>Avg. “addition” size </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rgbClr val="3B3B3B"/>
                          </a:solidFill>
                        </a:rPr>
                        <a:t>52897</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solidFill>
                            <a:schemeClr val="dk1"/>
                          </a:solidFill>
                        </a:rPr>
                        <a:t>0.00245</a:t>
                      </a:r>
                      <a:endParaRPr sz="900">
                        <a:solidFill>
                          <a:schemeClr val="dk1"/>
                        </a:solidFill>
                      </a:endParaRPr>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r>
            </a:tbl>
          </a:graphicData>
        </a:graphic>
      </p:graphicFrame>
      <p:pic>
        <p:nvPicPr>
          <p:cNvPr id="281" name="Google Shape;281;p30"/>
          <p:cNvPicPr preferRelativeResize="0"/>
          <p:nvPr/>
        </p:nvPicPr>
        <p:blipFill>
          <a:blip r:embed="rId3">
            <a:alphaModFix/>
          </a:blip>
          <a:stretch>
            <a:fillRect/>
          </a:stretch>
        </p:blipFill>
        <p:spPr>
          <a:xfrm>
            <a:off x="64925" y="949175"/>
            <a:ext cx="6105450" cy="2669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87" name="Google Shape;287;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88" name="Google Shape;288;p31"/>
          <p:cNvPicPr preferRelativeResize="0"/>
          <p:nvPr/>
        </p:nvPicPr>
        <p:blipFill>
          <a:blip r:embed="rId3">
            <a:alphaModFix/>
          </a:blip>
          <a:stretch>
            <a:fillRect/>
          </a:stretch>
        </p:blipFill>
        <p:spPr>
          <a:xfrm>
            <a:off x="297636" y="0"/>
            <a:ext cx="8548730"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882475" y="811300"/>
            <a:ext cx="7200335" cy="4332200"/>
          </a:xfrm>
          <a:prstGeom prst="rect">
            <a:avLst/>
          </a:prstGeom>
          <a:noFill/>
          <a:ln>
            <a:noFill/>
          </a:ln>
        </p:spPr>
      </p:pic>
      <p:sp>
        <p:nvSpPr>
          <p:cNvPr id="62" name="Google Shape;62;p14"/>
          <p:cNvSpPr/>
          <p:nvPr/>
        </p:nvSpPr>
        <p:spPr>
          <a:xfrm>
            <a:off x="150" y="-63550"/>
            <a:ext cx="9144000" cy="7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67400" y="-9100"/>
            <a:ext cx="8830500" cy="683700"/>
          </a:xfrm>
          <a:prstGeom prst="rect">
            <a:avLst/>
          </a:prstGeom>
        </p:spPr>
        <p:txBody>
          <a:bodyPr anchorCtr="0" anchor="ctr" bIns="91425" lIns="91425" spcFirstLastPara="1" rIns="91425" wrap="square" tIns="91425">
            <a:normAutofit lnSpcReduction="10000"/>
          </a:bodyPr>
          <a:lstStyle/>
          <a:p>
            <a:pPr indent="0" lvl="0" marL="0" rtl="0" algn="l">
              <a:lnSpc>
                <a:spcPct val="100000"/>
              </a:lnSpc>
              <a:spcBef>
                <a:spcPts val="0"/>
              </a:spcBef>
              <a:spcAft>
                <a:spcPts val="0"/>
              </a:spcAft>
              <a:buSzPts val="935"/>
              <a:buNone/>
            </a:pPr>
            <a:r>
              <a:rPr lang="en" sz="1679">
                <a:latin typeface="Open Sans Medium"/>
                <a:ea typeface="Open Sans Medium"/>
                <a:cs typeface="Open Sans Medium"/>
                <a:sym typeface="Open Sans Medium"/>
              </a:rPr>
              <a:t>Major career events correspond to spikes in Wikipedia revisions – strong divergence in revision size observed since 2017 (Harry’s First Album)</a:t>
            </a:r>
            <a:endParaRPr sz="1679">
              <a:latin typeface="Open Sans Medium"/>
              <a:ea typeface="Open Sans Medium"/>
              <a:cs typeface="Open Sans Medium"/>
              <a:sym typeface="Open Sans Medium"/>
            </a:endParaRPr>
          </a:p>
        </p:txBody>
      </p:sp>
      <p:sp>
        <p:nvSpPr>
          <p:cNvPr id="64" name="Google Shape;64;p14"/>
          <p:cNvSpPr/>
          <p:nvPr/>
        </p:nvSpPr>
        <p:spPr>
          <a:xfrm>
            <a:off x="4150888" y="2214400"/>
            <a:ext cx="105300" cy="105300"/>
          </a:xfrm>
          <a:prstGeom prst="ellipse">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6030638" y="1774700"/>
            <a:ext cx="105300" cy="105300"/>
          </a:xfrm>
          <a:prstGeom prst="ellipse">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666666"/>
              </a:highlight>
            </a:endParaRPr>
          </a:p>
        </p:txBody>
      </p:sp>
      <p:sp>
        <p:nvSpPr>
          <p:cNvPr id="66" name="Google Shape;66;p14"/>
          <p:cNvSpPr/>
          <p:nvPr/>
        </p:nvSpPr>
        <p:spPr>
          <a:xfrm>
            <a:off x="6883063" y="1369275"/>
            <a:ext cx="105300" cy="105300"/>
          </a:xfrm>
          <a:prstGeom prst="ellipse">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txBox="1"/>
          <p:nvPr/>
        </p:nvSpPr>
        <p:spPr>
          <a:xfrm>
            <a:off x="3469138" y="1950500"/>
            <a:ext cx="1468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999999"/>
                </a:solidFill>
                <a:latin typeface="Calibri"/>
                <a:ea typeface="Calibri"/>
                <a:cs typeface="Calibri"/>
                <a:sym typeface="Calibri"/>
              </a:rPr>
              <a:t>Harry Styles’ Solo Debut</a:t>
            </a:r>
            <a:endParaRPr b="1" sz="900">
              <a:solidFill>
                <a:srgbClr val="999999"/>
              </a:solidFill>
              <a:latin typeface="Calibri"/>
              <a:ea typeface="Calibri"/>
              <a:cs typeface="Calibri"/>
              <a:sym typeface="Calibri"/>
            </a:endParaRPr>
          </a:p>
        </p:txBody>
      </p:sp>
      <p:sp>
        <p:nvSpPr>
          <p:cNvPr id="68" name="Google Shape;68;p14"/>
          <p:cNvSpPr txBox="1"/>
          <p:nvPr/>
        </p:nvSpPr>
        <p:spPr>
          <a:xfrm>
            <a:off x="4397688" y="1611225"/>
            <a:ext cx="1621800" cy="295500"/>
          </a:xfrm>
          <a:prstGeom prst="rect">
            <a:avLst/>
          </a:prstGeom>
          <a:noFill/>
          <a:ln>
            <a:noFill/>
          </a:ln>
        </p:spPr>
        <p:txBody>
          <a:bodyPr anchorCtr="0" anchor="t" bIns="91425" lIns="91425" spcFirstLastPara="1" rIns="91425" wrap="square" tIns="91425">
            <a:spAutoFit/>
          </a:bodyPr>
          <a:lstStyle/>
          <a:p>
            <a:pPr indent="0" lvl="0" marL="0" rtl="0" algn="r">
              <a:lnSpc>
                <a:spcPct val="80000"/>
              </a:lnSpc>
              <a:spcBef>
                <a:spcPts val="0"/>
              </a:spcBef>
              <a:spcAft>
                <a:spcPts val="0"/>
              </a:spcAft>
              <a:buNone/>
            </a:pPr>
            <a:r>
              <a:t/>
            </a:r>
            <a:endParaRPr b="1" sz="900">
              <a:solidFill>
                <a:srgbClr val="999999"/>
              </a:solidFill>
              <a:latin typeface="Calibri"/>
              <a:ea typeface="Calibri"/>
              <a:cs typeface="Calibri"/>
              <a:sym typeface="Calibri"/>
            </a:endParaRPr>
          </a:p>
        </p:txBody>
      </p:sp>
      <p:sp>
        <p:nvSpPr>
          <p:cNvPr id="69" name="Google Shape;69;p14"/>
          <p:cNvSpPr txBox="1"/>
          <p:nvPr/>
        </p:nvSpPr>
        <p:spPr>
          <a:xfrm>
            <a:off x="6938650" y="1260375"/>
            <a:ext cx="1356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999999"/>
                </a:solidFill>
                <a:latin typeface="Calibri"/>
                <a:ea typeface="Calibri"/>
                <a:cs typeface="Calibri"/>
                <a:sym typeface="Calibri"/>
              </a:rPr>
              <a:t>Harry Styles’ 3rd Album</a:t>
            </a:r>
            <a:endParaRPr b="1" sz="900">
              <a:solidFill>
                <a:srgbClr val="999999"/>
              </a:solidFill>
              <a:latin typeface="Calibri"/>
              <a:ea typeface="Calibri"/>
              <a:cs typeface="Calibri"/>
              <a:sym typeface="Calibri"/>
            </a:endParaRPr>
          </a:p>
        </p:txBody>
      </p:sp>
      <p:sp>
        <p:nvSpPr>
          <p:cNvPr id="70" name="Google Shape;70;p14"/>
          <p:cNvSpPr txBox="1"/>
          <p:nvPr/>
        </p:nvSpPr>
        <p:spPr>
          <a:xfrm>
            <a:off x="4508238" y="1583475"/>
            <a:ext cx="15378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900">
                <a:solidFill>
                  <a:srgbClr val="999999"/>
                </a:solidFill>
                <a:latin typeface="Calibri"/>
                <a:ea typeface="Calibri"/>
                <a:cs typeface="Calibri"/>
                <a:sym typeface="Calibri"/>
              </a:rPr>
              <a:t>Rise in Popularity During COVID-19 (TikTok)</a:t>
            </a:r>
            <a:endParaRPr b="1" sz="900">
              <a:solidFill>
                <a:srgbClr val="999999"/>
              </a:solidFill>
              <a:latin typeface="Calibri"/>
              <a:ea typeface="Calibri"/>
              <a:cs typeface="Calibri"/>
              <a:sym typeface="Calibri"/>
            </a:endParaRPr>
          </a:p>
        </p:txBody>
      </p:sp>
      <p:sp>
        <p:nvSpPr>
          <p:cNvPr id="71" name="Google Shape;71;p14"/>
          <p:cNvSpPr/>
          <p:nvPr/>
        </p:nvSpPr>
        <p:spPr>
          <a:xfrm>
            <a:off x="5093163" y="3336350"/>
            <a:ext cx="105300" cy="105300"/>
          </a:xfrm>
          <a:prstGeom prst="ellipse">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666666"/>
              </a:highlight>
            </a:endParaRPr>
          </a:p>
        </p:txBody>
      </p:sp>
      <p:sp>
        <p:nvSpPr>
          <p:cNvPr id="72" name="Google Shape;72;p14"/>
          <p:cNvSpPr txBox="1"/>
          <p:nvPr/>
        </p:nvSpPr>
        <p:spPr>
          <a:xfrm>
            <a:off x="4911263" y="2935575"/>
            <a:ext cx="103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999999"/>
                </a:solidFill>
                <a:latin typeface="Calibri"/>
                <a:ea typeface="Calibri"/>
                <a:cs typeface="Calibri"/>
                <a:sym typeface="Calibri"/>
              </a:rPr>
              <a:t>Louis Tomlinson’s five new singles</a:t>
            </a:r>
            <a:endParaRPr b="1" sz="900">
              <a:solidFill>
                <a:srgbClr val="99999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2" name="Shape 292"/>
        <p:cNvGrpSpPr/>
        <p:nvPr/>
      </p:nvGrpSpPr>
      <p:grpSpPr>
        <a:xfrm>
          <a:off x="0" y="0"/>
          <a:ext cx="0" cy="0"/>
          <a:chOff x="0" y="0"/>
          <a:chExt cx="0" cy="0"/>
        </a:xfrm>
      </p:grpSpPr>
      <p:sp>
        <p:nvSpPr>
          <p:cNvPr id="293" name="Google Shape;293;p32"/>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32"/>
          <p:cNvSpPr txBox="1"/>
          <p:nvPr>
            <p:ph idx="1" type="subTitle"/>
          </p:nvPr>
        </p:nvSpPr>
        <p:spPr>
          <a:xfrm>
            <a:off x="314800" y="76850"/>
            <a:ext cx="8649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2080">
                <a:latin typeface="Open Sans"/>
                <a:ea typeface="Open Sans"/>
                <a:cs typeface="Open Sans"/>
                <a:sym typeface="Open Sans"/>
              </a:rPr>
              <a:t>Average </a:t>
            </a:r>
            <a:r>
              <a:rPr lang="en" sz="2080">
                <a:solidFill>
                  <a:srgbClr val="FF0000"/>
                </a:solidFill>
                <a:latin typeface="Open Sans"/>
                <a:ea typeface="Open Sans"/>
                <a:cs typeface="Open Sans"/>
                <a:sym typeface="Open Sans"/>
              </a:rPr>
              <a:t>revision lenght</a:t>
            </a:r>
            <a:r>
              <a:rPr lang="en" sz="2080">
                <a:latin typeface="Open Sans"/>
                <a:ea typeface="Open Sans"/>
                <a:cs typeface="Open Sans"/>
                <a:sym typeface="Open Sans"/>
              </a:rPr>
              <a:t> is higher for superfans compared to other contributors </a:t>
            </a:r>
            <a:endParaRPr sz="2080">
              <a:latin typeface="Open Sans"/>
              <a:ea typeface="Open Sans"/>
              <a:cs typeface="Open Sans"/>
              <a:sym typeface="Open Sans"/>
            </a:endParaRPr>
          </a:p>
        </p:txBody>
      </p:sp>
      <p:sp>
        <p:nvSpPr>
          <p:cNvPr id="295" name="Google Shape;295;p32"/>
          <p:cNvSpPr txBox="1"/>
          <p:nvPr/>
        </p:nvSpPr>
        <p:spPr>
          <a:xfrm>
            <a:off x="6004800" y="1605950"/>
            <a:ext cx="31392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Mann Whitney U Test</a:t>
            </a:r>
            <a:endParaRPr sz="1600">
              <a:solidFill>
                <a:schemeClr val="dk2"/>
              </a:solidFill>
            </a:endParaRPr>
          </a:p>
        </p:txBody>
      </p:sp>
      <p:cxnSp>
        <p:nvCxnSpPr>
          <p:cNvPr id="296" name="Google Shape;296;p32"/>
          <p:cNvCxnSpPr/>
          <p:nvPr/>
        </p:nvCxnSpPr>
        <p:spPr>
          <a:xfrm>
            <a:off x="5923350" y="1137750"/>
            <a:ext cx="0" cy="3774000"/>
          </a:xfrm>
          <a:prstGeom prst="straightConnector1">
            <a:avLst/>
          </a:prstGeom>
          <a:noFill/>
          <a:ln cap="flat" cmpd="sng" w="38100">
            <a:solidFill>
              <a:schemeClr val="dk2"/>
            </a:solidFill>
            <a:prstDash val="solid"/>
            <a:round/>
            <a:headEnd len="med" w="med" type="none"/>
            <a:tailEnd len="med" w="med" type="none"/>
          </a:ln>
        </p:spPr>
      </p:cxnSp>
      <p:sp>
        <p:nvSpPr>
          <p:cNvPr id="297" name="Google Shape;297;p32"/>
          <p:cNvSpPr/>
          <p:nvPr/>
        </p:nvSpPr>
        <p:spPr>
          <a:xfrm>
            <a:off x="6093000" y="2016125"/>
            <a:ext cx="2871600" cy="4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 =  x</a:t>
            </a:r>
            <a:endParaRPr>
              <a:solidFill>
                <a:schemeClr val="dk1"/>
              </a:solidFill>
            </a:endParaRPr>
          </a:p>
        </p:txBody>
      </p:sp>
      <p:sp>
        <p:nvSpPr>
          <p:cNvPr id="298" name="Google Shape;298;p32"/>
          <p:cNvSpPr/>
          <p:nvPr/>
        </p:nvSpPr>
        <p:spPr>
          <a:xfrm>
            <a:off x="6093000" y="2547750"/>
            <a:ext cx="2871600" cy="4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Test results data</a:t>
            </a:r>
            <a:endParaRPr>
              <a:solidFill>
                <a:srgbClr val="FF0000"/>
              </a:solidFill>
            </a:endParaRPr>
          </a:p>
        </p:txBody>
      </p:sp>
      <p:pic>
        <p:nvPicPr>
          <p:cNvPr id="299" name="Google Shape;299;p32"/>
          <p:cNvPicPr preferRelativeResize="0"/>
          <p:nvPr/>
        </p:nvPicPr>
        <p:blipFill>
          <a:blip r:embed="rId3">
            <a:alphaModFix/>
          </a:blip>
          <a:stretch>
            <a:fillRect/>
          </a:stretch>
        </p:blipFill>
        <p:spPr>
          <a:xfrm>
            <a:off x="162375" y="1070850"/>
            <a:ext cx="5582326" cy="2376850"/>
          </a:xfrm>
          <a:prstGeom prst="rect">
            <a:avLst/>
          </a:prstGeom>
          <a:noFill/>
          <a:ln>
            <a:noFill/>
          </a:ln>
        </p:spPr>
      </p:pic>
      <p:graphicFrame>
        <p:nvGraphicFramePr>
          <p:cNvPr id="300" name="Google Shape;300;p32"/>
          <p:cNvGraphicFramePr/>
          <p:nvPr/>
        </p:nvGraphicFramePr>
        <p:xfrm>
          <a:off x="459175" y="3680000"/>
          <a:ext cx="3000000" cy="3000000"/>
        </p:xfrm>
        <a:graphic>
          <a:graphicData uri="http://schemas.openxmlformats.org/drawingml/2006/table">
            <a:tbl>
              <a:tblPr>
                <a:noFill/>
                <a:tableStyleId>{5712C10D-07E7-46B8-B129-A4766AD911EB}</a:tableStyleId>
              </a:tblPr>
              <a:tblGrid>
                <a:gridCol w="1275375"/>
                <a:gridCol w="803850"/>
                <a:gridCol w="1089875"/>
                <a:gridCol w="796150"/>
                <a:gridCol w="1242250"/>
              </a:tblGrid>
              <a:tr h="247150">
                <a:tc>
                  <a:txBody>
                    <a:bodyPr/>
                    <a:lstStyle/>
                    <a:p>
                      <a:pPr indent="0" lvl="0" marL="0" rtl="0" algn="l">
                        <a:spcBef>
                          <a:spcPts val="0"/>
                        </a:spcBef>
                        <a:spcAft>
                          <a:spcPts val="0"/>
                        </a:spcAft>
                        <a:buNone/>
                      </a:pPr>
                      <a:r>
                        <a:t/>
                      </a:r>
                      <a:endParaRPr sz="900"/>
                    </a:p>
                  </a:txBody>
                  <a:tcPr marT="9525" marB="91425" marR="9525" marL="9525" anchor="b">
                    <a:lnT cap="flat" cmpd="sng" w="19050">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 sz="900"/>
                        <a:t>Harry Styles</a:t>
                      </a:r>
                      <a:endParaRPr b="1" sz="900"/>
                    </a:p>
                  </a:txBody>
                  <a:tcPr marT="9525" marB="91425" marR="9525" marL="9525" anchor="b">
                    <a:lnT cap="flat" cmpd="sng" w="19050">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b="1" lang="en" sz="900"/>
                        <a:t>Louis Tomlinson</a:t>
                      </a:r>
                      <a:endParaRPr b="1" sz="900"/>
                    </a:p>
                  </a:txBody>
                  <a:tcPr marT="9525" marB="91425" marR="9525" marL="9525" anchor="b">
                    <a:lnT cap="flat" cmpd="sng" w="19050">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66575">
                <a:tc>
                  <a:txBody>
                    <a:bodyPr/>
                    <a:lstStyle/>
                    <a:p>
                      <a:pPr indent="0" lvl="0" marL="0" rtl="0" algn="l">
                        <a:spcBef>
                          <a:spcPts val="0"/>
                        </a:spcBef>
                        <a:spcAft>
                          <a:spcPts val="0"/>
                        </a:spcAft>
                        <a:buNone/>
                      </a:pPr>
                      <a:r>
                        <a:rPr lang="en" sz="900"/>
                        <a:t>Editor type (n)</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Superfans (35)</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Non-superfans (724)</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Superfans (25)</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Non-superfans (472)</a:t>
                      </a:r>
                      <a:endParaRPr sz="900"/>
                    </a:p>
                  </a:txBody>
                  <a:tcPr marT="9525" marB="91425" marR="9525" marL="9525" anchor="b">
                    <a:lnT cap="flat" cmpd="sng" w="9525">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47150">
                <a:tc>
                  <a:txBody>
                    <a:bodyPr/>
                    <a:lstStyle/>
                    <a:p>
                      <a:pPr indent="0" lvl="0" marL="0" rtl="0" algn="l">
                        <a:spcBef>
                          <a:spcPts val="0"/>
                        </a:spcBef>
                        <a:spcAft>
                          <a:spcPts val="0"/>
                        </a:spcAft>
                        <a:buNone/>
                      </a:pPr>
                      <a:r>
                        <a:rPr lang="en" sz="900"/>
                        <a:t>Average edit size</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177</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92</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176</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92</a:t>
                      </a:r>
                      <a:endParaRPr sz="900"/>
                    </a:p>
                  </a:txBody>
                  <a:tcPr marT="9525" marB="91425" marR="9525" marL="9525" anchor="b">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60700">
                <a:tc>
                  <a:txBody>
                    <a:bodyPr/>
                    <a:lstStyle/>
                    <a:p>
                      <a:pPr indent="0" lvl="0" marL="0" rtl="0" algn="l">
                        <a:spcBef>
                          <a:spcPts val="0"/>
                        </a:spcBef>
                        <a:spcAft>
                          <a:spcPts val="0"/>
                        </a:spcAft>
                        <a:buNone/>
                      </a:pPr>
                      <a:r>
                        <a:rPr lang="en" sz="900"/>
                        <a:t>Average “addition” size*</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658</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318</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411</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475</a:t>
                      </a:r>
                      <a:endParaRPr sz="900"/>
                    </a:p>
                  </a:txBody>
                  <a:tcPr marT="9525" marB="91425" marR="9525" marL="9525" anchor="b">
                    <a:lnT cap="flat" cmpd="sng" w="5950">
                      <a:solidFill>
                        <a:srgbClr val="000000"/>
                      </a:solidFill>
                      <a:prstDash val="solid"/>
                      <a:round/>
                      <a:headEnd len="sm" w="sm" type="none"/>
                      <a:tailEnd len="sm" w="sm" type="none"/>
                    </a:lnT>
                    <a:lnB cap="flat" cmpd="sng" w="238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pic>
        <p:nvPicPr>
          <p:cNvPr id="305" name="Google Shape;305;p33"/>
          <p:cNvPicPr preferRelativeResize="0"/>
          <p:nvPr/>
        </p:nvPicPr>
        <p:blipFill>
          <a:blip r:embed="rId3">
            <a:alphaModFix/>
          </a:blip>
          <a:stretch>
            <a:fillRect/>
          </a:stretch>
        </p:blipFill>
        <p:spPr>
          <a:xfrm>
            <a:off x="146675" y="176350"/>
            <a:ext cx="4342901" cy="2775325"/>
          </a:xfrm>
          <a:prstGeom prst="rect">
            <a:avLst/>
          </a:prstGeom>
          <a:noFill/>
          <a:ln>
            <a:noFill/>
          </a:ln>
        </p:spPr>
      </p:pic>
      <p:sp>
        <p:nvSpPr>
          <p:cNvPr id="306" name="Google Shape;306;p33"/>
          <p:cNvSpPr txBox="1"/>
          <p:nvPr/>
        </p:nvSpPr>
        <p:spPr>
          <a:xfrm>
            <a:off x="591175" y="469175"/>
            <a:ext cx="34539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307" name="Google Shape;307;p33"/>
          <p:cNvSpPr txBox="1"/>
          <p:nvPr/>
        </p:nvSpPr>
        <p:spPr>
          <a:xfrm>
            <a:off x="466925" y="379100"/>
            <a:ext cx="34704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308" name="Google Shape;308;p33"/>
          <p:cNvPicPr preferRelativeResize="0"/>
          <p:nvPr/>
        </p:nvPicPr>
        <p:blipFill>
          <a:blip r:embed="rId4">
            <a:alphaModFix/>
          </a:blip>
          <a:stretch>
            <a:fillRect/>
          </a:stretch>
        </p:blipFill>
        <p:spPr>
          <a:xfrm>
            <a:off x="4348906" y="1922300"/>
            <a:ext cx="4550794" cy="2908200"/>
          </a:xfrm>
          <a:prstGeom prst="rect">
            <a:avLst/>
          </a:prstGeom>
          <a:noFill/>
          <a:ln>
            <a:noFill/>
          </a:ln>
        </p:spPr>
      </p:pic>
      <p:sp>
        <p:nvSpPr>
          <p:cNvPr id="309" name="Google Shape;309;p33"/>
          <p:cNvSpPr/>
          <p:nvPr/>
        </p:nvSpPr>
        <p:spPr>
          <a:xfrm>
            <a:off x="1710100" y="3025575"/>
            <a:ext cx="2464200" cy="139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Need</a:t>
            </a:r>
            <a:r>
              <a:rPr lang="en"/>
              <a:t> group decision</a:t>
            </a:r>
            <a:endParaRPr/>
          </a:p>
        </p:txBody>
      </p:sp>
      <p:pic>
        <p:nvPicPr>
          <p:cNvPr id="310" name="Google Shape;310;p33"/>
          <p:cNvPicPr preferRelativeResize="0"/>
          <p:nvPr/>
        </p:nvPicPr>
        <p:blipFill>
          <a:blip r:embed="rId5">
            <a:alphaModFix/>
          </a:blip>
          <a:stretch>
            <a:fillRect/>
          </a:stretch>
        </p:blipFill>
        <p:spPr>
          <a:xfrm>
            <a:off x="152400" y="2424925"/>
            <a:ext cx="4021900" cy="256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p34"/>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34"/>
          <p:cNvSpPr txBox="1"/>
          <p:nvPr>
            <p:ph idx="1" type="subTitle"/>
          </p:nvPr>
        </p:nvSpPr>
        <p:spPr>
          <a:xfrm>
            <a:off x="314800" y="76850"/>
            <a:ext cx="8649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2080">
                <a:latin typeface="Open Sans"/>
                <a:ea typeface="Open Sans"/>
                <a:cs typeface="Open Sans"/>
                <a:sym typeface="Open Sans"/>
              </a:rPr>
              <a:t>Average revision length is higher for superfans than for other contributors, when disregarding text removals</a:t>
            </a:r>
            <a:endParaRPr sz="2080">
              <a:latin typeface="Open Sans"/>
              <a:ea typeface="Open Sans"/>
              <a:cs typeface="Open Sans"/>
              <a:sym typeface="Open Sans"/>
            </a:endParaRPr>
          </a:p>
        </p:txBody>
      </p:sp>
      <p:sp>
        <p:nvSpPr>
          <p:cNvPr id="317" name="Google Shape;317;p34"/>
          <p:cNvSpPr/>
          <p:nvPr/>
        </p:nvSpPr>
        <p:spPr>
          <a:xfrm>
            <a:off x="922400" y="4029974"/>
            <a:ext cx="11571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Object of inquiry </a:t>
            </a:r>
            <a:r>
              <a:rPr b="1" lang="en" sz="750">
                <a:solidFill>
                  <a:schemeClr val="dk1"/>
                </a:solidFill>
              </a:rPr>
              <a:t>(n)</a:t>
            </a:r>
            <a:endParaRPr sz="750">
              <a:solidFill>
                <a:schemeClr val="dk1"/>
              </a:solidFill>
            </a:endParaRPr>
          </a:p>
        </p:txBody>
      </p:sp>
      <p:sp>
        <p:nvSpPr>
          <p:cNvPr id="318" name="Google Shape;318;p34"/>
          <p:cNvSpPr/>
          <p:nvPr/>
        </p:nvSpPr>
        <p:spPr>
          <a:xfrm>
            <a:off x="922400" y="4231598"/>
            <a:ext cx="11571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Avg. edit size</a:t>
            </a:r>
            <a:endParaRPr sz="750">
              <a:solidFill>
                <a:schemeClr val="dk1"/>
              </a:solidFill>
            </a:endParaRPr>
          </a:p>
        </p:txBody>
      </p:sp>
      <p:sp>
        <p:nvSpPr>
          <p:cNvPr id="319" name="Google Shape;319;p34"/>
          <p:cNvSpPr/>
          <p:nvPr/>
        </p:nvSpPr>
        <p:spPr>
          <a:xfrm>
            <a:off x="2108685" y="3828350"/>
            <a:ext cx="22314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Harry</a:t>
            </a:r>
            <a:endParaRPr b="1" sz="750">
              <a:solidFill>
                <a:schemeClr val="dk1"/>
              </a:solidFill>
            </a:endParaRPr>
          </a:p>
        </p:txBody>
      </p:sp>
      <p:sp>
        <p:nvSpPr>
          <p:cNvPr id="320" name="Google Shape;320;p34"/>
          <p:cNvSpPr/>
          <p:nvPr/>
        </p:nvSpPr>
        <p:spPr>
          <a:xfrm>
            <a:off x="2108691" y="4029970"/>
            <a:ext cx="10938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50">
                <a:solidFill>
                  <a:schemeClr val="dk1"/>
                </a:solidFill>
              </a:rPr>
              <a:t>Superfans (35)</a:t>
            </a:r>
            <a:endParaRPr sz="750">
              <a:solidFill>
                <a:schemeClr val="dk1"/>
              </a:solidFill>
            </a:endParaRPr>
          </a:p>
        </p:txBody>
      </p:sp>
      <p:sp>
        <p:nvSpPr>
          <p:cNvPr id="321" name="Google Shape;321;p34"/>
          <p:cNvSpPr/>
          <p:nvPr/>
        </p:nvSpPr>
        <p:spPr>
          <a:xfrm>
            <a:off x="2108691" y="4231590"/>
            <a:ext cx="10938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177</a:t>
            </a:r>
            <a:endParaRPr sz="750">
              <a:solidFill>
                <a:schemeClr val="dk1"/>
              </a:solidFill>
            </a:endParaRPr>
          </a:p>
        </p:txBody>
      </p:sp>
      <p:sp>
        <p:nvSpPr>
          <p:cNvPr id="322" name="Google Shape;322;p34"/>
          <p:cNvSpPr/>
          <p:nvPr/>
        </p:nvSpPr>
        <p:spPr>
          <a:xfrm>
            <a:off x="3231770" y="4029957"/>
            <a:ext cx="11082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50">
                <a:solidFill>
                  <a:schemeClr val="dk1"/>
                </a:solidFill>
              </a:rPr>
              <a:t>Non-superfans (724)</a:t>
            </a:r>
            <a:endParaRPr sz="750">
              <a:solidFill>
                <a:schemeClr val="dk1"/>
              </a:solidFill>
            </a:endParaRPr>
          </a:p>
        </p:txBody>
      </p:sp>
      <p:sp>
        <p:nvSpPr>
          <p:cNvPr id="323" name="Google Shape;323;p34"/>
          <p:cNvSpPr/>
          <p:nvPr/>
        </p:nvSpPr>
        <p:spPr>
          <a:xfrm>
            <a:off x="3231770" y="4231574"/>
            <a:ext cx="11082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92</a:t>
            </a:r>
            <a:endParaRPr sz="750">
              <a:solidFill>
                <a:schemeClr val="dk1"/>
              </a:solidFill>
            </a:endParaRPr>
          </a:p>
        </p:txBody>
      </p:sp>
      <p:sp>
        <p:nvSpPr>
          <p:cNvPr id="324" name="Google Shape;324;p34"/>
          <p:cNvSpPr/>
          <p:nvPr/>
        </p:nvSpPr>
        <p:spPr>
          <a:xfrm>
            <a:off x="4446568" y="3828350"/>
            <a:ext cx="10938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Harry</a:t>
            </a:r>
            <a:endParaRPr b="1" sz="750">
              <a:solidFill>
                <a:schemeClr val="dk1"/>
              </a:solidFill>
            </a:endParaRPr>
          </a:p>
        </p:txBody>
      </p:sp>
      <p:sp>
        <p:nvSpPr>
          <p:cNvPr id="325" name="Google Shape;325;p34"/>
          <p:cNvSpPr/>
          <p:nvPr/>
        </p:nvSpPr>
        <p:spPr>
          <a:xfrm>
            <a:off x="4446568" y="4029970"/>
            <a:ext cx="10938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50">
                <a:solidFill>
                  <a:schemeClr val="dk1"/>
                </a:solidFill>
              </a:rPr>
              <a:t>Superfans (25)</a:t>
            </a:r>
            <a:endParaRPr sz="750">
              <a:solidFill>
                <a:schemeClr val="dk1"/>
              </a:solidFill>
            </a:endParaRPr>
          </a:p>
        </p:txBody>
      </p:sp>
      <p:sp>
        <p:nvSpPr>
          <p:cNvPr id="326" name="Google Shape;326;p34"/>
          <p:cNvSpPr/>
          <p:nvPr/>
        </p:nvSpPr>
        <p:spPr>
          <a:xfrm>
            <a:off x="4446568" y="4231591"/>
            <a:ext cx="10938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176</a:t>
            </a:r>
            <a:endParaRPr sz="750">
              <a:solidFill>
                <a:schemeClr val="dk1"/>
              </a:solidFill>
            </a:endParaRPr>
          </a:p>
        </p:txBody>
      </p:sp>
      <p:sp>
        <p:nvSpPr>
          <p:cNvPr id="327" name="Google Shape;327;p34"/>
          <p:cNvSpPr/>
          <p:nvPr/>
        </p:nvSpPr>
        <p:spPr>
          <a:xfrm>
            <a:off x="4446434" y="3828350"/>
            <a:ext cx="22161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Louis</a:t>
            </a:r>
            <a:endParaRPr b="1" sz="750">
              <a:solidFill>
                <a:schemeClr val="dk1"/>
              </a:solidFill>
            </a:endParaRPr>
          </a:p>
        </p:txBody>
      </p:sp>
      <p:sp>
        <p:nvSpPr>
          <p:cNvPr id="328" name="Google Shape;328;p34"/>
          <p:cNvSpPr/>
          <p:nvPr/>
        </p:nvSpPr>
        <p:spPr>
          <a:xfrm>
            <a:off x="5554323" y="4029953"/>
            <a:ext cx="11082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50">
                <a:solidFill>
                  <a:schemeClr val="dk1"/>
                </a:solidFill>
              </a:rPr>
              <a:t>Non-superfans (472)</a:t>
            </a:r>
            <a:endParaRPr sz="750">
              <a:solidFill>
                <a:schemeClr val="dk1"/>
              </a:solidFill>
            </a:endParaRPr>
          </a:p>
        </p:txBody>
      </p:sp>
      <p:sp>
        <p:nvSpPr>
          <p:cNvPr id="329" name="Google Shape;329;p34"/>
          <p:cNvSpPr/>
          <p:nvPr/>
        </p:nvSpPr>
        <p:spPr>
          <a:xfrm>
            <a:off x="5554323" y="4231576"/>
            <a:ext cx="11082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50">
                <a:solidFill>
                  <a:schemeClr val="dk1"/>
                </a:solidFill>
              </a:rPr>
              <a:t>92</a:t>
            </a:r>
            <a:endParaRPr sz="750">
              <a:solidFill>
                <a:schemeClr val="dk1"/>
              </a:solidFill>
            </a:endParaRPr>
          </a:p>
        </p:txBody>
      </p:sp>
      <p:sp>
        <p:nvSpPr>
          <p:cNvPr id="330" name="Google Shape;330;p34"/>
          <p:cNvSpPr/>
          <p:nvPr/>
        </p:nvSpPr>
        <p:spPr>
          <a:xfrm>
            <a:off x="922400" y="4433222"/>
            <a:ext cx="11571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Avg. addition size*</a:t>
            </a:r>
            <a:endParaRPr sz="750">
              <a:solidFill>
                <a:schemeClr val="dk1"/>
              </a:solidFill>
            </a:endParaRPr>
          </a:p>
        </p:txBody>
      </p:sp>
      <p:sp>
        <p:nvSpPr>
          <p:cNvPr id="331" name="Google Shape;331;p34"/>
          <p:cNvSpPr/>
          <p:nvPr/>
        </p:nvSpPr>
        <p:spPr>
          <a:xfrm>
            <a:off x="2108691" y="4433211"/>
            <a:ext cx="10938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658</a:t>
            </a:r>
            <a:endParaRPr sz="750">
              <a:solidFill>
                <a:schemeClr val="dk1"/>
              </a:solidFill>
            </a:endParaRPr>
          </a:p>
        </p:txBody>
      </p:sp>
      <p:sp>
        <p:nvSpPr>
          <p:cNvPr id="332" name="Google Shape;332;p34"/>
          <p:cNvSpPr/>
          <p:nvPr/>
        </p:nvSpPr>
        <p:spPr>
          <a:xfrm>
            <a:off x="3231770" y="4433192"/>
            <a:ext cx="11082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318</a:t>
            </a:r>
            <a:endParaRPr sz="750">
              <a:solidFill>
                <a:schemeClr val="dk1"/>
              </a:solidFill>
            </a:endParaRPr>
          </a:p>
        </p:txBody>
      </p:sp>
      <p:sp>
        <p:nvSpPr>
          <p:cNvPr id="333" name="Google Shape;333;p34"/>
          <p:cNvSpPr/>
          <p:nvPr/>
        </p:nvSpPr>
        <p:spPr>
          <a:xfrm>
            <a:off x="4446568" y="4433211"/>
            <a:ext cx="10938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411</a:t>
            </a:r>
            <a:endParaRPr sz="750">
              <a:solidFill>
                <a:schemeClr val="dk1"/>
              </a:solidFill>
            </a:endParaRPr>
          </a:p>
        </p:txBody>
      </p:sp>
      <p:sp>
        <p:nvSpPr>
          <p:cNvPr id="334" name="Google Shape;334;p34"/>
          <p:cNvSpPr/>
          <p:nvPr/>
        </p:nvSpPr>
        <p:spPr>
          <a:xfrm>
            <a:off x="5554323" y="4433200"/>
            <a:ext cx="11082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475</a:t>
            </a:r>
            <a:endParaRPr sz="750">
              <a:solidFill>
                <a:schemeClr val="dk1"/>
              </a:solidFill>
            </a:endParaRPr>
          </a:p>
        </p:txBody>
      </p:sp>
      <p:pic>
        <p:nvPicPr>
          <p:cNvPr id="335" name="Google Shape;335;p34"/>
          <p:cNvPicPr preferRelativeResize="0"/>
          <p:nvPr/>
        </p:nvPicPr>
        <p:blipFill>
          <a:blip r:embed="rId3">
            <a:alphaModFix/>
          </a:blip>
          <a:stretch>
            <a:fillRect/>
          </a:stretch>
        </p:blipFill>
        <p:spPr>
          <a:xfrm>
            <a:off x="1268850" y="955425"/>
            <a:ext cx="6540009" cy="2859049"/>
          </a:xfrm>
          <a:prstGeom prst="rect">
            <a:avLst/>
          </a:prstGeom>
          <a:noFill/>
          <a:ln>
            <a:noFill/>
          </a:ln>
        </p:spPr>
      </p:pic>
      <p:cxnSp>
        <p:nvCxnSpPr>
          <p:cNvPr id="336" name="Google Shape;336;p34"/>
          <p:cNvCxnSpPr/>
          <p:nvPr/>
        </p:nvCxnSpPr>
        <p:spPr>
          <a:xfrm>
            <a:off x="6864139" y="3834944"/>
            <a:ext cx="0" cy="7827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4"/>
          <p:cNvSpPr/>
          <p:nvPr/>
        </p:nvSpPr>
        <p:spPr>
          <a:xfrm>
            <a:off x="7014522" y="3831595"/>
            <a:ext cx="5670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Harry</a:t>
            </a:r>
            <a:endParaRPr b="1" sz="750">
              <a:solidFill>
                <a:schemeClr val="dk1"/>
              </a:solidFill>
            </a:endParaRPr>
          </a:p>
        </p:txBody>
      </p:sp>
      <p:sp>
        <p:nvSpPr>
          <p:cNvPr id="338" name="Google Shape;338;p34"/>
          <p:cNvSpPr/>
          <p:nvPr/>
        </p:nvSpPr>
        <p:spPr>
          <a:xfrm>
            <a:off x="7014522" y="4033218"/>
            <a:ext cx="5670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750">
                <a:solidFill>
                  <a:schemeClr val="dk1"/>
                </a:solidFill>
              </a:rPr>
              <a:t>Harry</a:t>
            </a:r>
            <a:endParaRPr b="1" sz="750">
              <a:solidFill>
                <a:schemeClr val="dk1"/>
              </a:solidFill>
            </a:endParaRPr>
          </a:p>
        </p:txBody>
      </p:sp>
      <p:sp>
        <p:nvSpPr>
          <p:cNvPr id="339" name="Google Shape;339;p34"/>
          <p:cNvSpPr/>
          <p:nvPr/>
        </p:nvSpPr>
        <p:spPr>
          <a:xfrm>
            <a:off x="7014522" y="4234842"/>
            <a:ext cx="5670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0.82</a:t>
            </a:r>
            <a:endParaRPr sz="750">
              <a:solidFill>
                <a:schemeClr val="dk1"/>
              </a:solidFill>
            </a:endParaRPr>
          </a:p>
        </p:txBody>
      </p:sp>
      <p:sp>
        <p:nvSpPr>
          <p:cNvPr id="340" name="Google Shape;340;p34"/>
          <p:cNvSpPr/>
          <p:nvPr/>
        </p:nvSpPr>
        <p:spPr>
          <a:xfrm>
            <a:off x="7014449" y="3831594"/>
            <a:ext cx="11565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p-values**</a:t>
            </a:r>
            <a:endParaRPr b="1" sz="750">
              <a:solidFill>
                <a:schemeClr val="dk1"/>
              </a:solidFill>
            </a:endParaRPr>
          </a:p>
        </p:txBody>
      </p:sp>
      <p:sp>
        <p:nvSpPr>
          <p:cNvPr id="341" name="Google Shape;341;p34"/>
          <p:cNvSpPr/>
          <p:nvPr/>
        </p:nvSpPr>
        <p:spPr>
          <a:xfrm>
            <a:off x="7604650" y="4033218"/>
            <a:ext cx="5670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Louis</a:t>
            </a:r>
            <a:endParaRPr b="1" sz="750">
              <a:solidFill>
                <a:schemeClr val="dk1"/>
              </a:solidFill>
            </a:endParaRPr>
          </a:p>
        </p:txBody>
      </p:sp>
      <p:sp>
        <p:nvSpPr>
          <p:cNvPr id="342" name="Google Shape;342;p34"/>
          <p:cNvSpPr/>
          <p:nvPr/>
        </p:nvSpPr>
        <p:spPr>
          <a:xfrm>
            <a:off x="7604650" y="4234842"/>
            <a:ext cx="5670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750">
                <a:solidFill>
                  <a:srgbClr val="3B3B3B"/>
                </a:solidFill>
              </a:rPr>
              <a:t>5.63e-07</a:t>
            </a:r>
            <a:endParaRPr sz="750">
              <a:solidFill>
                <a:schemeClr val="dk1"/>
              </a:solidFill>
            </a:endParaRPr>
          </a:p>
        </p:txBody>
      </p:sp>
      <p:sp>
        <p:nvSpPr>
          <p:cNvPr id="343" name="Google Shape;343;p34"/>
          <p:cNvSpPr/>
          <p:nvPr/>
        </p:nvSpPr>
        <p:spPr>
          <a:xfrm>
            <a:off x="7014522" y="4436466"/>
            <a:ext cx="5670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7.17e-18</a:t>
            </a:r>
            <a:endParaRPr sz="750">
              <a:solidFill>
                <a:schemeClr val="dk1"/>
              </a:solidFill>
            </a:endParaRPr>
          </a:p>
        </p:txBody>
      </p:sp>
      <p:sp>
        <p:nvSpPr>
          <p:cNvPr id="344" name="Google Shape;344;p34"/>
          <p:cNvSpPr/>
          <p:nvPr/>
        </p:nvSpPr>
        <p:spPr>
          <a:xfrm>
            <a:off x="7604650" y="4436466"/>
            <a:ext cx="567000" cy="1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rgbClr val="3B3B3B"/>
                </a:solidFill>
              </a:rPr>
              <a:t>0.0024</a:t>
            </a:r>
            <a:endParaRPr sz="750">
              <a:solidFill>
                <a:schemeClr val="dk1"/>
              </a:solidFill>
            </a:endParaRPr>
          </a:p>
        </p:txBody>
      </p:sp>
      <p:sp>
        <p:nvSpPr>
          <p:cNvPr id="345" name="Google Shape;345;p34"/>
          <p:cNvSpPr txBox="1"/>
          <p:nvPr/>
        </p:nvSpPr>
        <p:spPr>
          <a:xfrm>
            <a:off x="770975" y="4793400"/>
            <a:ext cx="7200000" cy="35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500">
                <a:solidFill>
                  <a:schemeClr val="dk1"/>
                </a:solidFill>
              </a:rPr>
              <a:t>*The measure for average edit size is distorted by text removals from the Wikipedia. All text removals (negative text edit values) are therefore filtered out when considering the average “addition size” for both artists.</a:t>
            </a:r>
            <a:endParaRPr i="1" sz="500"/>
          </a:p>
          <a:p>
            <a:pPr indent="0" lvl="0" marL="0" rtl="0" algn="l">
              <a:spcBef>
                <a:spcPts val="0"/>
              </a:spcBef>
              <a:spcAft>
                <a:spcPts val="0"/>
              </a:spcAft>
              <a:buNone/>
            </a:pPr>
            <a:r>
              <a:rPr lang="en" sz="500"/>
              <a:t>**</a:t>
            </a:r>
            <a:r>
              <a:rPr lang="en" sz="500"/>
              <a:t>Non parametric Mann-Whitney U Test</a:t>
            </a:r>
            <a:endParaRPr sz="500"/>
          </a:p>
        </p:txBody>
      </p:sp>
      <p:cxnSp>
        <p:nvCxnSpPr>
          <p:cNvPr id="346" name="Google Shape;346;p34"/>
          <p:cNvCxnSpPr/>
          <p:nvPr/>
        </p:nvCxnSpPr>
        <p:spPr>
          <a:xfrm>
            <a:off x="881500" y="4831475"/>
            <a:ext cx="1807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150" y="-63550"/>
            <a:ext cx="9144000" cy="257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5"/>
          <p:cNvSpPr txBox="1"/>
          <p:nvPr>
            <p:ph type="ctrTitle"/>
          </p:nvPr>
        </p:nvSpPr>
        <p:spPr>
          <a:xfrm>
            <a:off x="311850" y="397450"/>
            <a:ext cx="8520600" cy="1819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latin typeface="Open Sans SemiBold"/>
                <a:ea typeface="Open Sans SemiBold"/>
                <a:cs typeface="Open Sans SemiBold"/>
                <a:sym typeface="Open Sans SemiBold"/>
              </a:rPr>
              <a:t>Part I: Time-series Analysis of Wikipedia Activity</a:t>
            </a:r>
            <a:endParaRPr sz="4700">
              <a:latin typeface="Open Sans SemiBold"/>
              <a:ea typeface="Open Sans SemiBold"/>
              <a:cs typeface="Open Sans SemiBold"/>
              <a:sym typeface="Open Sans SemiBold"/>
            </a:endParaRPr>
          </a:p>
        </p:txBody>
      </p:sp>
      <p:sp>
        <p:nvSpPr>
          <p:cNvPr id="79" name="Google Shape;79;p15"/>
          <p:cNvSpPr txBox="1"/>
          <p:nvPr>
            <p:ph idx="1" type="subTitle"/>
          </p:nvPr>
        </p:nvSpPr>
        <p:spPr>
          <a:xfrm>
            <a:off x="210900" y="4175450"/>
            <a:ext cx="8722200" cy="494400"/>
          </a:xfrm>
          <a:prstGeom prst="rect">
            <a:avLst/>
          </a:prstGeom>
        </p:spPr>
        <p:txBody>
          <a:bodyPr anchorCtr="0" anchor="t" bIns="91425" lIns="91425" spcFirstLastPara="1" rIns="91425" wrap="square" tIns="91425">
            <a:normAutofit fontScale="92500"/>
          </a:bodyPr>
          <a:lstStyle/>
          <a:p>
            <a:pPr indent="0" lvl="0" marL="0" rtl="0" algn="ctr">
              <a:lnSpc>
                <a:spcPct val="80000"/>
              </a:lnSpc>
              <a:spcBef>
                <a:spcPts val="0"/>
              </a:spcBef>
              <a:spcAft>
                <a:spcPts val="0"/>
              </a:spcAft>
              <a:buSzPct val="47222"/>
              <a:buNone/>
            </a:pPr>
            <a:r>
              <a:rPr b="1" lang="en" sz="1979">
                <a:solidFill>
                  <a:srgbClr val="1C4587"/>
                </a:solidFill>
                <a:latin typeface="Open Sans"/>
                <a:ea typeface="Open Sans"/>
                <a:cs typeface="Open Sans"/>
                <a:sym typeface="Open Sans"/>
              </a:rPr>
              <a:t>H1: Building a solo career leads to an increase in Wikipedia page revisions</a:t>
            </a:r>
            <a:endParaRPr b="1" sz="1979">
              <a:solidFill>
                <a:srgbClr val="1C4587"/>
              </a:solidFill>
              <a:latin typeface="Open Sans"/>
              <a:ea typeface="Open Sans"/>
              <a:cs typeface="Open Sans"/>
              <a:sym typeface="Open Sans"/>
            </a:endParaRPr>
          </a:p>
        </p:txBody>
      </p:sp>
      <p:sp>
        <p:nvSpPr>
          <p:cNvPr id="80" name="Google Shape;80;p15"/>
          <p:cNvSpPr/>
          <p:nvPr/>
        </p:nvSpPr>
        <p:spPr>
          <a:xfrm>
            <a:off x="211050" y="3104450"/>
            <a:ext cx="8722200" cy="91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latin typeface="Open Sans"/>
                <a:ea typeface="Open Sans"/>
                <a:cs typeface="Open Sans"/>
                <a:sym typeface="Open Sans"/>
              </a:rPr>
              <a:t>Theoretical background:</a:t>
            </a:r>
            <a:endParaRPr sz="1200" strike="sngStrike">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The reconstruction of celebrity’s </a:t>
            </a:r>
            <a:r>
              <a:rPr i="1" lang="en" sz="1200">
                <a:solidFill>
                  <a:schemeClr val="dk2"/>
                </a:solidFill>
                <a:latin typeface="Open Sans"/>
                <a:ea typeface="Open Sans"/>
                <a:cs typeface="Open Sans"/>
                <a:sym typeface="Open Sans"/>
              </a:rPr>
              <a:t>persona</a:t>
            </a:r>
            <a:r>
              <a:rPr lang="en" sz="1200">
                <a:solidFill>
                  <a:schemeClr val="dk2"/>
                </a:solidFill>
                <a:latin typeface="Open Sans"/>
                <a:ea typeface="Open Sans"/>
                <a:cs typeface="Open Sans"/>
                <a:sym typeface="Open Sans"/>
              </a:rPr>
              <a:t> can reshape media engagement and public reputation (Marshall</a:t>
            </a:r>
            <a:r>
              <a:rPr i="1" lang="en" sz="1200">
                <a:solidFill>
                  <a:schemeClr val="dk2"/>
                </a:solidFill>
                <a:latin typeface="Open Sans"/>
                <a:ea typeface="Open Sans"/>
                <a:cs typeface="Open Sans"/>
                <a:sym typeface="Open Sans"/>
              </a:rPr>
              <a:t> et al.,</a:t>
            </a:r>
            <a:r>
              <a:rPr lang="en" sz="1200">
                <a:solidFill>
                  <a:schemeClr val="dk2"/>
                </a:solidFill>
                <a:latin typeface="Open Sans"/>
                <a:ea typeface="Open Sans"/>
                <a:cs typeface="Open Sans"/>
                <a:sym typeface="Open Sans"/>
              </a:rPr>
              <a:t> 2015; Marshall, 2014)</a:t>
            </a:r>
            <a:endParaRPr sz="1200">
              <a:solidFill>
                <a:schemeClr val="dk2"/>
              </a:solidFill>
              <a:latin typeface="Open Sans"/>
              <a:ea typeface="Open Sans"/>
              <a:cs typeface="Open Sans"/>
              <a:sym typeface="Open Sans"/>
            </a:endParaRPr>
          </a:p>
          <a:p>
            <a:pPr indent="-304800" lvl="0" marL="9144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Pursuing a solo career reflects to the theoretical framework of </a:t>
            </a:r>
            <a:r>
              <a:rPr i="1" lang="en" sz="1200">
                <a:solidFill>
                  <a:schemeClr val="dk2"/>
                </a:solidFill>
                <a:latin typeface="Open Sans"/>
                <a:ea typeface="Open Sans"/>
                <a:cs typeface="Open Sans"/>
                <a:sym typeface="Open Sans"/>
              </a:rPr>
              <a:t>persona</a:t>
            </a:r>
            <a:r>
              <a:rPr lang="en" sz="1200">
                <a:solidFill>
                  <a:schemeClr val="dk2"/>
                </a:solidFill>
                <a:latin typeface="Open Sans"/>
                <a:ea typeface="Open Sans"/>
                <a:cs typeface="Open Sans"/>
                <a:sym typeface="Open Sans"/>
              </a:rPr>
              <a:t> reconstruction</a:t>
            </a:r>
            <a:endParaRPr sz="12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150" y="-63550"/>
            <a:ext cx="91440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6"/>
          <p:cNvSpPr txBox="1"/>
          <p:nvPr>
            <p:ph idx="1" type="subTitle"/>
          </p:nvPr>
        </p:nvSpPr>
        <p:spPr>
          <a:xfrm>
            <a:off x="45150" y="130600"/>
            <a:ext cx="9054000" cy="63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1550">
                <a:latin typeface="Open Sans Medium"/>
                <a:ea typeface="Open Sans Medium"/>
                <a:cs typeface="Open Sans Medium"/>
                <a:sym typeface="Open Sans Medium"/>
              </a:rPr>
              <a:t>Since 2017, the term “solo” appears more frequently on Harry Styles’ Wikipedia page, while “band” is more common on Louis Tomlinson's page, reflecting their diverging celebrity persona</a:t>
            </a:r>
            <a:endParaRPr sz="1550">
              <a:latin typeface="Open Sans Medium"/>
              <a:ea typeface="Open Sans Medium"/>
              <a:cs typeface="Open Sans Medium"/>
              <a:sym typeface="Open Sans Medium"/>
            </a:endParaRPr>
          </a:p>
        </p:txBody>
      </p:sp>
      <p:pic>
        <p:nvPicPr>
          <p:cNvPr id="87" name="Google Shape;87;p16"/>
          <p:cNvPicPr preferRelativeResize="0"/>
          <p:nvPr/>
        </p:nvPicPr>
        <p:blipFill>
          <a:blip r:embed="rId3">
            <a:alphaModFix/>
          </a:blip>
          <a:stretch>
            <a:fillRect/>
          </a:stretch>
        </p:blipFill>
        <p:spPr>
          <a:xfrm>
            <a:off x="1273613" y="976600"/>
            <a:ext cx="6597074" cy="3969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150" y="-63550"/>
            <a:ext cx="91440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nvSpPr>
        <p:spPr>
          <a:xfrm>
            <a:off x="5595500" y="3364500"/>
            <a:ext cx="3324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Difference-in-differences Formula:</a:t>
            </a:r>
            <a:endParaRPr b="1" sz="1000">
              <a:solidFill>
                <a:schemeClr val="dk2"/>
              </a:solidFill>
            </a:endParaRPr>
          </a:p>
          <a:p>
            <a:pPr indent="0" lvl="0" marL="0" rtl="0" algn="l">
              <a:spcBef>
                <a:spcPts val="0"/>
              </a:spcBef>
              <a:spcAft>
                <a:spcPts val="0"/>
              </a:spcAft>
              <a:buNone/>
            </a:pPr>
            <a:r>
              <a:t/>
            </a:r>
            <a:endParaRPr b="1" sz="1000">
              <a:solidFill>
                <a:schemeClr val="dk2"/>
              </a:solidFill>
            </a:endParaRPr>
          </a:p>
        </p:txBody>
      </p:sp>
      <p:cxnSp>
        <p:nvCxnSpPr>
          <p:cNvPr id="94" name="Google Shape;94;p17"/>
          <p:cNvCxnSpPr/>
          <p:nvPr/>
        </p:nvCxnSpPr>
        <p:spPr>
          <a:xfrm>
            <a:off x="5404538" y="1423550"/>
            <a:ext cx="0" cy="3236700"/>
          </a:xfrm>
          <a:prstGeom prst="straightConnector1">
            <a:avLst/>
          </a:prstGeom>
          <a:noFill/>
          <a:ln cap="flat" cmpd="sng" w="38100">
            <a:solidFill>
              <a:schemeClr val="dk2"/>
            </a:solidFill>
            <a:prstDash val="solid"/>
            <a:round/>
            <a:headEnd len="med" w="med" type="none"/>
            <a:tailEnd len="med" w="med" type="none"/>
          </a:ln>
        </p:spPr>
      </p:cxnSp>
      <p:sp>
        <p:nvSpPr>
          <p:cNvPr id="95" name="Google Shape;95;p17"/>
          <p:cNvSpPr txBox="1"/>
          <p:nvPr>
            <p:ph idx="1" type="subTitle"/>
          </p:nvPr>
        </p:nvSpPr>
        <p:spPr>
          <a:xfrm>
            <a:off x="368675" y="941900"/>
            <a:ext cx="8520600" cy="4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C4587"/>
                </a:solidFill>
              </a:rPr>
              <a:t>H1: Building a solo career leads to an increase in the activity of a Wikipedia page</a:t>
            </a:r>
            <a:endParaRPr b="1" sz="1600">
              <a:solidFill>
                <a:srgbClr val="1C4587"/>
              </a:solidFill>
            </a:endParaRPr>
          </a:p>
        </p:txBody>
      </p:sp>
      <p:sp>
        <p:nvSpPr>
          <p:cNvPr id="96" name="Google Shape;96;p17"/>
          <p:cNvSpPr txBox="1"/>
          <p:nvPr>
            <p:ph idx="1" type="subTitle"/>
          </p:nvPr>
        </p:nvSpPr>
        <p:spPr>
          <a:xfrm>
            <a:off x="109325" y="159800"/>
            <a:ext cx="8649900" cy="486300"/>
          </a:xfrm>
          <a:prstGeom prst="rect">
            <a:avLst/>
          </a:prstGeom>
        </p:spPr>
        <p:txBody>
          <a:bodyPr anchorCtr="0" anchor="t" bIns="91425" lIns="91425" spcFirstLastPara="1" rIns="91425" wrap="square" tIns="91425">
            <a:normAutofit fontScale="92500"/>
          </a:bodyPr>
          <a:lstStyle/>
          <a:p>
            <a:pPr indent="0" lvl="0" marL="0" rtl="0" algn="l">
              <a:lnSpc>
                <a:spcPct val="80000"/>
              </a:lnSpc>
              <a:spcBef>
                <a:spcPts val="0"/>
              </a:spcBef>
              <a:spcAft>
                <a:spcPts val="0"/>
              </a:spcAft>
              <a:buSzPct val="44951"/>
              <a:buNone/>
            </a:pPr>
            <a:r>
              <a:rPr lang="en" sz="2080">
                <a:latin typeface="Open Sans Medium"/>
                <a:ea typeface="Open Sans Medium"/>
                <a:cs typeface="Open Sans Medium"/>
                <a:sym typeface="Open Sans Medium"/>
              </a:rPr>
              <a:t>Building a solo career increases the compounded number of revisions</a:t>
            </a:r>
            <a:endParaRPr sz="2080">
              <a:latin typeface="Open Sans Medium"/>
              <a:ea typeface="Open Sans Medium"/>
              <a:cs typeface="Open Sans Medium"/>
              <a:sym typeface="Open Sans Medium"/>
            </a:endParaRPr>
          </a:p>
        </p:txBody>
      </p:sp>
      <p:sp>
        <p:nvSpPr>
          <p:cNvPr id="97" name="Google Shape;97;p17"/>
          <p:cNvSpPr/>
          <p:nvPr/>
        </p:nvSpPr>
        <p:spPr>
          <a:xfrm>
            <a:off x="5637320" y="1768321"/>
            <a:ext cx="12819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750">
              <a:solidFill>
                <a:schemeClr val="dk1"/>
              </a:solidFill>
            </a:endParaRPr>
          </a:p>
        </p:txBody>
      </p:sp>
      <p:sp>
        <p:nvSpPr>
          <p:cNvPr id="98" name="Google Shape;98;p17"/>
          <p:cNvSpPr/>
          <p:nvPr/>
        </p:nvSpPr>
        <p:spPr>
          <a:xfrm>
            <a:off x="5637320" y="2004567"/>
            <a:ext cx="12819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750">
                <a:solidFill>
                  <a:schemeClr val="dk1"/>
                </a:solidFill>
              </a:rPr>
              <a:t>Intercept</a:t>
            </a:r>
            <a:endParaRPr b="1" sz="750">
              <a:solidFill>
                <a:schemeClr val="dk1"/>
              </a:solidFill>
            </a:endParaRPr>
          </a:p>
        </p:txBody>
      </p:sp>
      <p:sp>
        <p:nvSpPr>
          <p:cNvPr id="99" name="Google Shape;99;p17"/>
          <p:cNvSpPr/>
          <p:nvPr/>
        </p:nvSpPr>
        <p:spPr>
          <a:xfrm>
            <a:off x="5637150" y="1532075"/>
            <a:ext cx="31830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Model results</a:t>
            </a:r>
            <a:endParaRPr b="1" sz="750">
              <a:solidFill>
                <a:schemeClr val="dk1"/>
              </a:solidFill>
            </a:endParaRPr>
          </a:p>
        </p:txBody>
      </p:sp>
      <p:sp>
        <p:nvSpPr>
          <p:cNvPr id="100" name="Google Shape;100;p17"/>
          <p:cNvSpPr/>
          <p:nvPr/>
        </p:nvSpPr>
        <p:spPr>
          <a:xfrm>
            <a:off x="6935322" y="1768297"/>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Coefficient</a:t>
            </a:r>
            <a:endParaRPr b="1" sz="750">
              <a:solidFill>
                <a:schemeClr val="dk1"/>
              </a:solidFill>
            </a:endParaRPr>
          </a:p>
        </p:txBody>
      </p:sp>
      <p:sp>
        <p:nvSpPr>
          <p:cNvPr id="101" name="Google Shape;101;p17"/>
          <p:cNvSpPr/>
          <p:nvPr/>
        </p:nvSpPr>
        <p:spPr>
          <a:xfrm>
            <a:off x="6935322" y="2004548"/>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50">
                <a:solidFill>
                  <a:schemeClr val="dk1"/>
                </a:solidFill>
              </a:rPr>
              <a:t>548.394</a:t>
            </a:r>
            <a:endParaRPr sz="750">
              <a:solidFill>
                <a:schemeClr val="dk1"/>
              </a:solidFill>
            </a:endParaRPr>
          </a:p>
        </p:txBody>
      </p:sp>
      <p:sp>
        <p:nvSpPr>
          <p:cNvPr id="102" name="Google Shape;102;p17"/>
          <p:cNvSpPr/>
          <p:nvPr/>
        </p:nvSpPr>
        <p:spPr>
          <a:xfrm>
            <a:off x="5637320" y="2240813"/>
            <a:ext cx="12819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750">
                <a:solidFill>
                  <a:schemeClr val="dk1"/>
                </a:solidFill>
              </a:rPr>
              <a:t>Treatment Group</a:t>
            </a:r>
            <a:endParaRPr b="1" sz="750">
              <a:solidFill>
                <a:schemeClr val="dk1"/>
              </a:solidFill>
            </a:endParaRPr>
          </a:p>
        </p:txBody>
      </p:sp>
      <p:sp>
        <p:nvSpPr>
          <p:cNvPr id="103" name="Google Shape;103;p17"/>
          <p:cNvSpPr/>
          <p:nvPr/>
        </p:nvSpPr>
        <p:spPr>
          <a:xfrm>
            <a:off x="6935322" y="2240799"/>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-67.508</a:t>
            </a:r>
            <a:endParaRPr sz="750">
              <a:solidFill>
                <a:schemeClr val="dk1"/>
              </a:solidFill>
            </a:endParaRPr>
          </a:p>
        </p:txBody>
      </p:sp>
      <p:sp>
        <p:nvSpPr>
          <p:cNvPr id="104" name="Google Shape;104;p17"/>
          <p:cNvSpPr/>
          <p:nvPr/>
        </p:nvSpPr>
        <p:spPr>
          <a:xfrm>
            <a:off x="7883720" y="1768297"/>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p-value</a:t>
            </a:r>
            <a:endParaRPr b="1" sz="750">
              <a:solidFill>
                <a:schemeClr val="dk1"/>
              </a:solidFill>
            </a:endParaRPr>
          </a:p>
        </p:txBody>
      </p:sp>
      <p:sp>
        <p:nvSpPr>
          <p:cNvPr id="105" name="Google Shape;105;p17"/>
          <p:cNvSpPr/>
          <p:nvPr/>
        </p:nvSpPr>
        <p:spPr>
          <a:xfrm>
            <a:off x="7883720" y="2004548"/>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50">
                <a:solidFill>
                  <a:schemeClr val="dk1"/>
                </a:solidFill>
              </a:rPr>
              <a:t>0.000</a:t>
            </a:r>
            <a:endParaRPr sz="750">
              <a:solidFill>
                <a:schemeClr val="dk1"/>
              </a:solidFill>
            </a:endParaRPr>
          </a:p>
        </p:txBody>
      </p:sp>
      <p:sp>
        <p:nvSpPr>
          <p:cNvPr id="106" name="Google Shape;106;p17"/>
          <p:cNvSpPr/>
          <p:nvPr/>
        </p:nvSpPr>
        <p:spPr>
          <a:xfrm>
            <a:off x="7883720" y="2240799"/>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0.276</a:t>
            </a:r>
            <a:endParaRPr sz="750">
              <a:solidFill>
                <a:schemeClr val="dk1"/>
              </a:solidFill>
            </a:endParaRPr>
          </a:p>
        </p:txBody>
      </p:sp>
      <p:sp>
        <p:nvSpPr>
          <p:cNvPr id="107" name="Google Shape;107;p17"/>
          <p:cNvSpPr/>
          <p:nvPr/>
        </p:nvSpPr>
        <p:spPr>
          <a:xfrm>
            <a:off x="5637232" y="2477036"/>
            <a:ext cx="12819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750">
                <a:solidFill>
                  <a:schemeClr val="dk1"/>
                </a:solidFill>
              </a:rPr>
              <a:t>Post T</a:t>
            </a:r>
            <a:r>
              <a:rPr b="1" lang="en" sz="750">
                <a:solidFill>
                  <a:schemeClr val="dk1"/>
                </a:solidFill>
              </a:rPr>
              <a:t>reatment</a:t>
            </a:r>
            <a:endParaRPr b="1" sz="750">
              <a:solidFill>
                <a:schemeClr val="dk1"/>
              </a:solidFill>
            </a:endParaRPr>
          </a:p>
        </p:txBody>
      </p:sp>
      <p:sp>
        <p:nvSpPr>
          <p:cNvPr id="108" name="Google Shape;108;p17"/>
          <p:cNvSpPr/>
          <p:nvPr/>
        </p:nvSpPr>
        <p:spPr>
          <a:xfrm>
            <a:off x="6935234" y="2477022"/>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787.465</a:t>
            </a:r>
            <a:endParaRPr sz="750">
              <a:solidFill>
                <a:schemeClr val="dk1"/>
              </a:solidFill>
            </a:endParaRPr>
          </a:p>
        </p:txBody>
      </p:sp>
      <p:sp>
        <p:nvSpPr>
          <p:cNvPr id="109" name="Google Shape;109;p17"/>
          <p:cNvSpPr/>
          <p:nvPr/>
        </p:nvSpPr>
        <p:spPr>
          <a:xfrm>
            <a:off x="7883633" y="2477022"/>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chemeClr val="dk1"/>
                </a:solidFill>
              </a:rPr>
              <a:t>0.000</a:t>
            </a:r>
            <a:endParaRPr sz="750">
              <a:solidFill>
                <a:schemeClr val="dk1"/>
              </a:solidFill>
            </a:endParaRPr>
          </a:p>
        </p:txBody>
      </p:sp>
      <p:sp>
        <p:nvSpPr>
          <p:cNvPr id="110" name="Google Shape;110;p17"/>
          <p:cNvSpPr/>
          <p:nvPr/>
        </p:nvSpPr>
        <p:spPr>
          <a:xfrm>
            <a:off x="5637232" y="2713258"/>
            <a:ext cx="12819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750">
                <a:solidFill>
                  <a:schemeClr val="dk1"/>
                </a:solidFill>
              </a:rPr>
              <a:t>DiD</a:t>
            </a:r>
            <a:endParaRPr b="1" sz="750">
              <a:solidFill>
                <a:schemeClr val="dk1"/>
              </a:solidFill>
            </a:endParaRPr>
          </a:p>
        </p:txBody>
      </p:sp>
      <p:sp>
        <p:nvSpPr>
          <p:cNvPr id="111" name="Google Shape;111;p17"/>
          <p:cNvSpPr/>
          <p:nvPr/>
        </p:nvSpPr>
        <p:spPr>
          <a:xfrm>
            <a:off x="6935234" y="2713244"/>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rgbClr val="FF0000"/>
                </a:solidFill>
              </a:rPr>
              <a:t>959.173</a:t>
            </a:r>
            <a:endParaRPr sz="750">
              <a:solidFill>
                <a:srgbClr val="FF0000"/>
              </a:solidFill>
            </a:endParaRPr>
          </a:p>
        </p:txBody>
      </p:sp>
      <p:sp>
        <p:nvSpPr>
          <p:cNvPr id="112" name="Google Shape;112;p17"/>
          <p:cNvSpPr/>
          <p:nvPr/>
        </p:nvSpPr>
        <p:spPr>
          <a:xfrm>
            <a:off x="7883633" y="2713244"/>
            <a:ext cx="936600" cy="2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50">
                <a:solidFill>
                  <a:srgbClr val="FF0000"/>
                </a:solidFill>
              </a:rPr>
              <a:t>0.000</a:t>
            </a:r>
            <a:endParaRPr sz="750">
              <a:solidFill>
                <a:srgbClr val="FF0000"/>
              </a:solidFill>
            </a:endParaRPr>
          </a:p>
        </p:txBody>
      </p:sp>
      <p:sp>
        <p:nvSpPr>
          <p:cNvPr id="113" name="Google Shape;113;p17"/>
          <p:cNvSpPr txBox="1"/>
          <p:nvPr/>
        </p:nvSpPr>
        <p:spPr>
          <a:xfrm>
            <a:off x="5595500" y="2886350"/>
            <a:ext cx="29322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rPr>
              <a:t>*</a:t>
            </a:r>
            <a:r>
              <a:rPr i="1" lang="en" sz="700">
                <a:solidFill>
                  <a:schemeClr val="dk1"/>
                </a:solidFill>
              </a:rPr>
              <a:t>n =  855</a:t>
            </a:r>
            <a:endParaRPr i="1" sz="700">
              <a:solidFill>
                <a:schemeClr val="dk1"/>
              </a:solidFill>
            </a:endParaRPr>
          </a:p>
          <a:p>
            <a:pPr indent="0" lvl="0" marL="0" rtl="0" algn="l">
              <a:spcBef>
                <a:spcPts val="0"/>
              </a:spcBef>
              <a:spcAft>
                <a:spcPts val="0"/>
              </a:spcAft>
              <a:buNone/>
            </a:pPr>
            <a:r>
              <a:rPr i="1" lang="en" sz="700">
                <a:solidFill>
                  <a:schemeClr val="dk1"/>
                </a:solidFill>
              </a:rPr>
              <a:t>** Adjusted R-squared: 0.661 </a:t>
            </a:r>
            <a:endParaRPr i="1" sz="700">
              <a:solidFill>
                <a:schemeClr val="dk1"/>
              </a:solidFill>
            </a:endParaRPr>
          </a:p>
          <a:p>
            <a:pPr indent="0" lvl="0" marL="0" rtl="0" algn="l">
              <a:spcBef>
                <a:spcPts val="0"/>
              </a:spcBef>
              <a:spcAft>
                <a:spcPts val="0"/>
              </a:spcAft>
              <a:buNone/>
            </a:pPr>
            <a:r>
              <a:t/>
            </a:r>
            <a:endParaRPr i="1" sz="700">
              <a:solidFill>
                <a:schemeClr val="dk1"/>
              </a:solidFill>
            </a:endParaRPr>
          </a:p>
        </p:txBody>
      </p:sp>
      <p:pic>
        <p:nvPicPr>
          <p:cNvPr id="114" name="Google Shape;114;p17"/>
          <p:cNvPicPr preferRelativeResize="0"/>
          <p:nvPr/>
        </p:nvPicPr>
        <p:blipFill>
          <a:blip r:embed="rId3">
            <a:alphaModFix/>
          </a:blip>
          <a:stretch>
            <a:fillRect/>
          </a:stretch>
        </p:blipFill>
        <p:spPr>
          <a:xfrm>
            <a:off x="5626175" y="3609000"/>
            <a:ext cx="3438099" cy="372350"/>
          </a:xfrm>
          <a:prstGeom prst="rect">
            <a:avLst/>
          </a:prstGeom>
          <a:noFill/>
          <a:ln>
            <a:noFill/>
          </a:ln>
        </p:spPr>
      </p:pic>
      <p:pic>
        <p:nvPicPr>
          <p:cNvPr id="115" name="Google Shape;115;p17"/>
          <p:cNvPicPr preferRelativeResize="0"/>
          <p:nvPr/>
        </p:nvPicPr>
        <p:blipFill>
          <a:blip r:embed="rId4">
            <a:alphaModFix/>
          </a:blip>
          <a:stretch>
            <a:fillRect/>
          </a:stretch>
        </p:blipFill>
        <p:spPr>
          <a:xfrm>
            <a:off x="54575" y="1423550"/>
            <a:ext cx="5186299" cy="3314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150" y="-63550"/>
            <a:ext cx="9144000" cy="257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8"/>
          <p:cNvSpPr txBox="1"/>
          <p:nvPr>
            <p:ph type="ctrTitle"/>
          </p:nvPr>
        </p:nvSpPr>
        <p:spPr>
          <a:xfrm>
            <a:off x="0" y="199700"/>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latin typeface="Open Sans SemiBold"/>
                <a:ea typeface="Open Sans SemiBold"/>
                <a:cs typeface="Open Sans SemiBold"/>
                <a:sym typeface="Open Sans SemiBold"/>
              </a:rPr>
              <a:t>Part II: Different Types of Contributors </a:t>
            </a:r>
            <a:endParaRPr sz="4900">
              <a:latin typeface="Open Sans SemiBold"/>
              <a:ea typeface="Open Sans SemiBold"/>
              <a:cs typeface="Open Sans SemiBold"/>
              <a:sym typeface="Open Sans SemiBold"/>
            </a:endParaRPr>
          </a:p>
        </p:txBody>
      </p:sp>
      <p:sp>
        <p:nvSpPr>
          <p:cNvPr id="122" name="Google Shape;122;p18"/>
          <p:cNvSpPr txBox="1"/>
          <p:nvPr>
            <p:ph idx="1" type="subTitle"/>
          </p:nvPr>
        </p:nvSpPr>
        <p:spPr>
          <a:xfrm>
            <a:off x="311850" y="4088650"/>
            <a:ext cx="8520600" cy="4413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 sz="1650">
                <a:solidFill>
                  <a:srgbClr val="1C4587"/>
                </a:solidFill>
                <a:latin typeface="Open Sans"/>
                <a:ea typeface="Open Sans"/>
                <a:cs typeface="Open Sans"/>
                <a:sym typeface="Open Sans"/>
              </a:rPr>
              <a:t>H2: The distribution of contributors’ edits follows a power law distribution</a:t>
            </a:r>
            <a:endParaRPr b="1" sz="1650">
              <a:solidFill>
                <a:srgbClr val="1C4587"/>
              </a:solidFill>
              <a:latin typeface="Open Sans"/>
              <a:ea typeface="Open Sans"/>
              <a:cs typeface="Open Sans"/>
              <a:sym typeface="Open Sans"/>
            </a:endParaRPr>
          </a:p>
        </p:txBody>
      </p:sp>
      <p:sp>
        <p:nvSpPr>
          <p:cNvPr id="123" name="Google Shape;123;p18"/>
          <p:cNvSpPr/>
          <p:nvPr/>
        </p:nvSpPr>
        <p:spPr>
          <a:xfrm>
            <a:off x="512300" y="3083650"/>
            <a:ext cx="8202600" cy="8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Theoretical background:</a:t>
            </a:r>
            <a:endParaRPr sz="1300">
              <a:solidFill>
                <a:schemeClr val="dk2"/>
              </a:solidFill>
              <a:latin typeface="Open Sans"/>
              <a:ea typeface="Open Sans"/>
              <a:cs typeface="Open Sans"/>
              <a:sym typeface="Open Sans"/>
            </a:endParaRPr>
          </a:p>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A small fraction of editors - </a:t>
            </a:r>
            <a:r>
              <a:rPr i="1" lang="en" sz="1300">
                <a:solidFill>
                  <a:schemeClr val="dk2"/>
                </a:solidFill>
                <a:latin typeface="Open Sans"/>
                <a:ea typeface="Open Sans"/>
                <a:cs typeface="Open Sans"/>
                <a:sym typeface="Open Sans"/>
              </a:rPr>
              <a:t>Wikipedians </a:t>
            </a:r>
            <a:r>
              <a:rPr lang="en" sz="1300">
                <a:solidFill>
                  <a:schemeClr val="dk2"/>
                </a:solidFill>
                <a:latin typeface="Open Sans"/>
                <a:ea typeface="Open Sans"/>
                <a:cs typeface="Open Sans"/>
                <a:sym typeface="Open Sans"/>
              </a:rPr>
              <a:t>- do most of the work and produce most of the value (Panciera </a:t>
            </a:r>
            <a:r>
              <a:rPr i="1" lang="en" sz="1300">
                <a:solidFill>
                  <a:schemeClr val="dk2"/>
                </a:solidFill>
                <a:latin typeface="Open Sans"/>
                <a:ea typeface="Open Sans"/>
                <a:cs typeface="Open Sans"/>
                <a:sym typeface="Open Sans"/>
              </a:rPr>
              <a:t>et al.,</a:t>
            </a:r>
            <a:r>
              <a:rPr lang="en" sz="1300">
                <a:solidFill>
                  <a:schemeClr val="dk2"/>
                </a:solidFill>
                <a:latin typeface="Open Sans"/>
                <a:ea typeface="Open Sans"/>
                <a:cs typeface="Open Sans"/>
                <a:sym typeface="Open Sans"/>
              </a:rPr>
              <a:t> 2009)</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9"/>
          <p:cNvSpPr txBox="1"/>
          <p:nvPr>
            <p:ph idx="1" type="subTitle"/>
          </p:nvPr>
        </p:nvSpPr>
        <p:spPr>
          <a:xfrm>
            <a:off x="91750" y="76850"/>
            <a:ext cx="8977500" cy="693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979">
                <a:latin typeface="Open Sans Medium"/>
                <a:ea typeface="Open Sans Medium"/>
                <a:cs typeface="Open Sans Medium"/>
                <a:sym typeface="Open Sans Medium"/>
              </a:rPr>
              <a:t>The distribution of revisions follows a power law and the top 5% of contributors are classified as superfans </a:t>
            </a:r>
            <a:endParaRPr sz="1979">
              <a:latin typeface="Open Sans Medium"/>
              <a:ea typeface="Open Sans Medium"/>
              <a:cs typeface="Open Sans Medium"/>
              <a:sym typeface="Open Sans Medium"/>
            </a:endParaRPr>
          </a:p>
        </p:txBody>
      </p:sp>
      <p:pic>
        <p:nvPicPr>
          <p:cNvPr id="130" name="Google Shape;130;p19"/>
          <p:cNvPicPr preferRelativeResize="0"/>
          <p:nvPr/>
        </p:nvPicPr>
        <p:blipFill>
          <a:blip r:embed="rId3">
            <a:alphaModFix/>
          </a:blip>
          <a:stretch>
            <a:fillRect/>
          </a:stretch>
        </p:blipFill>
        <p:spPr>
          <a:xfrm>
            <a:off x="710788" y="1030500"/>
            <a:ext cx="3572325" cy="3969250"/>
          </a:xfrm>
          <a:prstGeom prst="rect">
            <a:avLst/>
          </a:prstGeom>
          <a:noFill/>
          <a:ln>
            <a:noFill/>
          </a:ln>
        </p:spPr>
      </p:pic>
      <p:pic>
        <p:nvPicPr>
          <p:cNvPr id="131" name="Google Shape;131;p19"/>
          <p:cNvPicPr preferRelativeResize="0"/>
          <p:nvPr/>
        </p:nvPicPr>
        <p:blipFill>
          <a:blip r:embed="rId4">
            <a:alphaModFix/>
          </a:blip>
          <a:stretch>
            <a:fillRect/>
          </a:stretch>
        </p:blipFill>
        <p:spPr>
          <a:xfrm>
            <a:off x="4790538" y="1030500"/>
            <a:ext cx="3642666" cy="396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p:nvPr/>
        </p:nvSpPr>
        <p:spPr>
          <a:xfrm>
            <a:off x="150" y="-63550"/>
            <a:ext cx="9144000" cy="257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0"/>
          <p:cNvSpPr txBox="1"/>
          <p:nvPr>
            <p:ph type="ctrTitle"/>
          </p:nvPr>
        </p:nvSpPr>
        <p:spPr>
          <a:xfrm>
            <a:off x="311708" y="121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latin typeface="Open Sans SemiBold"/>
                <a:ea typeface="Open Sans SemiBold"/>
                <a:cs typeface="Open Sans SemiBold"/>
                <a:sym typeface="Open Sans SemiBold"/>
              </a:rPr>
              <a:t>Part III - How do ‘superfans’ behave? </a:t>
            </a:r>
            <a:endParaRPr sz="5000">
              <a:latin typeface="Open Sans SemiBold"/>
              <a:ea typeface="Open Sans SemiBold"/>
              <a:cs typeface="Open Sans SemiBold"/>
              <a:sym typeface="Open Sans SemiBold"/>
            </a:endParaRPr>
          </a:p>
        </p:txBody>
      </p:sp>
      <p:sp>
        <p:nvSpPr>
          <p:cNvPr id="138" name="Google Shape;138;p20"/>
          <p:cNvSpPr txBox="1"/>
          <p:nvPr>
            <p:ph idx="1" type="subTitle"/>
          </p:nvPr>
        </p:nvSpPr>
        <p:spPr>
          <a:xfrm>
            <a:off x="311700" y="4024325"/>
            <a:ext cx="8520600" cy="706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2200">
                <a:solidFill>
                  <a:srgbClr val="1C4587"/>
                </a:solidFill>
                <a:latin typeface="Open Sans Medium"/>
                <a:ea typeface="Open Sans Medium"/>
                <a:cs typeface="Open Sans Medium"/>
                <a:sym typeface="Open Sans Medium"/>
              </a:rPr>
              <a:t>H3: ‘Superfans’ write longer revisions than casual contributors </a:t>
            </a:r>
            <a:endParaRPr sz="2200">
              <a:solidFill>
                <a:srgbClr val="1C4587"/>
              </a:solidFill>
              <a:latin typeface="Open Sans Medium"/>
              <a:ea typeface="Open Sans Medium"/>
              <a:cs typeface="Open Sans Medium"/>
              <a:sym typeface="Open Sans Medium"/>
            </a:endParaRPr>
          </a:p>
          <a:p>
            <a:pPr indent="0" lvl="0" marL="0" rtl="0" algn="l">
              <a:spcBef>
                <a:spcPts val="0"/>
              </a:spcBef>
              <a:spcAft>
                <a:spcPts val="0"/>
              </a:spcAft>
              <a:buNone/>
            </a:pPr>
            <a:r>
              <a:t/>
            </a:r>
            <a:endParaRPr>
              <a:latin typeface="Open Sans Medium"/>
              <a:ea typeface="Open Sans Medium"/>
              <a:cs typeface="Open Sans Medium"/>
              <a:sym typeface="Open Sans Medium"/>
            </a:endParaRPr>
          </a:p>
        </p:txBody>
      </p:sp>
      <p:sp>
        <p:nvSpPr>
          <p:cNvPr id="139" name="Google Shape;139;p20"/>
          <p:cNvSpPr/>
          <p:nvPr/>
        </p:nvSpPr>
        <p:spPr>
          <a:xfrm>
            <a:off x="248250" y="3033075"/>
            <a:ext cx="8495100" cy="85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Medium"/>
                <a:ea typeface="Open Sans Medium"/>
                <a:cs typeface="Open Sans Medium"/>
                <a:sym typeface="Open Sans Medium"/>
              </a:rPr>
              <a:t>Theoretical background:</a:t>
            </a:r>
            <a:endParaRPr sz="1300">
              <a:solidFill>
                <a:schemeClr val="dk2"/>
              </a:solidFill>
              <a:latin typeface="Open Sans Medium"/>
              <a:ea typeface="Open Sans Medium"/>
              <a:cs typeface="Open Sans Medium"/>
              <a:sym typeface="Open Sans Medium"/>
            </a:endParaRPr>
          </a:p>
          <a:p>
            <a:pPr indent="-311150" lvl="0" marL="457200" rtl="0" algn="l">
              <a:spcBef>
                <a:spcPts val="0"/>
              </a:spcBef>
              <a:spcAft>
                <a:spcPts val="0"/>
              </a:spcAft>
              <a:buClr>
                <a:schemeClr val="dk2"/>
              </a:buClr>
              <a:buSzPts val="1300"/>
              <a:buFont typeface="Open Sans Medium"/>
              <a:buChar char="●"/>
            </a:pPr>
            <a:r>
              <a:rPr lang="en" sz="1300">
                <a:solidFill>
                  <a:schemeClr val="dk2"/>
                </a:solidFill>
                <a:latin typeface="Open Sans Medium"/>
                <a:ea typeface="Open Sans Medium"/>
                <a:cs typeface="Open Sans Medium"/>
                <a:sym typeface="Open Sans Medium"/>
              </a:rPr>
              <a:t>There are different hierarchies of fans (superfans being on top) who have different levels of knowledge and engagement (Edlom &amp; Karlsson, 2021)</a:t>
            </a:r>
            <a:endParaRPr sz="1300">
              <a:solidFill>
                <a:schemeClr val="dk2"/>
              </a:solidFill>
              <a:latin typeface="Open Sans Medium"/>
              <a:ea typeface="Open Sans Medium"/>
              <a:cs typeface="Open Sans Medium"/>
              <a:sym typeface="Open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p:nvPr/>
        </p:nvSpPr>
        <p:spPr>
          <a:xfrm>
            <a:off x="-66450" y="-63550"/>
            <a:ext cx="9210600" cy="93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1"/>
          <p:cNvSpPr txBox="1"/>
          <p:nvPr>
            <p:ph idx="1" type="subTitle"/>
          </p:nvPr>
        </p:nvSpPr>
        <p:spPr>
          <a:xfrm>
            <a:off x="212175" y="76850"/>
            <a:ext cx="87525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2080">
                <a:latin typeface="Open Sans Medium"/>
                <a:ea typeface="Open Sans Medium"/>
                <a:cs typeface="Open Sans Medium"/>
                <a:sym typeface="Open Sans Medium"/>
              </a:rPr>
              <a:t>Average revision length is higher for superfans compared to other contributors, at least for Louis</a:t>
            </a:r>
            <a:endParaRPr sz="2080">
              <a:latin typeface="Open Sans Medium"/>
              <a:ea typeface="Open Sans Medium"/>
              <a:cs typeface="Open Sans Medium"/>
              <a:sym typeface="Open Sans Medium"/>
            </a:endParaRPr>
          </a:p>
        </p:txBody>
      </p:sp>
      <p:sp>
        <p:nvSpPr>
          <p:cNvPr id="146" name="Google Shape;146;p21"/>
          <p:cNvSpPr/>
          <p:nvPr/>
        </p:nvSpPr>
        <p:spPr>
          <a:xfrm>
            <a:off x="1080575" y="2574425"/>
            <a:ext cx="1807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Object of Inquiry (n)</a:t>
            </a:r>
            <a:endParaRPr sz="1200">
              <a:solidFill>
                <a:schemeClr val="dk1"/>
              </a:solidFill>
            </a:endParaRPr>
          </a:p>
        </p:txBody>
      </p:sp>
      <p:sp>
        <p:nvSpPr>
          <p:cNvPr id="147" name="Google Shape;147;p21"/>
          <p:cNvSpPr/>
          <p:nvPr/>
        </p:nvSpPr>
        <p:spPr>
          <a:xfrm>
            <a:off x="1080475" y="3136450"/>
            <a:ext cx="1807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Average Edit</a:t>
            </a:r>
            <a:r>
              <a:rPr b="1" lang="en" sz="1200">
                <a:solidFill>
                  <a:schemeClr val="dk1"/>
                </a:solidFill>
              </a:rPr>
              <a:t> Size</a:t>
            </a:r>
            <a:endParaRPr sz="1200">
              <a:solidFill>
                <a:schemeClr val="dk1"/>
              </a:solidFill>
            </a:endParaRPr>
          </a:p>
        </p:txBody>
      </p:sp>
      <p:sp>
        <p:nvSpPr>
          <p:cNvPr id="148" name="Google Shape;148;p21"/>
          <p:cNvSpPr/>
          <p:nvPr/>
        </p:nvSpPr>
        <p:spPr>
          <a:xfrm>
            <a:off x="2918787" y="2012425"/>
            <a:ext cx="23709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Harry</a:t>
            </a:r>
            <a:endParaRPr b="1" sz="1200">
              <a:solidFill>
                <a:schemeClr val="dk1"/>
              </a:solidFill>
            </a:endParaRPr>
          </a:p>
        </p:txBody>
      </p:sp>
      <p:sp>
        <p:nvSpPr>
          <p:cNvPr id="149" name="Google Shape;149;p21"/>
          <p:cNvSpPr/>
          <p:nvPr/>
        </p:nvSpPr>
        <p:spPr>
          <a:xfrm>
            <a:off x="2918794" y="2574422"/>
            <a:ext cx="1162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Superfans </a:t>
            </a:r>
            <a:br>
              <a:rPr lang="en" sz="1100">
                <a:solidFill>
                  <a:schemeClr val="dk1"/>
                </a:solidFill>
              </a:rPr>
            </a:br>
            <a:r>
              <a:rPr lang="en" sz="1100">
                <a:solidFill>
                  <a:schemeClr val="dk1"/>
                </a:solidFill>
              </a:rPr>
              <a:t>(35)</a:t>
            </a:r>
            <a:endParaRPr sz="1100">
              <a:solidFill>
                <a:schemeClr val="dk1"/>
              </a:solidFill>
            </a:endParaRPr>
          </a:p>
        </p:txBody>
      </p:sp>
      <p:sp>
        <p:nvSpPr>
          <p:cNvPr id="150" name="Google Shape;150;p21"/>
          <p:cNvSpPr/>
          <p:nvPr/>
        </p:nvSpPr>
        <p:spPr>
          <a:xfrm>
            <a:off x="2918794" y="3136420"/>
            <a:ext cx="1162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177</a:t>
            </a:r>
            <a:endParaRPr sz="1100">
              <a:solidFill>
                <a:schemeClr val="dk1"/>
              </a:solidFill>
            </a:endParaRPr>
          </a:p>
        </p:txBody>
      </p:sp>
      <p:sp>
        <p:nvSpPr>
          <p:cNvPr id="151" name="Google Shape;151;p21"/>
          <p:cNvSpPr/>
          <p:nvPr/>
        </p:nvSpPr>
        <p:spPr>
          <a:xfrm>
            <a:off x="4112146" y="2574385"/>
            <a:ext cx="11775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Non-superfans (724)</a:t>
            </a:r>
            <a:endParaRPr sz="1100">
              <a:solidFill>
                <a:schemeClr val="dk1"/>
              </a:solidFill>
            </a:endParaRPr>
          </a:p>
        </p:txBody>
      </p:sp>
      <p:sp>
        <p:nvSpPr>
          <p:cNvPr id="152" name="Google Shape;152;p21"/>
          <p:cNvSpPr/>
          <p:nvPr/>
        </p:nvSpPr>
        <p:spPr>
          <a:xfrm>
            <a:off x="4112146" y="3136375"/>
            <a:ext cx="11775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92</a:t>
            </a:r>
            <a:endParaRPr sz="1100">
              <a:solidFill>
                <a:schemeClr val="dk1"/>
              </a:solidFill>
            </a:endParaRPr>
          </a:p>
        </p:txBody>
      </p:sp>
      <p:sp>
        <p:nvSpPr>
          <p:cNvPr id="153" name="Google Shape;153;p21"/>
          <p:cNvSpPr/>
          <p:nvPr/>
        </p:nvSpPr>
        <p:spPr>
          <a:xfrm>
            <a:off x="5402955" y="2012426"/>
            <a:ext cx="1162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Harry</a:t>
            </a:r>
            <a:endParaRPr b="1" sz="750">
              <a:solidFill>
                <a:schemeClr val="dk1"/>
              </a:solidFill>
            </a:endParaRPr>
          </a:p>
        </p:txBody>
      </p:sp>
      <p:sp>
        <p:nvSpPr>
          <p:cNvPr id="154" name="Google Shape;154;p21"/>
          <p:cNvSpPr/>
          <p:nvPr/>
        </p:nvSpPr>
        <p:spPr>
          <a:xfrm>
            <a:off x="5326755" y="2574423"/>
            <a:ext cx="1162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Superfans </a:t>
            </a:r>
            <a:br>
              <a:rPr lang="en" sz="1100">
                <a:solidFill>
                  <a:schemeClr val="dk1"/>
                </a:solidFill>
              </a:rPr>
            </a:br>
            <a:r>
              <a:rPr lang="en" sz="1100">
                <a:solidFill>
                  <a:schemeClr val="dk1"/>
                </a:solidFill>
              </a:rPr>
              <a:t>(25)</a:t>
            </a:r>
            <a:endParaRPr sz="1100">
              <a:solidFill>
                <a:schemeClr val="dk1"/>
              </a:solidFill>
            </a:endParaRPr>
          </a:p>
        </p:txBody>
      </p:sp>
      <p:sp>
        <p:nvSpPr>
          <p:cNvPr id="155" name="Google Shape;155;p21"/>
          <p:cNvSpPr/>
          <p:nvPr/>
        </p:nvSpPr>
        <p:spPr>
          <a:xfrm>
            <a:off x="5326755" y="3136421"/>
            <a:ext cx="1162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176</a:t>
            </a:r>
            <a:endParaRPr sz="1100">
              <a:solidFill>
                <a:schemeClr val="dk1"/>
              </a:solidFill>
            </a:endParaRPr>
          </a:p>
        </p:txBody>
      </p:sp>
      <p:sp>
        <p:nvSpPr>
          <p:cNvPr id="156" name="Google Shape;156;p21"/>
          <p:cNvSpPr/>
          <p:nvPr/>
        </p:nvSpPr>
        <p:spPr>
          <a:xfrm>
            <a:off x="5326738" y="2012375"/>
            <a:ext cx="23547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Louis</a:t>
            </a:r>
            <a:endParaRPr b="1" sz="1200">
              <a:solidFill>
                <a:schemeClr val="dk1"/>
              </a:solidFill>
            </a:endParaRPr>
          </a:p>
        </p:txBody>
      </p:sp>
      <p:sp>
        <p:nvSpPr>
          <p:cNvPr id="157" name="Google Shape;157;p21"/>
          <p:cNvSpPr/>
          <p:nvPr/>
        </p:nvSpPr>
        <p:spPr>
          <a:xfrm>
            <a:off x="6503824" y="2574374"/>
            <a:ext cx="11775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Non-superfans (472)</a:t>
            </a:r>
            <a:endParaRPr sz="1100">
              <a:solidFill>
                <a:schemeClr val="dk1"/>
              </a:solidFill>
            </a:endParaRPr>
          </a:p>
        </p:txBody>
      </p:sp>
      <p:sp>
        <p:nvSpPr>
          <p:cNvPr id="158" name="Google Shape;158;p21"/>
          <p:cNvSpPr/>
          <p:nvPr/>
        </p:nvSpPr>
        <p:spPr>
          <a:xfrm>
            <a:off x="6503824" y="3136380"/>
            <a:ext cx="11775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92</a:t>
            </a:r>
            <a:endParaRPr sz="1100">
              <a:solidFill>
                <a:schemeClr val="dk1"/>
              </a:solidFill>
            </a:endParaRPr>
          </a:p>
        </p:txBody>
      </p:sp>
      <p:sp>
        <p:nvSpPr>
          <p:cNvPr id="159" name="Google Shape;159;p21"/>
          <p:cNvSpPr/>
          <p:nvPr/>
        </p:nvSpPr>
        <p:spPr>
          <a:xfrm>
            <a:off x="2918801" y="3698425"/>
            <a:ext cx="23709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0.82</a:t>
            </a:r>
            <a:endParaRPr sz="1100">
              <a:solidFill>
                <a:schemeClr val="dk1"/>
              </a:solidFill>
            </a:endParaRPr>
          </a:p>
        </p:txBody>
      </p:sp>
      <p:sp>
        <p:nvSpPr>
          <p:cNvPr id="160" name="Google Shape;160;p21"/>
          <p:cNvSpPr/>
          <p:nvPr/>
        </p:nvSpPr>
        <p:spPr>
          <a:xfrm>
            <a:off x="1080625" y="3698475"/>
            <a:ext cx="1807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p-values</a:t>
            </a:r>
            <a:endParaRPr b="1" sz="1200">
              <a:solidFill>
                <a:schemeClr val="dk1"/>
              </a:solidFill>
            </a:endParaRPr>
          </a:p>
        </p:txBody>
      </p:sp>
      <p:sp>
        <p:nvSpPr>
          <p:cNvPr id="161" name="Google Shape;161;p21"/>
          <p:cNvSpPr/>
          <p:nvPr/>
        </p:nvSpPr>
        <p:spPr>
          <a:xfrm>
            <a:off x="5326745" y="3698425"/>
            <a:ext cx="23547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3B3B3B"/>
                </a:solidFill>
              </a:rPr>
              <a:t>5.63e-07</a:t>
            </a:r>
            <a:endParaRPr sz="1100">
              <a:solidFill>
                <a:schemeClr val="dk1"/>
              </a:solidFill>
            </a:endParaRPr>
          </a:p>
        </p:txBody>
      </p:sp>
      <p:sp>
        <p:nvSpPr>
          <p:cNvPr id="162" name="Google Shape;162;p21"/>
          <p:cNvSpPr txBox="1"/>
          <p:nvPr/>
        </p:nvSpPr>
        <p:spPr>
          <a:xfrm>
            <a:off x="1000200" y="1542563"/>
            <a:ext cx="714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Mann-Whitney U Test</a:t>
            </a:r>
            <a:endParaRPr b="1" sz="11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