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7.xml" ContentType="application/vnd.openxmlformats-officedocument.presentationml.tags+xml"/>
  <Override PartName="/ppt/notesSlides/notesSlide4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8.xml" ContentType="application/vnd.openxmlformats-officedocument.presentationml.tags+xml"/>
  <Override PartName="/ppt/notesSlides/notesSlide4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9.xml" ContentType="application/vnd.openxmlformats-officedocument.presentationml.tags+xml"/>
  <Override PartName="/ppt/notesSlides/notesSlide5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1.xml" ContentType="application/vnd.openxmlformats-officedocument.presentationml.notesSlide+xml"/>
  <Override PartName="/ppt/tags/tag20.xml" ContentType="application/vnd.openxmlformats-officedocument.presentationml.tags+xml"/>
  <Override PartName="/ppt/notesSlides/notesSlide52.xml" ContentType="application/vnd.openxmlformats-officedocument.presentationml.notesSlide+xml"/>
  <Override PartName="/ppt/tags/tag21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9"/>
  </p:notesMasterIdLst>
  <p:sldIdLst>
    <p:sldId id="256" r:id="rId5"/>
    <p:sldId id="258" r:id="rId6"/>
    <p:sldId id="260" r:id="rId7"/>
    <p:sldId id="259" r:id="rId8"/>
    <p:sldId id="279" r:id="rId9"/>
    <p:sldId id="266" r:id="rId10"/>
    <p:sldId id="293" r:id="rId11"/>
    <p:sldId id="294" r:id="rId12"/>
    <p:sldId id="600" r:id="rId13"/>
    <p:sldId id="596" r:id="rId14"/>
    <p:sldId id="599" r:id="rId15"/>
    <p:sldId id="517" r:id="rId16"/>
    <p:sldId id="585" r:id="rId17"/>
    <p:sldId id="549" r:id="rId18"/>
    <p:sldId id="602" r:id="rId19"/>
    <p:sldId id="601" r:id="rId20"/>
    <p:sldId id="557" r:id="rId21"/>
    <p:sldId id="505" r:id="rId22"/>
    <p:sldId id="566" r:id="rId23"/>
    <p:sldId id="532" r:id="rId24"/>
    <p:sldId id="575" r:id="rId25"/>
    <p:sldId id="533" r:id="rId26"/>
    <p:sldId id="584" r:id="rId27"/>
    <p:sldId id="508" r:id="rId28"/>
    <p:sldId id="538" r:id="rId29"/>
    <p:sldId id="704" r:id="rId30"/>
    <p:sldId id="525" r:id="rId31"/>
    <p:sldId id="271" r:id="rId32"/>
    <p:sldId id="610" r:id="rId33"/>
    <p:sldId id="614" r:id="rId34"/>
    <p:sldId id="616" r:id="rId35"/>
    <p:sldId id="633" r:id="rId36"/>
    <p:sldId id="631" r:id="rId37"/>
    <p:sldId id="630" r:id="rId38"/>
    <p:sldId id="634" r:id="rId39"/>
    <p:sldId id="636" r:id="rId40"/>
    <p:sldId id="645" r:id="rId41"/>
    <p:sldId id="637" r:id="rId42"/>
    <p:sldId id="638" r:id="rId43"/>
    <p:sldId id="635" r:id="rId44"/>
    <p:sldId id="643" r:id="rId45"/>
    <p:sldId id="611" r:id="rId46"/>
    <p:sldId id="640" r:id="rId47"/>
    <p:sldId id="687" r:id="rId48"/>
    <p:sldId id="652" r:id="rId49"/>
    <p:sldId id="267" r:id="rId50"/>
    <p:sldId id="656" r:id="rId51"/>
    <p:sldId id="657" r:id="rId52"/>
    <p:sldId id="659" r:id="rId53"/>
    <p:sldId id="660" r:id="rId54"/>
    <p:sldId id="661" r:id="rId55"/>
    <p:sldId id="662" r:id="rId56"/>
    <p:sldId id="663" r:id="rId57"/>
    <p:sldId id="665" r:id="rId58"/>
    <p:sldId id="693" r:id="rId59"/>
    <p:sldId id="666" r:id="rId60"/>
    <p:sldId id="670" r:id="rId61"/>
    <p:sldId id="671" r:id="rId62"/>
    <p:sldId id="690" r:id="rId63"/>
    <p:sldId id="694" r:id="rId64"/>
    <p:sldId id="700" r:id="rId65"/>
    <p:sldId id="699" r:id="rId66"/>
    <p:sldId id="701" r:id="rId67"/>
    <p:sldId id="702" r:id="rId68"/>
    <p:sldId id="677" r:id="rId69"/>
    <p:sldId id="682" r:id="rId70"/>
    <p:sldId id="683" r:id="rId71"/>
    <p:sldId id="684" r:id="rId72"/>
    <p:sldId id="686" r:id="rId73"/>
    <p:sldId id="689" r:id="rId74"/>
    <p:sldId id="580" r:id="rId75"/>
    <p:sldId id="539" r:id="rId76"/>
    <p:sldId id="574" r:id="rId77"/>
    <p:sldId id="681" r:id="rId78"/>
    <p:sldId id="536" r:id="rId79"/>
    <p:sldId id="608" r:id="rId80"/>
    <p:sldId id="618" r:id="rId81"/>
    <p:sldId id="617" r:id="rId82"/>
    <p:sldId id="612" r:id="rId83"/>
    <p:sldId id="685" r:id="rId84"/>
    <p:sldId id="283" r:id="rId85"/>
    <p:sldId id="286" r:id="rId86"/>
    <p:sldId id="705" r:id="rId87"/>
    <p:sldId id="632" r:id="rId88"/>
    <p:sldId id="280" r:id="rId89"/>
    <p:sldId id="605" r:id="rId90"/>
    <p:sldId id="261" r:id="rId91"/>
    <p:sldId id="603" r:id="rId92"/>
    <p:sldId id="644" r:id="rId93"/>
    <p:sldId id="650" r:id="rId94"/>
    <p:sldId id="646" r:id="rId95"/>
    <p:sldId id="647" r:id="rId96"/>
    <p:sldId id="648" r:id="rId97"/>
    <p:sldId id="649" r:id="rId98"/>
    <p:sldId id="651" r:id="rId99"/>
    <p:sldId id="604" r:id="rId100"/>
    <p:sldId id="642" r:id="rId101"/>
    <p:sldId id="691" r:id="rId102"/>
    <p:sldId id="669" r:id="rId103"/>
    <p:sldId id="654" r:id="rId104"/>
    <p:sldId id="679" r:id="rId105"/>
    <p:sldId id="675" r:id="rId106"/>
    <p:sldId id="680" r:id="rId107"/>
    <p:sldId id="696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99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52" autoAdjust="0"/>
  </p:normalViewPr>
  <p:slideViewPr>
    <p:cSldViewPr snapToGrid="0" snapToObjects="1">
      <p:cViewPr varScale="1">
        <p:scale>
          <a:sx n="133" d="100"/>
          <a:sy n="133" d="100"/>
        </p:scale>
        <p:origin x="1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kai\OneDrive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kai\OneDrive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kai\OneDrive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kai\OneDrive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 Response Time (millisecond)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Sheet3!$A$1:$A$16</c:f>
              <c:strCache>
                <c:ptCount val="15"/>
                <c:pt idx="0">
                  <c:v>Nginx</c:v>
                </c:pt>
                <c:pt idx="1">
                  <c:v>Sndfile</c:v>
                </c:pt>
                <c:pt idx="2">
                  <c:v>Readelf</c:v>
                </c:pt>
                <c:pt idx="3">
                  <c:v>Sndfile</c:v>
                </c:pt>
                <c:pt idx="4">
                  <c:v>Thumbnail</c:v>
                </c:pt>
                <c:pt idx="5">
                  <c:v>Eu-ranlib</c:v>
                </c:pt>
                <c:pt idx="6">
                  <c:v>Size</c:v>
                </c:pt>
                <c:pt idx="7">
                  <c:v>Thttpd</c:v>
                </c:pt>
                <c:pt idx="8">
                  <c:v>Libsolv</c:v>
                </c:pt>
                <c:pt idx="9">
                  <c:v>Mime-parse</c:v>
                </c:pt>
                <c:pt idx="10">
                  <c:v>Objdump</c:v>
                </c:pt>
                <c:pt idx="11">
                  <c:v>Cflow</c:v>
                </c:pt>
                <c:pt idx="12">
                  <c:v>Mp42aac</c:v>
                </c:pt>
                <c:pt idx="13">
                  <c:v>Pngout</c:v>
                </c:pt>
                <c:pt idx="14">
                  <c:v>Nm-new</c:v>
                </c:pt>
              </c:strCache>
            </c:strRef>
          </c:cat>
          <c:val>
            <c:numRef>
              <c:f>Sheet3!$C$1:$C$16</c:f>
              <c:numCache>
                <c:formatCode>General</c:formatCode>
                <c:ptCount val="16"/>
                <c:pt idx="0">
                  <c:v>34</c:v>
                </c:pt>
                <c:pt idx="1">
                  <c:v>16</c:v>
                </c:pt>
                <c:pt idx="2">
                  <c:v>97</c:v>
                </c:pt>
                <c:pt idx="3">
                  <c:v>57</c:v>
                </c:pt>
                <c:pt idx="4">
                  <c:v>751</c:v>
                </c:pt>
                <c:pt idx="5">
                  <c:v>7</c:v>
                </c:pt>
                <c:pt idx="6">
                  <c:v>1</c:v>
                </c:pt>
                <c:pt idx="7">
                  <c:v>9</c:v>
                </c:pt>
                <c:pt idx="8">
                  <c:v>105</c:v>
                </c:pt>
                <c:pt idx="9">
                  <c:v>1</c:v>
                </c:pt>
                <c:pt idx="10">
                  <c:v>133</c:v>
                </c:pt>
                <c:pt idx="11">
                  <c:v>469</c:v>
                </c:pt>
                <c:pt idx="12">
                  <c:v>266</c:v>
                </c:pt>
                <c:pt idx="13">
                  <c:v>2</c:v>
                </c:pt>
                <c:pt idx="1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F-4CBF-8621-B652EE276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926562623"/>
        <c:axId val="926563039"/>
      </c:barChart>
      <c:catAx>
        <c:axId val="92656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563039"/>
        <c:crosses val="autoZero"/>
        <c:auto val="1"/>
        <c:lblAlgn val="ctr"/>
        <c:lblOffset val="100"/>
        <c:noMultiLvlLbl val="0"/>
      </c:catAx>
      <c:valAx>
        <c:axId val="9265630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562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Speed-up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Sheet4!$A$1:$A$15</c:f>
              <c:strCache>
                <c:ptCount val="15"/>
                <c:pt idx="0">
                  <c:v>Nginx</c:v>
                </c:pt>
                <c:pt idx="1">
                  <c:v>Sndfile</c:v>
                </c:pt>
                <c:pt idx="2">
                  <c:v>Readelf</c:v>
                </c:pt>
                <c:pt idx="3">
                  <c:v>Sndfile</c:v>
                </c:pt>
                <c:pt idx="4">
                  <c:v>Thumbnail</c:v>
                </c:pt>
                <c:pt idx="5">
                  <c:v>Eu-ranlib</c:v>
                </c:pt>
                <c:pt idx="6">
                  <c:v>Size</c:v>
                </c:pt>
                <c:pt idx="7">
                  <c:v>Thttpd</c:v>
                </c:pt>
                <c:pt idx="8">
                  <c:v>Libsolv</c:v>
                </c:pt>
                <c:pt idx="9">
                  <c:v>Mime-parse</c:v>
                </c:pt>
                <c:pt idx="10">
                  <c:v>Objdump</c:v>
                </c:pt>
                <c:pt idx="11">
                  <c:v>Cflow</c:v>
                </c:pt>
                <c:pt idx="12">
                  <c:v>Mp42aac</c:v>
                </c:pt>
                <c:pt idx="13">
                  <c:v>Pngout</c:v>
                </c:pt>
                <c:pt idx="14">
                  <c:v>Nm-new</c:v>
                </c:pt>
              </c:strCache>
            </c:strRef>
          </c:cat>
          <c:val>
            <c:numRef>
              <c:f>Sheet4!$D$1:$D$15</c:f>
              <c:numCache>
                <c:formatCode>General</c:formatCode>
                <c:ptCount val="15"/>
                <c:pt idx="0">
                  <c:v>5.2816091954022992</c:v>
                </c:pt>
                <c:pt idx="1">
                  <c:v>7.376344086021505</c:v>
                </c:pt>
                <c:pt idx="2">
                  <c:v>4.4777282850779505</c:v>
                </c:pt>
                <c:pt idx="3">
                  <c:v>6.2857142857142856</c:v>
                </c:pt>
                <c:pt idx="4">
                  <c:v>4.2010513465706669</c:v>
                </c:pt>
                <c:pt idx="5">
                  <c:v>7.4590163934426226</c:v>
                </c:pt>
                <c:pt idx="6">
                  <c:v>5.4</c:v>
                </c:pt>
                <c:pt idx="7">
                  <c:v>9.0877192982456148</c:v>
                </c:pt>
                <c:pt idx="8">
                  <c:v>8.188929001203368</c:v>
                </c:pt>
                <c:pt idx="9">
                  <c:v>6.1111111111111116</c:v>
                </c:pt>
                <c:pt idx="10">
                  <c:v>3.998484848484849</c:v>
                </c:pt>
                <c:pt idx="11">
                  <c:v>3.8487974345269911</c:v>
                </c:pt>
                <c:pt idx="12">
                  <c:v>2.4464285714285716</c:v>
                </c:pt>
                <c:pt idx="13">
                  <c:v>7.1</c:v>
                </c:pt>
                <c:pt idx="14">
                  <c:v>3.6803013993541445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8-4558-BB61-7DF0D842D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70535919"/>
        <c:axId val="1070544239"/>
      </c:barChart>
      <c:catAx>
        <c:axId val="1070535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544239"/>
        <c:crosses val="autoZero"/>
        <c:auto val="1"/>
        <c:lblAlgn val="ctr"/>
        <c:lblOffset val="100"/>
        <c:noMultiLvlLbl val="0"/>
      </c:catAx>
      <c:valAx>
        <c:axId val="107054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53591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FlowMatrix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-based Query Throughput (flow/s)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Sheet5!$A$1:$A$15</c:f>
              <c:strCache>
                <c:ptCount val="15"/>
                <c:pt idx="0">
                  <c:v>Nginx</c:v>
                </c:pt>
                <c:pt idx="1">
                  <c:v>Sndfile</c:v>
                </c:pt>
                <c:pt idx="2">
                  <c:v>Readelf</c:v>
                </c:pt>
                <c:pt idx="3">
                  <c:v>Sndfile</c:v>
                </c:pt>
                <c:pt idx="4">
                  <c:v>Thumbnail</c:v>
                </c:pt>
                <c:pt idx="5">
                  <c:v>Eu-ranlib</c:v>
                </c:pt>
                <c:pt idx="6">
                  <c:v>Size</c:v>
                </c:pt>
                <c:pt idx="7">
                  <c:v>Thttpd</c:v>
                </c:pt>
                <c:pt idx="8">
                  <c:v>Libsolv</c:v>
                </c:pt>
                <c:pt idx="9">
                  <c:v>Mime-parse</c:v>
                </c:pt>
                <c:pt idx="10">
                  <c:v>Objdump</c:v>
                </c:pt>
                <c:pt idx="11">
                  <c:v>Cflow</c:v>
                </c:pt>
                <c:pt idx="12">
                  <c:v>Mp42aac</c:v>
                </c:pt>
                <c:pt idx="13">
                  <c:v>Pngout</c:v>
                </c:pt>
                <c:pt idx="14">
                  <c:v>Nm-new</c:v>
                </c:pt>
              </c:strCache>
            </c:strRef>
          </c:cat>
          <c:val>
            <c:numRef>
              <c:f>Sheet5!$B$1:$B$15</c:f>
              <c:numCache>
                <c:formatCode>#,##0</c:formatCode>
                <c:ptCount val="15"/>
                <c:pt idx="0">
                  <c:v>4070826</c:v>
                </c:pt>
                <c:pt idx="1">
                  <c:v>4070826</c:v>
                </c:pt>
                <c:pt idx="2">
                  <c:v>4901540</c:v>
                </c:pt>
                <c:pt idx="3">
                  <c:v>7410755</c:v>
                </c:pt>
                <c:pt idx="4">
                  <c:v>3970836</c:v>
                </c:pt>
                <c:pt idx="5">
                  <c:v>7348813</c:v>
                </c:pt>
                <c:pt idx="6">
                  <c:v>4588527</c:v>
                </c:pt>
                <c:pt idx="7">
                  <c:v>5225269</c:v>
                </c:pt>
                <c:pt idx="8">
                  <c:v>4105962</c:v>
                </c:pt>
                <c:pt idx="9">
                  <c:v>4447767</c:v>
                </c:pt>
                <c:pt idx="10">
                  <c:v>3956530</c:v>
                </c:pt>
                <c:pt idx="11">
                  <c:v>4450975</c:v>
                </c:pt>
                <c:pt idx="12">
                  <c:v>3541617</c:v>
                </c:pt>
                <c:pt idx="13">
                  <c:v>7693600</c:v>
                </c:pt>
                <c:pt idx="14">
                  <c:v>7693600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3-403A-98DB-1E4AAFE71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7890943"/>
        <c:axId val="984427951"/>
      </c:barChart>
      <c:catAx>
        <c:axId val="187890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427951"/>
        <c:crosses val="autoZero"/>
        <c:auto val="1"/>
        <c:lblAlgn val="ctr"/>
        <c:lblOffset val="100"/>
        <c:noMultiLvlLbl val="0"/>
      </c:catAx>
      <c:valAx>
        <c:axId val="98442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9094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Throughput Outperforming</a:t>
            </a:r>
            <a:r>
              <a:rPr lang="en-US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aseline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Libdft</a:t>
            </a:r>
            <a:r>
              <a:rPr lang="en-US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(magnification)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Sheet6!$A$1:$A$15</c:f>
              <c:strCache>
                <c:ptCount val="15"/>
                <c:pt idx="0">
                  <c:v>Nginx</c:v>
                </c:pt>
                <c:pt idx="1">
                  <c:v>Sndfile</c:v>
                </c:pt>
                <c:pt idx="2">
                  <c:v>Readelf</c:v>
                </c:pt>
                <c:pt idx="3">
                  <c:v>Sndfile</c:v>
                </c:pt>
                <c:pt idx="4">
                  <c:v>Thumbnail</c:v>
                </c:pt>
                <c:pt idx="5">
                  <c:v>Eu-ranlib</c:v>
                </c:pt>
                <c:pt idx="6">
                  <c:v>Size</c:v>
                </c:pt>
                <c:pt idx="7">
                  <c:v>Thttpd</c:v>
                </c:pt>
                <c:pt idx="8">
                  <c:v>Libsolv</c:v>
                </c:pt>
                <c:pt idx="9">
                  <c:v>Mime-parse</c:v>
                </c:pt>
                <c:pt idx="10">
                  <c:v>Objdump</c:v>
                </c:pt>
                <c:pt idx="11">
                  <c:v>Cflow</c:v>
                </c:pt>
                <c:pt idx="12">
                  <c:v>Mp42aac</c:v>
                </c:pt>
                <c:pt idx="13">
                  <c:v>Pngout</c:v>
                </c:pt>
                <c:pt idx="14">
                  <c:v>Nm-new</c:v>
                </c:pt>
              </c:strCache>
            </c:strRef>
          </c:cat>
          <c:val>
            <c:numRef>
              <c:f>Sheet6!$D$1:$D$15</c:f>
              <c:numCache>
                <c:formatCode>General</c:formatCode>
                <c:ptCount val="15"/>
                <c:pt idx="0">
                  <c:v>335.43391562293999</c:v>
                </c:pt>
                <c:pt idx="1">
                  <c:v>286.69807732938938</c:v>
                </c:pt>
                <c:pt idx="2">
                  <c:v>479.69661381875125</c:v>
                </c:pt>
                <c:pt idx="3">
                  <c:v>1822.615592720118</c:v>
                </c:pt>
                <c:pt idx="4">
                  <c:v>954.52788461538466</c:v>
                </c:pt>
                <c:pt idx="5">
                  <c:v>483.7928242264648</c:v>
                </c:pt>
                <c:pt idx="6">
                  <c:v>3959.0396893874031</c:v>
                </c:pt>
                <c:pt idx="7">
                  <c:v>932.08508740635034</c:v>
                </c:pt>
                <c:pt idx="8">
                  <c:v>322.21313662402889</c:v>
                </c:pt>
                <c:pt idx="9">
                  <c:v>14394.067961165048</c:v>
                </c:pt>
                <c:pt idx="10">
                  <c:v>195.61603876198953</c:v>
                </c:pt>
                <c:pt idx="11">
                  <c:v>147.32961504087916</c:v>
                </c:pt>
                <c:pt idx="12">
                  <c:v>112.38947067783701</c:v>
                </c:pt>
                <c:pt idx="13">
                  <c:v>857.22562674094706</c:v>
                </c:pt>
                <c:pt idx="14">
                  <c:v>194.55304083954988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4-4BF1-971A-74F2A1B2A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40331599"/>
        <c:axId val="1140322863"/>
      </c:barChart>
      <c:catAx>
        <c:axId val="1140331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322863"/>
        <c:crosses val="autoZero"/>
        <c:auto val="1"/>
        <c:lblAlgn val="ctr"/>
        <c:lblOffset val="100"/>
        <c:noMultiLvlLbl val="0"/>
      </c:catAx>
      <c:valAx>
        <c:axId val="11403228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33159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CCE37-97DC-4A34-8512-23F65FFE4D0C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57360-3BFE-4AB8-9B95-44667DBE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Despite the general representation…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6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For simplicity, assume we only have four registers in the CPU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Other </a:t>
            </a:r>
            <a:r>
              <a:rPr kumimoji="1" lang="en-US" altLang="zh-CN" baseline="0" dirty="0"/>
              <a:t>registers carry their old data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861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For simplicity, assume we only have four registers in the CPU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Other </a:t>
            </a:r>
            <a:r>
              <a:rPr kumimoji="1" lang="en-US" altLang="zh-CN" baseline="0" dirty="0"/>
              <a:t>registers carry their old data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64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For simplicity, assume we only have four registers in the CPU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Other </a:t>
            </a:r>
            <a:r>
              <a:rPr kumimoji="1" lang="en-US" altLang="zh-CN" baseline="0" dirty="0"/>
              <a:t>registers carry their old data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55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88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44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associative law of matrix multiplication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049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CPU-&gt;GPU gap: CPU too slow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13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 too general</a:t>
            </a:r>
          </a:p>
          <a:p>
            <a:r>
              <a:rPr lang="en-US" dirty="0"/>
              <a:t>Naïve way: </a:t>
            </a:r>
            <a:r>
              <a:rPr lang="en-US" dirty="0" err="1"/>
              <a:t>instr</a:t>
            </a:r>
            <a:r>
              <a:rPr lang="en-US" dirty="0"/>
              <a:t> by </a:t>
            </a:r>
            <a:r>
              <a:rPr lang="en-US" dirty="0" err="1"/>
              <a:t>instr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92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66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83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original task high complexity, which is unnecessary for sub-tasks…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focusing on the key sub-features/semantics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8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Detailed </a:t>
            </a:r>
          </a:p>
          <a:p>
            <a:r>
              <a:rPr kumimoji="1" lang="en-US" altLang="zh-CN" dirty="0"/>
              <a:t>Accuracy</a:t>
            </a:r>
          </a:p>
          <a:p>
            <a:r>
              <a:rPr kumimoji="1" lang="en-US" altLang="zh-CN" dirty="0"/>
              <a:t>Setup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0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Titles with details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5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Titles with details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997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Matrix … DIFT</a:t>
            </a:r>
          </a:p>
          <a:p>
            <a:r>
              <a:rPr kumimoji="1" lang="en-US" altLang="zh-CN" dirty="0"/>
              <a:t>GPU-assisted DIFT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23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is good: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0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9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Log10-transformed query times for QUICKSILVER and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Neo4j. FF-1, FF-2, and FF-3 represent three queries over</a:t>
            </a:r>
            <a:br>
              <a:rPr lang="en-US" dirty="0"/>
            </a:br>
            <a:r>
              <a:rPr lang="en-US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FireFox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TB-1, TB-2, and TB-3 represent three queries over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Thunderbird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The other query targets for FF-1, FF-2, and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TB-1 are behaviors, while the other query targets for FF-3,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TB-2, and TB-3 are files and/or sockets.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6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Matrix … DIFT</a:t>
            </a:r>
          </a:p>
          <a:p>
            <a:r>
              <a:rPr kumimoji="1" lang="en-US" altLang="zh-CN" dirty="0"/>
              <a:t>GPU-assisted DIFT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824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understanding the internal structure of problems, we investigate new representations and algorithms aimed at enhancing information-flow reasoning over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4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7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6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focusing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7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8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1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3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focusing on the key sub-features/semantics -&gt; internal structure; on different complexity level</a:t>
            </a:r>
          </a:p>
          <a:p>
            <a:r>
              <a:rPr lang="en-US" dirty="0"/>
              <a:t>The original task high complexity, which is unnecessary for sub-tasks…</a:t>
            </a:r>
          </a:p>
          <a:p>
            <a:r>
              <a:rPr lang="en-US" dirty="0"/>
              <a:t>3) Subgraph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6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9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8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9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60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2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A,B,C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57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654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65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Auto-play animations</a:t>
            </a:r>
          </a:p>
          <a:p>
            <a:r>
              <a:rPr lang="en-US" dirty="0"/>
              <a:t>What could be sources and sinks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1154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40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9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Simplify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Over-tainting+under-tainting</a:t>
            </a:r>
            <a:r>
              <a:rPr kumimoji="1" lang="en-US" altLang="zh-CN" dirty="0"/>
              <a:t>: policy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How to mutate policy with </a:t>
            </a:r>
            <a:r>
              <a:rPr kumimoji="1" lang="en-US" altLang="zh-CN" dirty="0" err="1"/>
              <a:t>flowMatrix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147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Simplify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Over-tainting+under-tainting</a:t>
            </a:r>
            <a:r>
              <a:rPr kumimoji="1" lang="en-US" altLang="zh-CN" dirty="0"/>
              <a:t>: policy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How to mutate policy with </a:t>
            </a:r>
            <a:r>
              <a:rPr kumimoji="1" lang="en-US" altLang="zh-CN" dirty="0" err="1"/>
              <a:t>flowMatrix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485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1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0x3001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ARCH_CET_STATUS, which checks Control-flow Enforcement Technology (CET) Shadow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08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0x3001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ARCH_CET_STATUS, which checks Control-flow Enforcement Technology (CET) Shadow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37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all be modeled as information flow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7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0x3001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ARCH_CET_STATUS, which checks Control-flow Enforcement Technology (CET) Shadow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Auto-play animations</a:t>
            </a:r>
          </a:p>
          <a:p>
            <a:r>
              <a:rPr lang="en-US" dirty="0"/>
              <a:t>What could be sources and sinks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519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34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0x3001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ARCH_CET_STATUS, which checks Control-flow Enforcement Technology (CET) Shadow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3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73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44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08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43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29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0x3001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ARCH_CET_STATUS, which checks Control-flow Enforcement Technology (CET) Shadow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8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Auto-play animations</a:t>
            </a:r>
          </a:p>
          <a:p>
            <a:r>
              <a:rPr lang="en-US" dirty="0"/>
              <a:t>What could be sources and sinks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9526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01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41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0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09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7360-3BFE-4AB8-9B95-44667DBEDED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second technique is called fast path and slow path, that will reduce instrumentation for not interesting execution paths.</a:t>
            </a:r>
          </a:p>
          <a:p>
            <a:r>
              <a:rPr kumimoji="1" lang="en-US" altLang="zh-CN" dirty="0"/>
              <a:t>Another mechanism is hot path, that will summarize the taint propagation logic for popular paths.</a:t>
            </a:r>
          </a:p>
          <a:p>
            <a:r>
              <a:rPr kumimoji="1" lang="en-US" altLang="zh-CN" dirty="0"/>
              <a:t>They focus on reducing the invocation of taint propagation logic but not on speeding up propagation operation itself</a:t>
            </a:r>
          </a:p>
          <a:p>
            <a:r>
              <a:rPr kumimoji="1" lang="en-US" altLang="zh-CN" dirty="0"/>
              <a:t>To understand why propagation operation is hard to speed-up, let’s take a look at the current implementation of existing taint tools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18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4DE2-AE9D-B345-A7F0-FACAED108AB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94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7">
            <a:extLst>
              <a:ext uri="{FF2B5EF4-FFF2-40B4-BE49-F238E27FC236}">
                <a16:creationId xmlns:a16="http://schemas.microsoft.com/office/drawing/2014/main" id="{65A476A1-68FE-CF49-8EC5-C67331C4DB2F}"/>
              </a:ext>
            </a:extLst>
          </p:cNvPr>
          <p:cNvSpPr/>
          <p:nvPr userDrawn="1"/>
        </p:nvSpPr>
        <p:spPr>
          <a:xfrm>
            <a:off x="0" y="0"/>
            <a:ext cx="12192000" cy="5257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75525" tIns="37750" rIns="75525" bIns="37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E708-BBE5-3640-B403-3EFFF09A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C3289-10CA-394E-AC3D-9E4FEEE1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A52A92-9A7B-C14D-9091-C6E208B45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A455257-0BF2-9247-8368-8310C6CC67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8725" y="5295931"/>
            <a:ext cx="211455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C85E-7F26-1746-AA3B-5AECEB5B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6999-F090-5D48-9E33-48FB3585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4BB9-92D4-8C49-AB6E-F9E698095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112B2-9545-074B-8EE1-EDBC2372E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0AC98-1C8F-814D-97D7-7523DB031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04CA-39D0-6948-A9F1-52699AD9E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3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93AA-47FC-8845-8F3C-3C7A9B92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54F5-8706-C444-B20F-9F372002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8796-01DB-E24B-A681-E5630AFAF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C11E-803C-D04B-B0F4-F5CDA4C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D271-34B7-444F-BB1C-2EFE0575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8EC4-05E7-B04F-85BE-F50AB8CF8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7017-A3B1-CF4E-99FA-EA31996A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6564-375D-2F4C-B62B-8F1160C9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6855-153B-6B49-8E66-3D661B149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2632CF-BFE9-0548-A11D-3E087B650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AC63-7665-764B-A991-F795D7B3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D08D3-3F87-1C4A-A0E1-A90CACDB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69F9-E38E-F84A-A804-FC579CF49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B20E4-4FDA-0745-8D7F-39C43E3AB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60478E-4212-DB4C-8262-2D11C6C1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DDCB7F-3BE0-5B43-A274-D44E35B7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4699-8FD3-734B-9482-3D1D6AE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CD4-F8E9-9346-A4EC-BCF6AC34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3239E-6F16-F047-986A-431EE0F6A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839B-63C1-6D49-8B51-81F525CB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B7F7-3BBA-C443-BEAE-7E6CC1BD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388F4-7DE4-C349-91BD-9D8F75A9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A5F8C7-77F6-5545-90FC-77D9A43AD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57C0-6C7C-3D48-A095-56DF32D8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20F70-E61B-9146-B6DE-60DD0AD4E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ECF4-1453-C647-A19E-4ED5EE32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93311C-5214-3D49-A8A1-7B7F38676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7009C-3B3A-EC4B-9245-4EA0D503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0021-AC7A-804D-9C13-49D5EA34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216F-C9EA-0A4C-A053-23191AB6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403" y="62389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6571-4A25-3B45-A866-883DBB48F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55">
            <a:extLst>
              <a:ext uri="{FF2B5EF4-FFF2-40B4-BE49-F238E27FC236}">
                <a16:creationId xmlns:a16="http://schemas.microsoft.com/office/drawing/2014/main" id="{1F0A860D-9044-4D4A-8333-FE1F18625444}"/>
              </a:ext>
            </a:extLst>
          </p:cNvPr>
          <p:cNvSpPr/>
          <p:nvPr userDrawn="1"/>
        </p:nvSpPr>
        <p:spPr>
          <a:xfrm>
            <a:off x="0" y="6632294"/>
            <a:ext cx="12192000" cy="225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75525" tIns="37750" rIns="75525" bIns="37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" name="Shape 55">
            <a:extLst>
              <a:ext uri="{FF2B5EF4-FFF2-40B4-BE49-F238E27FC236}">
                <a16:creationId xmlns:a16="http://schemas.microsoft.com/office/drawing/2014/main" id="{6B50D667-758B-3C4A-AA82-6AD3498778DE}"/>
              </a:ext>
            </a:extLst>
          </p:cNvPr>
          <p:cNvSpPr/>
          <p:nvPr userDrawn="1"/>
        </p:nvSpPr>
        <p:spPr>
          <a:xfrm>
            <a:off x="0" y="-624"/>
            <a:ext cx="12192000" cy="225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75525" tIns="37750" rIns="75525" bIns="37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732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10.png"/><Relationship Id="rId5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5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7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momen2.people.uic.edu/publications/HOLMES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momen2.people.uic.edu/publications/HOLMES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40.png"/><Relationship Id="rId10" Type="http://schemas.openxmlformats.org/officeDocument/2006/relationships/image" Target="../media/image68.png"/><Relationship Id="rId4" Type="http://schemas.openxmlformats.org/officeDocument/2006/relationships/image" Target="../media/image230.png"/><Relationship Id="rId9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chart" Target="../charts/char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chart" Target="../charts/char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71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70.png"/><Relationship Id="rId5" Type="http://schemas.openxmlformats.org/officeDocument/2006/relationships/slide" Target="slide26.xml"/><Relationship Id="rId4" Type="http://schemas.openxmlformats.org/officeDocument/2006/relationships/chart" Target="../charts/char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atc18/atc18-gao.pdf" TargetMode="External"/><Relationship Id="rId2" Type="http://schemas.openxmlformats.org/officeDocument/2006/relationships/hyperlink" Target="http://www.vldb.org/pvldb/vol9/p240-zo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system/files/conference/usenixsecurity18/sec18-gao_0.pd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pvldb/vol9/p240-zong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enix.org/system/files/conference/usenixsecurity18/sec18-gao_0.pdf" TargetMode="External"/><Relationship Id="rId4" Type="http://schemas.openxmlformats.org/officeDocument/2006/relationships/hyperlink" Target="https://www.usenix.org/system/files/conference/atc18/atc18-gao.pd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atc18/atc18-gao.pdf" TargetMode="External"/><Relationship Id="rId2" Type="http://schemas.openxmlformats.org/officeDocument/2006/relationships/hyperlink" Target="http://www.vldb.org/pvldb/vol9/p240-zo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system/files/conference/usenixsecurity18/sec18-gao_0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5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67.png"/><Relationship Id="rId3" Type="http://schemas.openxmlformats.org/officeDocument/2006/relationships/image" Target="../media/image690.png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5.png"/><Relationship Id="rId5" Type="http://schemas.openxmlformats.org/officeDocument/2006/relationships/image" Target="../media/image711.png"/><Relationship Id="rId10" Type="http://schemas.openxmlformats.org/officeDocument/2006/relationships/image" Target="../media/image64.png"/><Relationship Id="rId4" Type="http://schemas.openxmlformats.org/officeDocument/2006/relationships/image" Target="../media/image700.png"/><Relationship Id="rId9" Type="http://schemas.openxmlformats.org/officeDocument/2006/relationships/image" Target="../media/image240.png"/><Relationship Id="rId14" Type="http://schemas.openxmlformats.org/officeDocument/2006/relationships/image" Target="../media/image6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3" Type="http://schemas.openxmlformats.org/officeDocument/2006/relationships/image" Target="../media/image720.png"/><Relationship Id="rId7" Type="http://schemas.openxmlformats.org/officeDocument/2006/relationships/image" Target="../media/image62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11" Type="http://schemas.openxmlformats.org/officeDocument/2006/relationships/image" Target="../media/image64.png"/><Relationship Id="rId5" Type="http://schemas.openxmlformats.org/officeDocument/2006/relationships/image" Target="../media/image700.png"/><Relationship Id="rId15" Type="http://schemas.openxmlformats.org/officeDocument/2006/relationships/image" Target="../media/image68.png"/><Relationship Id="rId10" Type="http://schemas.openxmlformats.org/officeDocument/2006/relationships/image" Target="../media/image240.png"/><Relationship Id="rId4" Type="http://schemas.openxmlformats.org/officeDocument/2006/relationships/image" Target="../media/image690.png"/><Relationship Id="rId9" Type="http://schemas.openxmlformats.org/officeDocument/2006/relationships/image" Target="../media/image230.png"/><Relationship Id="rId14" Type="http://schemas.openxmlformats.org/officeDocument/2006/relationships/image" Target="../media/image6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3" Type="http://schemas.openxmlformats.org/officeDocument/2006/relationships/image" Target="../media/image720.png"/><Relationship Id="rId7" Type="http://schemas.openxmlformats.org/officeDocument/2006/relationships/image" Target="../media/image62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64.png"/><Relationship Id="rId5" Type="http://schemas.openxmlformats.org/officeDocument/2006/relationships/image" Target="../media/image73.png"/><Relationship Id="rId15" Type="http://schemas.openxmlformats.org/officeDocument/2006/relationships/image" Target="../media/image68.png"/><Relationship Id="rId10" Type="http://schemas.openxmlformats.org/officeDocument/2006/relationships/image" Target="../media/image240.png"/><Relationship Id="rId4" Type="http://schemas.openxmlformats.org/officeDocument/2006/relationships/image" Target="../media/image690.png"/><Relationship Id="rId9" Type="http://schemas.openxmlformats.org/officeDocument/2006/relationships/image" Target="../media/image230.png"/><Relationship Id="rId14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5.png"/><Relationship Id="rId7" Type="http://schemas.openxmlformats.org/officeDocument/2006/relationships/image" Target="../media/image240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0.png"/><Relationship Id="rId9" Type="http://schemas.openxmlformats.org/officeDocument/2006/relationships/image" Target="../media/image6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57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22DA-D2C9-6343-8BB3-AD88E5EE0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Efficient Representations of </a:t>
            </a:r>
            <a:br>
              <a:rPr lang="en-US" altLang="zh-CN" sz="4000" dirty="0"/>
            </a:br>
            <a:r>
              <a:rPr lang="en-US" altLang="zh-CN" sz="4000" dirty="0"/>
              <a:t>Information Flows in System Security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71E54-5746-004C-9301-45DDEFBDE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Ji Kaihang</a:t>
            </a:r>
            <a:br>
              <a:rPr lang="en-US" dirty="0"/>
            </a:br>
            <a:r>
              <a:rPr lang="en-US" dirty="0"/>
              <a:t>Advised by: A/P Liang </a:t>
            </a:r>
            <a:r>
              <a:rPr lang="en-US" dirty="0" err="1"/>
              <a:t>Zhenkai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0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AD2E-E0E0-83B8-640D-1D8517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352198"/>
            <a:ext cx="1135839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DIFT</a:t>
            </a:r>
            <a:r>
              <a:rPr lang="en-US" dirty="0"/>
              <a:t>: An important </a:t>
            </a:r>
            <a:r>
              <a:rPr lang="en-US" altLang="zh-CN" dirty="0"/>
              <a:t>program analysis technique in security</a:t>
            </a:r>
          </a:p>
          <a:p>
            <a:pPr>
              <a:lnSpc>
                <a:spcPct val="100000"/>
              </a:lnSpc>
            </a:pPr>
            <a:r>
              <a:rPr lang="en-US" dirty="0"/>
              <a:t>Track information flows in a program: T</a:t>
            </a:r>
            <a:r>
              <a:rPr lang="en-US" altLang="zh-CN" dirty="0"/>
              <a:t>aint state transforms between </a:t>
            </a:r>
            <a:r>
              <a:rPr lang="en-US" altLang="zh-CN" b="1" dirty="0"/>
              <a:t>sources</a:t>
            </a:r>
            <a:r>
              <a:rPr lang="en-US" altLang="zh-CN" dirty="0"/>
              <a:t> and </a:t>
            </a:r>
            <a:r>
              <a:rPr lang="en-US" altLang="zh-CN" b="1" dirty="0"/>
              <a:t>sinks</a:t>
            </a:r>
            <a:r>
              <a:rPr lang="en-US" altLang="zh-CN" dirty="0"/>
              <a:t> of interest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Security applications: Vulnerability analysis, Configuration diagnosis, etc.</a:t>
            </a:r>
          </a:p>
        </p:txBody>
      </p:sp>
      <p:sp>
        <p:nvSpPr>
          <p:cNvPr id="54" name="矩形 36">
            <a:extLst>
              <a:ext uri="{FF2B5EF4-FFF2-40B4-BE49-F238E27FC236}">
                <a16:creationId xmlns:a16="http://schemas.microsoft.com/office/drawing/2014/main" id="{BD5FECFB-3839-C114-7471-6F2CD0714567}"/>
              </a:ext>
            </a:extLst>
          </p:cNvPr>
          <p:cNvSpPr/>
          <p:nvPr/>
        </p:nvSpPr>
        <p:spPr>
          <a:xfrm>
            <a:off x="1221029" y="5622080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/etc/passwd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片 37" descr="形状&#10;&#10;低可信度描述已自动生成">
            <a:extLst>
              <a:ext uri="{FF2B5EF4-FFF2-40B4-BE49-F238E27FC236}">
                <a16:creationId xmlns:a16="http://schemas.microsoft.com/office/drawing/2014/main" id="{CB0999A1-E10B-615C-C31D-3D1E865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8" y="5568974"/>
            <a:ext cx="535848" cy="563412"/>
          </a:xfrm>
          <a:prstGeom prst="rect">
            <a:avLst/>
          </a:prstGeom>
        </p:spPr>
      </p:pic>
      <p:pic>
        <p:nvPicPr>
          <p:cNvPr id="56" name="图片 42" descr="背景图案&#10;&#10;中度可信度描述已自动生成">
            <a:extLst>
              <a:ext uri="{FF2B5EF4-FFF2-40B4-BE49-F238E27FC236}">
                <a16:creationId xmlns:a16="http://schemas.microsoft.com/office/drawing/2014/main" id="{80F8A0AE-76DB-A3BD-8340-EF46F74C4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585" y="4839593"/>
            <a:ext cx="588154" cy="588154"/>
          </a:xfrm>
          <a:prstGeom prst="rect">
            <a:avLst/>
          </a:prstGeom>
        </p:spPr>
      </p:pic>
      <p:sp>
        <p:nvSpPr>
          <p:cNvPr id="58" name="矩形 44">
            <a:extLst>
              <a:ext uri="{FF2B5EF4-FFF2-40B4-BE49-F238E27FC236}">
                <a16:creationId xmlns:a16="http://schemas.microsoft.com/office/drawing/2014/main" id="{35DC8D98-EEC9-2078-5769-DE945139E83A}"/>
              </a:ext>
            </a:extLst>
          </p:cNvPr>
          <p:cNvSpPr/>
          <p:nvPr/>
        </p:nvSpPr>
        <p:spPr>
          <a:xfrm>
            <a:off x="9792739" y="4939680"/>
            <a:ext cx="1561061" cy="4103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162.66.239.75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C4E63B-6A53-E731-76AA-A91E694AC09F}"/>
              </a:ext>
            </a:extLst>
          </p:cNvPr>
          <p:cNvSpPr txBox="1"/>
          <p:nvPr/>
        </p:nvSpPr>
        <p:spPr>
          <a:xfrm>
            <a:off x="3491578" y="4060418"/>
            <a:ext cx="52088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fopen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(path, "r");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while(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fgets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maxLength-1,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)) {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strcat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"\n");	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send(socket, msg,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strlen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(msg), 0);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5C2A0121-6FB5-729D-7282-13E5DCE1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104" y="6182413"/>
            <a:ext cx="3151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Leakage Example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54" idx="3"/>
            <a:endCxn id="23" idx="1"/>
          </p:cNvCxnSpPr>
          <p:nvPr/>
        </p:nvCxnSpPr>
        <p:spPr>
          <a:xfrm flipV="1">
            <a:off x="2640005" y="4294251"/>
            <a:ext cx="2323447" cy="153021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643ED9B-6F27-A4FA-D7A4-B74040296DD6}"/>
              </a:ext>
            </a:extLst>
          </p:cNvPr>
          <p:cNvSpPr/>
          <p:nvPr/>
        </p:nvSpPr>
        <p:spPr>
          <a:xfrm>
            <a:off x="5028381" y="4520851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FFD7C-63E7-488F-A1F8-3AC81E0E335F}"/>
              </a:ext>
            </a:extLst>
          </p:cNvPr>
          <p:cNvSpPr/>
          <p:nvPr/>
        </p:nvSpPr>
        <p:spPr>
          <a:xfrm>
            <a:off x="4898524" y="4898756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1FD36-88FF-B581-4ED0-6C83B62AE48A}"/>
              </a:ext>
            </a:extLst>
          </p:cNvPr>
          <p:cNvSpPr/>
          <p:nvPr/>
        </p:nvSpPr>
        <p:spPr>
          <a:xfrm>
            <a:off x="5738970" y="5245914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6185360-3BCF-9D77-1DB8-8AD639686160}"/>
              </a:ext>
            </a:extLst>
          </p:cNvPr>
          <p:cNvSpPr/>
          <p:nvPr/>
        </p:nvSpPr>
        <p:spPr>
          <a:xfrm>
            <a:off x="4799370" y="5234720"/>
            <a:ext cx="823977" cy="30443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0BF693D-42E5-3B49-B343-DBAD8EA368A8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H="1">
            <a:off x="5422644" y="4674043"/>
            <a:ext cx="129857" cy="377905"/>
          </a:xfrm>
          <a:prstGeom prst="curvedConnector3">
            <a:avLst>
              <a:gd name="adj1" fmla="val -17604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286F1DBE-965C-61E2-8475-E8D34843EA55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>
            <a:off x="5422644" y="5051948"/>
            <a:ext cx="578386" cy="193966"/>
          </a:xfrm>
          <a:prstGeom prst="curvedConnector2">
            <a:avLst/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E509A13-10F6-CB37-C857-B316DFE72B48}"/>
              </a:ext>
            </a:extLst>
          </p:cNvPr>
          <p:cNvCxnSpPr>
            <a:cxnSpLocks/>
            <a:stCxn id="70" idx="2"/>
            <a:endCxn id="71" idx="3"/>
          </p:cNvCxnSpPr>
          <p:nvPr/>
        </p:nvCxnSpPr>
        <p:spPr>
          <a:xfrm rot="5400000" flipH="1">
            <a:off x="5729508" y="5280777"/>
            <a:ext cx="165361" cy="377683"/>
          </a:xfrm>
          <a:prstGeom prst="curvedConnector4">
            <a:avLst>
              <a:gd name="adj1" fmla="val -71620"/>
              <a:gd name="adj2" fmla="val 84693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653F613-EB8A-0480-BF28-E89F813A828F}"/>
              </a:ext>
            </a:extLst>
          </p:cNvPr>
          <p:cNvCxnSpPr>
            <a:cxnSpLocks/>
            <a:stCxn id="71" idx="2"/>
            <a:endCxn id="58" idx="2"/>
          </p:cNvCxnSpPr>
          <p:nvPr/>
        </p:nvCxnSpPr>
        <p:spPr>
          <a:xfrm rot="5400000" flipH="1" flipV="1">
            <a:off x="7797776" y="2763660"/>
            <a:ext cx="189076" cy="5361911"/>
          </a:xfrm>
          <a:prstGeom prst="curvedConnector3">
            <a:avLst>
              <a:gd name="adj1" fmla="val -208306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74862089-3979-3BF9-2040-58014F65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93" y="4499402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Sink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38" name="Picture 2" descr="Red text bg color icon - Free red paint bucket icons">
            <a:extLst>
              <a:ext uri="{FF2B5EF4-FFF2-40B4-BE49-F238E27FC236}">
                <a16:creationId xmlns:a16="http://schemas.microsoft.com/office/drawing/2014/main" id="{E6FFF1F9-4866-E179-397B-5DE133C3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3" y="5595981"/>
            <a:ext cx="535849" cy="5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 Box 6">
            <a:extLst>
              <a:ext uri="{FF2B5EF4-FFF2-40B4-BE49-F238E27FC236}">
                <a16:creationId xmlns:a16="http://schemas.microsoft.com/office/drawing/2014/main" id="{F2858095-9093-3A7F-C747-E979217F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6135668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D3518-B10B-51D1-57AD-532D5ADB63C6}"/>
              </a:ext>
            </a:extLst>
          </p:cNvPr>
          <p:cNvSpPr/>
          <p:nvPr/>
        </p:nvSpPr>
        <p:spPr>
          <a:xfrm>
            <a:off x="4963452" y="4141059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AD3C720-E768-D298-9B18-08E7F37D236F}"/>
              </a:ext>
            </a:extLst>
          </p:cNvPr>
          <p:cNvCxnSpPr>
            <a:cxnSpLocks/>
            <a:stCxn id="23" idx="3"/>
            <a:endCxn id="68" idx="3"/>
          </p:cNvCxnSpPr>
          <p:nvPr/>
        </p:nvCxnSpPr>
        <p:spPr>
          <a:xfrm>
            <a:off x="5487572" y="4294251"/>
            <a:ext cx="64929" cy="379792"/>
          </a:xfrm>
          <a:prstGeom prst="curvedConnector3">
            <a:avLst>
              <a:gd name="adj1" fmla="val 452077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0">
            <a:extLst>
              <a:ext uri="{FF2B5EF4-FFF2-40B4-BE49-F238E27FC236}">
                <a16:creationId xmlns:a16="http://schemas.microsoft.com/office/drawing/2014/main" id="{A552A3C7-87FE-72A5-EA55-22B2F8B1D59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Information Flow Tracking (DIFT)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09C8F-D1DF-6889-2945-D58527321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84" grpId="0"/>
      <p:bldP spid="39" grpId="0"/>
      <p:bldP spid="2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D8609F7D-09FB-335E-485B-0EBA475871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Computation with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1047E6-1C89-8640-8402-747A585E8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1"/>
                <a:ext cx="10515600" cy="53075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Bring </a:t>
                </a:r>
                <a:r>
                  <a:rPr lang="en-US" altLang="zh-CN" b="1" dirty="0" err="1"/>
                  <a:t>Nodoze</a:t>
                </a:r>
                <a:r>
                  <a:rPr lang="en-US" altLang="zh-CN" b="1" dirty="0"/>
                  <a:t> into dependency query</a:t>
                </a:r>
              </a:p>
              <a:p>
                <a:pPr lvl="1"/>
                <a:r>
                  <a:rPr lang="en-US" altLang="zh-CN" dirty="0" err="1"/>
                  <a:t>Nodoze</a:t>
                </a:r>
                <a:r>
                  <a:rPr lang="en-US" altLang="zh-CN" dirty="0"/>
                  <a:t> most anomaly path selection: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In matrix multiplication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New: Matrix “min-multiplication”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Not limited to </a:t>
                </a:r>
                <a:r>
                  <a:rPr lang="en-US" altLang="zh-CN" dirty="0" err="1"/>
                  <a:t>Nodoze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1047E6-1C89-8640-8402-747A585E8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1"/>
                <a:ext cx="10515600" cy="5307567"/>
              </a:xfrm>
              <a:blipFill>
                <a:blip r:embed="rId2"/>
                <a:stretch>
                  <a:fillRect l="-986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1B233FC-2BAB-56D4-1BF2-7E4EC5472604}"/>
              </a:ext>
            </a:extLst>
          </p:cNvPr>
          <p:cNvSpPr/>
          <p:nvPr/>
        </p:nvSpPr>
        <p:spPr>
          <a:xfrm>
            <a:off x="4638238" y="3280846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BC88E-0738-68A7-93EC-4458B952D4B1}"/>
              </a:ext>
            </a:extLst>
          </p:cNvPr>
          <p:cNvSpPr/>
          <p:nvPr/>
        </p:nvSpPr>
        <p:spPr>
          <a:xfrm>
            <a:off x="5852899" y="2750934"/>
            <a:ext cx="280088" cy="2877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AF236C-778E-B789-BEF1-796AC2C9F9D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918326" y="2894801"/>
            <a:ext cx="934573" cy="529912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9">
            <a:extLst>
              <a:ext uri="{FF2B5EF4-FFF2-40B4-BE49-F238E27FC236}">
                <a16:creationId xmlns:a16="http://schemas.microsoft.com/office/drawing/2014/main" id="{995BD967-81FF-B6A0-98E9-3C9C97E396FC}"/>
              </a:ext>
            </a:extLst>
          </p:cNvPr>
          <p:cNvSpPr txBox="1"/>
          <p:nvPr/>
        </p:nvSpPr>
        <p:spPr>
          <a:xfrm>
            <a:off x="4775271" y="2818570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0.6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90A2A7-1CFA-A276-2240-CADDD47DF8BA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4918326" y="3424713"/>
            <a:ext cx="934573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F979527-6241-8A14-733D-FCDBF4DEADD5}"/>
              </a:ext>
            </a:extLst>
          </p:cNvPr>
          <p:cNvSpPr/>
          <p:nvPr/>
        </p:nvSpPr>
        <p:spPr>
          <a:xfrm>
            <a:off x="5852899" y="3810758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39">
            <a:extLst>
              <a:ext uri="{FF2B5EF4-FFF2-40B4-BE49-F238E27FC236}">
                <a16:creationId xmlns:a16="http://schemas.microsoft.com/office/drawing/2014/main" id="{04888885-CCBF-E67C-66B4-BC22D536F361}"/>
              </a:ext>
            </a:extLst>
          </p:cNvPr>
          <p:cNvSpPr txBox="1"/>
          <p:nvPr/>
        </p:nvSpPr>
        <p:spPr>
          <a:xfrm>
            <a:off x="4775271" y="3715507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7EAFE2-4162-15E6-6058-CE2E5676B53D}"/>
              </a:ext>
            </a:extLst>
          </p:cNvPr>
          <p:cNvSpPr/>
          <p:nvPr/>
        </p:nvSpPr>
        <p:spPr>
          <a:xfrm>
            <a:off x="7032743" y="3280846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A614-739A-34E6-4B1F-B425D0B12379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6132987" y="2894801"/>
            <a:ext cx="899756" cy="529912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A89D2A-5B3C-08D0-7FE5-C515B9FCA794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6132987" y="3424713"/>
            <a:ext cx="899756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9">
            <a:extLst>
              <a:ext uri="{FF2B5EF4-FFF2-40B4-BE49-F238E27FC236}">
                <a16:creationId xmlns:a16="http://schemas.microsoft.com/office/drawing/2014/main" id="{4C843F4B-C12D-94F0-A2E6-FE14031882C9}"/>
              </a:ext>
            </a:extLst>
          </p:cNvPr>
          <p:cNvSpPr txBox="1"/>
          <p:nvPr/>
        </p:nvSpPr>
        <p:spPr>
          <a:xfrm>
            <a:off x="6132987" y="2842225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211A5EA0-DC7E-CFE1-2677-FAD29DF18CED}"/>
              </a:ext>
            </a:extLst>
          </p:cNvPr>
          <p:cNvSpPr txBox="1"/>
          <p:nvPr/>
        </p:nvSpPr>
        <p:spPr>
          <a:xfrm>
            <a:off x="6132987" y="3739793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20C78B77-AD30-FDAD-2F61-36E5510E2CD1}"/>
              </a:ext>
            </a:extLst>
          </p:cNvPr>
          <p:cNvSpPr txBox="1"/>
          <p:nvPr/>
        </p:nvSpPr>
        <p:spPr>
          <a:xfrm>
            <a:off x="7210614" y="2842225"/>
            <a:ext cx="164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Path Score: 0.24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39">
            <a:extLst>
              <a:ext uri="{FF2B5EF4-FFF2-40B4-BE49-F238E27FC236}">
                <a16:creationId xmlns:a16="http://schemas.microsoft.com/office/drawing/2014/main" id="{86BBBC4F-7252-91CD-7A9E-C249F3E7B473}"/>
              </a:ext>
            </a:extLst>
          </p:cNvPr>
          <p:cNvSpPr txBox="1"/>
          <p:nvPr/>
        </p:nvSpPr>
        <p:spPr>
          <a:xfrm>
            <a:off x="7210613" y="3739793"/>
            <a:ext cx="164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Path Score: 0.56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83C73-1275-C0BD-067A-60A1F3BED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83301867-53F5-9A68-B69B-A8D878647BDA}"/>
              </a:ext>
            </a:extLst>
          </p:cNvPr>
          <p:cNvSpPr/>
          <p:nvPr/>
        </p:nvSpPr>
        <p:spPr>
          <a:xfrm>
            <a:off x="7112927" y="4244100"/>
            <a:ext cx="182089" cy="1860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E2DCFF3-E0A6-AC1D-0B7C-91FC792B3E1B}"/>
              </a:ext>
            </a:extLst>
          </p:cNvPr>
          <p:cNvSpPr/>
          <p:nvPr/>
        </p:nvSpPr>
        <p:spPr>
          <a:xfrm>
            <a:off x="5008087" y="3123061"/>
            <a:ext cx="182089" cy="1860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E81945E-68FC-2878-7E4C-E22DFD99435D}"/>
              </a:ext>
            </a:extLst>
          </p:cNvPr>
          <p:cNvSpPr/>
          <p:nvPr/>
        </p:nvSpPr>
        <p:spPr>
          <a:xfrm>
            <a:off x="7787422" y="3123060"/>
            <a:ext cx="182089" cy="1860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CEF8B7FE-330C-95CF-4C21-D2CB58352F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786" y="1691115"/>
                <a:ext cx="10887458" cy="4771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Possible paths to be matched: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"~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 Paths to be matched after node alignment:</a:t>
                </a:r>
              </a:p>
              <a:p>
                <a:pPr marL="0" indent="0">
                  <a:buNone/>
                </a:pPr>
                <a:br>
                  <a:rPr lang="en-US" sz="1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"~"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"+"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"~"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CEF8B7FE-330C-95CF-4C21-D2CB58352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6" y="1691115"/>
                <a:ext cx="10887458" cy="4771118"/>
              </a:xfrm>
              <a:prstGeom prst="rect">
                <a:avLst/>
              </a:prstGeom>
              <a:blipFill>
                <a:blip r:embed="rId3"/>
                <a:stretch>
                  <a:fillRect l="-1008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 in Constraint Alignment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0F71D-713B-EFA5-463E-59E112BB9295}"/>
              </a:ext>
            </a:extLst>
          </p:cNvPr>
          <p:cNvSpPr txBox="1"/>
          <p:nvPr/>
        </p:nvSpPr>
        <p:spPr>
          <a:xfrm>
            <a:off x="1293647" y="2945314"/>
            <a:ext cx="3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upper subgraph: </a:t>
            </a:r>
            <a:r>
              <a:rPr lang="en-US" i="1" dirty="0"/>
              <a:t>p</a:t>
            </a:r>
            <a:r>
              <a:rPr lang="en-US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7DF1D-8207-2C0A-DCB2-1B8EB0B065D5}"/>
              </a:ext>
            </a:extLst>
          </p:cNvPr>
          <p:cNvSpPr txBox="1"/>
          <p:nvPr/>
        </p:nvSpPr>
        <p:spPr>
          <a:xfrm>
            <a:off x="1293646" y="3728737"/>
            <a:ext cx="30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lower subgraph: </a:t>
            </a:r>
            <a:r>
              <a:rPr lang="en-US" i="1" dirty="0"/>
              <a:t>q</a:t>
            </a:r>
            <a:r>
              <a:rPr 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0A16DF-7F7A-1E76-85C2-1889202AE458}"/>
              </a:ext>
            </a:extLst>
          </p:cNvPr>
          <p:cNvSpPr txBox="1"/>
          <p:nvPr/>
        </p:nvSpPr>
        <p:spPr>
          <a:xfrm>
            <a:off x="8445841" y="2945314"/>
            <a:ext cx="32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lower subgraph: </a:t>
            </a:r>
            <a:r>
              <a:rPr lang="en-US" i="1" dirty="0"/>
              <a:t>m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0C434-CCF7-CDFB-F46F-99FA675D6F68}"/>
              </a:ext>
            </a:extLst>
          </p:cNvPr>
          <p:cNvSpPr txBox="1"/>
          <p:nvPr/>
        </p:nvSpPr>
        <p:spPr>
          <a:xfrm>
            <a:off x="8442113" y="3728737"/>
            <a:ext cx="32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lower subgraph: </a:t>
            </a:r>
            <a:r>
              <a:rPr lang="en-US" i="1" dirty="0"/>
              <a:t>n</a:t>
            </a:r>
            <a:r>
              <a:rPr lang="en-US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20D546B-5605-52B7-2DC5-BFC085743D16}"/>
              </a:ext>
            </a:extLst>
          </p:cNvPr>
          <p:cNvSpPr/>
          <p:nvPr/>
        </p:nvSpPr>
        <p:spPr>
          <a:xfrm>
            <a:off x="4208155" y="2647451"/>
            <a:ext cx="3992720" cy="19053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F04531-F7A5-A0D2-CBE4-C29A6C04B2CD}"/>
              </a:ext>
            </a:extLst>
          </p:cNvPr>
          <p:cNvSpPr/>
          <p:nvPr/>
        </p:nvSpPr>
        <p:spPr>
          <a:xfrm>
            <a:off x="7302933" y="2756505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E58942-61CB-0461-65BD-EF49AC5ED60D}"/>
              </a:ext>
            </a:extLst>
          </p:cNvPr>
          <p:cNvSpPr/>
          <p:nvPr/>
        </p:nvSpPr>
        <p:spPr>
          <a:xfrm>
            <a:off x="7120841" y="312859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8926F8-10ED-6A9E-BA58-54A59FE931B4}"/>
              </a:ext>
            </a:extLst>
          </p:cNvPr>
          <p:cNvSpPr/>
          <p:nvPr/>
        </p:nvSpPr>
        <p:spPr>
          <a:xfrm>
            <a:off x="7465237" y="312859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16BB15-5578-2D89-91D7-DE50E1DC16E8}"/>
              </a:ext>
            </a:extLst>
          </p:cNvPr>
          <p:cNvSpPr/>
          <p:nvPr/>
        </p:nvSpPr>
        <p:spPr>
          <a:xfrm>
            <a:off x="7302933" y="3500693"/>
            <a:ext cx="182089" cy="1860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614CF-825B-DCB2-62D1-8724B6B2FCFD}"/>
              </a:ext>
            </a:extLst>
          </p:cNvPr>
          <p:cNvSpPr/>
          <p:nvPr/>
        </p:nvSpPr>
        <p:spPr>
          <a:xfrm>
            <a:off x="7112928" y="38961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6A1FB-FA9C-8EAE-FD80-C9F80B7C87DF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211886" y="2942552"/>
            <a:ext cx="182092" cy="1860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36CC7-3F50-B7A5-32B2-296D4B29214C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7302930" y="3221622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FFEA1C-ACFF-DA2E-7FFF-CB1EF1AF4922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7393978" y="3314645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8DB3B3-5C41-01F4-C0F4-9B24674E40D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203973" y="3686740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2FE0D-16DA-121E-FA8C-D072ED944A22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7393978" y="2942552"/>
            <a:ext cx="162304" cy="1860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DBB54BD-C52D-CA83-55BE-2EDC8342F8A9}"/>
              </a:ext>
            </a:extLst>
          </p:cNvPr>
          <p:cNvSpPr/>
          <p:nvPr/>
        </p:nvSpPr>
        <p:spPr>
          <a:xfrm>
            <a:off x="7475127" y="38961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B0C82-E643-82AD-6CC7-39F691E6F136}"/>
              </a:ext>
            </a:extLst>
          </p:cNvPr>
          <p:cNvCxnSpPr>
            <a:cxnSpLocks/>
            <a:stCxn id="26" idx="6"/>
            <a:endCxn id="40" idx="2"/>
          </p:cNvCxnSpPr>
          <p:nvPr/>
        </p:nvCxnSpPr>
        <p:spPr>
          <a:xfrm>
            <a:off x="7295017" y="3989187"/>
            <a:ext cx="18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8C43A2-B5CD-5662-EEBD-30D7DF91310E}"/>
              </a:ext>
            </a:extLst>
          </p:cNvPr>
          <p:cNvCxnSpPr>
            <a:cxnSpLocks/>
            <a:stCxn id="26" idx="4"/>
            <a:endCxn id="37" idx="0"/>
          </p:cNvCxnSpPr>
          <p:nvPr/>
        </p:nvCxnSpPr>
        <p:spPr>
          <a:xfrm flipH="1">
            <a:off x="7203972" y="4082210"/>
            <a:ext cx="1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454458A-61F3-EE8D-2024-0A493C0C3563}"/>
              </a:ext>
            </a:extLst>
          </p:cNvPr>
          <p:cNvCxnSpPr>
            <a:cxnSpLocks/>
            <a:stCxn id="137" idx="6"/>
            <a:endCxn id="25" idx="2"/>
          </p:cNvCxnSpPr>
          <p:nvPr/>
        </p:nvCxnSpPr>
        <p:spPr>
          <a:xfrm>
            <a:off x="4688800" y="3588181"/>
            <a:ext cx="2614133" cy="5536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C18280-B2F5-BFEB-2721-821CD227928A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66172" y="4082210"/>
            <a:ext cx="0" cy="165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448ABE2-F255-690B-119E-EDF33C0C52F6}"/>
              </a:ext>
            </a:extLst>
          </p:cNvPr>
          <p:cNvSpPr/>
          <p:nvPr/>
        </p:nvSpPr>
        <p:spPr>
          <a:xfrm>
            <a:off x="7475127" y="4247329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66FF5B-817A-5B38-A22F-584FB04A343D}"/>
              </a:ext>
            </a:extLst>
          </p:cNvPr>
          <p:cNvCxnSpPr>
            <a:cxnSpLocks/>
            <a:stCxn id="25" idx="4"/>
            <a:endCxn id="40" idx="0"/>
          </p:cNvCxnSpPr>
          <p:nvPr/>
        </p:nvCxnSpPr>
        <p:spPr>
          <a:xfrm>
            <a:off x="7393978" y="3686740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9DF996F-47BC-E49B-9450-C4A3B7A31458}"/>
              </a:ext>
            </a:extLst>
          </p:cNvPr>
          <p:cNvSpPr/>
          <p:nvPr/>
        </p:nvSpPr>
        <p:spPr>
          <a:xfrm>
            <a:off x="4506711" y="2750969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270121A-AD97-54C3-D737-91066EE920AB}"/>
              </a:ext>
            </a:extLst>
          </p:cNvPr>
          <p:cNvSpPr/>
          <p:nvPr/>
        </p:nvSpPr>
        <p:spPr>
          <a:xfrm>
            <a:off x="4324619" y="31230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D1A5101-6F1E-75FC-6B01-1AB71A12424F}"/>
              </a:ext>
            </a:extLst>
          </p:cNvPr>
          <p:cNvSpPr/>
          <p:nvPr/>
        </p:nvSpPr>
        <p:spPr>
          <a:xfrm>
            <a:off x="4669015" y="312306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05C436A-29B2-531B-F6FC-0E54F1FF9D97}"/>
              </a:ext>
            </a:extLst>
          </p:cNvPr>
          <p:cNvSpPr/>
          <p:nvPr/>
        </p:nvSpPr>
        <p:spPr>
          <a:xfrm>
            <a:off x="4506711" y="3495157"/>
            <a:ext cx="182089" cy="1860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8837E77-E30B-91E9-C850-9F7ED68FA697}"/>
              </a:ext>
            </a:extLst>
          </p:cNvPr>
          <p:cNvCxnSpPr>
            <a:stCxn id="134" idx="4"/>
            <a:endCxn id="135" idx="0"/>
          </p:cNvCxnSpPr>
          <p:nvPr/>
        </p:nvCxnSpPr>
        <p:spPr>
          <a:xfrm flipH="1">
            <a:off x="4415664" y="2937016"/>
            <a:ext cx="182092" cy="1860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481E1EA-7B81-BBD6-FA71-AC97AFDEBF00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4506708" y="3216086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1EB6AD3-801B-DB87-5524-9446132D023C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 flipH="1">
            <a:off x="4597756" y="3309109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8523433-5B0F-458B-BDB5-DA87E5DDD89D}"/>
              </a:ext>
            </a:extLst>
          </p:cNvPr>
          <p:cNvCxnSpPr>
            <a:cxnSpLocks/>
            <a:stCxn id="137" idx="4"/>
          </p:cNvCxnSpPr>
          <p:nvPr/>
        </p:nvCxnSpPr>
        <p:spPr>
          <a:xfrm flipH="1">
            <a:off x="4407751" y="3681204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24450EA-C566-7D66-0FCE-E7DBEB032280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4597756" y="2937016"/>
            <a:ext cx="162304" cy="1860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EC4F7E2-108A-E696-26DA-8919AAF8C2EA}"/>
              </a:ext>
            </a:extLst>
          </p:cNvPr>
          <p:cNvSpPr/>
          <p:nvPr/>
        </p:nvSpPr>
        <p:spPr>
          <a:xfrm>
            <a:off x="4316705" y="4238564"/>
            <a:ext cx="182089" cy="1860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A4B6845-DAB5-194F-4A74-D08979EBBD63}"/>
              </a:ext>
            </a:extLst>
          </p:cNvPr>
          <p:cNvSpPr/>
          <p:nvPr/>
        </p:nvSpPr>
        <p:spPr>
          <a:xfrm>
            <a:off x="4678905" y="389062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EAD4FF-0F1D-74F6-0B09-090B5B73F5DE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4407750" y="3989187"/>
            <a:ext cx="261265" cy="24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F8938F-5F70-A478-5162-1FEA75939721}"/>
              </a:ext>
            </a:extLst>
          </p:cNvPr>
          <p:cNvCxnSpPr>
            <a:cxnSpLocks/>
            <a:stCxn id="145" idx="4"/>
            <a:endCxn id="149" idx="0"/>
          </p:cNvCxnSpPr>
          <p:nvPr/>
        </p:nvCxnSpPr>
        <p:spPr>
          <a:xfrm>
            <a:off x="4769950" y="4076674"/>
            <a:ext cx="0" cy="165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4EB84B95-ED7C-2783-3E1C-B1616091B1D1}"/>
              </a:ext>
            </a:extLst>
          </p:cNvPr>
          <p:cNvSpPr/>
          <p:nvPr/>
        </p:nvSpPr>
        <p:spPr>
          <a:xfrm>
            <a:off x="4678905" y="4241793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FD5F117-AF64-E966-1685-FB4AE14DF644}"/>
              </a:ext>
            </a:extLst>
          </p:cNvPr>
          <p:cNvCxnSpPr>
            <a:cxnSpLocks/>
            <a:stCxn id="137" idx="4"/>
            <a:endCxn id="145" idx="0"/>
          </p:cNvCxnSpPr>
          <p:nvPr/>
        </p:nvCxnSpPr>
        <p:spPr>
          <a:xfrm>
            <a:off x="4597756" y="3681204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58ABE20-4BB8-9557-DE9C-18BAB6DCE433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4415664" y="3309110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6631B05-A965-9C33-8499-39B6436700CC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7211886" y="3314646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609081-0EFC-EAA4-5E50-E5E4F20966DC}"/>
              </a:ext>
            </a:extLst>
          </p:cNvPr>
          <p:cNvCxnSpPr>
            <a:cxnSpLocks/>
            <a:stCxn id="136" idx="6"/>
            <a:endCxn id="178" idx="2"/>
          </p:cNvCxnSpPr>
          <p:nvPr/>
        </p:nvCxnSpPr>
        <p:spPr>
          <a:xfrm flipV="1">
            <a:off x="4851104" y="3216085"/>
            <a:ext cx="156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A1C8FCD-5A8D-B6EA-0570-B265A24C08A5}"/>
              </a:ext>
            </a:extLst>
          </p:cNvPr>
          <p:cNvCxnSpPr>
            <a:cxnSpLocks/>
            <a:stCxn id="24" idx="6"/>
            <a:endCxn id="181" idx="2"/>
          </p:cNvCxnSpPr>
          <p:nvPr/>
        </p:nvCxnSpPr>
        <p:spPr>
          <a:xfrm flipV="1">
            <a:off x="7647326" y="3216084"/>
            <a:ext cx="140096" cy="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9E6EE-9A2B-F15B-9235-70A7B27C9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Cross-check compilers and runtimes at path level</a:t>
            </a:r>
          </a:p>
          <a:p>
            <a:pPr lvl="1"/>
            <a:r>
              <a:rPr lang="en-US" dirty="0"/>
              <a:t>Extract all the instruction-generation/parser-related paths from program dependency graphs </a:t>
            </a:r>
          </a:p>
          <a:p>
            <a:pPr lvl="1"/>
            <a:r>
              <a:rPr lang="en-US" dirty="0"/>
              <a:t>Cross-match paths and looking for mismatches</a:t>
            </a:r>
          </a:p>
          <a:p>
            <a:r>
              <a:rPr lang="en-US" b="1" dirty="0"/>
              <a:t>Observations of specification checking</a:t>
            </a:r>
          </a:p>
          <a:p>
            <a:pPr lvl="1"/>
            <a:r>
              <a:rPr lang="en-US" dirty="0"/>
              <a:t>Observation 1: Single or continuous if statements</a:t>
            </a:r>
          </a:p>
          <a:p>
            <a:pPr lvl="1"/>
            <a:r>
              <a:rPr lang="en-US" dirty="0"/>
              <a:t>Observation 2: Logical order</a:t>
            </a:r>
          </a:p>
          <a:p>
            <a:pPr lvl="1"/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via Path Cross-matching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B1829-D177-F687-E368-2DF181D550C6}"/>
              </a:ext>
            </a:extLst>
          </p:cNvPr>
          <p:cNvSpPr txBox="1"/>
          <p:nvPr/>
        </p:nvSpPr>
        <p:spPr>
          <a:xfrm>
            <a:off x="1121663" y="4603925"/>
            <a:ext cx="4659705" cy="175432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Checking with in a s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ingle if statement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Checking with in continuous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if statements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isV128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tierSupportsSIMD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D515-3CA3-A2CE-6A25-BFBD98BDAA24}"/>
              </a:ext>
            </a:extLst>
          </p:cNvPr>
          <p:cNvSpPr txBox="1"/>
          <p:nvPr/>
        </p:nvSpPr>
        <p:spPr>
          <a:xfrm>
            <a:off x="6608764" y="4326926"/>
            <a:ext cx="4831770" cy="203132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Common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isV128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tierSupportsSIMD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Uncommon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tierSupportsSIMD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isV128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46CEF-734F-5BBA-6F47-B6474139F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potential inconsistency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Append to a task queue for verification</a:t>
            </a:r>
          </a:p>
          <a:p>
            <a:pPr lvl="1"/>
            <a:r>
              <a:rPr lang="en-US" sz="2000" dirty="0"/>
              <a:t>Is this SPEC check performed in the other subgraphs?</a:t>
            </a:r>
          </a:p>
          <a:p>
            <a:pPr lvl="1"/>
            <a:r>
              <a:rPr lang="en-US" sz="2000" dirty="0"/>
              <a:t>Queue the discrepancy over other mismatched sub-paths from other sub-paths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Mismatched Path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F28DC-DF93-6D69-6E95-69A53AFE6E3E}"/>
              </a:ext>
            </a:extLst>
          </p:cNvPr>
          <p:cNvSpPr/>
          <p:nvPr/>
        </p:nvSpPr>
        <p:spPr>
          <a:xfrm>
            <a:off x="3997102" y="2274469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20602-5AB1-D658-4BF2-15CF5404EF3F}"/>
              </a:ext>
            </a:extLst>
          </p:cNvPr>
          <p:cNvSpPr/>
          <p:nvPr/>
        </p:nvSpPr>
        <p:spPr>
          <a:xfrm>
            <a:off x="3992152" y="26465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CD51C9-B4A6-8DCB-666C-EEDE43E295A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083197" y="2460516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C46E123-E220-1F64-203E-B603B9D8058C}"/>
              </a:ext>
            </a:extLst>
          </p:cNvPr>
          <p:cNvSpPr/>
          <p:nvPr/>
        </p:nvSpPr>
        <p:spPr>
          <a:xfrm>
            <a:off x="3989186" y="301787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B0C97-008A-C18C-E00B-7697FF316A7B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080231" y="2832610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3F2647-BC90-38BA-6942-969E7D322E2C}"/>
              </a:ext>
            </a:extLst>
          </p:cNvPr>
          <p:cNvSpPr/>
          <p:nvPr/>
        </p:nvSpPr>
        <p:spPr>
          <a:xfrm>
            <a:off x="7518926" y="2274470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20D758-66D4-89FF-E5C8-29C55A726AB8}"/>
              </a:ext>
            </a:extLst>
          </p:cNvPr>
          <p:cNvSpPr/>
          <p:nvPr/>
        </p:nvSpPr>
        <p:spPr>
          <a:xfrm>
            <a:off x="7328921" y="266994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7D174E-0A82-6504-02EE-1DFDD6D813A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419966" y="2460517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FC144E0-EDD5-D444-A9CB-12AC60A08F40}"/>
              </a:ext>
            </a:extLst>
          </p:cNvPr>
          <p:cNvSpPr/>
          <p:nvPr/>
        </p:nvSpPr>
        <p:spPr>
          <a:xfrm>
            <a:off x="7519635" y="302888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B2AA03-A6CA-2702-C3AE-DD2F4FF30D1B}"/>
              </a:ext>
            </a:extLst>
          </p:cNvPr>
          <p:cNvSpPr/>
          <p:nvPr/>
        </p:nvSpPr>
        <p:spPr>
          <a:xfrm>
            <a:off x="7691120" y="266994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9B4E7-18B1-0F41-EE58-DE930928EF8D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>
            <a:off x="7609971" y="2460517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A5135A-9D87-91D7-F972-27FD23FA5C5E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7610680" y="2855987"/>
            <a:ext cx="171485" cy="1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51881D-07F6-BFE8-B64C-FCD1843AF91B}"/>
              </a:ext>
            </a:extLst>
          </p:cNvPr>
          <p:cNvCxnSpPr>
            <a:cxnSpLocks/>
          </p:cNvCxnSpPr>
          <p:nvPr/>
        </p:nvCxnSpPr>
        <p:spPr>
          <a:xfrm>
            <a:off x="4179191" y="2367493"/>
            <a:ext cx="3339735" cy="1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13DF16-4C09-F161-7AD5-43341095E0B8}"/>
              </a:ext>
            </a:extLst>
          </p:cNvPr>
          <p:cNvSpPr/>
          <p:nvPr/>
        </p:nvSpPr>
        <p:spPr>
          <a:xfrm>
            <a:off x="8299809" y="2505638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66EA56-9FDD-924C-ED6F-F2A5C406C5B9}"/>
              </a:ext>
            </a:extLst>
          </p:cNvPr>
          <p:cNvSpPr/>
          <p:nvPr/>
        </p:nvSpPr>
        <p:spPr>
          <a:xfrm>
            <a:off x="4050609" y="463335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2523E-676C-A2E6-D1BD-833370D4E182}"/>
              </a:ext>
            </a:extLst>
          </p:cNvPr>
          <p:cNvSpPr/>
          <p:nvPr/>
        </p:nvSpPr>
        <p:spPr>
          <a:xfrm>
            <a:off x="3868517" y="500544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2BA7406-4A13-9CD7-A8D7-5EE9A9235B6D}"/>
              </a:ext>
            </a:extLst>
          </p:cNvPr>
          <p:cNvSpPr/>
          <p:nvPr/>
        </p:nvSpPr>
        <p:spPr>
          <a:xfrm>
            <a:off x="4212913" y="500544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A20320-F574-299E-175A-1999147D3B14}"/>
              </a:ext>
            </a:extLst>
          </p:cNvPr>
          <p:cNvSpPr/>
          <p:nvPr/>
        </p:nvSpPr>
        <p:spPr>
          <a:xfrm>
            <a:off x="4050609" y="5377541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9F02C8-4317-9480-3F28-D49A0ABB464B}"/>
              </a:ext>
            </a:extLst>
          </p:cNvPr>
          <p:cNvSpPr/>
          <p:nvPr/>
        </p:nvSpPr>
        <p:spPr>
          <a:xfrm>
            <a:off x="4045659" y="574963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A2180-A6EF-C2A5-2A3E-5BBD9598B87A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 flipH="1">
            <a:off x="3959562" y="4819400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AB8281-0739-C989-1D23-15A5087DEE87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050606" y="5098470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38E957-0724-F6C2-2399-469D0726CC1B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4141654" y="5191493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FC7CE6-70D9-C0CA-3010-21551EE4D73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4136704" y="5563588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EF226B-F115-EEF7-E30E-A35A10586E4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4141654" y="4819400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72AFC-8324-A806-2DCF-2A306713968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3959562" y="5191494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E0D8A51-7FFE-04BC-799D-45CBD88A6580}"/>
              </a:ext>
            </a:extLst>
          </p:cNvPr>
          <p:cNvSpPr/>
          <p:nvPr/>
        </p:nvSpPr>
        <p:spPr>
          <a:xfrm>
            <a:off x="4042693" y="61209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1C39D8-9EE0-484F-FD3F-3AE0F6C891FD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4133738" y="5935682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8E554D-0D6A-F2D5-8BF0-EE27F3816EF9}"/>
              </a:ext>
            </a:extLst>
          </p:cNvPr>
          <p:cNvSpPr/>
          <p:nvPr/>
        </p:nvSpPr>
        <p:spPr>
          <a:xfrm>
            <a:off x="7572433" y="463335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E25007-A0CF-9A69-56F3-E4539EE33C2D}"/>
              </a:ext>
            </a:extLst>
          </p:cNvPr>
          <p:cNvSpPr/>
          <p:nvPr/>
        </p:nvSpPr>
        <p:spPr>
          <a:xfrm>
            <a:off x="7390341" y="50054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A008A6-B809-6762-7E89-3B9F90DE84B7}"/>
              </a:ext>
            </a:extLst>
          </p:cNvPr>
          <p:cNvSpPr/>
          <p:nvPr/>
        </p:nvSpPr>
        <p:spPr>
          <a:xfrm>
            <a:off x="7734737" y="500544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F1A47-EE88-F822-41D8-4A288A44E9F5}"/>
              </a:ext>
            </a:extLst>
          </p:cNvPr>
          <p:cNvSpPr/>
          <p:nvPr/>
        </p:nvSpPr>
        <p:spPr>
          <a:xfrm>
            <a:off x="7572433" y="5377542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C7CCD9-D674-59AE-0C8B-45AC2E0A801C}"/>
              </a:ext>
            </a:extLst>
          </p:cNvPr>
          <p:cNvSpPr/>
          <p:nvPr/>
        </p:nvSpPr>
        <p:spPr>
          <a:xfrm>
            <a:off x="7382428" y="577301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35A8C3-EFCA-9ED0-7E0F-82C0E68463D2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 flipH="1">
            <a:off x="7481386" y="4819401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26356A-DF03-4B7D-44BA-1690D7BB4BCA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7572430" y="5098471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EDC543-6C71-602E-B164-B55FA2899CB9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7663478" y="5191494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C6EEC1-17DF-78B4-C180-CFC329AFF9A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7473473" y="5563589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43B800-A1D7-BD98-C5BF-7C731231089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7663478" y="4819401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4ECAB-4515-EC03-6B8E-3030C91E785F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481386" y="5191495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6D7B7AD-D60D-19FE-5583-97ACC941FCA5}"/>
              </a:ext>
            </a:extLst>
          </p:cNvPr>
          <p:cNvSpPr/>
          <p:nvPr/>
        </p:nvSpPr>
        <p:spPr>
          <a:xfrm>
            <a:off x="7564517" y="61209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9F7D97A-C2C6-1A75-0088-39B36DAC2791}"/>
              </a:ext>
            </a:extLst>
          </p:cNvPr>
          <p:cNvSpPr/>
          <p:nvPr/>
        </p:nvSpPr>
        <p:spPr>
          <a:xfrm>
            <a:off x="7744627" y="577301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003246-22C0-FFD5-9637-BF6B384A827B}"/>
              </a:ext>
            </a:extLst>
          </p:cNvPr>
          <p:cNvCxnSpPr>
            <a:cxnSpLocks/>
            <a:stCxn id="53" idx="4"/>
            <a:endCxn id="62" idx="0"/>
          </p:cNvCxnSpPr>
          <p:nvPr/>
        </p:nvCxnSpPr>
        <p:spPr>
          <a:xfrm>
            <a:off x="7663478" y="5563589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2418FA-99D8-6DE6-DB82-7918342BFE03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flipH="1">
            <a:off x="7655562" y="5959059"/>
            <a:ext cx="180110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698FA7F-4E3E-3781-F8AC-45EA1A01509D}"/>
              </a:ext>
            </a:extLst>
          </p:cNvPr>
          <p:cNvSpPr/>
          <p:nvPr/>
        </p:nvSpPr>
        <p:spPr>
          <a:xfrm>
            <a:off x="7272636" y="5620768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60F3FB-081F-A7A5-EEDE-F8E99F0A765A}"/>
              </a:ext>
            </a:extLst>
          </p:cNvPr>
          <p:cNvCxnSpPr>
            <a:cxnSpLocks/>
            <a:stCxn id="37" idx="6"/>
            <a:endCxn id="75" idx="2"/>
          </p:cNvCxnSpPr>
          <p:nvPr/>
        </p:nvCxnSpPr>
        <p:spPr>
          <a:xfrm flipV="1">
            <a:off x="4232698" y="4726374"/>
            <a:ext cx="16230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96898A1-42B8-8070-C249-5292977029FA}"/>
              </a:ext>
            </a:extLst>
          </p:cNvPr>
          <p:cNvSpPr/>
          <p:nvPr/>
        </p:nvSpPr>
        <p:spPr>
          <a:xfrm>
            <a:off x="4395002" y="463335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D9366C-048F-293B-2CAE-4AA6177326EE}"/>
              </a:ext>
            </a:extLst>
          </p:cNvPr>
          <p:cNvSpPr/>
          <p:nvPr/>
        </p:nvSpPr>
        <p:spPr>
          <a:xfrm>
            <a:off x="4261965" y="4528240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AC33BBE-8395-134A-0A7A-4BED557A69C0}"/>
              </a:ext>
            </a:extLst>
          </p:cNvPr>
          <p:cNvCxnSpPr>
            <a:cxnSpLocks/>
            <a:stCxn id="81" idx="4"/>
            <a:endCxn id="69" idx="2"/>
          </p:cNvCxnSpPr>
          <p:nvPr/>
        </p:nvCxnSpPr>
        <p:spPr>
          <a:xfrm rot="16200000" flipH="1">
            <a:off x="5426999" y="3972865"/>
            <a:ext cx="894793" cy="2796481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4" descr="Question Mark Icon Images – Browse 211,978 Stock Photos ...">
            <a:extLst>
              <a:ext uri="{FF2B5EF4-FFF2-40B4-BE49-F238E27FC236}">
                <a16:creationId xmlns:a16="http://schemas.microsoft.com/office/drawing/2014/main" id="{8159C22B-E6E0-BF18-9CFA-E6F6BAE2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60" y="5340299"/>
            <a:ext cx="280469" cy="2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7C1E175-51B8-96FE-8E89-13C358FE3827}"/>
              </a:ext>
            </a:extLst>
          </p:cNvPr>
          <p:cNvSpPr/>
          <p:nvPr/>
        </p:nvSpPr>
        <p:spPr>
          <a:xfrm>
            <a:off x="8250853" y="2232023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462450-3BC8-899D-52C9-2BD439BB9D87}"/>
              </a:ext>
            </a:extLst>
          </p:cNvPr>
          <p:cNvSpPr/>
          <p:nvPr/>
        </p:nvSpPr>
        <p:spPr>
          <a:xfrm>
            <a:off x="8060848" y="262749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D166EC-9111-A27E-597C-DB19B2A5F771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8151893" y="2418070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F1CD1E-3BE7-0B0B-A109-AFE6CE42E453}"/>
              </a:ext>
            </a:extLst>
          </p:cNvPr>
          <p:cNvSpPr/>
          <p:nvPr/>
        </p:nvSpPr>
        <p:spPr>
          <a:xfrm>
            <a:off x="8242937" y="297543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4E6DC-D133-5CD0-6DA8-EB9EB201C25F}"/>
              </a:ext>
            </a:extLst>
          </p:cNvPr>
          <p:cNvSpPr/>
          <p:nvPr/>
        </p:nvSpPr>
        <p:spPr>
          <a:xfrm>
            <a:off x="8423047" y="262749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5C14C-EB4A-4524-34FF-32581D830F7C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8341898" y="2418070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6923A-552F-AFEF-7B0F-0803AA16024E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8333982" y="2813540"/>
            <a:ext cx="180110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9B05DB-7883-2ECD-FA06-EB0F0EF8060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514092" y="2813540"/>
            <a:ext cx="163023" cy="16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8794093-FCE5-93A7-7595-3F9BDE104E0D}"/>
              </a:ext>
            </a:extLst>
          </p:cNvPr>
          <p:cNvSpPr/>
          <p:nvPr/>
        </p:nvSpPr>
        <p:spPr>
          <a:xfrm>
            <a:off x="8586070" y="297542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AFA63C3-2862-DD1C-BD87-D48BDF6A9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1" grpId="0" animBg="1"/>
      <p:bldP spid="62" grpId="0" animBg="1"/>
      <p:bldP spid="69" grpId="0" animBg="1"/>
      <p:bldP spid="75" grpId="0" animBg="1"/>
      <p:bldP spid="8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potential inconsistency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Append to a task queue for verification</a:t>
            </a:r>
          </a:p>
          <a:p>
            <a:pPr lvl="1"/>
            <a:r>
              <a:rPr lang="en-US" sz="2000" dirty="0"/>
              <a:t>Is this SPEC check performed in the other subgraphs?</a:t>
            </a:r>
          </a:p>
          <a:p>
            <a:pPr lvl="1"/>
            <a:r>
              <a:rPr lang="en-US" sz="2000" dirty="0"/>
              <a:t>Queue the discrepancy over other mismatched sub-paths from other sub-paths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Mismatched Path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F28DC-DF93-6D69-6E95-69A53AFE6E3E}"/>
              </a:ext>
            </a:extLst>
          </p:cNvPr>
          <p:cNvSpPr/>
          <p:nvPr/>
        </p:nvSpPr>
        <p:spPr>
          <a:xfrm>
            <a:off x="3997102" y="2274469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20602-5AB1-D658-4BF2-15CF5404EF3F}"/>
              </a:ext>
            </a:extLst>
          </p:cNvPr>
          <p:cNvSpPr/>
          <p:nvPr/>
        </p:nvSpPr>
        <p:spPr>
          <a:xfrm>
            <a:off x="3992152" y="26465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CD51C9-B4A6-8DCB-666C-EEDE43E295A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083197" y="2460516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C46E123-E220-1F64-203E-B603B9D8058C}"/>
              </a:ext>
            </a:extLst>
          </p:cNvPr>
          <p:cNvSpPr/>
          <p:nvPr/>
        </p:nvSpPr>
        <p:spPr>
          <a:xfrm>
            <a:off x="3989186" y="301787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B0C97-008A-C18C-E00B-7697FF316A7B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080231" y="2832610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3F2647-BC90-38BA-6942-969E7D322E2C}"/>
              </a:ext>
            </a:extLst>
          </p:cNvPr>
          <p:cNvSpPr/>
          <p:nvPr/>
        </p:nvSpPr>
        <p:spPr>
          <a:xfrm>
            <a:off x="7518926" y="2274470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20D758-66D4-89FF-E5C8-29C55A726AB8}"/>
              </a:ext>
            </a:extLst>
          </p:cNvPr>
          <p:cNvSpPr/>
          <p:nvPr/>
        </p:nvSpPr>
        <p:spPr>
          <a:xfrm>
            <a:off x="7328921" y="266994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7D174E-0A82-6504-02EE-1DFDD6D813A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419966" y="2460517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FC144E0-EDD5-D444-A9CB-12AC60A08F40}"/>
              </a:ext>
            </a:extLst>
          </p:cNvPr>
          <p:cNvSpPr/>
          <p:nvPr/>
        </p:nvSpPr>
        <p:spPr>
          <a:xfrm>
            <a:off x="7519635" y="302888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B2AA03-A6CA-2702-C3AE-DD2F4FF30D1B}"/>
              </a:ext>
            </a:extLst>
          </p:cNvPr>
          <p:cNvSpPr/>
          <p:nvPr/>
        </p:nvSpPr>
        <p:spPr>
          <a:xfrm>
            <a:off x="7691120" y="266994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9B4E7-18B1-0F41-EE58-DE930928EF8D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>
            <a:off x="7609971" y="2460517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A5135A-9D87-91D7-F972-27FD23FA5C5E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7610680" y="2855987"/>
            <a:ext cx="171485" cy="1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51881D-07F6-BFE8-B64C-FCD1843AF91B}"/>
              </a:ext>
            </a:extLst>
          </p:cNvPr>
          <p:cNvCxnSpPr>
            <a:cxnSpLocks/>
          </p:cNvCxnSpPr>
          <p:nvPr/>
        </p:nvCxnSpPr>
        <p:spPr>
          <a:xfrm>
            <a:off x="4179191" y="2367493"/>
            <a:ext cx="3339735" cy="1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13DF16-4C09-F161-7AD5-43341095E0B8}"/>
              </a:ext>
            </a:extLst>
          </p:cNvPr>
          <p:cNvSpPr/>
          <p:nvPr/>
        </p:nvSpPr>
        <p:spPr>
          <a:xfrm>
            <a:off x="8299809" y="2505638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66EA56-9FDD-924C-ED6F-F2A5C406C5B9}"/>
              </a:ext>
            </a:extLst>
          </p:cNvPr>
          <p:cNvSpPr/>
          <p:nvPr/>
        </p:nvSpPr>
        <p:spPr>
          <a:xfrm>
            <a:off x="4050609" y="463335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2523E-676C-A2E6-D1BD-833370D4E182}"/>
              </a:ext>
            </a:extLst>
          </p:cNvPr>
          <p:cNvSpPr/>
          <p:nvPr/>
        </p:nvSpPr>
        <p:spPr>
          <a:xfrm>
            <a:off x="3868517" y="500544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2BA7406-4A13-9CD7-A8D7-5EE9A9235B6D}"/>
              </a:ext>
            </a:extLst>
          </p:cNvPr>
          <p:cNvSpPr/>
          <p:nvPr/>
        </p:nvSpPr>
        <p:spPr>
          <a:xfrm>
            <a:off x="4212913" y="500544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A20320-F574-299E-175A-1999147D3B14}"/>
              </a:ext>
            </a:extLst>
          </p:cNvPr>
          <p:cNvSpPr/>
          <p:nvPr/>
        </p:nvSpPr>
        <p:spPr>
          <a:xfrm>
            <a:off x="4050609" y="5377541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9F02C8-4317-9480-3F28-D49A0ABB464B}"/>
              </a:ext>
            </a:extLst>
          </p:cNvPr>
          <p:cNvSpPr/>
          <p:nvPr/>
        </p:nvSpPr>
        <p:spPr>
          <a:xfrm>
            <a:off x="4045659" y="574963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A2180-A6EF-C2A5-2A3E-5BBD9598B87A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 flipH="1">
            <a:off x="3959562" y="4819400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AB8281-0739-C989-1D23-15A5087DEE87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050606" y="5098470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38E957-0724-F6C2-2399-469D0726CC1B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4141654" y="5191493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FC7CE6-70D9-C0CA-3010-21551EE4D73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4136704" y="5563588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EF226B-F115-EEF7-E30E-A35A10586E4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4141654" y="4819400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72AFC-8324-A806-2DCF-2A306713968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3959562" y="5191494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E0D8A51-7FFE-04BC-799D-45CBD88A6580}"/>
              </a:ext>
            </a:extLst>
          </p:cNvPr>
          <p:cNvSpPr/>
          <p:nvPr/>
        </p:nvSpPr>
        <p:spPr>
          <a:xfrm>
            <a:off x="4042693" y="61209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1C39D8-9EE0-484F-FD3F-3AE0F6C891FD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4133738" y="5935682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8E554D-0D6A-F2D5-8BF0-EE27F3816EF9}"/>
              </a:ext>
            </a:extLst>
          </p:cNvPr>
          <p:cNvSpPr/>
          <p:nvPr/>
        </p:nvSpPr>
        <p:spPr>
          <a:xfrm>
            <a:off x="7572433" y="463335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E25007-A0CF-9A69-56F3-E4539EE33C2D}"/>
              </a:ext>
            </a:extLst>
          </p:cNvPr>
          <p:cNvSpPr/>
          <p:nvPr/>
        </p:nvSpPr>
        <p:spPr>
          <a:xfrm>
            <a:off x="7390341" y="50054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A008A6-B809-6762-7E89-3B9F90DE84B7}"/>
              </a:ext>
            </a:extLst>
          </p:cNvPr>
          <p:cNvSpPr/>
          <p:nvPr/>
        </p:nvSpPr>
        <p:spPr>
          <a:xfrm>
            <a:off x="7734737" y="500544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F1A47-EE88-F822-41D8-4A288A44E9F5}"/>
              </a:ext>
            </a:extLst>
          </p:cNvPr>
          <p:cNvSpPr/>
          <p:nvPr/>
        </p:nvSpPr>
        <p:spPr>
          <a:xfrm>
            <a:off x="7572433" y="5377542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C7CCD9-D674-59AE-0C8B-45AC2E0A801C}"/>
              </a:ext>
            </a:extLst>
          </p:cNvPr>
          <p:cNvSpPr/>
          <p:nvPr/>
        </p:nvSpPr>
        <p:spPr>
          <a:xfrm>
            <a:off x="7382428" y="577301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35A8C3-EFCA-9ED0-7E0F-82C0E68463D2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 flipH="1">
            <a:off x="7481386" y="4819401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26356A-DF03-4B7D-44BA-1690D7BB4BCA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7572430" y="5098471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EDC543-6C71-602E-B164-B55FA2899CB9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7663478" y="5191494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C6EEC1-17DF-78B4-C180-CFC329AFF9A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7473473" y="5563589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43B800-A1D7-BD98-C5BF-7C731231089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7663478" y="4819401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4ECAB-4515-EC03-6B8E-3030C91E785F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481386" y="5191495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6D7B7AD-D60D-19FE-5583-97ACC941FCA5}"/>
              </a:ext>
            </a:extLst>
          </p:cNvPr>
          <p:cNvSpPr/>
          <p:nvPr/>
        </p:nvSpPr>
        <p:spPr>
          <a:xfrm>
            <a:off x="7564517" y="61209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9F7D97A-C2C6-1A75-0088-39B36DAC2791}"/>
              </a:ext>
            </a:extLst>
          </p:cNvPr>
          <p:cNvSpPr/>
          <p:nvPr/>
        </p:nvSpPr>
        <p:spPr>
          <a:xfrm>
            <a:off x="7744627" y="577301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003246-22C0-FFD5-9637-BF6B384A827B}"/>
              </a:ext>
            </a:extLst>
          </p:cNvPr>
          <p:cNvCxnSpPr>
            <a:cxnSpLocks/>
            <a:stCxn id="53" idx="4"/>
            <a:endCxn id="62" idx="0"/>
          </p:cNvCxnSpPr>
          <p:nvPr/>
        </p:nvCxnSpPr>
        <p:spPr>
          <a:xfrm>
            <a:off x="7663478" y="5563589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2418FA-99D8-6DE6-DB82-7918342BFE03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flipH="1">
            <a:off x="7655562" y="5959059"/>
            <a:ext cx="180110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698FA7F-4E3E-3781-F8AC-45EA1A01509D}"/>
              </a:ext>
            </a:extLst>
          </p:cNvPr>
          <p:cNvSpPr/>
          <p:nvPr/>
        </p:nvSpPr>
        <p:spPr>
          <a:xfrm>
            <a:off x="7272636" y="5620768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60F3FB-081F-A7A5-EEDE-F8E99F0A765A}"/>
              </a:ext>
            </a:extLst>
          </p:cNvPr>
          <p:cNvCxnSpPr>
            <a:cxnSpLocks/>
            <a:stCxn id="37" idx="6"/>
            <a:endCxn id="75" idx="2"/>
          </p:cNvCxnSpPr>
          <p:nvPr/>
        </p:nvCxnSpPr>
        <p:spPr>
          <a:xfrm flipV="1">
            <a:off x="4232698" y="4726374"/>
            <a:ext cx="16230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96898A1-42B8-8070-C249-5292977029FA}"/>
              </a:ext>
            </a:extLst>
          </p:cNvPr>
          <p:cNvSpPr/>
          <p:nvPr/>
        </p:nvSpPr>
        <p:spPr>
          <a:xfrm>
            <a:off x="4395002" y="463335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D9366C-048F-293B-2CAE-4AA6177326EE}"/>
              </a:ext>
            </a:extLst>
          </p:cNvPr>
          <p:cNvSpPr/>
          <p:nvPr/>
        </p:nvSpPr>
        <p:spPr>
          <a:xfrm>
            <a:off x="4261965" y="4528240"/>
            <a:ext cx="428379" cy="3954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AC33BBE-8395-134A-0A7A-4BED557A69C0}"/>
              </a:ext>
            </a:extLst>
          </p:cNvPr>
          <p:cNvCxnSpPr>
            <a:cxnSpLocks/>
            <a:stCxn id="81" idx="4"/>
            <a:endCxn id="69" idx="2"/>
          </p:cNvCxnSpPr>
          <p:nvPr/>
        </p:nvCxnSpPr>
        <p:spPr>
          <a:xfrm rot="16200000" flipH="1">
            <a:off x="5426999" y="3972865"/>
            <a:ext cx="894793" cy="2796481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4" descr="Question Mark Icon Images – Browse 211,978 Stock Photos ...">
            <a:extLst>
              <a:ext uri="{FF2B5EF4-FFF2-40B4-BE49-F238E27FC236}">
                <a16:creationId xmlns:a16="http://schemas.microsoft.com/office/drawing/2014/main" id="{8159C22B-E6E0-BF18-9CFA-E6F6BAE2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60" y="5340299"/>
            <a:ext cx="280469" cy="2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7C1E175-51B8-96FE-8E89-13C358FE3827}"/>
              </a:ext>
            </a:extLst>
          </p:cNvPr>
          <p:cNvSpPr/>
          <p:nvPr/>
        </p:nvSpPr>
        <p:spPr>
          <a:xfrm>
            <a:off x="8250853" y="2232023"/>
            <a:ext cx="182089" cy="1860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462450-3BC8-899D-52C9-2BD439BB9D87}"/>
              </a:ext>
            </a:extLst>
          </p:cNvPr>
          <p:cNvSpPr/>
          <p:nvPr/>
        </p:nvSpPr>
        <p:spPr>
          <a:xfrm>
            <a:off x="8060848" y="262749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D166EC-9111-A27E-597C-DB19B2A5F771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8151893" y="2418070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F1CD1E-3BE7-0B0B-A109-AFE6CE42E453}"/>
              </a:ext>
            </a:extLst>
          </p:cNvPr>
          <p:cNvSpPr/>
          <p:nvPr/>
        </p:nvSpPr>
        <p:spPr>
          <a:xfrm>
            <a:off x="8242937" y="297543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4E6DC-D133-5CD0-6DA8-EB9EB201C25F}"/>
              </a:ext>
            </a:extLst>
          </p:cNvPr>
          <p:cNvSpPr/>
          <p:nvPr/>
        </p:nvSpPr>
        <p:spPr>
          <a:xfrm>
            <a:off x="8423047" y="262749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5C14C-EB4A-4524-34FF-32581D830F7C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8341898" y="2418070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6923A-552F-AFEF-7B0F-0803AA16024E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8333982" y="2813540"/>
            <a:ext cx="180110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9B05DB-7883-2ECD-FA06-EB0F0EF8060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514092" y="2813540"/>
            <a:ext cx="163023" cy="16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8794093-FCE5-93A7-7595-3F9BDE104E0D}"/>
              </a:ext>
            </a:extLst>
          </p:cNvPr>
          <p:cNvSpPr/>
          <p:nvPr/>
        </p:nvSpPr>
        <p:spPr>
          <a:xfrm>
            <a:off x="8586070" y="297542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2632ABA-533C-A508-C2BF-2878CB3B0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1" grpId="0" animBg="1"/>
      <p:bldP spid="62" grpId="0" animBg="1"/>
      <p:bldP spid="69" grpId="0" animBg="1"/>
      <p:bldP spid="75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AD2E-E0E0-83B8-640D-1D8517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352198"/>
            <a:ext cx="11358390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Challenge</a:t>
            </a:r>
            <a:r>
              <a:rPr lang="en-US" dirty="0"/>
              <a:t>: Users often need to check multiple information flows ​</a:t>
            </a:r>
          </a:p>
          <a:p>
            <a:pPr lvl="1" fontAlgn="base"/>
            <a:r>
              <a:rPr lang="en-US" dirty="0"/>
              <a:t>Calls for efficient </a:t>
            </a:r>
            <a:r>
              <a:rPr lang="en-US" b="1" dirty="0"/>
              <a:t>DIFT Query</a:t>
            </a:r>
            <a:r>
              <a:rPr lang="en-US" dirty="0"/>
              <a:t>: Rapidly DIFT with different given sources and sinks​</a:t>
            </a:r>
          </a:p>
          <a:p>
            <a:pPr fontAlgn="base"/>
            <a:r>
              <a:rPr lang="en-US" dirty="0"/>
              <a:t>DIFT is </a:t>
            </a:r>
            <a:r>
              <a:rPr lang="en-US" b="1" dirty="0"/>
              <a:t>expensive</a:t>
            </a:r>
            <a:r>
              <a:rPr lang="en-US" dirty="0"/>
              <a:t>: 8~40 times performance overhead​</a:t>
            </a:r>
          </a:p>
          <a:p>
            <a:pPr lvl="1" fontAlgn="base"/>
            <a:r>
              <a:rPr lang="en-US" dirty="0"/>
              <a:t>One way to support DIFT query: Heavy computing support (OSDI’16)</a:t>
            </a:r>
          </a:p>
          <a:p>
            <a:pPr lvl="1" fontAlgn="base"/>
            <a:r>
              <a:rPr lang="en-US" dirty="0"/>
              <a:t>Another way is to speed up DIFT itself…</a:t>
            </a:r>
          </a:p>
        </p:txBody>
      </p:sp>
      <p:sp>
        <p:nvSpPr>
          <p:cNvPr id="54" name="矩形 36">
            <a:extLst>
              <a:ext uri="{FF2B5EF4-FFF2-40B4-BE49-F238E27FC236}">
                <a16:creationId xmlns:a16="http://schemas.microsoft.com/office/drawing/2014/main" id="{BD5FECFB-3839-C114-7471-6F2CD0714567}"/>
              </a:ext>
            </a:extLst>
          </p:cNvPr>
          <p:cNvSpPr/>
          <p:nvPr/>
        </p:nvSpPr>
        <p:spPr>
          <a:xfrm>
            <a:off x="1221029" y="5622080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/etc/passwd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片 37" descr="形状&#10;&#10;低可信度描述已自动生成">
            <a:extLst>
              <a:ext uri="{FF2B5EF4-FFF2-40B4-BE49-F238E27FC236}">
                <a16:creationId xmlns:a16="http://schemas.microsoft.com/office/drawing/2014/main" id="{CB0999A1-E10B-615C-C31D-3D1E865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8" y="5568974"/>
            <a:ext cx="535848" cy="563412"/>
          </a:xfrm>
          <a:prstGeom prst="rect">
            <a:avLst/>
          </a:prstGeom>
        </p:spPr>
      </p:pic>
      <p:pic>
        <p:nvPicPr>
          <p:cNvPr id="56" name="图片 42" descr="背景图案&#10;&#10;中度可信度描述已自动生成">
            <a:extLst>
              <a:ext uri="{FF2B5EF4-FFF2-40B4-BE49-F238E27FC236}">
                <a16:creationId xmlns:a16="http://schemas.microsoft.com/office/drawing/2014/main" id="{80F8A0AE-76DB-A3BD-8340-EF46F74C4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585" y="4839593"/>
            <a:ext cx="588154" cy="588154"/>
          </a:xfrm>
          <a:prstGeom prst="rect">
            <a:avLst/>
          </a:prstGeom>
        </p:spPr>
      </p:pic>
      <p:sp>
        <p:nvSpPr>
          <p:cNvPr id="58" name="矩形 44">
            <a:extLst>
              <a:ext uri="{FF2B5EF4-FFF2-40B4-BE49-F238E27FC236}">
                <a16:creationId xmlns:a16="http://schemas.microsoft.com/office/drawing/2014/main" id="{35DC8D98-EEC9-2078-5769-DE945139E83A}"/>
              </a:ext>
            </a:extLst>
          </p:cNvPr>
          <p:cNvSpPr/>
          <p:nvPr/>
        </p:nvSpPr>
        <p:spPr>
          <a:xfrm>
            <a:off x="9792739" y="4939680"/>
            <a:ext cx="1561061" cy="4103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162.66.239.75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C4E63B-6A53-E731-76AA-A91E694AC09F}"/>
              </a:ext>
            </a:extLst>
          </p:cNvPr>
          <p:cNvSpPr txBox="1"/>
          <p:nvPr/>
        </p:nvSpPr>
        <p:spPr>
          <a:xfrm>
            <a:off x="3491578" y="4060418"/>
            <a:ext cx="52088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fopen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(path, "r");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while(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fgets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maxLength-1,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)) {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strcat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"\n");	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send(socket, msg,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strlen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(msg), 0);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 descr="Red text bg color icon - Free red paint bucket icons">
            <a:extLst>
              <a:ext uri="{FF2B5EF4-FFF2-40B4-BE49-F238E27FC236}">
                <a16:creationId xmlns:a16="http://schemas.microsoft.com/office/drawing/2014/main" id="{C4695096-0960-E5F2-0C01-CEE0E7F5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3" y="5595981"/>
            <a:ext cx="535849" cy="5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5C2A0121-6FB5-729D-7282-13E5DCE1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104" y="6182413"/>
            <a:ext cx="3151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Leakage Example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2640005" y="4321693"/>
            <a:ext cx="2309293" cy="150277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643ED9B-6F27-A4FA-D7A4-B74040296DD6}"/>
              </a:ext>
            </a:extLst>
          </p:cNvPr>
          <p:cNvSpPr/>
          <p:nvPr/>
        </p:nvSpPr>
        <p:spPr>
          <a:xfrm>
            <a:off x="5028381" y="4520851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FFD7C-63E7-488F-A1F8-3AC81E0E335F}"/>
              </a:ext>
            </a:extLst>
          </p:cNvPr>
          <p:cNvSpPr/>
          <p:nvPr/>
        </p:nvSpPr>
        <p:spPr>
          <a:xfrm>
            <a:off x="4898524" y="4898756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1FD36-88FF-B581-4ED0-6C83B62AE48A}"/>
              </a:ext>
            </a:extLst>
          </p:cNvPr>
          <p:cNvSpPr/>
          <p:nvPr/>
        </p:nvSpPr>
        <p:spPr>
          <a:xfrm>
            <a:off x="5738970" y="5245914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6185360-3BCF-9D77-1DB8-8AD639686160}"/>
              </a:ext>
            </a:extLst>
          </p:cNvPr>
          <p:cNvSpPr/>
          <p:nvPr/>
        </p:nvSpPr>
        <p:spPr>
          <a:xfrm>
            <a:off x="4799370" y="5234720"/>
            <a:ext cx="823977" cy="30443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0BF693D-42E5-3B49-B343-DBAD8EA368A8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H="1">
            <a:off x="5422644" y="4674043"/>
            <a:ext cx="129857" cy="377905"/>
          </a:xfrm>
          <a:prstGeom prst="curvedConnector3">
            <a:avLst>
              <a:gd name="adj1" fmla="val -17604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286F1DBE-965C-61E2-8475-E8D34843EA55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>
            <a:off x="5422644" y="5051948"/>
            <a:ext cx="578386" cy="193966"/>
          </a:xfrm>
          <a:prstGeom prst="curvedConnector2">
            <a:avLst/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E509A13-10F6-CB37-C857-B316DFE72B48}"/>
              </a:ext>
            </a:extLst>
          </p:cNvPr>
          <p:cNvCxnSpPr>
            <a:cxnSpLocks/>
            <a:stCxn id="70" idx="2"/>
            <a:endCxn id="71" idx="3"/>
          </p:cNvCxnSpPr>
          <p:nvPr/>
        </p:nvCxnSpPr>
        <p:spPr>
          <a:xfrm rot="5400000" flipH="1">
            <a:off x="5729508" y="5280777"/>
            <a:ext cx="165361" cy="377683"/>
          </a:xfrm>
          <a:prstGeom prst="curvedConnector4">
            <a:avLst>
              <a:gd name="adj1" fmla="val -71620"/>
              <a:gd name="adj2" fmla="val 84693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653F613-EB8A-0480-BF28-E89F813A828F}"/>
              </a:ext>
            </a:extLst>
          </p:cNvPr>
          <p:cNvCxnSpPr>
            <a:cxnSpLocks/>
            <a:stCxn id="71" idx="2"/>
            <a:endCxn id="58" idx="2"/>
          </p:cNvCxnSpPr>
          <p:nvPr/>
        </p:nvCxnSpPr>
        <p:spPr>
          <a:xfrm rot="5400000" flipH="1" flipV="1">
            <a:off x="7797776" y="2763660"/>
            <a:ext cx="189076" cy="5361911"/>
          </a:xfrm>
          <a:prstGeom prst="curvedConnector3">
            <a:avLst>
              <a:gd name="adj1" fmla="val -208306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 Box 6">
            <a:extLst>
              <a:ext uri="{FF2B5EF4-FFF2-40B4-BE49-F238E27FC236}">
                <a16:creationId xmlns:a16="http://schemas.microsoft.com/office/drawing/2014/main" id="{DEC34D43-C4E2-184B-3562-5FFA33E5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6135668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74862089-3979-3BF9-2040-58014F65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93" y="4499402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Sink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矩形 36">
            <a:extLst>
              <a:ext uri="{FF2B5EF4-FFF2-40B4-BE49-F238E27FC236}">
                <a16:creationId xmlns:a16="http://schemas.microsoft.com/office/drawing/2014/main" id="{5650BD54-6763-8702-ACA2-6811EDCBBAA9}"/>
              </a:ext>
            </a:extLst>
          </p:cNvPr>
          <p:cNvSpPr/>
          <p:nvPr/>
        </p:nvSpPr>
        <p:spPr>
          <a:xfrm>
            <a:off x="1241378" y="4915148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/opt/secret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图片 37" descr="形状&#10;&#10;低可信度描述已自动生成">
            <a:extLst>
              <a:ext uri="{FF2B5EF4-FFF2-40B4-BE49-F238E27FC236}">
                <a16:creationId xmlns:a16="http://schemas.microsoft.com/office/drawing/2014/main" id="{697AAD0F-30D0-9AA3-88C0-CF0A76C7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7" y="4862042"/>
            <a:ext cx="535848" cy="563412"/>
          </a:xfrm>
          <a:prstGeom prst="rect">
            <a:avLst/>
          </a:prstGeom>
        </p:spPr>
      </p:pic>
      <p:sp>
        <p:nvSpPr>
          <p:cNvPr id="25" name="矩形 36">
            <a:extLst>
              <a:ext uri="{FF2B5EF4-FFF2-40B4-BE49-F238E27FC236}">
                <a16:creationId xmlns:a16="http://schemas.microsoft.com/office/drawing/2014/main" id="{0A38BB22-E72A-504B-01A1-EBFAA02CD522}"/>
              </a:ext>
            </a:extLst>
          </p:cNvPr>
          <p:cNvSpPr/>
          <p:nvPr/>
        </p:nvSpPr>
        <p:spPr>
          <a:xfrm>
            <a:off x="1199398" y="4227343"/>
            <a:ext cx="1653413" cy="4190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Malicious Input 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Console Command Line Svg Png Icon Free Download (#1661) - OnlineWebFonts.COM">
            <a:extLst>
              <a:ext uri="{FF2B5EF4-FFF2-40B4-BE49-F238E27FC236}">
                <a16:creationId xmlns:a16="http://schemas.microsoft.com/office/drawing/2014/main" id="{35C6A7EE-88DB-1533-BC32-73FFBE70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9" y="4161369"/>
            <a:ext cx="551015" cy="5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DF817DC-AAA6-193B-FD4C-DD88EEC727A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852811" y="4321693"/>
            <a:ext cx="2096487" cy="11518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7F47EDE-C41F-B8D3-BE75-2214892813BB}"/>
              </a:ext>
            </a:extLst>
          </p:cNvPr>
          <p:cNvSpPr/>
          <p:nvPr/>
        </p:nvSpPr>
        <p:spPr>
          <a:xfrm>
            <a:off x="4949298" y="4168501"/>
            <a:ext cx="553078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AE128C5-A3B4-E513-4F40-994513E7F887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660354" y="4321693"/>
            <a:ext cx="2288944" cy="7958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0E8331-B9E3-1CAC-2C81-92DA4047D5F4}"/>
              </a:ext>
            </a:extLst>
          </p:cNvPr>
          <p:cNvSpPr txBox="1"/>
          <p:nvPr/>
        </p:nvSpPr>
        <p:spPr>
          <a:xfrm>
            <a:off x="2909600" y="3889561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9AAF0-8438-35B4-9798-E686A9F291E1}"/>
              </a:ext>
            </a:extLst>
          </p:cNvPr>
          <p:cNvSpPr txBox="1"/>
          <p:nvPr/>
        </p:nvSpPr>
        <p:spPr>
          <a:xfrm>
            <a:off x="2821325" y="4553744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FAA90E7-82B4-D1A1-8E14-84D18B920C41}"/>
              </a:ext>
            </a:extLst>
          </p:cNvPr>
          <p:cNvCxnSpPr>
            <a:cxnSpLocks/>
            <a:stCxn id="33" idx="3"/>
            <a:endCxn id="68" idx="3"/>
          </p:cNvCxnSpPr>
          <p:nvPr/>
        </p:nvCxnSpPr>
        <p:spPr>
          <a:xfrm>
            <a:off x="5502376" y="4321693"/>
            <a:ext cx="50125" cy="352350"/>
          </a:xfrm>
          <a:prstGeom prst="curvedConnector3">
            <a:avLst>
              <a:gd name="adj1" fmla="val 55606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0">
            <a:extLst>
              <a:ext uri="{FF2B5EF4-FFF2-40B4-BE49-F238E27FC236}">
                <a16:creationId xmlns:a16="http://schemas.microsoft.com/office/drawing/2014/main" id="{09E2A595-BE52-4697-6B65-009AAB303D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Information Flow Tracking (DIFT)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3237E-156C-1785-A885-AF7792E83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9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44">
            <a:extLst>
              <a:ext uri="{FF2B5EF4-FFF2-40B4-BE49-F238E27FC236}">
                <a16:creationId xmlns:a16="http://schemas.microsoft.com/office/drawing/2014/main" id="{1849035E-61E6-496D-870C-A8182DCFD306}"/>
              </a:ext>
            </a:extLst>
          </p:cNvPr>
          <p:cNvSpPr txBox="1"/>
          <p:nvPr/>
        </p:nvSpPr>
        <p:spPr>
          <a:xfrm>
            <a:off x="755902" y="1330081"/>
            <a:ext cx="113415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Existing work of accelerating DIFT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5CF42-472E-4BE3-4EDD-72DD5A80D76A}"/>
              </a:ext>
            </a:extLst>
          </p:cNvPr>
          <p:cNvSpPr/>
          <p:nvPr/>
        </p:nvSpPr>
        <p:spPr>
          <a:xfrm>
            <a:off x="3860169" y="2769649"/>
            <a:ext cx="405442" cy="311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152FF-C2A6-12C6-7122-CF1539CAE080}"/>
              </a:ext>
            </a:extLst>
          </p:cNvPr>
          <p:cNvSpPr/>
          <p:nvPr/>
        </p:nvSpPr>
        <p:spPr>
          <a:xfrm>
            <a:off x="3860169" y="3069897"/>
            <a:ext cx="405442" cy="303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561A3-3DEE-F76C-0ED4-9C9024EE5900}"/>
              </a:ext>
            </a:extLst>
          </p:cNvPr>
          <p:cNvSpPr/>
          <p:nvPr/>
        </p:nvSpPr>
        <p:spPr>
          <a:xfrm>
            <a:off x="3860169" y="3363194"/>
            <a:ext cx="405442" cy="303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F25C4-39EF-3946-A833-55E06214C59A}"/>
              </a:ext>
            </a:extLst>
          </p:cNvPr>
          <p:cNvSpPr/>
          <p:nvPr/>
        </p:nvSpPr>
        <p:spPr>
          <a:xfrm>
            <a:off x="3860169" y="3663442"/>
            <a:ext cx="405442" cy="311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F19ED-4EC1-200E-444B-EADD231CEB5F}"/>
              </a:ext>
            </a:extLst>
          </p:cNvPr>
          <p:cNvSpPr/>
          <p:nvPr/>
        </p:nvSpPr>
        <p:spPr>
          <a:xfrm>
            <a:off x="3860169" y="3963690"/>
            <a:ext cx="405442" cy="303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B21D2-D27E-EB4A-6AD4-A182E34E1026}"/>
              </a:ext>
            </a:extLst>
          </p:cNvPr>
          <p:cNvSpPr/>
          <p:nvPr/>
        </p:nvSpPr>
        <p:spPr>
          <a:xfrm>
            <a:off x="3860169" y="4256987"/>
            <a:ext cx="405442" cy="303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B844C1-B66F-5674-1A77-F834DF8D4902}"/>
              </a:ext>
            </a:extLst>
          </p:cNvPr>
          <p:cNvSpPr txBox="1"/>
          <p:nvPr/>
        </p:nvSpPr>
        <p:spPr>
          <a:xfrm>
            <a:off x="3220497" y="4918897"/>
            <a:ext cx="173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DIFT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6F9C1-2C70-03CF-BDB6-DE07DC14DDFE}"/>
              </a:ext>
            </a:extLst>
          </p:cNvPr>
          <p:cNvGrpSpPr/>
          <p:nvPr/>
        </p:nvGrpSpPr>
        <p:grpSpPr>
          <a:xfrm>
            <a:off x="5108159" y="2766952"/>
            <a:ext cx="2412644" cy="2801075"/>
            <a:chOff x="4935607" y="2567353"/>
            <a:chExt cx="2412644" cy="280107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0C4CFF1-A923-CC1F-0E1A-19758209AF25}"/>
                </a:ext>
              </a:extLst>
            </p:cNvPr>
            <p:cNvGrpSpPr/>
            <p:nvPr/>
          </p:nvGrpSpPr>
          <p:grpSpPr>
            <a:xfrm>
              <a:off x="5647627" y="2567353"/>
              <a:ext cx="1045000" cy="1795292"/>
              <a:chOff x="5647627" y="2545319"/>
              <a:chExt cx="1045000" cy="179529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7CEE13-4671-6E94-2A76-16E932D33B94}"/>
                  </a:ext>
                </a:extLst>
              </p:cNvPr>
              <p:cNvSpPr/>
              <p:nvPr/>
            </p:nvSpPr>
            <p:spPr>
              <a:xfrm>
                <a:off x="6287185" y="2845567"/>
                <a:ext cx="405442" cy="30381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6B739D-6F48-30FE-7E3E-ADBAF3303DF5}"/>
                  </a:ext>
                </a:extLst>
              </p:cNvPr>
              <p:cNvSpPr/>
              <p:nvPr/>
            </p:nvSpPr>
            <p:spPr>
              <a:xfrm>
                <a:off x="6287185" y="3439656"/>
                <a:ext cx="405442" cy="30381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DECB64D-A535-2011-7FBB-42510467B651}"/>
                  </a:ext>
                </a:extLst>
              </p:cNvPr>
              <p:cNvCxnSpPr>
                <a:cxnSpLocks/>
                <a:stCxn id="47" idx="3"/>
                <a:endCxn id="21" idx="1"/>
              </p:cNvCxnSpPr>
              <p:nvPr/>
            </p:nvCxnSpPr>
            <p:spPr>
              <a:xfrm>
                <a:off x="6053069" y="2997472"/>
                <a:ext cx="2341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F18D20-B24D-03FF-B6DD-722D618DA1F8}"/>
                  </a:ext>
                </a:extLst>
              </p:cNvPr>
              <p:cNvCxnSpPr>
                <a:cxnSpLocks/>
                <a:stCxn id="49" idx="3"/>
                <a:endCxn id="22" idx="1"/>
              </p:cNvCxnSpPr>
              <p:nvPr/>
            </p:nvCxnSpPr>
            <p:spPr>
              <a:xfrm flipV="1">
                <a:off x="6053069" y="3591561"/>
                <a:ext cx="234116" cy="3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907764-183B-1CF2-3E29-5B926DB025AD}"/>
                  </a:ext>
                </a:extLst>
              </p:cNvPr>
              <p:cNvCxnSpPr>
                <a:cxnSpLocks/>
                <a:stCxn id="51" idx="3"/>
                <a:endCxn id="31" idx="1"/>
              </p:cNvCxnSpPr>
              <p:nvPr/>
            </p:nvCxnSpPr>
            <p:spPr>
              <a:xfrm>
                <a:off x="6053069" y="4184562"/>
                <a:ext cx="234116" cy="4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D45E25-F6CD-DF64-0394-2ADEFFC13FCC}"/>
                  </a:ext>
                </a:extLst>
              </p:cNvPr>
              <p:cNvSpPr/>
              <p:nvPr/>
            </p:nvSpPr>
            <p:spPr>
              <a:xfrm>
                <a:off x="6287185" y="4036801"/>
                <a:ext cx="405442" cy="30381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E785EB-D220-44E7-DBB1-CA67DD2176D9}"/>
                  </a:ext>
                </a:extLst>
              </p:cNvPr>
              <p:cNvSpPr/>
              <p:nvPr/>
            </p:nvSpPr>
            <p:spPr>
              <a:xfrm>
                <a:off x="5647627" y="2545319"/>
                <a:ext cx="405442" cy="3110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385851-C434-800D-24EE-22336FDEAC0F}"/>
                  </a:ext>
                </a:extLst>
              </p:cNvPr>
              <p:cNvSpPr/>
              <p:nvPr/>
            </p:nvSpPr>
            <p:spPr>
              <a:xfrm>
                <a:off x="5647627" y="2845567"/>
                <a:ext cx="405442" cy="3038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C5584B-F146-7E19-8C9D-28729D322518}"/>
                  </a:ext>
                </a:extLst>
              </p:cNvPr>
              <p:cNvSpPr/>
              <p:nvPr/>
            </p:nvSpPr>
            <p:spPr>
              <a:xfrm>
                <a:off x="5647627" y="3138864"/>
                <a:ext cx="405442" cy="3038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B49238-7DDB-2F61-CFB2-DFF2D2435D8E}"/>
                  </a:ext>
                </a:extLst>
              </p:cNvPr>
              <p:cNvSpPr/>
              <p:nvPr/>
            </p:nvSpPr>
            <p:spPr>
              <a:xfrm>
                <a:off x="5647627" y="3439112"/>
                <a:ext cx="405442" cy="3110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2399084-BB5A-BA77-1D6A-C44C2FFF17C8}"/>
                  </a:ext>
                </a:extLst>
              </p:cNvPr>
              <p:cNvSpPr/>
              <p:nvPr/>
            </p:nvSpPr>
            <p:spPr>
              <a:xfrm>
                <a:off x="5647627" y="3739360"/>
                <a:ext cx="405442" cy="3038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9D778FD-D9EC-53D9-5A9F-D8ADAB89AAEC}"/>
                  </a:ext>
                </a:extLst>
              </p:cNvPr>
              <p:cNvSpPr/>
              <p:nvPr/>
            </p:nvSpPr>
            <p:spPr>
              <a:xfrm>
                <a:off x="5647627" y="4032657"/>
                <a:ext cx="405442" cy="3038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8E371DF-A8E8-E015-60B7-6ED5402FD81B}"/>
                </a:ext>
              </a:extLst>
            </p:cNvPr>
            <p:cNvSpPr txBox="1"/>
            <p:nvPr/>
          </p:nvSpPr>
          <p:spPr>
            <a:xfrm>
              <a:off x="4935607" y="4445098"/>
              <a:ext cx="24126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Decoupling</a:t>
              </a:r>
            </a:p>
            <a:p>
              <a:pPr algn="ctr"/>
              <a:r>
                <a: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rPr>
                <a:t>Decoupled Analysis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(CCS’13,Security’15)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CB422DE-7A5C-EF65-943A-CC960AC8B18A}"/>
              </a:ext>
            </a:extLst>
          </p:cNvPr>
          <p:cNvSpPr/>
          <p:nvPr/>
        </p:nvSpPr>
        <p:spPr>
          <a:xfrm>
            <a:off x="1647628" y="2178971"/>
            <a:ext cx="8942841" cy="444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F8CD5E-0FB0-96C3-4D44-16A83B372F89}"/>
              </a:ext>
            </a:extLst>
          </p:cNvPr>
          <p:cNvSpPr/>
          <p:nvPr/>
        </p:nvSpPr>
        <p:spPr>
          <a:xfrm>
            <a:off x="1732105" y="2256652"/>
            <a:ext cx="391643" cy="300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1A5C03-D595-F71C-9AEE-6A469CDDFAA7}"/>
              </a:ext>
            </a:extLst>
          </p:cNvPr>
          <p:cNvSpPr txBox="1"/>
          <p:nvPr/>
        </p:nvSpPr>
        <p:spPr>
          <a:xfrm>
            <a:off x="2123747" y="2248366"/>
            <a:ext cx="180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Program Execution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BCE730-D17C-31D8-2F92-89DD99FE3DF5}"/>
              </a:ext>
            </a:extLst>
          </p:cNvPr>
          <p:cNvSpPr/>
          <p:nvPr/>
        </p:nvSpPr>
        <p:spPr>
          <a:xfrm>
            <a:off x="8417263" y="2243216"/>
            <a:ext cx="391643" cy="300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288CD4-105C-E7AF-16B7-578D4FF05D2C}"/>
              </a:ext>
            </a:extLst>
          </p:cNvPr>
          <p:cNvSpPr txBox="1"/>
          <p:nvPr/>
        </p:nvSpPr>
        <p:spPr>
          <a:xfrm>
            <a:off x="8808906" y="2225899"/>
            <a:ext cx="169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Taint Propagation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59FE04-F66B-C05B-A86A-EE1BC02BD855}"/>
              </a:ext>
            </a:extLst>
          </p:cNvPr>
          <p:cNvSpPr/>
          <p:nvPr/>
        </p:nvSpPr>
        <p:spPr>
          <a:xfrm>
            <a:off x="4920313" y="2252726"/>
            <a:ext cx="391643" cy="300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4458AD-D819-128C-47DF-1FDCD35A72DB}"/>
              </a:ext>
            </a:extLst>
          </p:cNvPr>
          <p:cNvSpPr txBox="1"/>
          <p:nvPr/>
        </p:nvSpPr>
        <p:spPr>
          <a:xfrm>
            <a:off x="5335044" y="2243216"/>
            <a:ext cx="1527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p:sp>
        <p:nvSpPr>
          <p:cNvPr id="108" name="文本框 44">
            <a:extLst>
              <a:ext uri="{FF2B5EF4-FFF2-40B4-BE49-F238E27FC236}">
                <a16:creationId xmlns:a16="http://schemas.microsoft.com/office/drawing/2014/main" id="{A915B95C-F817-3ECD-CCB5-BEA0510E0D32}"/>
              </a:ext>
            </a:extLst>
          </p:cNvPr>
          <p:cNvSpPr txBox="1"/>
          <p:nvPr/>
        </p:nvSpPr>
        <p:spPr>
          <a:xfrm>
            <a:off x="755901" y="5621963"/>
            <a:ext cx="113415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Lack of speeding up propagation operation itself. </a:t>
            </a:r>
            <a:endParaRPr lang="en-US" altLang="zh-CN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180485-2C65-AB84-B1C1-18E73F7492ED}"/>
              </a:ext>
            </a:extLst>
          </p:cNvPr>
          <p:cNvSpPr/>
          <p:nvPr/>
        </p:nvSpPr>
        <p:spPr>
          <a:xfrm>
            <a:off x="3698904" y="3273596"/>
            <a:ext cx="716590" cy="4652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6D00BA-5A61-A9FD-3741-55D1EA1D91C5}"/>
              </a:ext>
            </a:extLst>
          </p:cNvPr>
          <p:cNvSpPr/>
          <p:nvPr/>
        </p:nvSpPr>
        <p:spPr>
          <a:xfrm>
            <a:off x="1724572" y="3070762"/>
            <a:ext cx="405442" cy="311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5B2782-CF94-4838-E8DF-3C3AFCE2E4FC}"/>
              </a:ext>
            </a:extLst>
          </p:cNvPr>
          <p:cNvSpPr/>
          <p:nvPr/>
        </p:nvSpPr>
        <p:spPr>
          <a:xfrm>
            <a:off x="1724572" y="3664307"/>
            <a:ext cx="405442" cy="3038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CF75E5-75AC-FB3F-C9F3-2332D507E9E4}"/>
              </a:ext>
            </a:extLst>
          </p:cNvPr>
          <p:cNvSpPr/>
          <p:nvPr/>
        </p:nvSpPr>
        <p:spPr>
          <a:xfrm>
            <a:off x="1724572" y="4264803"/>
            <a:ext cx="405442" cy="3038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71271-4FF0-C15B-0395-A13ACE6A394D}"/>
              </a:ext>
            </a:extLst>
          </p:cNvPr>
          <p:cNvSpPr txBox="1"/>
          <p:nvPr/>
        </p:nvSpPr>
        <p:spPr>
          <a:xfrm>
            <a:off x="951193" y="4916779"/>
            <a:ext cx="19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Normal Execution</a:t>
            </a:r>
          </a:p>
        </p:txBody>
      </p:sp>
      <p:cxnSp>
        <p:nvCxnSpPr>
          <p:cNvPr id="10" name="直接箭头连接符 9"/>
          <p:cNvCxnSpPr>
            <a:stCxn id="61" idx="2"/>
            <a:endCxn id="69" idx="0"/>
          </p:cNvCxnSpPr>
          <p:nvPr/>
        </p:nvCxnSpPr>
        <p:spPr>
          <a:xfrm>
            <a:off x="1927293" y="3381772"/>
            <a:ext cx="0" cy="2825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2"/>
            <a:endCxn id="71" idx="0"/>
          </p:cNvCxnSpPr>
          <p:nvPr/>
        </p:nvCxnSpPr>
        <p:spPr>
          <a:xfrm>
            <a:off x="1927293" y="3968117"/>
            <a:ext cx="0" cy="2966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0">
            <a:extLst>
              <a:ext uri="{FF2B5EF4-FFF2-40B4-BE49-F238E27FC236}">
                <a16:creationId xmlns:a16="http://schemas.microsoft.com/office/drawing/2014/main" id="{865F25C4-39EF-3946-A833-55E06214C59A}"/>
              </a:ext>
            </a:extLst>
          </p:cNvPr>
          <p:cNvSpPr/>
          <p:nvPr/>
        </p:nvSpPr>
        <p:spPr>
          <a:xfrm>
            <a:off x="3854478" y="4561649"/>
            <a:ext cx="405442" cy="311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79F5B-CD2B-6547-8B62-128C416FB017}"/>
              </a:ext>
            </a:extLst>
          </p:cNvPr>
          <p:cNvSpPr/>
          <p:nvPr/>
        </p:nvSpPr>
        <p:spPr>
          <a:xfrm>
            <a:off x="3698904" y="4169428"/>
            <a:ext cx="716590" cy="4652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BE91F2-A30B-907A-1DC4-E1DEF643BCF4}"/>
              </a:ext>
            </a:extLst>
          </p:cNvPr>
          <p:cNvGrpSpPr/>
          <p:nvPr/>
        </p:nvGrpSpPr>
        <p:grpSpPr>
          <a:xfrm>
            <a:off x="7242548" y="2775269"/>
            <a:ext cx="2407641" cy="2796605"/>
            <a:chOff x="7242548" y="2775269"/>
            <a:chExt cx="2407641" cy="279660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8521C0-7467-363D-10DB-42B71D30247F}"/>
                </a:ext>
              </a:extLst>
            </p:cNvPr>
            <p:cNvSpPr/>
            <p:nvPr/>
          </p:nvSpPr>
          <p:spPr>
            <a:xfrm>
              <a:off x="8137312" y="2775269"/>
              <a:ext cx="405442" cy="311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C64E277-895F-1AD4-5E84-87F1B360CA15}"/>
                </a:ext>
              </a:extLst>
            </p:cNvPr>
            <p:cNvSpPr/>
            <p:nvPr/>
          </p:nvSpPr>
          <p:spPr>
            <a:xfrm>
              <a:off x="7780189" y="3244999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437AA5-F802-AECE-737D-A332F2CE1147}"/>
                </a:ext>
              </a:extLst>
            </p:cNvPr>
            <p:cNvSpPr/>
            <p:nvPr/>
          </p:nvSpPr>
          <p:spPr>
            <a:xfrm>
              <a:off x="8477267" y="3574301"/>
              <a:ext cx="405442" cy="3110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807B8E-8E03-27D2-FE6F-DE06732D826E}"/>
                </a:ext>
              </a:extLst>
            </p:cNvPr>
            <p:cNvSpPr/>
            <p:nvPr/>
          </p:nvSpPr>
          <p:spPr>
            <a:xfrm>
              <a:off x="8477267" y="3874935"/>
              <a:ext cx="405442" cy="303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CFC773-4DF9-791A-D4BA-B46FB3867806}"/>
                </a:ext>
              </a:extLst>
            </p:cNvPr>
            <p:cNvSpPr/>
            <p:nvPr/>
          </p:nvSpPr>
          <p:spPr>
            <a:xfrm>
              <a:off x="7780189" y="4190017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A0031F0-32B5-DCBB-B2B2-BD9660E8B5CA}"/>
                </a:ext>
              </a:extLst>
            </p:cNvPr>
            <p:cNvSpPr txBox="1"/>
            <p:nvPr/>
          </p:nvSpPr>
          <p:spPr>
            <a:xfrm>
              <a:off x="7242548" y="4648544"/>
              <a:ext cx="2407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Fast Path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Partial Instrumentation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(Micro’06,RAID’19)</a:t>
              </a:r>
            </a:p>
          </p:txBody>
        </p:sp>
        <p:cxnSp>
          <p:nvCxnSpPr>
            <p:cNvPr id="76" name="直接箭头连接符 75"/>
            <p:cNvCxnSpPr>
              <a:stCxn id="63" idx="2"/>
              <a:endCxn id="65" idx="0"/>
            </p:cNvCxnSpPr>
            <p:nvPr/>
          </p:nvCxnSpPr>
          <p:spPr>
            <a:xfrm flipH="1">
              <a:off x="7982910" y="3086279"/>
              <a:ext cx="357123" cy="15872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75">
              <a:extLst>
                <a:ext uri="{FF2B5EF4-FFF2-40B4-BE49-F238E27FC236}">
                  <a16:creationId xmlns:a16="http://schemas.microsoft.com/office/drawing/2014/main" id="{3A68391C-E546-7E83-309E-574D195BC221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>
              <a:off x="7982910" y="3548809"/>
              <a:ext cx="0" cy="64120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99DF36-9E2D-80BF-4843-4C2871A041E2}"/>
                </a:ext>
              </a:extLst>
            </p:cNvPr>
            <p:cNvSpPr/>
            <p:nvPr/>
          </p:nvSpPr>
          <p:spPr>
            <a:xfrm>
              <a:off x="8472585" y="3254267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2" name="直接箭头连接符 75">
              <a:extLst>
                <a:ext uri="{FF2B5EF4-FFF2-40B4-BE49-F238E27FC236}">
                  <a16:creationId xmlns:a16="http://schemas.microsoft.com/office/drawing/2014/main" id="{24030CDC-932A-1743-F9DB-35A1DF3696BB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>
              <a:off x="8340033" y="3086279"/>
              <a:ext cx="335273" cy="1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924DFBB-F37C-ADCB-4E00-783B28506143}"/>
                </a:ext>
              </a:extLst>
            </p:cNvPr>
            <p:cNvSpPr/>
            <p:nvPr/>
          </p:nvSpPr>
          <p:spPr>
            <a:xfrm>
              <a:off x="8472585" y="4178537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7DA638-64D7-7DCE-52C0-92CE8BAE11CE}"/>
              </a:ext>
            </a:extLst>
          </p:cNvPr>
          <p:cNvGrpSpPr/>
          <p:nvPr/>
        </p:nvGrpSpPr>
        <p:grpSpPr>
          <a:xfrm>
            <a:off x="9505125" y="2769885"/>
            <a:ext cx="2438692" cy="2801989"/>
            <a:chOff x="9505125" y="2769885"/>
            <a:chExt cx="2438692" cy="280198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C48D47-9379-928B-6862-193147E2C411}"/>
                </a:ext>
              </a:extLst>
            </p:cNvPr>
            <p:cNvSpPr/>
            <p:nvPr/>
          </p:nvSpPr>
          <p:spPr>
            <a:xfrm>
              <a:off x="10521750" y="2769885"/>
              <a:ext cx="405442" cy="311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0726B5-BE19-E86C-18EE-A76DD439AB3F}"/>
                </a:ext>
              </a:extLst>
            </p:cNvPr>
            <p:cNvSpPr/>
            <p:nvPr/>
          </p:nvSpPr>
          <p:spPr>
            <a:xfrm>
              <a:off x="10522492" y="3226267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7A62D2E-5EC7-5FCE-0562-B87D94DFB123}"/>
                </a:ext>
              </a:extLst>
            </p:cNvPr>
            <p:cNvSpPr/>
            <p:nvPr/>
          </p:nvSpPr>
          <p:spPr>
            <a:xfrm>
              <a:off x="10521750" y="4320819"/>
              <a:ext cx="405442" cy="303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A424A9A-11C6-EFFA-F09D-93879BB9688B}"/>
                </a:ext>
              </a:extLst>
            </p:cNvPr>
            <p:cNvSpPr/>
            <p:nvPr/>
          </p:nvSpPr>
          <p:spPr>
            <a:xfrm>
              <a:off x="10523433" y="3706078"/>
              <a:ext cx="405442" cy="3038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E1BFE-E72E-1002-D31C-23044F657F94}"/>
                </a:ext>
              </a:extLst>
            </p:cNvPr>
            <p:cNvSpPr txBox="1"/>
            <p:nvPr/>
          </p:nvSpPr>
          <p:spPr>
            <a:xfrm>
              <a:off x="9505125" y="4648544"/>
              <a:ext cx="2438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Hot Path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Popular Path Summary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(PLDI’10)</a:t>
              </a:r>
            </a:p>
          </p:txBody>
        </p:sp>
        <p:cxnSp>
          <p:nvCxnSpPr>
            <p:cNvPr id="78" name="直接箭头连接符 75">
              <a:extLst>
                <a:ext uri="{FF2B5EF4-FFF2-40B4-BE49-F238E27FC236}">
                  <a16:creationId xmlns:a16="http://schemas.microsoft.com/office/drawing/2014/main" id="{A17CB00F-BB4D-2510-4C0D-487323C68DA2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>
              <a:off x="10725213" y="3530077"/>
              <a:ext cx="941" cy="17600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62DDA675-E66D-B09F-429E-292353B2C20D}"/>
                </a:ext>
              </a:extLst>
            </p:cNvPr>
            <p:cNvCxnSpPr>
              <a:cxnSpLocks/>
              <a:stCxn id="85" idx="3"/>
              <a:endCxn id="81" idx="3"/>
            </p:cNvCxnSpPr>
            <p:nvPr/>
          </p:nvCxnSpPr>
          <p:spPr>
            <a:xfrm flipV="1">
              <a:off x="10927192" y="2925390"/>
              <a:ext cx="12700" cy="154733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75">
              <a:extLst>
                <a:ext uri="{FF2B5EF4-FFF2-40B4-BE49-F238E27FC236}">
                  <a16:creationId xmlns:a16="http://schemas.microsoft.com/office/drawing/2014/main" id="{89933143-1CB7-BD19-CCD6-5774048D4987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10724471" y="3080895"/>
              <a:ext cx="742" cy="14537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E5F5392-CA37-F783-24C0-00849EB9408C}"/>
                </a:ext>
              </a:extLst>
            </p:cNvPr>
            <p:cNvSpPr/>
            <p:nvPr/>
          </p:nvSpPr>
          <p:spPr>
            <a:xfrm>
              <a:off x="10521110" y="4009888"/>
              <a:ext cx="405442" cy="303810"/>
            </a:xfrm>
            <a:prstGeom prst="rect">
              <a:avLst/>
            </a:prstGeom>
            <a:solidFill>
              <a:srgbClr val="A9D18E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itle 10">
            <a:extLst>
              <a:ext uri="{FF2B5EF4-FFF2-40B4-BE49-F238E27FC236}">
                <a16:creationId xmlns:a16="http://schemas.microsoft.com/office/drawing/2014/main" id="{B4CDA5E9-9FD2-8EAB-1371-4AD9E3B8E5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of DIFT Operation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880E7-8178-0D9B-65FB-69FC708F3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1" grpId="0" animBg="1"/>
      <p:bldP spid="12" grpId="0" animBg="1"/>
      <p:bldP spid="14" grpId="0" animBg="1"/>
      <p:bldP spid="60" grpId="0"/>
      <p:bldP spid="113" grpId="0" animBg="1"/>
      <p:bldP spid="75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22" y="3073857"/>
            <a:ext cx="10162356" cy="3304463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530032"/>
            <a:ext cx="10515600" cy="1743293"/>
          </a:xfrm>
        </p:spPr>
        <p:txBody>
          <a:bodyPr>
            <a:normAutofit/>
          </a:bodyPr>
          <a:lstStyle/>
          <a:p>
            <a:r>
              <a:rPr lang="en-US" b="1" dirty="0"/>
              <a:t>Taint propagation logics </a:t>
            </a:r>
            <a:r>
              <a:rPr lang="en-US" dirty="0"/>
              <a:t>in current DIFT mechanisms are</a:t>
            </a:r>
          </a:p>
          <a:p>
            <a:pPr lvl="1"/>
            <a:r>
              <a:rPr lang="en-US" dirty="0"/>
              <a:t>Implemented in high-level programming languages with </a:t>
            </a:r>
            <a:r>
              <a:rPr lang="en-US" i="1" dirty="0"/>
              <a:t>if </a:t>
            </a:r>
            <a:r>
              <a:rPr lang="en-US" dirty="0"/>
              <a:t>and </a:t>
            </a:r>
            <a:r>
              <a:rPr lang="en-US" i="1" dirty="0"/>
              <a:t>loops</a:t>
            </a:r>
          </a:p>
          <a:p>
            <a:pPr lvl="1"/>
            <a:r>
              <a:rPr lang="en-US" dirty="0"/>
              <a:t>Unnecessarily complex </a:t>
            </a:r>
          </a:p>
          <a:p>
            <a:pPr lvl="1"/>
            <a:r>
              <a:rPr lang="en-US" dirty="0"/>
              <a:t>Challenging to be computationally speeded-up</a:t>
            </a:r>
          </a:p>
          <a:p>
            <a:endParaRPr 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9D5A0282-7DD6-4E4E-A607-13CA65BD6E8E}"/>
              </a:ext>
            </a:extLst>
          </p:cNvPr>
          <p:cNvSpPr/>
          <p:nvPr/>
        </p:nvSpPr>
        <p:spPr>
          <a:xfrm>
            <a:off x="88397" y="6228987"/>
            <a:ext cx="1201520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Different implementations of taint propagation rule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instruction in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libdft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DECAF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" altLang="zh-CN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7302CCA3-863F-2DC3-A880-DCCB72B16E6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of DIFT Operation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043138-AAA9-1636-1C31-5FD7BCFCE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0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13">
            <a:extLst>
              <a:ext uri="{FF2B5EF4-FFF2-40B4-BE49-F238E27FC236}">
                <a16:creationId xmlns:a16="http://schemas.microsoft.com/office/drawing/2014/main" id="{7884ADC9-E9A6-92E1-BDAB-90AC5A110236}"/>
              </a:ext>
            </a:extLst>
          </p:cNvPr>
          <p:cNvSpPr txBox="1"/>
          <p:nvPr/>
        </p:nvSpPr>
        <p:spPr>
          <a:xfrm>
            <a:off x="1023457" y="4064758"/>
            <a:ext cx="440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DIFT operations for instruction 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B2621-8C82-A6F4-E824-9279DF495DCB}"/>
              </a:ext>
            </a:extLst>
          </p:cNvPr>
          <p:cNvGrpSpPr/>
          <p:nvPr/>
        </p:nvGrpSpPr>
        <p:grpSpPr>
          <a:xfrm>
            <a:off x="1731440" y="2423368"/>
            <a:ext cx="3765444" cy="1594528"/>
            <a:chOff x="1731440" y="2304496"/>
            <a:chExt cx="3765444" cy="1594528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CD5F8A48-F53A-004F-BA7D-7F91792B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2304496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FA82D5C8-DF1B-A7E6-C313-3FED7B18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2423151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3EFA1F4A-F0F1-A839-EAAF-0E2E1942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2414530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41180924-62D7-3FF3-7419-D52787E9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2423151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60345B6D-25F1-3EA2-C7BC-FA4B7487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2421848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FC7C3A3D-0CD2-C174-8BAC-C3CB0C12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3295001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E6514F48-0567-EAE4-A065-6A1033A8E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3413656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8F3D734E-58FD-9748-DD04-8754DDDF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340503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1FE7CB2B-C86E-7171-0EB1-FFF45662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341365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FB1398E-A7E4-7004-0495-12CDD696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3412353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0DE4BE-DE33-90E5-B531-2765FBE72322}"/>
                </a:ext>
              </a:extLst>
            </p:cNvPr>
            <p:cNvSpPr txBox="1"/>
            <p:nvPr/>
          </p:nvSpPr>
          <p:spPr>
            <a:xfrm>
              <a:off x="4062748" y="2423969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State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2F0A4E-562F-0AF6-BBA9-997B550CE01E}"/>
                </a:ext>
              </a:extLst>
            </p:cNvPr>
            <p:cNvSpPr txBox="1"/>
            <p:nvPr/>
          </p:nvSpPr>
          <p:spPr>
            <a:xfrm>
              <a:off x="3983773" y="3402096"/>
              <a:ext cx="151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State</a:t>
              </a:r>
              <a:endParaRPr lang="en-US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5BEDEE0-9B9D-5290-8534-8677860949CE}"/>
                </a:ext>
              </a:extLst>
            </p:cNvPr>
            <p:cNvCxnSpPr>
              <a:cxnSpLocks/>
              <a:stCxn id="29" idx="4"/>
              <a:endCxn id="42" idx="0"/>
            </p:cNvCxnSpPr>
            <p:nvPr/>
          </p:nvCxnSpPr>
          <p:spPr>
            <a:xfrm>
              <a:off x="2093229" y="2789863"/>
              <a:ext cx="0" cy="623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512DEB-C39E-5E8B-86E4-3495948B711F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630746" y="2788560"/>
              <a:ext cx="1" cy="61647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CD13542-EAFA-ED38-C9D3-3DA68E86ED72}"/>
                </a:ext>
              </a:extLst>
            </p:cNvPr>
            <p:cNvCxnSpPr>
              <a:cxnSpLocks/>
              <a:stCxn id="31" idx="4"/>
              <a:endCxn id="44" idx="0"/>
            </p:cNvCxnSpPr>
            <p:nvPr/>
          </p:nvCxnSpPr>
          <p:spPr>
            <a:xfrm>
              <a:off x="3174039" y="2789863"/>
              <a:ext cx="0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48CFC3-5554-BB32-F105-FDCDC1C0FA1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3709162" y="2788560"/>
              <a:ext cx="1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193FC1-5CB0-CD49-645E-FCECFC4EA255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 flipH="1">
              <a:off x="2093229" y="2788560"/>
              <a:ext cx="1615934" cy="625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/>
              <p:nvPr/>
            </p:nvSpPr>
            <p:spPr>
              <a:xfrm>
                <a:off x="7024686" y="2744779"/>
                <a:ext cx="3637947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86" y="2744779"/>
                <a:ext cx="363794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13">
            <a:extLst>
              <a:ext uri="{FF2B5EF4-FFF2-40B4-BE49-F238E27FC236}">
                <a16:creationId xmlns:a16="http://schemas.microsoft.com/office/drawing/2014/main" id="{2B90F47A-F950-B2E3-3436-0F21596FA5F6}"/>
              </a:ext>
            </a:extLst>
          </p:cNvPr>
          <p:cNvSpPr txBox="1"/>
          <p:nvPr/>
        </p:nvSpPr>
        <p:spPr>
          <a:xfrm>
            <a:off x="6781725" y="4201918"/>
            <a:ext cx="41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Boolean space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13">
            <a:extLst>
              <a:ext uri="{FF2B5EF4-FFF2-40B4-BE49-F238E27FC236}">
                <a16:creationId xmlns:a16="http://schemas.microsoft.com/office/drawing/2014/main" id="{55AB6B9D-4F06-2C3E-907E-F2E9C16B0636}"/>
              </a:ext>
            </a:extLst>
          </p:cNvPr>
          <p:cNvSpPr txBox="1"/>
          <p:nvPr/>
        </p:nvSpPr>
        <p:spPr>
          <a:xfrm>
            <a:off x="4169254" y="6166271"/>
            <a:ext cx="432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a verbose form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/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65E59-5452-D8D8-BF41-3684D238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622"/>
            <a:ext cx="10515600" cy="4351338"/>
          </a:xfrm>
        </p:spPr>
        <p:txBody>
          <a:bodyPr/>
          <a:lstStyle/>
          <a:p>
            <a:r>
              <a:rPr lang="en-US" dirty="0"/>
              <a:t>DIFT propagation logic is data dependency (</a:t>
            </a:r>
            <a:r>
              <a:rPr lang="en-US" dirty="0" err="1"/>
              <a:t>TaintInduce</a:t>
            </a:r>
            <a:r>
              <a:rPr lang="en-US" dirty="0"/>
              <a:t> NDSS’19)</a:t>
            </a:r>
          </a:p>
          <a:p>
            <a:r>
              <a:rPr lang="en-US" dirty="0"/>
              <a:t>Example: DIFT operations for x86 instructions</a:t>
            </a:r>
          </a:p>
          <a:p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FCFDD83-BB22-C0C8-CE37-FE9E1BE03FC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Insight: Linearity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361F4-EDC1-BEB9-FBCF-10229F8BE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9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13">
            <a:extLst>
              <a:ext uri="{FF2B5EF4-FFF2-40B4-BE49-F238E27FC236}">
                <a16:creationId xmlns:a16="http://schemas.microsoft.com/office/drawing/2014/main" id="{7884ADC9-E9A6-92E1-BDAB-90AC5A110236}"/>
              </a:ext>
            </a:extLst>
          </p:cNvPr>
          <p:cNvSpPr txBox="1"/>
          <p:nvPr/>
        </p:nvSpPr>
        <p:spPr>
          <a:xfrm>
            <a:off x="1023457" y="4028182"/>
            <a:ext cx="440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DIFT operations for instruction 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B2621-8C82-A6F4-E824-9279DF495DCB}"/>
              </a:ext>
            </a:extLst>
          </p:cNvPr>
          <p:cNvGrpSpPr/>
          <p:nvPr/>
        </p:nvGrpSpPr>
        <p:grpSpPr>
          <a:xfrm>
            <a:off x="1731440" y="2304496"/>
            <a:ext cx="3765444" cy="1594528"/>
            <a:chOff x="1731440" y="2304496"/>
            <a:chExt cx="3765444" cy="1594528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CD5F8A48-F53A-004F-BA7D-7F91792B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2304496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FA82D5C8-DF1B-A7E6-C313-3FED7B18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2423151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3EFA1F4A-F0F1-A839-EAAF-0E2E1942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2414530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41180924-62D7-3FF3-7419-D52787E9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2423151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60345B6D-25F1-3EA2-C7BC-FA4B7487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2421848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FC7C3A3D-0CD2-C174-8BAC-C3CB0C12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3295001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E6514F48-0567-EAE4-A065-6A1033A8E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3413656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8F3D734E-58FD-9748-DD04-8754DDDF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340503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1FE7CB2B-C86E-7171-0EB1-FFF45662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341365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FB1398E-A7E4-7004-0495-12CDD696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3412353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0DE4BE-DE33-90E5-B531-2765FBE72322}"/>
                </a:ext>
              </a:extLst>
            </p:cNvPr>
            <p:cNvSpPr txBox="1"/>
            <p:nvPr/>
          </p:nvSpPr>
          <p:spPr>
            <a:xfrm>
              <a:off x="4062748" y="2423969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State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2F0A4E-562F-0AF6-BBA9-997B550CE01E}"/>
                </a:ext>
              </a:extLst>
            </p:cNvPr>
            <p:cNvSpPr txBox="1"/>
            <p:nvPr/>
          </p:nvSpPr>
          <p:spPr>
            <a:xfrm>
              <a:off x="3983773" y="3402096"/>
              <a:ext cx="151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State</a:t>
              </a:r>
              <a:endParaRPr lang="en-US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5BEDEE0-9B9D-5290-8534-8677860949CE}"/>
                </a:ext>
              </a:extLst>
            </p:cNvPr>
            <p:cNvCxnSpPr>
              <a:cxnSpLocks/>
              <a:stCxn id="29" idx="4"/>
              <a:endCxn id="42" idx="0"/>
            </p:cNvCxnSpPr>
            <p:nvPr/>
          </p:nvCxnSpPr>
          <p:spPr>
            <a:xfrm>
              <a:off x="2093229" y="2789863"/>
              <a:ext cx="0" cy="623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512DEB-C39E-5E8B-86E4-3495948B711F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630746" y="2788560"/>
              <a:ext cx="1" cy="61647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CD13542-EAFA-ED38-C9D3-3DA68E86ED72}"/>
                </a:ext>
              </a:extLst>
            </p:cNvPr>
            <p:cNvCxnSpPr>
              <a:cxnSpLocks/>
              <a:stCxn id="31" idx="4"/>
              <a:endCxn id="44" idx="0"/>
            </p:cNvCxnSpPr>
            <p:nvPr/>
          </p:nvCxnSpPr>
          <p:spPr>
            <a:xfrm>
              <a:off x="3174039" y="2789863"/>
              <a:ext cx="0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48CFC3-5554-BB32-F105-FDCDC1C0FA1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3709162" y="2788560"/>
              <a:ext cx="1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193FC1-5CB0-CD49-645E-FCECFC4EA255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 flipH="1">
              <a:off x="2093229" y="2788560"/>
              <a:ext cx="1615934" cy="625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/>
              <p:nvPr/>
            </p:nvSpPr>
            <p:spPr>
              <a:xfrm>
                <a:off x="7024686" y="2662483"/>
                <a:ext cx="3637947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86" y="2662483"/>
                <a:ext cx="363794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13">
            <a:extLst>
              <a:ext uri="{FF2B5EF4-FFF2-40B4-BE49-F238E27FC236}">
                <a16:creationId xmlns:a16="http://schemas.microsoft.com/office/drawing/2014/main" id="{2B90F47A-F950-B2E3-3436-0F21596FA5F6}"/>
              </a:ext>
            </a:extLst>
          </p:cNvPr>
          <p:cNvSpPr txBox="1"/>
          <p:nvPr/>
        </p:nvSpPr>
        <p:spPr>
          <a:xfrm>
            <a:off x="6781725" y="4028182"/>
            <a:ext cx="41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Boolean space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13">
            <a:extLst>
              <a:ext uri="{FF2B5EF4-FFF2-40B4-BE49-F238E27FC236}">
                <a16:creationId xmlns:a16="http://schemas.microsoft.com/office/drawing/2014/main" id="{55AB6B9D-4F06-2C3E-907E-F2E9C16B0636}"/>
              </a:ext>
            </a:extLst>
          </p:cNvPr>
          <p:cNvSpPr txBox="1"/>
          <p:nvPr/>
        </p:nvSpPr>
        <p:spPr>
          <a:xfrm>
            <a:off x="4169254" y="6166271"/>
            <a:ext cx="432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a verbose form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/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17">
            <a:extLst>
              <a:ext uri="{FF2B5EF4-FFF2-40B4-BE49-F238E27FC236}">
                <a16:creationId xmlns:a16="http://schemas.microsoft.com/office/drawing/2014/main" id="{209CAE80-B8AA-3DFE-C638-C4D8EB7466C5}"/>
              </a:ext>
            </a:extLst>
          </p:cNvPr>
          <p:cNvSpPr/>
          <p:nvPr/>
        </p:nvSpPr>
        <p:spPr>
          <a:xfrm>
            <a:off x="3637030" y="5278863"/>
            <a:ext cx="5348926" cy="131644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FDC115BB-6E3A-3D57-4967-4FA1043D8297}"/>
              </a:ext>
            </a:extLst>
          </p:cNvPr>
          <p:cNvSpPr/>
          <p:nvPr/>
        </p:nvSpPr>
        <p:spPr>
          <a:xfrm>
            <a:off x="305975" y="4396858"/>
            <a:ext cx="3331055" cy="21984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5" name="矩形 17">
            <a:extLst>
              <a:ext uri="{FF2B5EF4-FFF2-40B4-BE49-F238E27FC236}">
                <a16:creationId xmlns:a16="http://schemas.microsoft.com/office/drawing/2014/main" id="{64E8ADCF-F339-9886-BB57-756F65345190}"/>
              </a:ext>
            </a:extLst>
          </p:cNvPr>
          <p:cNvSpPr/>
          <p:nvPr/>
        </p:nvSpPr>
        <p:spPr>
          <a:xfrm>
            <a:off x="8985919" y="3981852"/>
            <a:ext cx="3180118" cy="237449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C7365A9A-C915-8FCC-B32C-DCC3A39B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34"/>
            <a:ext cx="10515600" cy="4351338"/>
          </a:xfrm>
        </p:spPr>
        <p:txBody>
          <a:bodyPr/>
          <a:lstStyle/>
          <a:p>
            <a:r>
              <a:rPr lang="en-US" dirty="0"/>
              <a:t>DIFT propagation logic is data dependency (</a:t>
            </a:r>
            <a:r>
              <a:rPr lang="en-US" dirty="0" err="1"/>
              <a:t>TaintInduce</a:t>
            </a:r>
            <a:r>
              <a:rPr lang="en-US" dirty="0"/>
              <a:t> NDSS’19)</a:t>
            </a:r>
          </a:p>
          <a:p>
            <a:r>
              <a:rPr lang="en-US" dirty="0"/>
              <a:t>Example: DIFT operations for x86 instructions</a:t>
            </a:r>
          </a:p>
          <a:p>
            <a:endParaRPr lang="en-US" dirty="0"/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473FE939-51CB-E557-A5B2-5E3B4FBD776B}"/>
              </a:ext>
            </a:extLst>
          </p:cNvPr>
          <p:cNvSpPr/>
          <p:nvPr/>
        </p:nvSpPr>
        <p:spPr>
          <a:xfrm>
            <a:off x="167897" y="983914"/>
            <a:ext cx="11465915" cy="39915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6" name="圆角矩形 24">
            <a:extLst>
              <a:ext uri="{FF2B5EF4-FFF2-40B4-BE49-F238E27FC236}">
                <a16:creationId xmlns:a16="http://schemas.microsoft.com/office/drawing/2014/main" id="{14E0B272-8074-5A95-79A6-C19D51A6D245}"/>
              </a:ext>
            </a:extLst>
          </p:cNvPr>
          <p:cNvSpPr/>
          <p:nvPr/>
        </p:nvSpPr>
        <p:spPr>
          <a:xfrm>
            <a:off x="3563832" y="4901605"/>
            <a:ext cx="5495322" cy="43671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8B5F37A6-FFF5-7B18-6B06-0E15C548C5C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Insight: Linearity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4D4AC-4301-AB75-206F-F7B00D460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ECA09A3E-8E1D-06E9-4D2D-FBADE05A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34"/>
            <a:ext cx="10515600" cy="4351338"/>
          </a:xfrm>
        </p:spPr>
        <p:txBody>
          <a:bodyPr/>
          <a:lstStyle/>
          <a:p>
            <a:r>
              <a:rPr lang="en-US" dirty="0"/>
              <a:t>DIFT propagation logic is data dependency (</a:t>
            </a:r>
            <a:r>
              <a:rPr lang="en-US" dirty="0" err="1"/>
              <a:t>TaintInduce</a:t>
            </a:r>
            <a:r>
              <a:rPr lang="en-US" dirty="0"/>
              <a:t> NDSS’19)</a:t>
            </a:r>
          </a:p>
          <a:p>
            <a:r>
              <a:rPr lang="en-US" dirty="0"/>
              <a:t>Example: DIFT operations for x86 instructions</a:t>
            </a:r>
          </a:p>
          <a:p>
            <a:endParaRPr lang="en-US" dirty="0"/>
          </a:p>
        </p:txBody>
      </p:sp>
      <p:sp>
        <p:nvSpPr>
          <p:cNvPr id="61" name="文本框 13">
            <a:extLst>
              <a:ext uri="{FF2B5EF4-FFF2-40B4-BE49-F238E27FC236}">
                <a16:creationId xmlns:a16="http://schemas.microsoft.com/office/drawing/2014/main" id="{7884ADC9-E9A6-92E1-BDAB-90AC5A110236}"/>
              </a:ext>
            </a:extLst>
          </p:cNvPr>
          <p:cNvSpPr txBox="1"/>
          <p:nvPr/>
        </p:nvSpPr>
        <p:spPr>
          <a:xfrm>
            <a:off x="1023457" y="4028182"/>
            <a:ext cx="440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DIFT operations for instruction 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B2621-8C82-A6F4-E824-9279DF495DCB}"/>
              </a:ext>
            </a:extLst>
          </p:cNvPr>
          <p:cNvGrpSpPr/>
          <p:nvPr/>
        </p:nvGrpSpPr>
        <p:grpSpPr>
          <a:xfrm>
            <a:off x="1731440" y="2304496"/>
            <a:ext cx="3765444" cy="1594528"/>
            <a:chOff x="1731440" y="2304496"/>
            <a:chExt cx="3765444" cy="1594528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CD5F8A48-F53A-004F-BA7D-7F91792B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2304496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FA82D5C8-DF1B-A7E6-C313-3FED7B18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2423151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3EFA1F4A-F0F1-A839-EAAF-0E2E1942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2414530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41180924-62D7-3FF3-7419-D52787E9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2423151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60345B6D-25F1-3EA2-C7BC-FA4B7487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2421848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FC7C3A3D-0CD2-C174-8BAC-C3CB0C12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40" y="3295001"/>
              <a:ext cx="230988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E6514F48-0567-EAE4-A065-6A1033A8E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22" y="3413656"/>
              <a:ext cx="379413" cy="3667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8F3D734E-58FD-9748-DD04-8754DDDF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40" y="340503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1FE7CB2B-C86E-7171-0EB1-FFF45662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332" y="341365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ecx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FB1398E-A7E4-7004-0495-12CDD696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56" y="3412353"/>
              <a:ext cx="379413" cy="36671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0DE4BE-DE33-90E5-B531-2765FBE72322}"/>
                </a:ext>
              </a:extLst>
            </p:cNvPr>
            <p:cNvSpPr txBox="1"/>
            <p:nvPr/>
          </p:nvSpPr>
          <p:spPr>
            <a:xfrm>
              <a:off x="4062748" y="2423969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State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2F0A4E-562F-0AF6-BBA9-997B550CE01E}"/>
                </a:ext>
              </a:extLst>
            </p:cNvPr>
            <p:cNvSpPr txBox="1"/>
            <p:nvPr/>
          </p:nvSpPr>
          <p:spPr>
            <a:xfrm>
              <a:off x="3983773" y="3402096"/>
              <a:ext cx="151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State</a:t>
              </a:r>
              <a:endParaRPr lang="en-US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5BEDEE0-9B9D-5290-8534-8677860949CE}"/>
                </a:ext>
              </a:extLst>
            </p:cNvPr>
            <p:cNvCxnSpPr>
              <a:cxnSpLocks/>
              <a:stCxn id="29" idx="4"/>
              <a:endCxn id="42" idx="0"/>
            </p:cNvCxnSpPr>
            <p:nvPr/>
          </p:nvCxnSpPr>
          <p:spPr>
            <a:xfrm>
              <a:off x="2093229" y="2789863"/>
              <a:ext cx="0" cy="623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512DEB-C39E-5E8B-86E4-3495948B711F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630746" y="2788560"/>
              <a:ext cx="1" cy="61647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CD13542-EAFA-ED38-C9D3-3DA68E86ED72}"/>
                </a:ext>
              </a:extLst>
            </p:cNvPr>
            <p:cNvCxnSpPr>
              <a:cxnSpLocks/>
              <a:stCxn id="31" idx="4"/>
              <a:endCxn id="44" idx="0"/>
            </p:cNvCxnSpPr>
            <p:nvPr/>
          </p:nvCxnSpPr>
          <p:spPr>
            <a:xfrm>
              <a:off x="3174039" y="2789863"/>
              <a:ext cx="0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48CFC3-5554-BB32-F105-FDCDC1C0FA1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3709162" y="2788560"/>
              <a:ext cx="1" cy="6237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193FC1-5CB0-CD49-645E-FCECFC4EA255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 flipH="1">
              <a:off x="2093229" y="2788560"/>
              <a:ext cx="1615934" cy="625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/>
              <p:nvPr/>
            </p:nvSpPr>
            <p:spPr>
              <a:xfrm>
                <a:off x="7024686" y="2662483"/>
                <a:ext cx="3637947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FD9E91-5338-CC93-BE72-797CC5CA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86" y="2662483"/>
                <a:ext cx="363794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13">
            <a:extLst>
              <a:ext uri="{FF2B5EF4-FFF2-40B4-BE49-F238E27FC236}">
                <a16:creationId xmlns:a16="http://schemas.microsoft.com/office/drawing/2014/main" id="{2B90F47A-F950-B2E3-3436-0F21596FA5F6}"/>
              </a:ext>
            </a:extLst>
          </p:cNvPr>
          <p:cNvSpPr txBox="1"/>
          <p:nvPr/>
        </p:nvSpPr>
        <p:spPr>
          <a:xfrm>
            <a:off x="6781725" y="4028182"/>
            <a:ext cx="41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Boolean space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13">
            <a:extLst>
              <a:ext uri="{FF2B5EF4-FFF2-40B4-BE49-F238E27FC236}">
                <a16:creationId xmlns:a16="http://schemas.microsoft.com/office/drawing/2014/main" id="{55AB6B9D-4F06-2C3E-907E-F2E9C16B0636}"/>
              </a:ext>
            </a:extLst>
          </p:cNvPr>
          <p:cNvSpPr txBox="1"/>
          <p:nvPr/>
        </p:nvSpPr>
        <p:spPr>
          <a:xfrm>
            <a:off x="4169254" y="6166271"/>
            <a:ext cx="432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Dependencies in a verbose form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/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A17F85-648F-5CFE-D1F7-21542828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5" y="4942412"/>
                <a:ext cx="5495322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17">
            <a:extLst>
              <a:ext uri="{FF2B5EF4-FFF2-40B4-BE49-F238E27FC236}">
                <a16:creationId xmlns:a16="http://schemas.microsoft.com/office/drawing/2014/main" id="{209CAE80-B8AA-3DFE-C638-C4D8EB7466C5}"/>
              </a:ext>
            </a:extLst>
          </p:cNvPr>
          <p:cNvSpPr/>
          <p:nvPr/>
        </p:nvSpPr>
        <p:spPr>
          <a:xfrm>
            <a:off x="3637030" y="6095127"/>
            <a:ext cx="5348926" cy="50054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473FE939-51CB-E557-A5B2-5E3B4FBD776B}"/>
              </a:ext>
            </a:extLst>
          </p:cNvPr>
          <p:cNvSpPr/>
          <p:nvPr/>
        </p:nvSpPr>
        <p:spPr>
          <a:xfrm>
            <a:off x="167897" y="657537"/>
            <a:ext cx="11465915" cy="4317927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FDC115BB-6E3A-3D57-4967-4FA1043D8297}"/>
              </a:ext>
            </a:extLst>
          </p:cNvPr>
          <p:cNvSpPr/>
          <p:nvPr/>
        </p:nvSpPr>
        <p:spPr>
          <a:xfrm>
            <a:off x="-2291073" y="4396858"/>
            <a:ext cx="5928103" cy="2096017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5" name="矩形 17">
            <a:extLst>
              <a:ext uri="{FF2B5EF4-FFF2-40B4-BE49-F238E27FC236}">
                <a16:creationId xmlns:a16="http://schemas.microsoft.com/office/drawing/2014/main" id="{64E8ADCF-F339-9886-BB57-756F65345190}"/>
              </a:ext>
            </a:extLst>
          </p:cNvPr>
          <p:cNvSpPr/>
          <p:nvPr/>
        </p:nvSpPr>
        <p:spPr>
          <a:xfrm>
            <a:off x="8985918" y="3981852"/>
            <a:ext cx="5928103" cy="2324617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6" name="圆角矩形 24">
            <a:extLst>
              <a:ext uri="{FF2B5EF4-FFF2-40B4-BE49-F238E27FC236}">
                <a16:creationId xmlns:a16="http://schemas.microsoft.com/office/drawing/2014/main" id="{14E0B272-8074-5A95-79A6-C19D51A6D245}"/>
              </a:ext>
            </a:extLst>
          </p:cNvPr>
          <p:cNvSpPr/>
          <p:nvPr/>
        </p:nvSpPr>
        <p:spPr>
          <a:xfrm>
            <a:off x="3563832" y="4934263"/>
            <a:ext cx="5495322" cy="12003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24">
                <a:extLst>
                  <a:ext uri="{FF2B5EF4-FFF2-40B4-BE49-F238E27FC236}">
                    <a16:creationId xmlns:a16="http://schemas.microsoft.com/office/drawing/2014/main" id="{C39946A7-C562-BF61-B12E-5B04928572C0}"/>
                  </a:ext>
                </a:extLst>
              </p:cNvPr>
              <p:cNvSpPr/>
              <p:nvPr/>
            </p:nvSpPr>
            <p:spPr>
              <a:xfrm>
                <a:off x="3552613" y="3902076"/>
                <a:ext cx="5630206" cy="830997"/>
              </a:xfrm>
              <a:prstGeom prst="roundRect">
                <a:avLst/>
              </a:prstGeom>
              <a:solidFill>
                <a:schemeClr val="bg1">
                  <a:alpha val="8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system of linear equations: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圆角矩形 24">
                <a:extLst>
                  <a:ext uri="{FF2B5EF4-FFF2-40B4-BE49-F238E27FC236}">
                    <a16:creationId xmlns:a16="http://schemas.microsoft.com/office/drawing/2014/main" id="{C39946A7-C562-BF61-B12E-5B0492857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13" y="3902076"/>
                <a:ext cx="5630206" cy="830997"/>
              </a:xfrm>
              <a:prstGeom prst="roundRect">
                <a:avLst/>
              </a:prstGeom>
              <a:blipFill>
                <a:blip r:embed="rId7"/>
                <a:stretch>
                  <a:fillRect l="-646" t="-2817" b="-91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69457E1-8AE7-2083-F1D5-A8FA333CF290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9059154" y="4317575"/>
            <a:ext cx="123665" cy="1216852"/>
          </a:xfrm>
          <a:prstGeom prst="curvedConnector3">
            <a:avLst>
              <a:gd name="adj1" fmla="val 284854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2">
            <a:extLst>
              <a:ext uri="{FF2B5EF4-FFF2-40B4-BE49-F238E27FC236}">
                <a16:creationId xmlns:a16="http://schemas.microsoft.com/office/drawing/2014/main" id="{E9901FBA-6226-0715-8D78-510BFADC6AE0}"/>
              </a:ext>
            </a:extLst>
          </p:cNvPr>
          <p:cNvSpPr/>
          <p:nvPr/>
        </p:nvSpPr>
        <p:spPr>
          <a:xfrm>
            <a:off x="415790" y="1183300"/>
            <a:ext cx="11385919" cy="2555683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identify the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linearity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DIFT: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DIFT operation between input states and output states is a linear relationship.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1413E0B0-6D37-06C2-DEBD-1AAF16D71CB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Insight: Linearity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A117F-7429-C443-DC55-938D1BB8C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9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6E6CDF-2759-96FF-F127-31546DA6B902}"/>
                  </a:ext>
                </a:extLst>
              </p:cNvPr>
              <p:cNvSpPr txBox="1"/>
              <p:nvPr/>
            </p:nvSpPr>
            <p:spPr>
              <a:xfrm>
                <a:off x="3048000" y="2311646"/>
                <a:ext cx="609600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6E6CDF-2759-96FF-F127-31546DA6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11646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4">
            <a:extLst>
              <a:ext uri="{FF2B5EF4-FFF2-40B4-BE49-F238E27FC236}">
                <a16:creationId xmlns:a16="http://schemas.microsoft.com/office/drawing/2014/main" id="{5A0473B0-D1FD-FDEC-47AC-448798112451}"/>
              </a:ext>
            </a:extLst>
          </p:cNvPr>
          <p:cNvSpPr/>
          <p:nvPr/>
        </p:nvSpPr>
        <p:spPr>
          <a:xfrm>
            <a:off x="3348339" y="2284817"/>
            <a:ext cx="5495322" cy="122715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10">
            <a:extLst>
              <a:ext uri="{FF2B5EF4-FFF2-40B4-BE49-F238E27FC236}">
                <a16:creationId xmlns:a16="http://schemas.microsoft.com/office/drawing/2014/main" id="{0AA78BA9-8BF6-48CF-2E21-0144F72DD1BE}"/>
              </a:ext>
            </a:extLst>
          </p:cNvPr>
          <p:cNvCxnSpPr>
            <a:cxnSpLocks/>
          </p:cNvCxnSpPr>
          <p:nvPr/>
        </p:nvCxnSpPr>
        <p:spPr>
          <a:xfrm>
            <a:off x="6096000" y="3685032"/>
            <a:ext cx="0" cy="500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/>
              <p:nvPr/>
            </p:nvSpPr>
            <p:spPr>
              <a:xfrm>
                <a:off x="4225557" y="4403630"/>
                <a:ext cx="378404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𝑒𝑐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57" y="4403630"/>
                <a:ext cx="3784049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24">
            <a:extLst>
              <a:ext uri="{FF2B5EF4-FFF2-40B4-BE49-F238E27FC236}">
                <a16:creationId xmlns:a16="http://schemas.microsoft.com/office/drawing/2014/main" id="{035A9521-981A-42F4-C825-E190F04B8B2E}"/>
              </a:ext>
            </a:extLst>
          </p:cNvPr>
          <p:cNvSpPr/>
          <p:nvPr/>
        </p:nvSpPr>
        <p:spPr>
          <a:xfrm>
            <a:off x="3348339" y="4309020"/>
            <a:ext cx="5495320" cy="1223862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CA2140-7E3B-2064-111B-95A2C75666ED}"/>
                  </a:ext>
                </a:extLst>
              </p:cNvPr>
              <p:cNvSpPr txBox="1"/>
              <p:nvPr/>
            </p:nvSpPr>
            <p:spPr>
              <a:xfrm>
                <a:off x="1943103" y="5994547"/>
                <a:ext cx="917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oefficient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matrix, the dependencies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CA2140-7E3B-2064-111B-95A2C756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3" y="5994547"/>
                <a:ext cx="917257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24">
            <a:extLst>
              <a:ext uri="{FF2B5EF4-FFF2-40B4-BE49-F238E27FC236}">
                <a16:creationId xmlns:a16="http://schemas.microsoft.com/office/drawing/2014/main" id="{2DF5B2C6-E4FF-9337-E397-7B13307191E2}"/>
              </a:ext>
            </a:extLst>
          </p:cNvPr>
          <p:cNvSpPr/>
          <p:nvPr/>
        </p:nvSpPr>
        <p:spPr>
          <a:xfrm>
            <a:off x="5467354" y="4305724"/>
            <a:ext cx="1514471" cy="12271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E5D4FB74-B161-07F4-AF94-7403784CEF8E}"/>
              </a:ext>
            </a:extLst>
          </p:cNvPr>
          <p:cNvCxnSpPr>
            <a:cxnSpLocks/>
          </p:cNvCxnSpPr>
          <p:nvPr/>
        </p:nvCxnSpPr>
        <p:spPr>
          <a:xfrm>
            <a:off x="6235632" y="5532882"/>
            <a:ext cx="0" cy="4616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6FF403-EE17-F530-B862-96224916E074}"/>
              </a:ext>
            </a:extLst>
          </p:cNvPr>
          <p:cNvSpPr txBox="1"/>
          <p:nvPr/>
        </p:nvSpPr>
        <p:spPr>
          <a:xfrm>
            <a:off x="498978" y="1358306"/>
            <a:ext cx="1123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a new matrix-based representation of DIFT propagation rule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0248D233-D221-819F-CC27-8B30B6E9A68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DIFT Operations as Matrix Transformations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12AC0E-A59C-D7A1-88A3-0E3A7A38C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3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  <p:bldP spid="8" grpId="0"/>
      <p:bldP spid="9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49A9EE-9CB4-877F-E70C-08167537DF7F}"/>
              </a:ext>
            </a:extLst>
          </p:cNvPr>
          <p:cNvGrpSpPr/>
          <p:nvPr/>
        </p:nvGrpSpPr>
        <p:grpSpPr>
          <a:xfrm>
            <a:off x="2742929" y="4373975"/>
            <a:ext cx="1788016" cy="604023"/>
            <a:chOff x="2742929" y="4373975"/>
            <a:chExt cx="1788016" cy="604023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929" y="4373975"/>
              <a:ext cx="178801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011" y="4492630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529" y="4484009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" name="Oval 8">
              <a:extLst>
                <a:ext uri="{FF2B5EF4-FFF2-40B4-BE49-F238E27FC236}">
                  <a16:creationId xmlns:a16="http://schemas.microsoft.com/office/drawing/2014/main" id="{04090972-5C46-D64A-0D58-2E18D671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821" y="4492630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1404844" y="4045216"/>
            <a:ext cx="148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1376725" y="5005815"/>
            <a:ext cx="157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ebx,eax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87667-7FF1-9622-D142-74A012A6A451}"/>
              </a:ext>
            </a:extLst>
          </p:cNvPr>
          <p:cNvGrpSpPr/>
          <p:nvPr/>
        </p:nvGrpSpPr>
        <p:grpSpPr>
          <a:xfrm>
            <a:off x="2751132" y="3420561"/>
            <a:ext cx="1788016" cy="604023"/>
            <a:chOff x="2751132" y="3420561"/>
            <a:chExt cx="1788016" cy="60402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2" y="3420561"/>
              <a:ext cx="178801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011" y="3536253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32" y="353059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04090972-5C46-D64A-0D58-2E18D671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024" y="353921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6" idx="4"/>
            <a:endCxn id="81" idx="0"/>
          </p:cNvCxnSpPr>
          <p:nvPr/>
        </p:nvCxnSpPr>
        <p:spPr>
          <a:xfrm>
            <a:off x="3104718" y="3902965"/>
            <a:ext cx="0" cy="589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35" idx="4"/>
            <a:endCxn id="81" idx="0"/>
          </p:cNvCxnSpPr>
          <p:nvPr/>
        </p:nvCxnSpPr>
        <p:spPr>
          <a:xfrm flipH="1">
            <a:off x="3104718" y="3905928"/>
            <a:ext cx="1089013" cy="5867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flipH="1">
            <a:off x="3642236" y="3897307"/>
            <a:ext cx="8203" cy="58670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23061" y="4504651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1</a:t>
            </a:r>
            <a:endParaRPr lang="en-US" dirty="0"/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09024" y="5421660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2</a:t>
            </a:r>
            <a:endParaRPr lang="en-US" dirty="0"/>
          </a:p>
        </p:txBody>
      </p:sp>
      <p:sp>
        <p:nvSpPr>
          <p:cNvPr id="75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09025" y="3552181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</a:p>
        </p:txBody>
      </p:sp>
      <p:cxnSp>
        <p:nvCxnSpPr>
          <p:cNvPr id="8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35" idx="4"/>
            <a:endCxn id="83" idx="0"/>
          </p:cNvCxnSpPr>
          <p:nvPr/>
        </p:nvCxnSpPr>
        <p:spPr>
          <a:xfrm flipH="1">
            <a:off x="4185528" y="3905928"/>
            <a:ext cx="8203" cy="5867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2756AEF-C048-AEB5-3599-412212B23C5F}"/>
              </a:ext>
            </a:extLst>
          </p:cNvPr>
          <p:cNvGrpSpPr/>
          <p:nvPr/>
        </p:nvGrpSpPr>
        <p:grpSpPr>
          <a:xfrm>
            <a:off x="2742929" y="5324779"/>
            <a:ext cx="1788016" cy="604023"/>
            <a:chOff x="2742929" y="5324779"/>
            <a:chExt cx="1788016" cy="604023"/>
          </a:xfrm>
        </p:grpSpPr>
        <p:sp>
          <p:nvSpPr>
            <p:cNvPr id="93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929" y="5324779"/>
              <a:ext cx="1788016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011" y="5443434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529" y="5434813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6" name="Oval 8">
              <a:extLst>
                <a:ext uri="{FF2B5EF4-FFF2-40B4-BE49-F238E27FC236}">
                  <a16:creationId xmlns:a16="http://schemas.microsoft.com/office/drawing/2014/main" id="{04090972-5C46-D64A-0D58-2E18D671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821" y="5443434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edx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83" idx="4"/>
            <a:endCxn id="96" idx="0"/>
          </p:cNvCxnSpPr>
          <p:nvPr/>
        </p:nvCxnSpPr>
        <p:spPr>
          <a:xfrm>
            <a:off x="4185528" y="4859342"/>
            <a:ext cx="0" cy="58409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104717" y="4859342"/>
            <a:ext cx="537519" cy="575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3104718" y="4858039"/>
            <a:ext cx="10597" cy="58539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/>
              <p:nvPr/>
            </p:nvSpPr>
            <p:spPr>
              <a:xfrm>
                <a:off x="6816620" y="3820835"/>
                <a:ext cx="4337149" cy="759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620" y="3820835"/>
                <a:ext cx="4337149" cy="759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E5D4FB74-B161-07F4-AF94-7403784CEF8E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8584892" y="4631974"/>
            <a:ext cx="3414" cy="79560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7797112" y="5427580"/>
            <a:ext cx="157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” Matrix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直接箭头连接符 10">
            <a:extLst>
              <a:ext uri="{FF2B5EF4-FFF2-40B4-BE49-F238E27FC236}">
                <a16:creationId xmlns:a16="http://schemas.microsoft.com/office/drawing/2014/main" id="{E5D4FB74-B161-07F4-AF94-7403784CEF8E}"/>
              </a:ext>
            </a:extLst>
          </p:cNvPr>
          <p:cNvCxnSpPr>
            <a:cxnSpLocks/>
          </p:cNvCxnSpPr>
          <p:nvPr/>
        </p:nvCxnSpPr>
        <p:spPr>
          <a:xfrm>
            <a:off x="9655106" y="4640595"/>
            <a:ext cx="0" cy="4616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8867326" y="5093639"/>
            <a:ext cx="157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” Matrix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029575" y="3768750"/>
            <a:ext cx="1066799" cy="81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9121705" y="3819069"/>
            <a:ext cx="1066799" cy="81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圆角矩形 24">
            <a:extLst>
              <a:ext uri="{FF2B5EF4-FFF2-40B4-BE49-F238E27FC236}">
                <a16:creationId xmlns:a16="http://schemas.microsoft.com/office/drawing/2014/main" id="{035A9521-981A-42F4-C825-E190F04B8B2E}"/>
              </a:ext>
            </a:extLst>
          </p:cNvPr>
          <p:cNvSpPr/>
          <p:nvPr/>
        </p:nvSpPr>
        <p:spPr>
          <a:xfrm>
            <a:off x="6705600" y="3768750"/>
            <a:ext cx="4448169" cy="871845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圆角矩形 24">
            <a:extLst>
              <a:ext uri="{FF2B5EF4-FFF2-40B4-BE49-F238E27FC236}">
                <a16:creationId xmlns:a16="http://schemas.microsoft.com/office/drawing/2014/main" id="{035A9521-981A-42F4-C825-E190F04B8B2E}"/>
              </a:ext>
            </a:extLst>
          </p:cNvPr>
          <p:cNvSpPr/>
          <p:nvPr/>
        </p:nvSpPr>
        <p:spPr>
          <a:xfrm>
            <a:off x="1244505" y="3281107"/>
            <a:ext cx="4390881" cy="2862517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圆角矩形 24">
            <a:extLst>
              <a:ext uri="{FF2B5EF4-FFF2-40B4-BE49-F238E27FC236}">
                <a16:creationId xmlns:a16="http://schemas.microsoft.com/office/drawing/2014/main" id="{2DF5B2C6-E4FF-9337-E397-7B13307191E2}"/>
              </a:ext>
            </a:extLst>
          </p:cNvPr>
          <p:cNvSpPr/>
          <p:nvPr/>
        </p:nvSpPr>
        <p:spPr>
          <a:xfrm>
            <a:off x="8029575" y="3768749"/>
            <a:ext cx="2158929" cy="871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BDC8C-83AB-6F4B-852E-E40DD3A7B20B}"/>
              </a:ext>
            </a:extLst>
          </p:cNvPr>
          <p:cNvSpPr txBox="1"/>
          <p:nvPr/>
        </p:nvSpPr>
        <p:spPr>
          <a:xfrm>
            <a:off x="187287" y="1331477"/>
            <a:ext cx="1168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Example: DIFT propagation of two x86 instructions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7EB9E9F8-01A4-C5B3-2CB6-7CB25A36CE4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Propagation Summary as Matrix 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461C2-A61E-F137-E7DA-A54998349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8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113" grpId="0"/>
      <p:bldP spid="116" grpId="0"/>
      <p:bldP spid="121" grpId="0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3">
            <a:extLst>
              <a:ext uri="{FF2B5EF4-FFF2-40B4-BE49-F238E27FC236}">
                <a16:creationId xmlns:a16="http://schemas.microsoft.com/office/drawing/2014/main" id="{3D0C9BD9-F38B-8F03-07CE-AE63DC7F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929" y="4373975"/>
            <a:ext cx="1788016" cy="60402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D6FE5-9E6B-46C5-9F42-81E9B8099724}"/>
                  </a:ext>
                </a:extLst>
              </p:cNvPr>
              <p:cNvSpPr txBox="1"/>
              <p:nvPr/>
            </p:nvSpPr>
            <p:spPr>
              <a:xfrm>
                <a:off x="187287" y="1331477"/>
                <a:ext cx="116888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Example: DIFT propagation of two x86 instructions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Summarizing two DIFT propagation rules is to multiply two </a:t>
                </a:r>
                <a:r>
                  <a:rPr lang="en-US" altLang="zh-C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FlowMatrices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FlowMatrix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operations: matrix-matrix multiplication, etc.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D6FE5-9E6B-46C5-9F42-81E9B809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7" y="1331477"/>
                <a:ext cx="11688896" cy="1815882"/>
              </a:xfrm>
              <a:prstGeom prst="rect">
                <a:avLst/>
              </a:prstGeom>
              <a:blipFill>
                <a:blip r:embed="rId4"/>
                <a:stretch>
                  <a:fillRect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>
            <a:extLst>
              <a:ext uri="{FF2B5EF4-FFF2-40B4-BE49-F238E27FC236}">
                <a16:creationId xmlns:a16="http://schemas.microsoft.com/office/drawing/2014/main" id="{3D0C9BD9-F38B-8F03-07CE-AE63DC7F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2" y="3420561"/>
            <a:ext cx="1788016" cy="60402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48390C-AC6F-429F-67CE-DA0DA4D5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11" y="3536253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32" y="3530595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ebx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1404844" y="4045216"/>
            <a:ext cx="148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1376725" y="5005815"/>
            <a:ext cx="157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ebx,eax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04090972-5C46-D64A-0D58-2E18D67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024" y="3539216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4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6" idx="4"/>
            <a:endCxn id="81" idx="0"/>
          </p:cNvCxnSpPr>
          <p:nvPr/>
        </p:nvCxnSpPr>
        <p:spPr>
          <a:xfrm>
            <a:off x="3104718" y="3902965"/>
            <a:ext cx="0" cy="589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35" idx="4"/>
            <a:endCxn id="81" idx="0"/>
          </p:cNvCxnSpPr>
          <p:nvPr/>
        </p:nvCxnSpPr>
        <p:spPr>
          <a:xfrm flipH="1">
            <a:off x="3104718" y="3905928"/>
            <a:ext cx="1089013" cy="5867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flipH="1">
            <a:off x="3642236" y="3897307"/>
            <a:ext cx="8203" cy="58670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23061" y="4504651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1</a:t>
            </a:r>
            <a:endParaRPr lang="en-US" dirty="0"/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09024" y="5421660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2</a:t>
            </a:r>
            <a:endParaRPr lang="en-US" dirty="0"/>
          </a:p>
        </p:txBody>
      </p:sp>
      <p:sp>
        <p:nvSpPr>
          <p:cNvPr id="75" name="TextBox 26">
            <a:extLst>
              <a:ext uri="{FF2B5EF4-FFF2-40B4-BE49-F238E27FC236}">
                <a16:creationId xmlns:a16="http://schemas.microsoft.com/office/drawing/2014/main" id="{AC381B21-CAD8-E129-C2AA-D4294026D559}"/>
              </a:ext>
            </a:extLst>
          </p:cNvPr>
          <p:cNvSpPr txBox="1"/>
          <p:nvPr/>
        </p:nvSpPr>
        <p:spPr>
          <a:xfrm>
            <a:off x="4509025" y="3552181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</a:p>
        </p:txBody>
      </p:sp>
      <p:sp>
        <p:nvSpPr>
          <p:cNvPr id="81" name="Oval 5">
            <a:extLst>
              <a:ext uri="{FF2B5EF4-FFF2-40B4-BE49-F238E27FC236}">
                <a16:creationId xmlns:a16="http://schemas.microsoft.com/office/drawing/2014/main" id="{F248390C-AC6F-429F-67CE-DA0DA4D5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11" y="4492630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29" y="4484009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ebx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3" name="Oval 8">
            <a:extLst>
              <a:ext uri="{FF2B5EF4-FFF2-40B4-BE49-F238E27FC236}">
                <a16:creationId xmlns:a16="http://schemas.microsoft.com/office/drawing/2014/main" id="{04090972-5C46-D64A-0D58-2E18D67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821" y="4492630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88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35" idx="4"/>
            <a:endCxn id="83" idx="0"/>
          </p:cNvCxnSpPr>
          <p:nvPr/>
        </p:nvCxnSpPr>
        <p:spPr>
          <a:xfrm flipH="1">
            <a:off x="4185528" y="3905928"/>
            <a:ext cx="8203" cy="5867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AutoShape 3">
            <a:extLst>
              <a:ext uri="{FF2B5EF4-FFF2-40B4-BE49-F238E27FC236}">
                <a16:creationId xmlns:a16="http://schemas.microsoft.com/office/drawing/2014/main" id="{3D0C9BD9-F38B-8F03-07CE-AE63DC7F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929" y="5324779"/>
            <a:ext cx="1788016" cy="60402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Oval 5">
            <a:extLst>
              <a:ext uri="{FF2B5EF4-FFF2-40B4-BE49-F238E27FC236}">
                <a16:creationId xmlns:a16="http://schemas.microsoft.com/office/drawing/2014/main" id="{F248390C-AC6F-429F-67CE-DA0DA4D5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11" y="5443434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5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29" y="5434813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ebx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04090972-5C46-D64A-0D58-2E18D67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821" y="5443434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97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stCxn id="83" idx="4"/>
            <a:endCxn id="96" idx="0"/>
          </p:cNvCxnSpPr>
          <p:nvPr/>
        </p:nvCxnSpPr>
        <p:spPr>
          <a:xfrm>
            <a:off x="4185528" y="4859342"/>
            <a:ext cx="0" cy="58409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104717" y="4859342"/>
            <a:ext cx="537519" cy="575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33">
            <a:extLst>
              <a:ext uri="{FF2B5EF4-FFF2-40B4-BE49-F238E27FC236}">
                <a16:creationId xmlns:a16="http://schemas.microsoft.com/office/drawing/2014/main" id="{3F8D5DCB-4466-E16F-9726-6BA3CD981303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3104718" y="4858039"/>
            <a:ext cx="10597" cy="58539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/>
              <p:nvPr/>
            </p:nvSpPr>
            <p:spPr>
              <a:xfrm>
                <a:off x="6816620" y="3820835"/>
                <a:ext cx="4337149" cy="759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6">
                <a:extLst>
                  <a:ext uri="{FF2B5EF4-FFF2-40B4-BE49-F238E27FC236}">
                    <a16:creationId xmlns:a16="http://schemas.microsoft.com/office/drawing/2014/main" id="{7215D6E9-8C29-1BA1-62B7-75E320DE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620" y="3820835"/>
                <a:ext cx="4337149" cy="759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0">
            <a:extLst>
              <a:ext uri="{FF2B5EF4-FFF2-40B4-BE49-F238E27FC236}">
                <a16:creationId xmlns:a16="http://schemas.microsoft.com/office/drawing/2014/main" id="{E5D4FB74-B161-07F4-AF94-7403784CEF8E}"/>
              </a:ext>
            </a:extLst>
          </p:cNvPr>
          <p:cNvCxnSpPr>
            <a:cxnSpLocks/>
          </p:cNvCxnSpPr>
          <p:nvPr/>
        </p:nvCxnSpPr>
        <p:spPr>
          <a:xfrm>
            <a:off x="9129891" y="4653401"/>
            <a:ext cx="0" cy="4616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圆角矩形 24">
            <a:extLst>
              <a:ext uri="{FF2B5EF4-FFF2-40B4-BE49-F238E27FC236}">
                <a16:creationId xmlns:a16="http://schemas.microsoft.com/office/drawing/2014/main" id="{035A9521-981A-42F4-C825-E190F04B8B2E}"/>
              </a:ext>
            </a:extLst>
          </p:cNvPr>
          <p:cNvSpPr/>
          <p:nvPr/>
        </p:nvSpPr>
        <p:spPr>
          <a:xfrm>
            <a:off x="6705600" y="3768750"/>
            <a:ext cx="4448169" cy="871845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圆角矩形 24">
            <a:extLst>
              <a:ext uri="{FF2B5EF4-FFF2-40B4-BE49-F238E27FC236}">
                <a16:creationId xmlns:a16="http://schemas.microsoft.com/office/drawing/2014/main" id="{035A9521-981A-42F4-C825-E190F04B8B2E}"/>
              </a:ext>
            </a:extLst>
          </p:cNvPr>
          <p:cNvSpPr/>
          <p:nvPr/>
        </p:nvSpPr>
        <p:spPr>
          <a:xfrm>
            <a:off x="1244505" y="3281107"/>
            <a:ext cx="4390881" cy="2862517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圆角矩形 24">
            <a:extLst>
              <a:ext uri="{FF2B5EF4-FFF2-40B4-BE49-F238E27FC236}">
                <a16:creationId xmlns:a16="http://schemas.microsoft.com/office/drawing/2014/main" id="{2DF5B2C6-E4FF-9337-E397-7B13307191E2}"/>
              </a:ext>
            </a:extLst>
          </p:cNvPr>
          <p:cNvSpPr/>
          <p:nvPr/>
        </p:nvSpPr>
        <p:spPr>
          <a:xfrm>
            <a:off x="8029575" y="3768749"/>
            <a:ext cx="2158929" cy="871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470178" y="5103896"/>
                <a:ext cx="127772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78" y="5103896"/>
                <a:ext cx="1277722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9">
            <a:extLst>
              <a:ext uri="{FF2B5EF4-FFF2-40B4-BE49-F238E27FC236}">
                <a16:creationId xmlns:a16="http://schemas.microsoft.com/office/drawing/2014/main" id="{C2634548-B0B0-A405-843E-9B538102F438}"/>
              </a:ext>
            </a:extLst>
          </p:cNvPr>
          <p:cNvSpPr txBox="1"/>
          <p:nvPr/>
        </p:nvSpPr>
        <p:spPr>
          <a:xfrm>
            <a:off x="7927564" y="5905086"/>
            <a:ext cx="240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Summarized Matrix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69190AC-8012-7B76-3AB5-A9F4684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1476"/>
          </a:xfrm>
        </p:spPr>
        <p:txBody>
          <a:bodyPr/>
          <a:lstStyle/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Propagation Summary as Matrix 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6300F-1445-5377-424B-2DFB50F06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2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E87A448-5DDD-8DDB-C3BC-1FEF5F836A31}"/>
              </a:ext>
            </a:extLst>
          </p:cNvPr>
          <p:cNvSpPr/>
          <p:nvPr/>
        </p:nvSpPr>
        <p:spPr>
          <a:xfrm>
            <a:off x="1864761" y="3573937"/>
            <a:ext cx="364506" cy="3063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3CA30C-DCA1-C3E3-2714-543A46CBF971}"/>
              </a:ext>
            </a:extLst>
          </p:cNvPr>
          <p:cNvSpPr/>
          <p:nvPr/>
        </p:nvSpPr>
        <p:spPr>
          <a:xfrm>
            <a:off x="1886718" y="3172877"/>
            <a:ext cx="685096" cy="3063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74238C-DF60-2111-98AD-BC692743B9C9}"/>
              </a:ext>
            </a:extLst>
          </p:cNvPr>
          <p:cNvSpPr/>
          <p:nvPr/>
        </p:nvSpPr>
        <p:spPr>
          <a:xfrm>
            <a:off x="2611458" y="3179481"/>
            <a:ext cx="443345" cy="3063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DD9A7E-57AA-1199-D861-F4C4ADBA7F66}"/>
              </a:ext>
            </a:extLst>
          </p:cNvPr>
          <p:cNvSpPr/>
          <p:nvPr/>
        </p:nvSpPr>
        <p:spPr>
          <a:xfrm>
            <a:off x="1864760" y="2742582"/>
            <a:ext cx="405926" cy="3063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6399EB-0082-3918-E49C-1B8F362B0301}"/>
              </a:ext>
            </a:extLst>
          </p:cNvPr>
          <p:cNvSpPr/>
          <p:nvPr/>
        </p:nvSpPr>
        <p:spPr>
          <a:xfrm>
            <a:off x="2301849" y="2726577"/>
            <a:ext cx="949551" cy="3063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711AF-563E-8B46-97F0-2FCF05EFAEBF}"/>
              </a:ext>
            </a:extLst>
          </p:cNvPr>
          <p:cNvSpPr txBox="1"/>
          <p:nvPr/>
        </p:nvSpPr>
        <p:spPr>
          <a:xfrm>
            <a:off x="1394870" y="4578758"/>
            <a:ext cx="1813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Taint Tracking </a:t>
            </a:r>
          </a:p>
          <a:p>
            <a:pPr algn="ctr"/>
            <a:r>
              <a:rPr lang="en-US" dirty="0"/>
              <a:t>in Binary Analysis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68E4270-1D83-9CAB-00C5-817DEB4C64EF}"/>
              </a:ext>
            </a:extLst>
          </p:cNvPr>
          <p:cNvCxnSpPr>
            <a:cxnSpLocks/>
            <a:stCxn id="29" idx="0"/>
            <a:endCxn id="31" idx="0"/>
          </p:cNvCxnSpPr>
          <p:nvPr/>
        </p:nvCxnSpPr>
        <p:spPr>
          <a:xfrm rot="16200000" flipH="1" flipV="1">
            <a:off x="2414171" y="2380128"/>
            <a:ext cx="16005" cy="708902"/>
          </a:xfrm>
          <a:prstGeom prst="curvedConnector3">
            <a:avLst>
              <a:gd name="adj1" fmla="val -587398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2E9E455-7EC8-B106-673F-84A3F99D6F4D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rot="16200000" flipH="1">
            <a:off x="2385170" y="2731519"/>
            <a:ext cx="130515" cy="76540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176B6F-E559-EF9D-73E6-CCD5811DC547}"/>
              </a:ext>
            </a:extLst>
          </p:cNvPr>
          <p:cNvCxnSpPr>
            <a:cxnSpLocks/>
            <a:stCxn id="37" idx="2"/>
            <a:endCxn id="38" idx="2"/>
          </p:cNvCxnSpPr>
          <p:nvPr/>
        </p:nvCxnSpPr>
        <p:spPr>
          <a:xfrm rot="5400000" flipH="1">
            <a:off x="2527897" y="3180631"/>
            <a:ext cx="6604" cy="603865"/>
          </a:xfrm>
          <a:prstGeom prst="curvedConnector3">
            <a:avLst>
              <a:gd name="adj1" fmla="val -106393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9B42052-8C5F-E440-8359-F324CA2B7877}"/>
              </a:ext>
            </a:extLst>
          </p:cNvPr>
          <p:cNvCxnSpPr>
            <a:cxnSpLocks/>
            <a:stCxn id="37" idx="2"/>
            <a:endCxn id="50" idx="3"/>
          </p:cNvCxnSpPr>
          <p:nvPr/>
        </p:nvCxnSpPr>
        <p:spPr>
          <a:xfrm rot="5400000">
            <a:off x="2410567" y="3304565"/>
            <a:ext cx="241264" cy="603864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3E823E-79C9-3E32-66E4-92FDAA322618}"/>
              </a:ext>
            </a:extLst>
          </p:cNvPr>
          <p:cNvSpPr txBox="1"/>
          <p:nvPr/>
        </p:nvSpPr>
        <p:spPr>
          <a:xfrm>
            <a:off x="4664321" y="4582159"/>
            <a:ext cx="2160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Provenance Tracking </a:t>
            </a:r>
          </a:p>
          <a:p>
            <a:pPr algn="ctr"/>
            <a:r>
              <a:rPr lang="en-US" dirty="0"/>
              <a:t>in System Auditing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5B494D-035E-19A1-0A3B-7EE2FEAEA6C2}"/>
              </a:ext>
            </a:extLst>
          </p:cNvPr>
          <p:cNvSpPr/>
          <p:nvPr/>
        </p:nvSpPr>
        <p:spPr>
          <a:xfrm>
            <a:off x="5153290" y="3984676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bash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5A838-BDF2-79DD-F117-B981C1A452F2}"/>
              </a:ext>
            </a:extLst>
          </p:cNvPr>
          <p:cNvSpPr/>
          <p:nvPr/>
        </p:nvSpPr>
        <p:spPr>
          <a:xfrm>
            <a:off x="4382440" y="3981556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sshd</a:t>
            </a:r>
            <a:endParaRPr lang="en-US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DEDF31-90E5-4343-D14F-EB98538E7313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4973864" y="4105294"/>
            <a:ext cx="179426" cy="31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CA11E0-F088-531D-FC51-282C00CF4CD9}"/>
              </a:ext>
            </a:extLst>
          </p:cNvPr>
          <p:cNvSpPr/>
          <p:nvPr/>
        </p:nvSpPr>
        <p:spPr>
          <a:xfrm>
            <a:off x="5269577" y="325594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B0E683-23D6-D6AE-A438-74DC0BB94FD9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V="1">
            <a:off x="5449002" y="3503416"/>
            <a:ext cx="116287" cy="481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8670A9-5D81-A280-455F-368F1CFA8715}"/>
              </a:ext>
            </a:extLst>
          </p:cNvPr>
          <p:cNvCxnSpPr>
            <a:cxnSpLocks/>
            <a:stCxn id="81" idx="4"/>
            <a:endCxn id="59" idx="1"/>
          </p:cNvCxnSpPr>
          <p:nvPr/>
        </p:nvCxnSpPr>
        <p:spPr>
          <a:xfrm>
            <a:off x="4938212" y="3092489"/>
            <a:ext cx="331365" cy="28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E81A19E-97A6-C4D6-A407-E60FB99DA6C1}"/>
              </a:ext>
            </a:extLst>
          </p:cNvPr>
          <p:cNvSpPr/>
          <p:nvPr/>
        </p:nvSpPr>
        <p:spPr>
          <a:xfrm>
            <a:off x="6067467" y="3255679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0A983C-FA17-48B2-C3A2-37B6023CB2C6}"/>
              </a:ext>
            </a:extLst>
          </p:cNvPr>
          <p:cNvCxnSpPr>
            <a:cxnSpLocks/>
            <a:stCxn id="81" idx="6"/>
            <a:endCxn id="62" idx="1"/>
          </p:cNvCxnSpPr>
          <p:nvPr/>
        </p:nvCxnSpPr>
        <p:spPr>
          <a:xfrm>
            <a:off x="5493982" y="2934672"/>
            <a:ext cx="573485" cy="44474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E80D6B-8E82-1365-9603-F1F24A697F2D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flipH="1" flipV="1">
            <a:off x="4678153" y="3503416"/>
            <a:ext cx="770849" cy="481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FB06EE0-A411-AC2E-C656-81355FBAE7B8}"/>
              </a:ext>
            </a:extLst>
          </p:cNvPr>
          <p:cNvSpPr/>
          <p:nvPr/>
        </p:nvSpPr>
        <p:spPr>
          <a:xfrm>
            <a:off x="4382441" y="325594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D7BE8A-E6F3-8DA1-CED2-BA03035CF6B2}"/>
              </a:ext>
            </a:extLst>
          </p:cNvPr>
          <p:cNvSpPr/>
          <p:nvPr/>
        </p:nvSpPr>
        <p:spPr>
          <a:xfrm>
            <a:off x="6067467" y="2816567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gzip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42D810B-BE41-C136-27EB-7416000E49ED}"/>
              </a:ext>
            </a:extLst>
          </p:cNvPr>
          <p:cNvCxnSpPr>
            <a:cxnSpLocks/>
            <a:stCxn id="81" idx="6"/>
            <a:endCxn id="67" idx="1"/>
          </p:cNvCxnSpPr>
          <p:nvPr/>
        </p:nvCxnSpPr>
        <p:spPr>
          <a:xfrm>
            <a:off x="5493982" y="2934672"/>
            <a:ext cx="573485" cy="56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64190D-01FD-9C23-F77B-CDB043C6E2A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6363179" y="3064042"/>
            <a:ext cx="0" cy="1916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1DC816-B3B1-8DDA-7BFE-5868D98AAA5A}"/>
              </a:ext>
            </a:extLst>
          </p:cNvPr>
          <p:cNvCxnSpPr>
            <a:cxnSpLocks/>
            <a:stCxn id="56" idx="0"/>
            <a:endCxn id="62" idx="2"/>
          </p:cNvCxnSpPr>
          <p:nvPr/>
        </p:nvCxnSpPr>
        <p:spPr>
          <a:xfrm flipV="1">
            <a:off x="5449002" y="3503154"/>
            <a:ext cx="914177" cy="4815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5161AF-06A4-CA11-FA4E-6CBC6553066B}"/>
              </a:ext>
            </a:extLst>
          </p:cNvPr>
          <p:cNvGrpSpPr/>
          <p:nvPr/>
        </p:nvGrpSpPr>
        <p:grpSpPr>
          <a:xfrm>
            <a:off x="5924139" y="3942771"/>
            <a:ext cx="1278021" cy="315635"/>
            <a:chOff x="3900970" y="758681"/>
            <a:chExt cx="1278021" cy="31563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272D548-87EA-C1A3-E9E6-534A8814A7CC}"/>
                </a:ext>
              </a:extLst>
            </p:cNvPr>
            <p:cNvSpPr/>
            <p:nvPr/>
          </p:nvSpPr>
          <p:spPr>
            <a:xfrm>
              <a:off x="3900970" y="758681"/>
              <a:ext cx="127802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50E83F-80EC-3CC6-A1FC-43C30DD107AF}"/>
                </a:ext>
              </a:extLst>
            </p:cNvPr>
            <p:cNvSpPr txBox="1"/>
            <p:nvPr/>
          </p:nvSpPr>
          <p:spPr>
            <a:xfrm>
              <a:off x="3921606" y="766539"/>
              <a:ext cx="12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Secrect.tar.gz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FF5DD4A-153E-3F1C-96D4-465B96F6E20C}"/>
              </a:ext>
            </a:extLst>
          </p:cNvPr>
          <p:cNvGrpSpPr/>
          <p:nvPr/>
        </p:nvGrpSpPr>
        <p:grpSpPr>
          <a:xfrm>
            <a:off x="4382441" y="2776854"/>
            <a:ext cx="1111541" cy="316160"/>
            <a:chOff x="1459685" y="758681"/>
            <a:chExt cx="1111541" cy="31616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F2E923D-E6A9-4FAE-B4E7-D22A9DB84F53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B6301D-EF06-D895-DDFC-4397A6325E47}"/>
                </a:ext>
              </a:extLst>
            </p:cNvPr>
            <p:cNvSpPr txBox="1"/>
            <p:nvPr/>
          </p:nvSpPr>
          <p:spPr>
            <a:xfrm>
              <a:off x="1474127" y="767064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Secrect.txt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8E4F918-6989-6F46-1561-307B2888293E}"/>
              </a:ext>
            </a:extLst>
          </p:cNvPr>
          <p:cNvSpPr/>
          <p:nvPr/>
        </p:nvSpPr>
        <p:spPr>
          <a:xfrm>
            <a:off x="4297196" y="2609602"/>
            <a:ext cx="2954669" cy="1725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7036CB-6DA7-024D-A0D3-6BBD2CA3351F}"/>
              </a:ext>
            </a:extLst>
          </p:cNvPr>
          <p:cNvSpPr/>
          <p:nvPr/>
        </p:nvSpPr>
        <p:spPr>
          <a:xfrm>
            <a:off x="9045043" y="2494808"/>
            <a:ext cx="680852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1:path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64F7E9E-2056-F83C-653C-8B1F3F7FA0C5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363179" y="3503154"/>
            <a:ext cx="199971" cy="4396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56927E9D-AB95-3AC9-0229-20F8A5302319}"/>
              </a:ext>
            </a:extLst>
          </p:cNvPr>
          <p:cNvCxnSpPr>
            <a:stCxn id="67" idx="3"/>
            <a:endCxn id="79" idx="0"/>
          </p:cNvCxnSpPr>
          <p:nvPr/>
        </p:nvCxnSpPr>
        <p:spPr>
          <a:xfrm flipH="1">
            <a:off x="6563150" y="2940305"/>
            <a:ext cx="95741" cy="1010324"/>
          </a:xfrm>
          <a:prstGeom prst="curvedConnector4">
            <a:avLst>
              <a:gd name="adj1" fmla="val -238769"/>
              <a:gd name="adj2" fmla="val 9256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E80400-190B-E555-759D-4B6434A347ED}"/>
              </a:ext>
            </a:extLst>
          </p:cNvPr>
          <p:cNvSpPr/>
          <p:nvPr/>
        </p:nvSpPr>
        <p:spPr>
          <a:xfrm>
            <a:off x="9605163" y="3002629"/>
            <a:ext cx="680852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2:msg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DC3E701-8981-ABA1-EF6B-7D5911EFCC98}"/>
              </a:ext>
            </a:extLst>
          </p:cNvPr>
          <p:cNvCxnSpPr>
            <a:cxnSpLocks/>
            <a:stCxn id="117" idx="2"/>
            <a:endCxn id="155" idx="0"/>
          </p:cNvCxnSpPr>
          <p:nvPr/>
        </p:nvCxnSpPr>
        <p:spPr>
          <a:xfrm>
            <a:off x="9385469" y="2742283"/>
            <a:ext cx="560120" cy="2603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CBA7FD1-72F1-3864-1277-B102F4A02486}"/>
              </a:ext>
            </a:extLst>
          </p:cNvPr>
          <p:cNvSpPr txBox="1"/>
          <p:nvPr/>
        </p:nvSpPr>
        <p:spPr>
          <a:xfrm>
            <a:off x="7865136" y="2679680"/>
            <a:ext cx="111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fgets</a:t>
            </a:r>
            <a:r>
              <a:rPr lang="en-US" sz="1400" dirty="0"/>
              <a:t>():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F347F3-3018-AAB9-A956-6D8F73809742}"/>
              </a:ext>
            </a:extLst>
          </p:cNvPr>
          <p:cNvSpPr txBox="1"/>
          <p:nvPr/>
        </p:nvSpPr>
        <p:spPr>
          <a:xfrm>
            <a:off x="8759838" y="2687030"/>
            <a:ext cx="481644" cy="28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</a:t>
            </a:r>
            <a:endParaRPr lang="en-US" sz="12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831DD68-88F7-9D2C-FFAC-6ABED88BE70B}"/>
              </a:ext>
            </a:extLst>
          </p:cNvPr>
          <p:cNvSpPr/>
          <p:nvPr/>
        </p:nvSpPr>
        <p:spPr>
          <a:xfrm>
            <a:off x="9521047" y="3467880"/>
            <a:ext cx="84908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4:socket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E55F1F8-DDF0-8712-F170-650C5B9E795E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>
            <a:off x="9945589" y="3250104"/>
            <a:ext cx="0" cy="21777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C93942A-F28B-237B-A740-40AC17ED6DC7}"/>
              </a:ext>
            </a:extLst>
          </p:cNvPr>
          <p:cNvCxnSpPr>
            <a:cxnSpLocks/>
            <a:stCxn id="117" idx="2"/>
            <a:endCxn id="168" idx="0"/>
          </p:cNvCxnSpPr>
          <p:nvPr/>
        </p:nvCxnSpPr>
        <p:spPr>
          <a:xfrm flipH="1">
            <a:off x="8759838" y="2742283"/>
            <a:ext cx="625631" cy="2603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A435BBE-8A84-DBA1-8109-016C6A4C2484}"/>
              </a:ext>
            </a:extLst>
          </p:cNvPr>
          <p:cNvSpPr/>
          <p:nvPr/>
        </p:nvSpPr>
        <p:spPr>
          <a:xfrm>
            <a:off x="8233366" y="3002629"/>
            <a:ext cx="1052943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7:E</a:t>
            </a:r>
            <a:r>
              <a:rPr lang="en-US" altLang="zh-CN" sz="1400" dirty="0"/>
              <a:t>xception</a:t>
            </a:r>
            <a:endParaRPr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35FC31E-D121-2CBA-40C5-DA49489E154F}"/>
              </a:ext>
            </a:extLst>
          </p:cNvPr>
          <p:cNvSpPr txBox="1"/>
          <p:nvPr/>
        </p:nvSpPr>
        <p:spPr>
          <a:xfrm>
            <a:off x="9698286" y="2695930"/>
            <a:ext cx="111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1161116-57E1-4A3F-6B7C-002F231A8927}"/>
              </a:ext>
            </a:extLst>
          </p:cNvPr>
          <p:cNvCxnSpPr>
            <a:cxnSpLocks/>
            <a:stCxn id="168" idx="2"/>
            <a:endCxn id="184" idx="0"/>
          </p:cNvCxnSpPr>
          <p:nvPr/>
        </p:nvCxnSpPr>
        <p:spPr>
          <a:xfrm>
            <a:off x="8759838" y="3250104"/>
            <a:ext cx="625631" cy="8067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5D58EFA-0D94-2403-1FEA-67C473E17BAF}"/>
              </a:ext>
            </a:extLst>
          </p:cNvPr>
          <p:cNvCxnSpPr>
            <a:cxnSpLocks/>
            <a:stCxn id="161" idx="2"/>
            <a:endCxn id="184" idx="0"/>
          </p:cNvCxnSpPr>
          <p:nvPr/>
        </p:nvCxnSpPr>
        <p:spPr>
          <a:xfrm flipH="1">
            <a:off x="9385469" y="3715355"/>
            <a:ext cx="560120" cy="3415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02EB5B1-FBD8-88C8-FAC4-55EE959F6D6B}"/>
              </a:ext>
            </a:extLst>
          </p:cNvPr>
          <p:cNvSpPr/>
          <p:nvPr/>
        </p:nvSpPr>
        <p:spPr>
          <a:xfrm>
            <a:off x="8960927" y="4056868"/>
            <a:ext cx="84908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9:ret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482A690-74E5-7584-89CC-DF8A85C2CB02}"/>
              </a:ext>
            </a:extLst>
          </p:cNvPr>
          <p:cNvSpPr/>
          <p:nvPr/>
        </p:nvSpPr>
        <p:spPr>
          <a:xfrm>
            <a:off x="7865136" y="2455261"/>
            <a:ext cx="2807813" cy="1920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D0B996-F5CD-C19B-1C0F-685809130A0D}"/>
              </a:ext>
            </a:extLst>
          </p:cNvPr>
          <p:cNvSpPr txBox="1"/>
          <p:nvPr/>
        </p:nvSpPr>
        <p:spPr>
          <a:xfrm>
            <a:off x="7866083" y="4582159"/>
            <a:ext cx="284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 Dependency Graph</a:t>
            </a:r>
          </a:p>
          <a:p>
            <a:pPr algn="ctr"/>
            <a:r>
              <a:rPr lang="en-US" dirty="0"/>
              <a:t>in Code Analysis</a:t>
            </a:r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AA23E8E2-C0E8-DC81-8FAB-2C9D2F3E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7"/>
            <a:ext cx="10515600" cy="1002466"/>
          </a:xfrm>
        </p:spPr>
        <p:txBody>
          <a:bodyPr/>
          <a:lstStyle/>
          <a:p>
            <a:r>
              <a:rPr lang="en-US" dirty="0"/>
              <a:t>Information-flow-based techniques are popular in system security.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2DFDC-26D3-A1EA-9295-23F484D63F7E}"/>
              </a:ext>
            </a:extLst>
          </p:cNvPr>
          <p:cNvSpPr txBox="1"/>
          <p:nvPr/>
        </p:nvSpPr>
        <p:spPr>
          <a:xfrm>
            <a:off x="1336024" y="2619411"/>
            <a:ext cx="2007344" cy="17113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 (Body)"/>
              </a:rPr>
              <a:t>mov </a:t>
            </a:r>
            <a:r>
              <a:rPr lang="en-US" sz="1800" dirty="0" err="1">
                <a:latin typeface="Calibri (Body)"/>
              </a:rPr>
              <a:t>eax</a:t>
            </a:r>
            <a:r>
              <a:rPr lang="en-US" sz="1800" dirty="0">
                <a:latin typeface="Calibri (Body)"/>
              </a:rPr>
              <a:t>, [</a:t>
            </a:r>
            <a:r>
              <a:rPr lang="en-US" dirty="0">
                <a:latin typeface="Calibri (Body)"/>
              </a:rPr>
              <a:t>r12</a:t>
            </a:r>
            <a:r>
              <a:rPr lang="en-US" sz="1800" dirty="0">
                <a:latin typeface="Calibri (Body)"/>
              </a:rPr>
              <a:t>+18h]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 (Body)"/>
              </a:rPr>
              <a:t>mov [</a:t>
            </a:r>
            <a:r>
              <a:rPr lang="en-US" dirty="0">
                <a:latin typeface="Calibri (Body)"/>
              </a:rPr>
              <a:t>r11</a:t>
            </a:r>
            <a:r>
              <a:rPr lang="en-US" sz="1800" dirty="0">
                <a:latin typeface="Calibri (Body)"/>
              </a:rPr>
              <a:t>+8], </a:t>
            </a:r>
            <a:r>
              <a:rPr lang="en-US" dirty="0" err="1">
                <a:latin typeface="Calibri (Body)"/>
              </a:rPr>
              <a:t>eax</a:t>
            </a:r>
            <a:endParaRPr lang="en-US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Calibri (Body)"/>
              </a:rPr>
              <a:t>cmp</a:t>
            </a:r>
            <a:r>
              <a:rPr lang="en-US" sz="1800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eax</a:t>
            </a:r>
            <a:r>
              <a:rPr lang="en-US" sz="1800" dirty="0">
                <a:latin typeface="Calibri (Body)"/>
              </a:rPr>
              <a:t>, 1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Calibri (Body)"/>
              </a:rPr>
              <a:t>jz</a:t>
            </a:r>
            <a:r>
              <a:rPr lang="en-US" sz="1800" dirty="0">
                <a:latin typeface="Calibri (Body)"/>
              </a:rPr>
              <a:t>  0x161</a:t>
            </a:r>
            <a:endParaRPr lang="en-US" sz="1100" dirty="0">
              <a:latin typeface="Calibri (Body)"/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9A609C4-3983-2495-0293-371756A60C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Flows in Security Tasks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85919-8065-4C49-8E84-251DC7C4A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4BD6BD-AF42-EBF9-96C1-6CDE63E1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9" y="1253331"/>
            <a:ext cx="11000342" cy="4351338"/>
          </a:xfrm>
        </p:spPr>
        <p:txBody>
          <a:bodyPr/>
          <a:lstStyle/>
          <a:p>
            <a:r>
              <a:rPr lang="en-US" dirty="0"/>
              <a:t>GPUs are suitable for highly parallel applications such as matrix and vector computations.</a:t>
            </a:r>
          </a:p>
          <a:p>
            <a:r>
              <a:rPr lang="en-US" dirty="0" err="1"/>
              <a:t>FlowMatrix</a:t>
            </a:r>
            <a:r>
              <a:rPr lang="en-US" dirty="0"/>
              <a:t> operations are accelerated by GPUs!</a:t>
            </a:r>
          </a:p>
          <a:p>
            <a:endParaRPr 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E589207C-9C9B-D717-123A-357B3527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5" y="2905717"/>
            <a:ext cx="7821976" cy="345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CDE3B4B1-2D4B-AC50-A5D2-5DCFFAEC40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GPU-assisted DIFT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FAAE10-9789-A613-91A7-11E43759A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CF4A4001-87B2-1493-5183-4B3E2B071797}"/>
              </a:ext>
            </a:extLst>
          </p:cNvPr>
          <p:cNvSpPr txBox="1">
            <a:spLocks/>
          </p:cNvSpPr>
          <p:nvPr/>
        </p:nvSpPr>
        <p:spPr>
          <a:xfrm>
            <a:off x="0" y="388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1" lang="en-US" altLang="zh-CN" dirty="0"/>
              <a:t>GPU-assisted </a:t>
            </a:r>
            <a:r>
              <a:rPr kumimoji="1" lang="en-US" altLang="zh-CN" dirty="0" err="1"/>
              <a:t>FlowMatrix</a:t>
            </a:r>
            <a:r>
              <a:rPr kumimoji="1" lang="en-US" altLang="zh-CN" dirty="0"/>
              <a:t>-based DIFT Query</a:t>
            </a:r>
            <a:endParaRPr kumimoji="1" lang="zh-CN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D920D73-B2BA-FC81-796D-F7F6A58C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65" y="1335567"/>
            <a:ext cx="11083708" cy="4351338"/>
          </a:xfrm>
        </p:spPr>
        <p:txBody>
          <a:bodyPr/>
          <a:lstStyle/>
          <a:p>
            <a:r>
              <a:rPr lang="en-US" dirty="0"/>
              <a:t>How can GPUs and </a:t>
            </a:r>
            <a:r>
              <a:rPr lang="en-US" dirty="0" err="1"/>
              <a:t>FlowMatrix</a:t>
            </a:r>
            <a:r>
              <a:rPr lang="en-US" dirty="0"/>
              <a:t> support efficient DIFT queries?</a:t>
            </a:r>
          </a:p>
          <a:p>
            <a:pPr lvl="1"/>
            <a:r>
              <a:rPr lang="en-US" dirty="0"/>
              <a:t>Answer a query by propagating each instruction sequentially?</a:t>
            </a:r>
            <a:r>
              <a:rPr lang="en-US" dirty="0">
                <a:sym typeface="Wingdings" panose="05000000000000000000" pitchFamily="2" charset="2"/>
              </a:rPr>
              <a:t>  Query too slow</a:t>
            </a:r>
            <a:endParaRPr lang="en-US" dirty="0"/>
          </a:p>
          <a:p>
            <a:pPr lvl="1"/>
            <a:r>
              <a:rPr lang="en-US" dirty="0"/>
              <a:t>Prepare queries by pre-computing every possible query? </a:t>
            </a:r>
            <a:r>
              <a:rPr lang="en-US" dirty="0">
                <a:sym typeface="Wingdings" panose="05000000000000000000" pitchFamily="2" charset="2"/>
              </a:rPr>
              <a:t> Too much to prepare</a:t>
            </a:r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Reasonable pre-processing cost and rapid query response  </a:t>
            </a:r>
          </a:p>
          <a:p>
            <a:endParaRPr lang="en-US" dirty="0"/>
          </a:p>
        </p:txBody>
      </p:sp>
      <p:sp>
        <p:nvSpPr>
          <p:cNvPr id="55" name="矩形 36">
            <a:extLst>
              <a:ext uri="{FF2B5EF4-FFF2-40B4-BE49-F238E27FC236}">
                <a16:creationId xmlns:a16="http://schemas.microsoft.com/office/drawing/2014/main" id="{7A725C2C-40FF-0ABB-9BD5-D4A670EB16C1}"/>
              </a:ext>
            </a:extLst>
          </p:cNvPr>
          <p:cNvSpPr/>
          <p:nvPr/>
        </p:nvSpPr>
        <p:spPr>
          <a:xfrm>
            <a:off x="1595602" y="5251924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/etc/passwd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6" name="图片 37" descr="形状&#10;&#10;低可信度描述已自动生成">
            <a:extLst>
              <a:ext uri="{FF2B5EF4-FFF2-40B4-BE49-F238E27FC236}">
                <a16:creationId xmlns:a16="http://schemas.microsoft.com/office/drawing/2014/main" id="{C50BBD8F-032B-CB86-6EFC-3468A7AD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61" y="5198818"/>
            <a:ext cx="535848" cy="563412"/>
          </a:xfrm>
          <a:prstGeom prst="rect">
            <a:avLst/>
          </a:prstGeom>
        </p:spPr>
      </p:pic>
      <p:pic>
        <p:nvPicPr>
          <p:cNvPr id="58" name="图片 42" descr="背景图案&#10;&#10;中度可信度描述已自动生成">
            <a:extLst>
              <a:ext uri="{FF2B5EF4-FFF2-40B4-BE49-F238E27FC236}">
                <a16:creationId xmlns:a16="http://schemas.microsoft.com/office/drawing/2014/main" id="{4556B7F7-98F9-EC96-3ADE-104A8EC3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158" y="4469437"/>
            <a:ext cx="588154" cy="588154"/>
          </a:xfrm>
          <a:prstGeom prst="rect">
            <a:avLst/>
          </a:prstGeom>
        </p:spPr>
      </p:pic>
      <p:sp>
        <p:nvSpPr>
          <p:cNvPr id="59" name="矩形 44">
            <a:extLst>
              <a:ext uri="{FF2B5EF4-FFF2-40B4-BE49-F238E27FC236}">
                <a16:creationId xmlns:a16="http://schemas.microsoft.com/office/drawing/2014/main" id="{DE39803D-D414-1D54-8F73-BD6A625F2D11}"/>
              </a:ext>
            </a:extLst>
          </p:cNvPr>
          <p:cNvSpPr/>
          <p:nvPr/>
        </p:nvSpPr>
        <p:spPr>
          <a:xfrm>
            <a:off x="10167312" y="4569524"/>
            <a:ext cx="1561061" cy="4103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162.66.239.75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284C01-F3D5-7AD4-8C10-6732C5F2A6BC}"/>
              </a:ext>
            </a:extLst>
          </p:cNvPr>
          <p:cNvSpPr txBox="1"/>
          <p:nvPr/>
        </p:nvSpPr>
        <p:spPr>
          <a:xfrm>
            <a:off x="3866151" y="3690262"/>
            <a:ext cx="52088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fopen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(path, "r");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while(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fgets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maxLength-1,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fp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)) {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strcat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(msg, "\n");	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        send(socket, msg, </a:t>
            </a:r>
            <a:r>
              <a:rPr lang="en-US" altLang="zh-CN" sz="2400" dirty="0" err="1">
                <a:latin typeface="+mj-lt"/>
                <a:cs typeface="Courier New" panose="02070309020205020404" pitchFamily="49" charset="0"/>
              </a:rPr>
              <a:t>strlen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(msg), 0);</a:t>
            </a:r>
          </a:p>
          <a:p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2" name="Text Box 6">
            <a:extLst>
              <a:ext uri="{FF2B5EF4-FFF2-40B4-BE49-F238E27FC236}">
                <a16:creationId xmlns:a16="http://schemas.microsoft.com/office/drawing/2014/main" id="{9C68AD45-B4D7-746A-3EF9-F14150D6B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14" y="5912413"/>
            <a:ext cx="41803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DIFT Query Motivating Example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FAA47291-E6A7-C738-0486-2BADA22BF34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014578" y="4303887"/>
            <a:ext cx="2388376" cy="115042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148D104-163B-86EE-FE93-50F3FE18B8D6}"/>
              </a:ext>
            </a:extLst>
          </p:cNvPr>
          <p:cNvSpPr/>
          <p:nvPr/>
        </p:nvSpPr>
        <p:spPr>
          <a:xfrm>
            <a:off x="5402954" y="4150695"/>
            <a:ext cx="524120" cy="30638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7F439B-E8FA-B02C-8F0A-9ADA801A8B8C}"/>
              </a:ext>
            </a:extLst>
          </p:cNvPr>
          <p:cNvSpPr/>
          <p:nvPr/>
        </p:nvSpPr>
        <p:spPr>
          <a:xfrm>
            <a:off x="5173943" y="4864564"/>
            <a:ext cx="823977" cy="30443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58B2AE7-7018-1EBB-9DFB-A4E731EFF448}"/>
              </a:ext>
            </a:extLst>
          </p:cNvPr>
          <p:cNvCxnSpPr>
            <a:cxnSpLocks/>
            <a:stCxn id="64" idx="3"/>
            <a:endCxn id="67" idx="0"/>
          </p:cNvCxnSpPr>
          <p:nvPr/>
        </p:nvCxnSpPr>
        <p:spPr>
          <a:xfrm flipH="1">
            <a:off x="5585932" y="4303887"/>
            <a:ext cx="341142" cy="560677"/>
          </a:xfrm>
          <a:prstGeom prst="curvedConnector4">
            <a:avLst>
              <a:gd name="adj1" fmla="val -67010"/>
              <a:gd name="adj2" fmla="val 63661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7EE7225-629B-641B-38A8-61B0FA3A140E}"/>
              </a:ext>
            </a:extLst>
          </p:cNvPr>
          <p:cNvCxnSpPr>
            <a:cxnSpLocks/>
            <a:stCxn id="67" idx="2"/>
            <a:endCxn id="59" idx="2"/>
          </p:cNvCxnSpPr>
          <p:nvPr/>
        </p:nvCxnSpPr>
        <p:spPr>
          <a:xfrm rot="5400000" flipH="1" flipV="1">
            <a:off x="8172349" y="2393504"/>
            <a:ext cx="189076" cy="5361911"/>
          </a:xfrm>
          <a:prstGeom prst="curvedConnector3">
            <a:avLst>
              <a:gd name="adj1" fmla="val -208306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 Box 6">
            <a:extLst>
              <a:ext uri="{FF2B5EF4-FFF2-40B4-BE49-F238E27FC236}">
                <a16:creationId xmlns:a16="http://schemas.microsoft.com/office/drawing/2014/main" id="{7917421C-7398-7C81-0582-2C841F2F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086" y="5765512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3" name="矩形 36">
            <a:extLst>
              <a:ext uri="{FF2B5EF4-FFF2-40B4-BE49-F238E27FC236}">
                <a16:creationId xmlns:a16="http://schemas.microsoft.com/office/drawing/2014/main" id="{42D71CFE-71F2-6B81-97DA-9305DEFFF43D}"/>
              </a:ext>
            </a:extLst>
          </p:cNvPr>
          <p:cNvSpPr/>
          <p:nvPr/>
        </p:nvSpPr>
        <p:spPr>
          <a:xfrm>
            <a:off x="1615951" y="4544992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/opt/secret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4" name="图片 37" descr="形状&#10;&#10;低可信度描述已自动生成">
            <a:extLst>
              <a:ext uri="{FF2B5EF4-FFF2-40B4-BE49-F238E27FC236}">
                <a16:creationId xmlns:a16="http://schemas.microsoft.com/office/drawing/2014/main" id="{B5F495CA-BF8C-000D-361A-BD1EEDBB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10" y="4491886"/>
            <a:ext cx="535848" cy="563412"/>
          </a:xfrm>
          <a:prstGeom prst="rect">
            <a:avLst/>
          </a:prstGeom>
        </p:spPr>
      </p:pic>
      <p:sp>
        <p:nvSpPr>
          <p:cNvPr id="75" name="矩形 36">
            <a:extLst>
              <a:ext uri="{FF2B5EF4-FFF2-40B4-BE49-F238E27FC236}">
                <a16:creationId xmlns:a16="http://schemas.microsoft.com/office/drawing/2014/main" id="{F4EE3831-F9DD-92DD-6F8F-09BF925B834D}"/>
              </a:ext>
            </a:extLst>
          </p:cNvPr>
          <p:cNvSpPr/>
          <p:nvPr/>
        </p:nvSpPr>
        <p:spPr>
          <a:xfrm>
            <a:off x="1573971" y="3857187"/>
            <a:ext cx="1653413" cy="4190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Malicious Input 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Picture 2" descr="Console Command Line Svg Png Icon Free Download (#1661) - OnlineWebFonts.COM">
            <a:extLst>
              <a:ext uri="{FF2B5EF4-FFF2-40B4-BE49-F238E27FC236}">
                <a16:creationId xmlns:a16="http://schemas.microsoft.com/office/drawing/2014/main" id="{0C19C2F0-AF4A-BB36-419C-E5ABED33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2" y="3791213"/>
            <a:ext cx="551015" cy="5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043F240C-192C-0CDC-E8BA-A26D9DFEFC14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 flipV="1">
            <a:off x="3227384" y="3951537"/>
            <a:ext cx="2096487" cy="11518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FF01CB4-C046-C684-C941-04D3859BA219}"/>
              </a:ext>
            </a:extLst>
          </p:cNvPr>
          <p:cNvSpPr/>
          <p:nvPr/>
        </p:nvSpPr>
        <p:spPr>
          <a:xfrm>
            <a:off x="5323871" y="3798345"/>
            <a:ext cx="553078" cy="306384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9FE4137-D4F4-6565-3C95-C1CE377B6D71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3034927" y="4303887"/>
            <a:ext cx="2368027" cy="44349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23AAD6E-2A14-B2CB-6C5B-8ED6A71EB53F}"/>
              </a:ext>
            </a:extLst>
          </p:cNvPr>
          <p:cNvSpPr txBox="1"/>
          <p:nvPr/>
        </p:nvSpPr>
        <p:spPr>
          <a:xfrm>
            <a:off x="3284173" y="3519405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E5146F-C9C2-D0EC-ABD5-CEB9744FCD37}"/>
              </a:ext>
            </a:extLst>
          </p:cNvPr>
          <p:cNvSpPr txBox="1"/>
          <p:nvPr/>
        </p:nvSpPr>
        <p:spPr>
          <a:xfrm>
            <a:off x="3195898" y="4183588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3966AE-6172-0BEE-27F4-E244622FF875}"/>
              </a:ext>
            </a:extLst>
          </p:cNvPr>
          <p:cNvSpPr txBox="1"/>
          <p:nvPr/>
        </p:nvSpPr>
        <p:spPr>
          <a:xfrm>
            <a:off x="3237538" y="4844875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DF625F2D-2AB9-3893-ADDA-50731E90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49" y="5696969"/>
            <a:ext cx="2111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Sink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C3EED-A593-10A5-16B3-101081029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7E29B-D5E5-7DD6-E662-D8864D20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898"/>
            <a:ext cx="10515600" cy="4351338"/>
          </a:xfrm>
        </p:spPr>
        <p:txBody>
          <a:bodyPr/>
          <a:lstStyle/>
          <a:p>
            <a:r>
              <a:rPr lang="en-US" dirty="0"/>
              <a:t>Offline DIFT query on instruction execution traces</a:t>
            </a:r>
          </a:p>
          <a:p>
            <a:r>
              <a:rPr lang="en-US" dirty="0"/>
              <a:t>(Segment-tree-like) Query Tree</a:t>
            </a:r>
          </a:p>
          <a:p>
            <a:pPr lvl="1"/>
            <a:r>
              <a:rPr lang="en-US" dirty="0"/>
              <a:t>Leaf nodes: </a:t>
            </a:r>
            <a:r>
              <a:rPr lang="en-US" dirty="0" err="1"/>
              <a:t>FlowMatrix</a:t>
            </a:r>
            <a:r>
              <a:rPr lang="en-US" dirty="0"/>
              <a:t> for a single instruction</a:t>
            </a:r>
          </a:p>
          <a:p>
            <a:pPr lvl="1"/>
            <a:r>
              <a:rPr lang="en-US" dirty="0"/>
              <a:t>Non-leaf nodes: Summarized </a:t>
            </a:r>
            <a:r>
              <a:rPr lang="en-US" dirty="0" err="1"/>
              <a:t>FlowMatrices</a:t>
            </a:r>
            <a:r>
              <a:rPr lang="en-US" dirty="0"/>
              <a:t> of two child nodes</a:t>
            </a:r>
          </a:p>
          <a:p>
            <a:r>
              <a:rPr lang="en-US" dirty="0"/>
              <a:t>Pre-processing (Tree Construction): Linear time complexity</a:t>
            </a:r>
          </a:p>
          <a:p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80944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810000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4639056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5468112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6309360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7138416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7967472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8796528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3398520" y="5409633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5050536" y="5409634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圆角矩形 18"/>
          <p:cNvSpPr/>
          <p:nvPr/>
        </p:nvSpPr>
        <p:spPr>
          <a:xfrm>
            <a:off x="6739128" y="5409634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8378952" y="5409633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4218432" y="4858387"/>
            <a:ext cx="292608" cy="2834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7543800" y="4858387"/>
            <a:ext cx="292608" cy="2834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5887474" y="4298796"/>
            <a:ext cx="292608" cy="283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曲线连接符 25"/>
          <p:cNvCxnSpPr>
            <a:stCxn id="8" idx="0"/>
            <a:endCxn id="17" idx="2"/>
          </p:cNvCxnSpPr>
          <p:nvPr/>
        </p:nvCxnSpPr>
        <p:spPr>
          <a:xfrm rot="5400000" flipH="1" flipV="1">
            <a:off x="3201641" y="5618705"/>
            <a:ext cx="268791" cy="417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9" idx="0"/>
            <a:endCxn id="17" idx="2"/>
          </p:cNvCxnSpPr>
          <p:nvPr/>
        </p:nvCxnSpPr>
        <p:spPr>
          <a:xfrm rot="16200000" flipV="1">
            <a:off x="3616169" y="5621753"/>
            <a:ext cx="268791" cy="411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7" idx="0"/>
            <a:endCxn id="21" idx="2"/>
          </p:cNvCxnSpPr>
          <p:nvPr/>
        </p:nvCxnSpPr>
        <p:spPr>
          <a:xfrm rot="5400000" flipH="1" flipV="1">
            <a:off x="3820889" y="4865786"/>
            <a:ext cx="267782" cy="81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0"/>
            <a:endCxn id="21" idx="2"/>
          </p:cNvCxnSpPr>
          <p:nvPr/>
        </p:nvCxnSpPr>
        <p:spPr>
          <a:xfrm rot="16200000" flipV="1">
            <a:off x="4646897" y="4859691"/>
            <a:ext cx="267783" cy="832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0" idx="0"/>
            <a:endCxn id="18" idx="2"/>
          </p:cNvCxnSpPr>
          <p:nvPr/>
        </p:nvCxnSpPr>
        <p:spPr>
          <a:xfrm rot="5400000" flipH="1" flipV="1">
            <a:off x="4856705" y="5621753"/>
            <a:ext cx="268790" cy="411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1" idx="0"/>
            <a:endCxn id="18" idx="2"/>
          </p:cNvCxnSpPr>
          <p:nvPr/>
        </p:nvCxnSpPr>
        <p:spPr>
          <a:xfrm rot="16200000" flipV="1">
            <a:off x="5271233" y="5618705"/>
            <a:ext cx="268790" cy="417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0"/>
            <a:endCxn id="19" idx="2"/>
          </p:cNvCxnSpPr>
          <p:nvPr/>
        </p:nvCxnSpPr>
        <p:spPr>
          <a:xfrm rot="5400000" flipH="1" flipV="1">
            <a:off x="6536153" y="5612609"/>
            <a:ext cx="268790" cy="429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4" idx="0"/>
            <a:endCxn id="19" idx="2"/>
          </p:cNvCxnSpPr>
          <p:nvPr/>
        </p:nvCxnSpPr>
        <p:spPr>
          <a:xfrm rot="16200000" flipV="1">
            <a:off x="6950681" y="5627849"/>
            <a:ext cx="268790" cy="399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5" idx="0"/>
            <a:endCxn id="20" idx="2"/>
          </p:cNvCxnSpPr>
          <p:nvPr/>
        </p:nvCxnSpPr>
        <p:spPr>
          <a:xfrm rot="5400000" flipH="1" flipV="1">
            <a:off x="8185121" y="5621753"/>
            <a:ext cx="268791" cy="411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6" idx="0"/>
            <a:endCxn id="20" idx="2"/>
          </p:cNvCxnSpPr>
          <p:nvPr/>
        </p:nvCxnSpPr>
        <p:spPr>
          <a:xfrm rot="16200000" flipV="1">
            <a:off x="8599649" y="5618705"/>
            <a:ext cx="268791" cy="417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19" idx="0"/>
            <a:endCxn id="23" idx="2"/>
          </p:cNvCxnSpPr>
          <p:nvPr/>
        </p:nvCxnSpPr>
        <p:spPr>
          <a:xfrm rot="5400000" flipH="1" flipV="1">
            <a:off x="7153877" y="4873407"/>
            <a:ext cx="267783" cy="80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0" idx="0"/>
            <a:endCxn id="23" idx="2"/>
          </p:cNvCxnSpPr>
          <p:nvPr/>
        </p:nvCxnSpPr>
        <p:spPr>
          <a:xfrm rot="16200000" flipV="1">
            <a:off x="7973789" y="4858166"/>
            <a:ext cx="267782" cy="835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21" idx="0"/>
            <a:endCxn id="24" idx="2"/>
          </p:cNvCxnSpPr>
          <p:nvPr/>
        </p:nvCxnSpPr>
        <p:spPr>
          <a:xfrm rot="5400000" flipH="1" flipV="1">
            <a:off x="5061194" y="3885803"/>
            <a:ext cx="276127" cy="16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3" idx="0"/>
            <a:endCxn id="24" idx="2"/>
          </p:cNvCxnSpPr>
          <p:nvPr/>
        </p:nvCxnSpPr>
        <p:spPr>
          <a:xfrm rot="16200000" flipV="1">
            <a:off x="6723878" y="3892161"/>
            <a:ext cx="276127" cy="1656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A32DD7D0-9580-0B42-27A2-477DBBA974CB}"/>
              </a:ext>
            </a:extLst>
          </p:cNvPr>
          <p:cNvSpPr txBox="1">
            <a:spLocks/>
          </p:cNvSpPr>
          <p:nvPr/>
        </p:nvSpPr>
        <p:spPr>
          <a:xfrm>
            <a:off x="838200" y="1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Trace-based Repeated DIFT Query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5264E-EEF9-159F-5452-5B46F03B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0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7E29B-D5E5-7DD6-E662-D8864D20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898"/>
            <a:ext cx="10515600" cy="4351338"/>
          </a:xfrm>
        </p:spPr>
        <p:txBody>
          <a:bodyPr/>
          <a:lstStyle/>
          <a:p>
            <a:r>
              <a:rPr lang="en-US" dirty="0"/>
              <a:t>Offline DIFT query on instruction execution traces</a:t>
            </a:r>
          </a:p>
          <a:p>
            <a:r>
              <a:rPr lang="en-US" dirty="0"/>
              <a:t>(Segment-tree-like) Query Tree</a:t>
            </a:r>
          </a:p>
          <a:p>
            <a:pPr lvl="1"/>
            <a:r>
              <a:rPr lang="en-US" dirty="0"/>
              <a:t>Leaf nodes: </a:t>
            </a:r>
            <a:r>
              <a:rPr lang="en-US" dirty="0" err="1"/>
              <a:t>FlowMatrix</a:t>
            </a:r>
            <a:r>
              <a:rPr lang="en-US" dirty="0"/>
              <a:t> for a single instruction</a:t>
            </a:r>
          </a:p>
          <a:p>
            <a:pPr lvl="1"/>
            <a:r>
              <a:rPr lang="en-US" dirty="0"/>
              <a:t>Non-leaf nodes: Summarized </a:t>
            </a:r>
            <a:r>
              <a:rPr lang="en-US" dirty="0" err="1"/>
              <a:t>FlowMatrices</a:t>
            </a:r>
            <a:r>
              <a:rPr lang="en-US" dirty="0"/>
              <a:t> of two child nodes</a:t>
            </a:r>
          </a:p>
          <a:p>
            <a:r>
              <a:rPr lang="en-US" dirty="0"/>
              <a:t>Pre-processing (Tree Construction): Linear time complexity</a:t>
            </a:r>
          </a:p>
          <a:p>
            <a:r>
              <a:rPr lang="en-US" dirty="0"/>
              <a:t>Query: Logarithmic time complexity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8" name="双大括号 3">
            <a:extLst>
              <a:ext uri="{FF2B5EF4-FFF2-40B4-BE49-F238E27FC236}">
                <a16:creationId xmlns:a16="http://schemas.microsoft.com/office/drawing/2014/main" id="{B285BB8D-0214-F62D-BDD6-1A7D7D6BA2FD}"/>
              </a:ext>
            </a:extLst>
          </p:cNvPr>
          <p:cNvSpPr/>
          <p:nvPr/>
        </p:nvSpPr>
        <p:spPr>
          <a:xfrm rot="5400000">
            <a:off x="4542042" y="3761086"/>
            <a:ext cx="1333908" cy="4140147"/>
          </a:xfrm>
          <a:prstGeom prst="bracePair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4">
            <a:extLst>
              <a:ext uri="{FF2B5EF4-FFF2-40B4-BE49-F238E27FC236}">
                <a16:creationId xmlns:a16="http://schemas.microsoft.com/office/drawing/2014/main" id="{CB20EA3D-00C7-43D7-DFF9-339981C7F12C}"/>
              </a:ext>
            </a:extLst>
          </p:cNvPr>
          <p:cNvSpPr/>
          <p:nvPr/>
        </p:nvSpPr>
        <p:spPr>
          <a:xfrm>
            <a:off x="2834641" y="4888079"/>
            <a:ext cx="5157216" cy="94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圆角矩形 7">
            <a:extLst>
              <a:ext uri="{FF2B5EF4-FFF2-40B4-BE49-F238E27FC236}">
                <a16:creationId xmlns:a16="http://schemas.microsoft.com/office/drawing/2014/main" id="{62F72487-A728-E448-8CB9-7A3EEDC80E47}"/>
              </a:ext>
            </a:extLst>
          </p:cNvPr>
          <p:cNvSpPr/>
          <p:nvPr/>
        </p:nvSpPr>
        <p:spPr>
          <a:xfrm>
            <a:off x="2980944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圆角矩形 8">
            <a:extLst>
              <a:ext uri="{FF2B5EF4-FFF2-40B4-BE49-F238E27FC236}">
                <a16:creationId xmlns:a16="http://schemas.microsoft.com/office/drawing/2014/main" id="{550B50C3-A403-6A4F-7446-E4B92FD0D84A}"/>
              </a:ext>
            </a:extLst>
          </p:cNvPr>
          <p:cNvSpPr/>
          <p:nvPr/>
        </p:nvSpPr>
        <p:spPr>
          <a:xfrm>
            <a:off x="3810000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圆角矩形 9">
            <a:extLst>
              <a:ext uri="{FF2B5EF4-FFF2-40B4-BE49-F238E27FC236}">
                <a16:creationId xmlns:a16="http://schemas.microsoft.com/office/drawing/2014/main" id="{AC5EAA81-3689-0C0D-CAC5-5E6158C48544}"/>
              </a:ext>
            </a:extLst>
          </p:cNvPr>
          <p:cNvSpPr/>
          <p:nvPr/>
        </p:nvSpPr>
        <p:spPr>
          <a:xfrm>
            <a:off x="4639056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圆角矩形 10">
            <a:extLst>
              <a:ext uri="{FF2B5EF4-FFF2-40B4-BE49-F238E27FC236}">
                <a16:creationId xmlns:a16="http://schemas.microsoft.com/office/drawing/2014/main" id="{D3183D8D-56F4-6750-F36A-3FDBFB6D6C2B}"/>
              </a:ext>
            </a:extLst>
          </p:cNvPr>
          <p:cNvSpPr/>
          <p:nvPr/>
        </p:nvSpPr>
        <p:spPr>
          <a:xfrm>
            <a:off x="5468112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圆角矩形 12">
            <a:extLst>
              <a:ext uri="{FF2B5EF4-FFF2-40B4-BE49-F238E27FC236}">
                <a16:creationId xmlns:a16="http://schemas.microsoft.com/office/drawing/2014/main" id="{A6EF0C00-7DDB-EAF0-CE19-82FC20CC6747}"/>
              </a:ext>
            </a:extLst>
          </p:cNvPr>
          <p:cNvSpPr/>
          <p:nvPr/>
        </p:nvSpPr>
        <p:spPr>
          <a:xfrm>
            <a:off x="6309360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圆角矩形 13">
            <a:extLst>
              <a:ext uri="{FF2B5EF4-FFF2-40B4-BE49-F238E27FC236}">
                <a16:creationId xmlns:a16="http://schemas.microsoft.com/office/drawing/2014/main" id="{E3AB71E1-3A4C-7CD6-74CC-291FE7F9D022}"/>
              </a:ext>
            </a:extLst>
          </p:cNvPr>
          <p:cNvSpPr/>
          <p:nvPr/>
        </p:nvSpPr>
        <p:spPr>
          <a:xfrm>
            <a:off x="7138416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圆角矩形 14">
            <a:extLst>
              <a:ext uri="{FF2B5EF4-FFF2-40B4-BE49-F238E27FC236}">
                <a16:creationId xmlns:a16="http://schemas.microsoft.com/office/drawing/2014/main" id="{2A20B35E-0711-0ED8-4007-970012068DC3}"/>
              </a:ext>
            </a:extLst>
          </p:cNvPr>
          <p:cNvSpPr/>
          <p:nvPr/>
        </p:nvSpPr>
        <p:spPr>
          <a:xfrm>
            <a:off x="7967472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圆角矩形 15">
            <a:extLst>
              <a:ext uri="{FF2B5EF4-FFF2-40B4-BE49-F238E27FC236}">
                <a16:creationId xmlns:a16="http://schemas.microsoft.com/office/drawing/2014/main" id="{C1DF20A6-F273-EE92-CB35-BE30E34A4C8B}"/>
              </a:ext>
            </a:extLst>
          </p:cNvPr>
          <p:cNvSpPr/>
          <p:nvPr/>
        </p:nvSpPr>
        <p:spPr>
          <a:xfrm>
            <a:off x="8796528" y="5961888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圆角矩形 16">
            <a:extLst>
              <a:ext uri="{FF2B5EF4-FFF2-40B4-BE49-F238E27FC236}">
                <a16:creationId xmlns:a16="http://schemas.microsoft.com/office/drawing/2014/main" id="{3B202D17-B8AA-E894-3D35-D82D4E23E0A4}"/>
              </a:ext>
            </a:extLst>
          </p:cNvPr>
          <p:cNvSpPr/>
          <p:nvPr/>
        </p:nvSpPr>
        <p:spPr>
          <a:xfrm>
            <a:off x="3398520" y="5409633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圆角矩形 17">
            <a:extLst>
              <a:ext uri="{FF2B5EF4-FFF2-40B4-BE49-F238E27FC236}">
                <a16:creationId xmlns:a16="http://schemas.microsoft.com/office/drawing/2014/main" id="{B7C82518-D056-3677-28D4-6BE5917D51BB}"/>
              </a:ext>
            </a:extLst>
          </p:cNvPr>
          <p:cNvSpPr/>
          <p:nvPr/>
        </p:nvSpPr>
        <p:spPr>
          <a:xfrm>
            <a:off x="5050536" y="5409634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圆角矩形 18">
            <a:extLst>
              <a:ext uri="{FF2B5EF4-FFF2-40B4-BE49-F238E27FC236}">
                <a16:creationId xmlns:a16="http://schemas.microsoft.com/office/drawing/2014/main" id="{CC84A9FA-0C36-8313-5DC0-96DF63DB2F75}"/>
              </a:ext>
            </a:extLst>
          </p:cNvPr>
          <p:cNvSpPr/>
          <p:nvPr/>
        </p:nvSpPr>
        <p:spPr>
          <a:xfrm>
            <a:off x="6739128" y="5409634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圆角矩形 19">
            <a:extLst>
              <a:ext uri="{FF2B5EF4-FFF2-40B4-BE49-F238E27FC236}">
                <a16:creationId xmlns:a16="http://schemas.microsoft.com/office/drawing/2014/main" id="{ECCD86FE-A0BB-02A7-0631-680ACF43AB15}"/>
              </a:ext>
            </a:extLst>
          </p:cNvPr>
          <p:cNvSpPr/>
          <p:nvPr/>
        </p:nvSpPr>
        <p:spPr>
          <a:xfrm>
            <a:off x="8378952" y="5409633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圆角矩形 20">
            <a:extLst>
              <a:ext uri="{FF2B5EF4-FFF2-40B4-BE49-F238E27FC236}">
                <a16:creationId xmlns:a16="http://schemas.microsoft.com/office/drawing/2014/main" id="{1F3F6F4E-8A65-DDD4-2DEF-BCF9DCE5D338}"/>
              </a:ext>
            </a:extLst>
          </p:cNvPr>
          <p:cNvSpPr/>
          <p:nvPr/>
        </p:nvSpPr>
        <p:spPr>
          <a:xfrm>
            <a:off x="4218432" y="4858387"/>
            <a:ext cx="292608" cy="2834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圆角矩形 22">
            <a:extLst>
              <a:ext uri="{FF2B5EF4-FFF2-40B4-BE49-F238E27FC236}">
                <a16:creationId xmlns:a16="http://schemas.microsoft.com/office/drawing/2014/main" id="{D799E9D4-F1F7-3604-8AFE-FC887194C424}"/>
              </a:ext>
            </a:extLst>
          </p:cNvPr>
          <p:cNvSpPr/>
          <p:nvPr/>
        </p:nvSpPr>
        <p:spPr>
          <a:xfrm>
            <a:off x="7543800" y="4858387"/>
            <a:ext cx="292608" cy="2834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圆角矩形 23">
            <a:extLst>
              <a:ext uri="{FF2B5EF4-FFF2-40B4-BE49-F238E27FC236}">
                <a16:creationId xmlns:a16="http://schemas.microsoft.com/office/drawing/2014/main" id="{1CF30BB4-7FE1-87E5-E85B-99BC4540FD04}"/>
              </a:ext>
            </a:extLst>
          </p:cNvPr>
          <p:cNvSpPr/>
          <p:nvPr/>
        </p:nvSpPr>
        <p:spPr>
          <a:xfrm>
            <a:off x="5887474" y="4298796"/>
            <a:ext cx="292608" cy="283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曲线连接符 25">
            <a:extLst>
              <a:ext uri="{FF2B5EF4-FFF2-40B4-BE49-F238E27FC236}">
                <a16:creationId xmlns:a16="http://schemas.microsoft.com/office/drawing/2014/main" id="{B0905FB4-A182-239B-06AA-DBCFD6C17B40}"/>
              </a:ext>
            </a:extLst>
          </p:cNvPr>
          <p:cNvCxnSpPr>
            <a:stCxn id="80" idx="0"/>
            <a:endCxn id="88" idx="2"/>
          </p:cNvCxnSpPr>
          <p:nvPr/>
        </p:nvCxnSpPr>
        <p:spPr>
          <a:xfrm rot="5400000" flipH="1" flipV="1">
            <a:off x="3201641" y="5618705"/>
            <a:ext cx="268791" cy="417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26">
            <a:extLst>
              <a:ext uri="{FF2B5EF4-FFF2-40B4-BE49-F238E27FC236}">
                <a16:creationId xmlns:a16="http://schemas.microsoft.com/office/drawing/2014/main" id="{3E89728E-3F46-E391-7146-CC1A1AC569BA}"/>
              </a:ext>
            </a:extLst>
          </p:cNvPr>
          <p:cNvCxnSpPr>
            <a:stCxn id="81" idx="0"/>
            <a:endCxn id="88" idx="2"/>
          </p:cNvCxnSpPr>
          <p:nvPr/>
        </p:nvCxnSpPr>
        <p:spPr>
          <a:xfrm rot="16200000" flipV="1">
            <a:off x="3616169" y="5621753"/>
            <a:ext cx="268791" cy="411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29">
            <a:extLst>
              <a:ext uri="{FF2B5EF4-FFF2-40B4-BE49-F238E27FC236}">
                <a16:creationId xmlns:a16="http://schemas.microsoft.com/office/drawing/2014/main" id="{05ABB036-5741-80B6-8218-C233CD43E1FE}"/>
              </a:ext>
            </a:extLst>
          </p:cNvPr>
          <p:cNvCxnSpPr>
            <a:stCxn id="88" idx="0"/>
            <a:endCxn id="92" idx="2"/>
          </p:cNvCxnSpPr>
          <p:nvPr/>
        </p:nvCxnSpPr>
        <p:spPr>
          <a:xfrm rot="5400000" flipH="1" flipV="1">
            <a:off x="3820889" y="4865786"/>
            <a:ext cx="267782" cy="81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32">
            <a:extLst>
              <a:ext uri="{FF2B5EF4-FFF2-40B4-BE49-F238E27FC236}">
                <a16:creationId xmlns:a16="http://schemas.microsoft.com/office/drawing/2014/main" id="{6FD8F359-DF2C-5376-923A-297724B58655}"/>
              </a:ext>
            </a:extLst>
          </p:cNvPr>
          <p:cNvCxnSpPr>
            <a:stCxn id="89" idx="0"/>
            <a:endCxn id="92" idx="2"/>
          </p:cNvCxnSpPr>
          <p:nvPr/>
        </p:nvCxnSpPr>
        <p:spPr>
          <a:xfrm rot="16200000" flipV="1">
            <a:off x="4646897" y="4859691"/>
            <a:ext cx="267783" cy="832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35">
            <a:extLst>
              <a:ext uri="{FF2B5EF4-FFF2-40B4-BE49-F238E27FC236}">
                <a16:creationId xmlns:a16="http://schemas.microsoft.com/office/drawing/2014/main" id="{91E654C6-C067-5CF8-88A5-ACC6D216B864}"/>
              </a:ext>
            </a:extLst>
          </p:cNvPr>
          <p:cNvCxnSpPr>
            <a:stCxn id="82" idx="0"/>
            <a:endCxn id="89" idx="2"/>
          </p:cNvCxnSpPr>
          <p:nvPr/>
        </p:nvCxnSpPr>
        <p:spPr>
          <a:xfrm rot="5400000" flipH="1" flipV="1">
            <a:off x="4856705" y="5621753"/>
            <a:ext cx="268790" cy="411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38">
            <a:extLst>
              <a:ext uri="{FF2B5EF4-FFF2-40B4-BE49-F238E27FC236}">
                <a16:creationId xmlns:a16="http://schemas.microsoft.com/office/drawing/2014/main" id="{0C0EE48F-41CA-CA64-63B3-714A69342BCE}"/>
              </a:ext>
            </a:extLst>
          </p:cNvPr>
          <p:cNvCxnSpPr>
            <a:stCxn id="83" idx="0"/>
            <a:endCxn id="89" idx="2"/>
          </p:cNvCxnSpPr>
          <p:nvPr/>
        </p:nvCxnSpPr>
        <p:spPr>
          <a:xfrm rot="16200000" flipV="1">
            <a:off x="5271233" y="5618705"/>
            <a:ext cx="268790" cy="417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41">
            <a:extLst>
              <a:ext uri="{FF2B5EF4-FFF2-40B4-BE49-F238E27FC236}">
                <a16:creationId xmlns:a16="http://schemas.microsoft.com/office/drawing/2014/main" id="{8858C13B-9969-A95F-0843-9FFAB4C8FEC2}"/>
              </a:ext>
            </a:extLst>
          </p:cNvPr>
          <p:cNvCxnSpPr>
            <a:stCxn id="84" idx="0"/>
            <a:endCxn id="90" idx="2"/>
          </p:cNvCxnSpPr>
          <p:nvPr/>
        </p:nvCxnSpPr>
        <p:spPr>
          <a:xfrm rot="5400000" flipH="1" flipV="1">
            <a:off x="6536153" y="5612609"/>
            <a:ext cx="268790" cy="429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44">
            <a:extLst>
              <a:ext uri="{FF2B5EF4-FFF2-40B4-BE49-F238E27FC236}">
                <a16:creationId xmlns:a16="http://schemas.microsoft.com/office/drawing/2014/main" id="{4C711CF4-86A0-4C4D-3515-367D4C1F561E}"/>
              </a:ext>
            </a:extLst>
          </p:cNvPr>
          <p:cNvCxnSpPr>
            <a:stCxn id="85" idx="0"/>
            <a:endCxn id="90" idx="2"/>
          </p:cNvCxnSpPr>
          <p:nvPr/>
        </p:nvCxnSpPr>
        <p:spPr>
          <a:xfrm rot="16200000" flipV="1">
            <a:off x="6950681" y="5627849"/>
            <a:ext cx="268790" cy="399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47">
            <a:extLst>
              <a:ext uri="{FF2B5EF4-FFF2-40B4-BE49-F238E27FC236}">
                <a16:creationId xmlns:a16="http://schemas.microsoft.com/office/drawing/2014/main" id="{BE5F4077-60B7-6CE5-584B-F6D8CBF576A7}"/>
              </a:ext>
            </a:extLst>
          </p:cNvPr>
          <p:cNvCxnSpPr>
            <a:stCxn id="86" idx="0"/>
            <a:endCxn id="91" idx="2"/>
          </p:cNvCxnSpPr>
          <p:nvPr/>
        </p:nvCxnSpPr>
        <p:spPr>
          <a:xfrm rot="5400000" flipH="1" flipV="1">
            <a:off x="8185121" y="5621753"/>
            <a:ext cx="268791" cy="411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50">
            <a:extLst>
              <a:ext uri="{FF2B5EF4-FFF2-40B4-BE49-F238E27FC236}">
                <a16:creationId xmlns:a16="http://schemas.microsoft.com/office/drawing/2014/main" id="{9B0A5BD9-C2DC-DBB1-5465-53DEF4E3C6BB}"/>
              </a:ext>
            </a:extLst>
          </p:cNvPr>
          <p:cNvCxnSpPr>
            <a:stCxn id="87" idx="0"/>
            <a:endCxn id="91" idx="2"/>
          </p:cNvCxnSpPr>
          <p:nvPr/>
        </p:nvCxnSpPr>
        <p:spPr>
          <a:xfrm rot="16200000" flipV="1">
            <a:off x="8599649" y="5618705"/>
            <a:ext cx="268791" cy="417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58">
            <a:extLst>
              <a:ext uri="{FF2B5EF4-FFF2-40B4-BE49-F238E27FC236}">
                <a16:creationId xmlns:a16="http://schemas.microsoft.com/office/drawing/2014/main" id="{3FA307FC-9252-67DD-4D66-14019339E00B}"/>
              </a:ext>
            </a:extLst>
          </p:cNvPr>
          <p:cNvCxnSpPr>
            <a:stCxn id="90" idx="0"/>
            <a:endCxn id="93" idx="2"/>
          </p:cNvCxnSpPr>
          <p:nvPr/>
        </p:nvCxnSpPr>
        <p:spPr>
          <a:xfrm rot="5400000" flipH="1" flipV="1">
            <a:off x="7153877" y="4873407"/>
            <a:ext cx="267783" cy="80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61">
            <a:extLst>
              <a:ext uri="{FF2B5EF4-FFF2-40B4-BE49-F238E27FC236}">
                <a16:creationId xmlns:a16="http://schemas.microsoft.com/office/drawing/2014/main" id="{85E15A5E-C8B5-880F-C464-A1F4FD5E784E}"/>
              </a:ext>
            </a:extLst>
          </p:cNvPr>
          <p:cNvCxnSpPr>
            <a:stCxn id="91" idx="0"/>
            <a:endCxn id="93" idx="2"/>
          </p:cNvCxnSpPr>
          <p:nvPr/>
        </p:nvCxnSpPr>
        <p:spPr>
          <a:xfrm rot="16200000" flipV="1">
            <a:off x="7973789" y="4858166"/>
            <a:ext cx="267782" cy="835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64">
            <a:extLst>
              <a:ext uri="{FF2B5EF4-FFF2-40B4-BE49-F238E27FC236}">
                <a16:creationId xmlns:a16="http://schemas.microsoft.com/office/drawing/2014/main" id="{8E6DF32A-F792-F833-9D10-44A068E8D573}"/>
              </a:ext>
            </a:extLst>
          </p:cNvPr>
          <p:cNvCxnSpPr>
            <a:stCxn id="92" idx="0"/>
            <a:endCxn id="94" idx="2"/>
          </p:cNvCxnSpPr>
          <p:nvPr/>
        </p:nvCxnSpPr>
        <p:spPr>
          <a:xfrm rot="5400000" flipH="1" flipV="1">
            <a:off x="5061194" y="3885803"/>
            <a:ext cx="276127" cy="16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67">
            <a:extLst>
              <a:ext uri="{FF2B5EF4-FFF2-40B4-BE49-F238E27FC236}">
                <a16:creationId xmlns:a16="http://schemas.microsoft.com/office/drawing/2014/main" id="{70330E83-01F1-485D-BDF6-F0911F4B41F4}"/>
              </a:ext>
            </a:extLst>
          </p:cNvPr>
          <p:cNvCxnSpPr>
            <a:stCxn id="93" idx="0"/>
            <a:endCxn id="94" idx="2"/>
          </p:cNvCxnSpPr>
          <p:nvPr/>
        </p:nvCxnSpPr>
        <p:spPr>
          <a:xfrm rot="16200000" flipV="1">
            <a:off x="6723878" y="3892161"/>
            <a:ext cx="276127" cy="1656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21">
            <a:extLst>
              <a:ext uri="{FF2B5EF4-FFF2-40B4-BE49-F238E27FC236}">
                <a16:creationId xmlns:a16="http://schemas.microsoft.com/office/drawing/2014/main" id="{52545932-FD98-1E67-12C9-AD5E3B3E4E1E}"/>
              </a:ext>
            </a:extLst>
          </p:cNvPr>
          <p:cNvSpPr txBox="1"/>
          <p:nvPr/>
        </p:nvSpPr>
        <p:spPr>
          <a:xfrm>
            <a:off x="4180594" y="6533110"/>
            <a:ext cx="19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DIFT Query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圆角矩形 24">
            <a:extLst>
              <a:ext uri="{FF2B5EF4-FFF2-40B4-BE49-F238E27FC236}">
                <a16:creationId xmlns:a16="http://schemas.microsoft.com/office/drawing/2014/main" id="{3E0D6907-60F4-62E1-5801-C133A18D8CD0}"/>
              </a:ext>
            </a:extLst>
          </p:cNvPr>
          <p:cNvSpPr/>
          <p:nvPr/>
        </p:nvSpPr>
        <p:spPr>
          <a:xfrm>
            <a:off x="4209286" y="4840097"/>
            <a:ext cx="313427" cy="3131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圆角矩形 24">
            <a:extLst>
              <a:ext uri="{FF2B5EF4-FFF2-40B4-BE49-F238E27FC236}">
                <a16:creationId xmlns:a16="http://schemas.microsoft.com/office/drawing/2014/main" id="{44C9CC53-7DF7-C23A-A170-29AFC7C65939}"/>
              </a:ext>
            </a:extLst>
          </p:cNvPr>
          <p:cNvSpPr/>
          <p:nvPr/>
        </p:nvSpPr>
        <p:spPr>
          <a:xfrm>
            <a:off x="6739127" y="5405569"/>
            <a:ext cx="313427" cy="3131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F14D9B7-5F6D-ECCA-D96D-1CAB4F24DBE5}"/>
              </a:ext>
            </a:extLst>
          </p:cNvPr>
          <p:cNvSpPr txBox="1">
            <a:spLocks/>
          </p:cNvSpPr>
          <p:nvPr/>
        </p:nvSpPr>
        <p:spPr>
          <a:xfrm>
            <a:off x="838200" y="1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Trace-based Repeated DIFT Query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99D7B-8CA7-E8C9-8058-0C53BFC41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1" y="1088967"/>
            <a:ext cx="103825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Evaluation Aspects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fast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-based DIFT query?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much improvement is achieved by GPU assistance?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Throughput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throughput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-based DIFT queries?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does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-based DIFT query compare with existing taint tools and DIFT query systems?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Date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 CVEs and 7 common applications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E9FE36E-1C58-7F34-DA53-B139166E8F5E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7D1D6-8D2C-2B43-BF8E-52A34D21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0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2" y="1088967"/>
            <a:ext cx="10149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How fast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-based DIFT query?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Most DIFT query requests can be answered in less than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0.5 sec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B8E8B6-6ED7-BF83-8C70-21BA46EF3180}"/>
              </a:ext>
            </a:extLst>
          </p:cNvPr>
          <p:cNvGraphicFramePr>
            <a:graphicFrameLocks/>
          </p:cNvGraphicFramePr>
          <p:nvPr/>
        </p:nvGraphicFramePr>
        <p:xfrm>
          <a:off x="1130532" y="2900366"/>
          <a:ext cx="10149840" cy="372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2A795EF7-4BB9-02FD-1F96-83542B934A5E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75B8-DC3A-E66F-D868-B84E351F7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4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2" y="1088967"/>
            <a:ext cx="10149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Performance improvement enabled by GPU: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5.6 times faster than our CPU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Throughput: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5,000,000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dataflows per second on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Compared with others 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Our throughput is three orders of magnitude larger than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LibDFT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Comparable with server-cluster-based solution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JetStream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(achieved by 128 CPU cores)</a:t>
            </a:r>
          </a:p>
          <a:p>
            <a:pPr lvl="1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795EF7-4BB9-02FD-1F96-83542B934A5E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Graphic 2" descr="Pie char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6B0FFEC-254E-C0A7-0181-02EAFAE67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3446" y="6251193"/>
            <a:ext cx="398554" cy="39855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4D06DE-C0D3-F647-8BBF-82FD30DEF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0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7308C-D0A6-A18A-6F67-22FD688C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82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FlowMatrix</a:t>
            </a:r>
            <a:r>
              <a:rPr lang="en-US" altLang="zh-CN" b="1" dirty="0"/>
              <a:t>: a </a:t>
            </a:r>
            <a:r>
              <a:rPr lang="en-US" b="1" dirty="0"/>
              <a:t>Matrix-based DIFT Representation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We recognize linearity of trace-based information flow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We propose a matrix-based representation for DIFT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GPU-assisted DIFT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/>
              <a:t>FlowMatrix</a:t>
            </a:r>
            <a:r>
              <a:rPr lang="en-US" sz="2800" dirty="0"/>
              <a:t> enables GPU as co-processors for efficient DIFT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DIFT Query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We design an efficient DIFT query with high throughput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7733533-E8C2-F0FF-C6C4-B65EA6230A33}"/>
              </a:ext>
            </a:extLst>
          </p:cNvPr>
          <p:cNvSpPr txBox="1">
            <a:spLocks/>
          </p:cNvSpPr>
          <p:nvPr/>
        </p:nvSpPr>
        <p:spPr>
          <a:xfrm>
            <a:off x="838200" y="-2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Summary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1F723-BD13-26EA-4978-EA02152D2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5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5101648"/>
          </a:xfrm>
        </p:spPr>
        <p:txBody>
          <a:bodyPr>
            <a:normAutofit/>
          </a:bodyPr>
          <a:lstStyle/>
          <a:p>
            <a:r>
              <a:rPr lang="en-US" dirty="0"/>
              <a:t>From specific to broader data structures in information flow tasks: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[1: Sequence] How to accelerating information flow tracking in sequential data?</a:t>
            </a:r>
          </a:p>
          <a:p>
            <a:pPr lvl="1"/>
            <a:r>
              <a:rPr lang="en-US" b="1" dirty="0"/>
              <a:t>[2: Partial Order Graph]</a:t>
            </a:r>
            <a:r>
              <a:rPr lang="en-US" dirty="0"/>
              <a:t> How to streamlining information flow identification in partial order graphs?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[3: Proposed Work – General Digraph]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How to optimize analysis with information flows in direct graphs for specified task?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8E7091-9861-B0D1-9A2D-D0B724DF0578}"/>
              </a:ext>
            </a:extLst>
          </p:cNvPr>
          <p:cNvSpPr/>
          <p:nvPr/>
        </p:nvSpPr>
        <p:spPr>
          <a:xfrm>
            <a:off x="5923804" y="440178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6391F5-2E4B-7315-1203-573E142C103A}"/>
              </a:ext>
            </a:extLst>
          </p:cNvPr>
          <p:cNvSpPr/>
          <p:nvPr/>
        </p:nvSpPr>
        <p:spPr>
          <a:xfrm>
            <a:off x="5741712" y="477388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91E4FD-F0C0-7FEB-8F00-2616170122BC}"/>
              </a:ext>
            </a:extLst>
          </p:cNvPr>
          <p:cNvSpPr/>
          <p:nvPr/>
        </p:nvSpPr>
        <p:spPr>
          <a:xfrm>
            <a:off x="6086108" y="477388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3E0BA-E7CD-B38F-07D1-D6B9D2402A41}"/>
              </a:ext>
            </a:extLst>
          </p:cNvPr>
          <p:cNvSpPr/>
          <p:nvPr/>
        </p:nvSpPr>
        <p:spPr>
          <a:xfrm>
            <a:off x="5923804" y="514597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6BFA14-21D0-34A4-C2E1-D7C585539444}"/>
              </a:ext>
            </a:extLst>
          </p:cNvPr>
          <p:cNvSpPr/>
          <p:nvPr/>
        </p:nvSpPr>
        <p:spPr>
          <a:xfrm>
            <a:off x="5918854" y="551806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A1E12-6809-1F4B-29C6-2CCBF580330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832757" y="4587834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F25359-AFF6-0B0F-48F6-F9AE2E42F25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923801" y="4866904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A057C-1908-00E9-4FB5-D2874ABF988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014849" y="4959927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FD42C-2B63-F6B4-854A-EE106E7F1A9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009899" y="5332022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EC1A35-F946-51F9-C5BE-61349F0533B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14849" y="4587834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93B93-D694-507F-06AC-929A33CE1D1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5832757" y="4959928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2A7246-B473-207D-78C6-A60013D08D62}"/>
              </a:ext>
            </a:extLst>
          </p:cNvPr>
          <p:cNvSpPr txBox="1"/>
          <p:nvPr/>
        </p:nvSpPr>
        <p:spPr>
          <a:xfrm>
            <a:off x="5001689" y="607621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Partial Order 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DFE196-42D8-5947-9B36-EB5ED59A72CA}"/>
              </a:ext>
            </a:extLst>
          </p:cNvPr>
          <p:cNvSpPr/>
          <p:nvPr/>
        </p:nvSpPr>
        <p:spPr>
          <a:xfrm>
            <a:off x="5915888" y="588938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F2E2AC-8BCB-8997-7ED4-3EDC122F63D2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6006933" y="5704116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Reduction in Information 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2F4C3-02BD-539E-1DE8-A0B043F91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868290-0A0B-BEBA-6308-9415A2D3CA57}"/>
                  </a:ext>
                </a:extLst>
              </p:cNvPr>
              <p:cNvSpPr txBox="1"/>
              <p:nvPr/>
            </p:nvSpPr>
            <p:spPr>
              <a:xfrm>
                <a:off x="1580137" y="3454800"/>
                <a:ext cx="3734198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gzip</a:t>
                </a:r>
                <a:r>
                  <a:rPr lang="en-US" dirty="0"/>
                  <a:t>, read, secret.txt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gzip</a:t>
                </a:r>
                <a:r>
                  <a:rPr lang="en-US" dirty="0"/>
                  <a:t>, write, secret.gz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ccrypt</a:t>
                </a:r>
                <a:r>
                  <a:rPr lang="en-US" dirty="0"/>
                  <a:t>, read, secret.gz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ccrypt</a:t>
                </a:r>
                <a:r>
                  <a:rPr lang="en-US" dirty="0"/>
                  <a:t>, write, </a:t>
                </a:r>
                <a:r>
                  <a:rPr lang="en-US" dirty="0" err="1"/>
                  <a:t>secret.gz.cpt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curl, read, </a:t>
                </a:r>
                <a:r>
                  <a:rPr lang="en-US" dirty="0" err="1"/>
                  <a:t>secret.gz.cpt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curl, send, </a:t>
                </a:r>
                <a:r>
                  <a:rPr lang="en-US" dirty="0"/>
                  <a:t>162.66.239.75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868290-0A0B-BEBA-6308-9415A2D3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37" y="3454800"/>
                <a:ext cx="3734198" cy="2031325"/>
              </a:xfrm>
              <a:prstGeom prst="rect">
                <a:avLst/>
              </a:prstGeom>
              <a:blipFill>
                <a:blip r:embed="rId2"/>
                <a:stretch>
                  <a:fillRect l="-1138" t="-1493" b="-3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E334C0-7EFB-1C36-090E-DE86A08F46AD}"/>
              </a:ext>
            </a:extLst>
          </p:cNvPr>
          <p:cNvSpPr txBox="1"/>
          <p:nvPr/>
        </p:nvSpPr>
        <p:spPr>
          <a:xfrm>
            <a:off x="1370488" y="5688963"/>
            <a:ext cx="394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Audit Records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EAFC79-5F00-4A2D-D870-E65B900E7488}"/>
              </a:ext>
            </a:extLst>
          </p:cNvPr>
          <p:cNvSpPr/>
          <p:nvPr/>
        </p:nvSpPr>
        <p:spPr>
          <a:xfrm>
            <a:off x="5905758" y="4306844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12F10-1057-FB4B-706F-13B7B08466CA}"/>
              </a:ext>
            </a:extLst>
          </p:cNvPr>
          <p:cNvSpPr txBox="1"/>
          <p:nvPr/>
        </p:nvSpPr>
        <p:spPr>
          <a:xfrm>
            <a:off x="7068119" y="5688963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74123-1A7D-45F2-2CF1-C197E34C0653}"/>
              </a:ext>
            </a:extLst>
          </p:cNvPr>
          <p:cNvSpPr/>
          <p:nvPr/>
        </p:nvSpPr>
        <p:spPr>
          <a:xfrm>
            <a:off x="6903940" y="4191236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B8736-766F-7F00-5D93-80157868750F}"/>
              </a:ext>
            </a:extLst>
          </p:cNvPr>
          <p:cNvGrpSpPr/>
          <p:nvPr/>
        </p:nvGrpSpPr>
        <p:grpSpPr>
          <a:xfrm>
            <a:off x="6573454" y="3436788"/>
            <a:ext cx="1252658" cy="320963"/>
            <a:chOff x="1459685" y="753353"/>
            <a:chExt cx="1111541" cy="3209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AC515-08C4-6283-B263-2F3FA77AEA7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C891B9-063E-9867-7944-583B3F3E24B4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A5AD0-056F-C884-F254-DFF11144D71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rot="5400000">
            <a:off x="6982976" y="3974428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E65F5-722B-9F79-E753-7EBD9C9BE58F}"/>
              </a:ext>
            </a:extLst>
          </p:cNvPr>
          <p:cNvSpPr txBox="1"/>
          <p:nvPr/>
        </p:nvSpPr>
        <p:spPr>
          <a:xfrm>
            <a:off x="6604577" y="37732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45AAEB-1B00-2BDF-55DB-73CF7604C809}"/>
              </a:ext>
            </a:extLst>
          </p:cNvPr>
          <p:cNvGrpSpPr/>
          <p:nvPr/>
        </p:nvGrpSpPr>
        <p:grpSpPr>
          <a:xfrm>
            <a:off x="8154613" y="3401066"/>
            <a:ext cx="1252658" cy="320963"/>
            <a:chOff x="1459685" y="753353"/>
            <a:chExt cx="1111541" cy="3209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8E8221-1E4C-47C6-CD3A-6DE09D8B423C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7CB91-C281-EE62-8E4E-E7D79FCCCD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5D3AA10-6094-7952-35D6-2A936AE96940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7495364" y="3564212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7114A3-F912-B7C0-A866-56B6FE6A9772}"/>
              </a:ext>
            </a:extLst>
          </p:cNvPr>
          <p:cNvSpPr txBox="1"/>
          <p:nvPr/>
        </p:nvSpPr>
        <p:spPr>
          <a:xfrm>
            <a:off x="7678998" y="376895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60C2C5-C637-F34E-7979-784A8B3B1CF6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>
          <a:xfrm rot="5400000">
            <a:off x="8545391" y="3956388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2CC2D51-56AE-AC30-C0A6-53277AC56A5A}"/>
              </a:ext>
            </a:extLst>
          </p:cNvPr>
          <p:cNvSpPr/>
          <p:nvPr/>
        </p:nvSpPr>
        <p:spPr>
          <a:xfrm>
            <a:off x="8428979" y="4191940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C1693-EEEF-B7AC-C9F1-0F0A43E443A1}"/>
              </a:ext>
            </a:extLst>
          </p:cNvPr>
          <p:cNvSpPr txBox="1"/>
          <p:nvPr/>
        </p:nvSpPr>
        <p:spPr>
          <a:xfrm>
            <a:off x="8588051" y="377488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0C60A6F-B181-2F84-0361-D919F0C1686D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 flipV="1">
            <a:off x="9130518" y="3574890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6039F-9E6B-C3B0-FF45-473B8DC877CE}"/>
              </a:ext>
            </a:extLst>
          </p:cNvPr>
          <p:cNvGrpSpPr/>
          <p:nvPr/>
        </p:nvGrpSpPr>
        <p:grpSpPr>
          <a:xfrm>
            <a:off x="9689995" y="3411744"/>
            <a:ext cx="1498083" cy="320963"/>
            <a:chOff x="1459685" y="753353"/>
            <a:chExt cx="1111541" cy="3209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81AF9A-4311-F65C-9609-83F33709A57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4FF8AC-65A9-6E7A-15D8-0139F8290302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818E5BA-E6F8-F9F0-7A8D-BD888B6AE485}"/>
              </a:ext>
            </a:extLst>
          </p:cNvPr>
          <p:cNvSpPr txBox="1"/>
          <p:nvPr/>
        </p:nvSpPr>
        <p:spPr>
          <a:xfrm>
            <a:off x="9284241" y="3757751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7B03B5-3AB4-D66B-18CE-CFD3164EA874}"/>
              </a:ext>
            </a:extLst>
          </p:cNvPr>
          <p:cNvSpPr/>
          <p:nvPr/>
        </p:nvSpPr>
        <p:spPr>
          <a:xfrm>
            <a:off x="10089894" y="4199962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A17462B-2AF2-EA70-D6A8-04F01DDD2F34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10220704" y="3980001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FB87C5-AA44-4A89-0BB4-20BE90285711}"/>
              </a:ext>
            </a:extLst>
          </p:cNvPr>
          <p:cNvGrpSpPr/>
          <p:nvPr/>
        </p:nvGrpSpPr>
        <p:grpSpPr>
          <a:xfrm>
            <a:off x="9429851" y="4902705"/>
            <a:ext cx="2046914" cy="449466"/>
            <a:chOff x="6884367" y="2896809"/>
            <a:chExt cx="2046914" cy="449466"/>
          </a:xfrm>
        </p:grpSpPr>
        <p:sp>
          <p:nvSpPr>
            <p:cNvPr id="122" name="Flowchart: Decision 121">
              <a:extLst>
                <a:ext uri="{FF2B5EF4-FFF2-40B4-BE49-F238E27FC236}">
                  <a16:creationId xmlns:a16="http://schemas.microsoft.com/office/drawing/2014/main" id="{F5F3E924-32D4-52B4-3575-2F9CC7CF6BAD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CFEA46-9845-6226-3566-B821B0B5CAB7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6CD7A40-CF2D-FB02-32B4-A4A4178516E9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5400000">
            <a:off x="10212461" y="4674502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9CFB4E4-8162-B6DC-9A54-E2570A916205}"/>
              </a:ext>
            </a:extLst>
          </p:cNvPr>
          <p:cNvSpPr txBox="1"/>
          <p:nvPr/>
        </p:nvSpPr>
        <p:spPr>
          <a:xfrm>
            <a:off x="10258648" y="377488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39B03C-E456-45D7-8195-5926C3C2F143}"/>
              </a:ext>
            </a:extLst>
          </p:cNvPr>
          <p:cNvSpPr txBox="1"/>
          <p:nvPr/>
        </p:nvSpPr>
        <p:spPr>
          <a:xfrm>
            <a:off x="9838859" y="449159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dirty="0"/>
              <a:t>Audit records are a valuable source for analyzing cyber threats:</a:t>
            </a:r>
          </a:p>
          <a:p>
            <a:pPr lvl="1"/>
            <a:r>
              <a:rPr lang="en-US" dirty="0"/>
              <a:t>Low level view of interactions among system entities</a:t>
            </a:r>
          </a:p>
          <a:p>
            <a:pPr lvl="1"/>
            <a:r>
              <a:rPr lang="en-US" dirty="0"/>
              <a:t>Represented as a provenance graph for system’s historical contexts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47DA4B-0C9C-33EC-43BB-0B9FD76D2C89}"/>
              </a:ext>
            </a:extLst>
          </p:cNvPr>
          <p:cNvSpPr txBox="1"/>
          <p:nvPr/>
        </p:nvSpPr>
        <p:spPr>
          <a:xfrm>
            <a:off x="6446447" y="5328307"/>
            <a:ext cx="12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(1) Compress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13F107-8837-0F3B-88A3-B9C3C1B1B11E}"/>
              </a:ext>
            </a:extLst>
          </p:cNvPr>
          <p:cNvSpPr txBox="1"/>
          <p:nvPr/>
        </p:nvSpPr>
        <p:spPr>
          <a:xfrm>
            <a:off x="8068460" y="5332236"/>
            <a:ext cx="12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(2) Encrypt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EFA9D4-5F36-8A22-5C27-0F1047923198}"/>
              </a:ext>
            </a:extLst>
          </p:cNvPr>
          <p:cNvSpPr txBox="1"/>
          <p:nvPr/>
        </p:nvSpPr>
        <p:spPr>
          <a:xfrm>
            <a:off x="9504388" y="5328307"/>
            <a:ext cx="172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(3) Send-</a:t>
            </a:r>
            <a:r>
              <a:rPr lang="en-US" altLang="zh-CN" sz="1400" dirty="0"/>
              <a:t>to-Remote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328DC-D19E-2879-C1E3-F6604A8F1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/>
      <p:bldP spid="10" grpId="0" animBg="1"/>
      <p:bldP spid="25" grpId="0"/>
      <p:bldP spid="57" grpId="0"/>
      <p:bldP spid="61" grpId="0" animBg="1"/>
      <p:bldP spid="64" grpId="0"/>
      <p:bldP spid="71" grpId="0"/>
      <p:bldP spid="115" grpId="0" animBg="1"/>
      <p:bldP spid="127" grpId="0"/>
      <p:bldP spid="128" grpId="0"/>
      <p:bldP spid="131" grpId="0"/>
      <p:bldP spid="132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D38172-C018-6D3F-98A6-F399F5B1463C}"/>
              </a:ext>
            </a:extLst>
          </p:cNvPr>
          <p:cNvSpPr txBox="1"/>
          <p:nvPr/>
        </p:nvSpPr>
        <p:spPr>
          <a:xfrm>
            <a:off x="9315553" y="1816560"/>
            <a:ext cx="111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62FDE-1D03-E885-BFAB-AFA4AD97169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9315553" y="1871813"/>
            <a:ext cx="625631" cy="2603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6A7B1F-6ED7-8072-3E50-CB313F76CCEA}"/>
              </a:ext>
            </a:extLst>
          </p:cNvPr>
          <p:cNvSpPr txBox="1"/>
          <p:nvPr/>
        </p:nvSpPr>
        <p:spPr>
          <a:xfrm>
            <a:off x="10254001" y="1825460"/>
            <a:ext cx="111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1B7-1F97-D247-8BA4-570A5E1C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1" y="13262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Common representation: Directed Graph</a:t>
            </a:r>
          </a:p>
          <a:p>
            <a:r>
              <a:rPr lang="en-US" dirty="0"/>
              <a:t>In Program:</a:t>
            </a:r>
          </a:p>
          <a:p>
            <a:pPr lvl="1"/>
            <a:r>
              <a:rPr lang="en-US" dirty="0"/>
              <a:t>Data flow graph (DFG) or Program dependency graph</a:t>
            </a:r>
          </a:p>
          <a:p>
            <a:pPr lvl="1"/>
            <a:r>
              <a:rPr lang="en-US" dirty="0"/>
              <a:t>Nodes: Functions, basic blocks, variables, etc.</a:t>
            </a:r>
          </a:p>
          <a:p>
            <a:pPr lvl="1"/>
            <a:r>
              <a:rPr lang="en-US" dirty="0"/>
              <a:t>Edges: Data flows or control flows</a:t>
            </a:r>
          </a:p>
          <a:p>
            <a:r>
              <a:rPr lang="en-US" dirty="0"/>
              <a:t>In System Auditing:</a:t>
            </a:r>
          </a:p>
          <a:p>
            <a:pPr lvl="1"/>
            <a:r>
              <a:rPr lang="en-US" dirty="0"/>
              <a:t>Provenance graph</a:t>
            </a:r>
          </a:p>
          <a:p>
            <a:pPr lvl="1"/>
            <a:r>
              <a:rPr lang="en-US" dirty="0"/>
              <a:t>Nodes: System entities (processes, sockets, files)</a:t>
            </a:r>
          </a:p>
          <a:p>
            <a:pPr lvl="1"/>
            <a:r>
              <a:rPr lang="en-US" dirty="0"/>
              <a:t>Edges: System call events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AB96BD-2764-6099-543B-21882471F063}"/>
              </a:ext>
            </a:extLst>
          </p:cNvPr>
          <p:cNvSpPr/>
          <p:nvPr/>
        </p:nvSpPr>
        <p:spPr>
          <a:xfrm>
            <a:off x="9600758" y="1624338"/>
            <a:ext cx="680852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1:path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EE050-1C6E-5DDC-7678-EAD1C06703AB}"/>
              </a:ext>
            </a:extLst>
          </p:cNvPr>
          <p:cNvSpPr/>
          <p:nvPr/>
        </p:nvSpPr>
        <p:spPr>
          <a:xfrm>
            <a:off x="10160878" y="2132159"/>
            <a:ext cx="680852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2:msg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2971CD-DDB7-883E-A39A-57422A1976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941184" y="1871813"/>
            <a:ext cx="560120" cy="2603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A13006-BE7F-6C7D-55B4-C49494A13DE7}"/>
              </a:ext>
            </a:extLst>
          </p:cNvPr>
          <p:cNvSpPr txBox="1"/>
          <p:nvPr/>
        </p:nvSpPr>
        <p:spPr>
          <a:xfrm>
            <a:off x="8420851" y="1809210"/>
            <a:ext cx="111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fgets</a:t>
            </a:r>
            <a:r>
              <a:rPr lang="en-US" sz="1400" dirty="0"/>
              <a:t>():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48480-4B6C-7A7B-C0C5-D55DBB8E1863}"/>
              </a:ext>
            </a:extLst>
          </p:cNvPr>
          <p:cNvSpPr/>
          <p:nvPr/>
        </p:nvSpPr>
        <p:spPr>
          <a:xfrm>
            <a:off x="10076762" y="2597410"/>
            <a:ext cx="84908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4:socket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C53AB4-C9C9-44A7-D460-18C872666BB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0501304" y="2379634"/>
            <a:ext cx="0" cy="21777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425B4-A55F-087D-E5AB-08A70F6CDDFD}"/>
              </a:ext>
            </a:extLst>
          </p:cNvPr>
          <p:cNvSpPr/>
          <p:nvPr/>
        </p:nvSpPr>
        <p:spPr>
          <a:xfrm>
            <a:off x="8789081" y="2132159"/>
            <a:ext cx="1052943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7:E</a:t>
            </a:r>
            <a:r>
              <a:rPr lang="en-US" altLang="zh-CN" sz="1400" dirty="0"/>
              <a:t>xception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30E22-958F-FA4C-FFE0-133C630B845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315553" y="2379634"/>
            <a:ext cx="625631" cy="8067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5562B-78EB-9D9B-674B-53980254F35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41184" y="2844885"/>
            <a:ext cx="560120" cy="3415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28813-70BE-48EB-F915-FC0BA640E617}"/>
              </a:ext>
            </a:extLst>
          </p:cNvPr>
          <p:cNvSpPr/>
          <p:nvPr/>
        </p:nvSpPr>
        <p:spPr>
          <a:xfrm>
            <a:off x="9516642" y="3186398"/>
            <a:ext cx="84908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9:ret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FE142-1A98-B42B-47EF-D86B111F162F}"/>
              </a:ext>
            </a:extLst>
          </p:cNvPr>
          <p:cNvSpPr/>
          <p:nvPr/>
        </p:nvSpPr>
        <p:spPr>
          <a:xfrm>
            <a:off x="8364689" y="1584791"/>
            <a:ext cx="2954669" cy="1920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EFB46-2199-A2CE-645B-7FD4E954A8C4}"/>
              </a:ext>
            </a:extLst>
          </p:cNvPr>
          <p:cNvSpPr/>
          <p:nvPr/>
        </p:nvSpPr>
        <p:spPr>
          <a:xfrm>
            <a:off x="9220783" y="5254857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bash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FB9ECD-ABD2-F391-2B03-F2C8CB14607A}"/>
              </a:ext>
            </a:extLst>
          </p:cNvPr>
          <p:cNvSpPr/>
          <p:nvPr/>
        </p:nvSpPr>
        <p:spPr>
          <a:xfrm>
            <a:off x="8449933" y="5251737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sshd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78BEF-094A-23EB-39ED-156531FE4962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9041357" y="5375475"/>
            <a:ext cx="179426" cy="31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84E13-0155-EB0E-E0A6-1BB08FFABDD8}"/>
              </a:ext>
            </a:extLst>
          </p:cNvPr>
          <p:cNvSpPr/>
          <p:nvPr/>
        </p:nvSpPr>
        <p:spPr>
          <a:xfrm>
            <a:off x="9337070" y="45261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079DE4-6C18-7D88-704A-39878F6CB2E2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9516495" y="4773597"/>
            <a:ext cx="116287" cy="481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12D664-9158-CECC-CA3C-B03D44F68C99}"/>
              </a:ext>
            </a:extLst>
          </p:cNvPr>
          <p:cNvCxnSpPr>
            <a:cxnSpLocks/>
            <a:stCxn id="37" idx="4"/>
            <a:endCxn id="22" idx="1"/>
          </p:cNvCxnSpPr>
          <p:nvPr/>
        </p:nvCxnSpPr>
        <p:spPr>
          <a:xfrm>
            <a:off x="9005705" y="4362670"/>
            <a:ext cx="331365" cy="28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03538E4-4A24-2C18-EBBF-8782608ACFC8}"/>
              </a:ext>
            </a:extLst>
          </p:cNvPr>
          <p:cNvSpPr/>
          <p:nvPr/>
        </p:nvSpPr>
        <p:spPr>
          <a:xfrm>
            <a:off x="10134960" y="4525860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70D8A4-A01D-98B5-40C5-1775C57A69D3}"/>
              </a:ext>
            </a:extLst>
          </p:cNvPr>
          <p:cNvCxnSpPr>
            <a:cxnSpLocks/>
            <a:stCxn id="37" idx="6"/>
            <a:endCxn id="25" idx="1"/>
          </p:cNvCxnSpPr>
          <p:nvPr/>
        </p:nvCxnSpPr>
        <p:spPr>
          <a:xfrm>
            <a:off x="9561475" y="4204853"/>
            <a:ext cx="573485" cy="44474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3EB784-659B-03DE-1EFA-4BE7898FC8A3}"/>
              </a:ext>
            </a:extLst>
          </p:cNvPr>
          <p:cNvCxnSpPr>
            <a:cxnSpLocks/>
            <a:stCxn id="19" idx="0"/>
            <a:endCxn id="28" idx="2"/>
          </p:cNvCxnSpPr>
          <p:nvPr/>
        </p:nvCxnSpPr>
        <p:spPr>
          <a:xfrm flipH="1" flipV="1">
            <a:off x="8745646" y="4773597"/>
            <a:ext cx="770849" cy="481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C5FEF-748A-9788-8363-2079120A1BA4}"/>
              </a:ext>
            </a:extLst>
          </p:cNvPr>
          <p:cNvSpPr/>
          <p:nvPr/>
        </p:nvSpPr>
        <p:spPr>
          <a:xfrm>
            <a:off x="8449934" y="45261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7F8726-52C7-F720-2210-968BD72958F8}"/>
              </a:ext>
            </a:extLst>
          </p:cNvPr>
          <p:cNvSpPr/>
          <p:nvPr/>
        </p:nvSpPr>
        <p:spPr>
          <a:xfrm>
            <a:off x="10134960" y="4086748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gzip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836E6-BB24-3189-C1E2-40A8B57F364E}"/>
              </a:ext>
            </a:extLst>
          </p:cNvPr>
          <p:cNvCxnSpPr>
            <a:cxnSpLocks/>
            <a:stCxn id="37" idx="6"/>
            <a:endCxn id="29" idx="1"/>
          </p:cNvCxnSpPr>
          <p:nvPr/>
        </p:nvCxnSpPr>
        <p:spPr>
          <a:xfrm>
            <a:off x="9561475" y="4204853"/>
            <a:ext cx="573485" cy="56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BF78CA-696D-6325-113D-16F276C49A7B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0430672" y="4334223"/>
            <a:ext cx="0" cy="1916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F01A75-8D40-5E54-044D-0092B8C770C2}"/>
              </a:ext>
            </a:extLst>
          </p:cNvPr>
          <p:cNvCxnSpPr>
            <a:cxnSpLocks/>
            <a:stCxn id="19" idx="0"/>
            <a:endCxn id="25" idx="2"/>
          </p:cNvCxnSpPr>
          <p:nvPr/>
        </p:nvCxnSpPr>
        <p:spPr>
          <a:xfrm flipV="1">
            <a:off x="9516495" y="4773335"/>
            <a:ext cx="914177" cy="4815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C77FA5-7F16-9452-C948-37EDE5816AE4}"/>
              </a:ext>
            </a:extLst>
          </p:cNvPr>
          <p:cNvGrpSpPr/>
          <p:nvPr/>
        </p:nvGrpSpPr>
        <p:grpSpPr>
          <a:xfrm>
            <a:off x="9991632" y="5212952"/>
            <a:ext cx="1278021" cy="315635"/>
            <a:chOff x="3900970" y="758681"/>
            <a:chExt cx="1278021" cy="3156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CB3262-FBDE-E195-BDF2-54E8C2A128DA}"/>
                </a:ext>
              </a:extLst>
            </p:cNvPr>
            <p:cNvSpPr/>
            <p:nvPr/>
          </p:nvSpPr>
          <p:spPr>
            <a:xfrm>
              <a:off x="3900970" y="758681"/>
              <a:ext cx="127802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B94BD6-BC19-47EB-95B8-208BE88A6C5F}"/>
                </a:ext>
              </a:extLst>
            </p:cNvPr>
            <p:cNvSpPr txBox="1"/>
            <p:nvPr/>
          </p:nvSpPr>
          <p:spPr>
            <a:xfrm>
              <a:off x="3921606" y="766539"/>
              <a:ext cx="12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Secrect.tar.gz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509094-029E-5128-D918-007FE2DF4DAB}"/>
              </a:ext>
            </a:extLst>
          </p:cNvPr>
          <p:cNvGrpSpPr/>
          <p:nvPr/>
        </p:nvGrpSpPr>
        <p:grpSpPr>
          <a:xfrm>
            <a:off x="8449934" y="4047035"/>
            <a:ext cx="1111541" cy="316160"/>
            <a:chOff x="1459685" y="758681"/>
            <a:chExt cx="1111541" cy="31616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82F340-17F0-72AB-32DA-EB7C3AF143B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3C9C47-59CF-6C3B-22EE-7384D4302D85}"/>
                </a:ext>
              </a:extLst>
            </p:cNvPr>
            <p:cNvSpPr txBox="1"/>
            <p:nvPr/>
          </p:nvSpPr>
          <p:spPr>
            <a:xfrm>
              <a:off x="1474127" y="767064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Secrect.txt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93EF9-FB53-FBB7-4B22-04788FFD41CC}"/>
              </a:ext>
            </a:extLst>
          </p:cNvPr>
          <p:cNvSpPr/>
          <p:nvPr/>
        </p:nvSpPr>
        <p:spPr>
          <a:xfrm>
            <a:off x="8364689" y="3879783"/>
            <a:ext cx="2954669" cy="1725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7BD810-67A9-B454-EC72-C87ECF6B8CE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10430672" y="4773335"/>
            <a:ext cx="199971" cy="4396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948EE4-2C57-74C1-B485-7AFE09B6D4E2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H="1">
            <a:off x="10630643" y="4210486"/>
            <a:ext cx="95741" cy="1010324"/>
          </a:xfrm>
          <a:prstGeom prst="curvedConnector4">
            <a:avLst>
              <a:gd name="adj1" fmla="val -238769"/>
              <a:gd name="adj2" fmla="val 9256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itle 10">
            <a:extLst>
              <a:ext uri="{FF2B5EF4-FFF2-40B4-BE49-F238E27FC236}">
                <a16:creationId xmlns:a16="http://schemas.microsoft.com/office/drawing/2014/main" id="{B7EA4BA4-2CB5-703F-E430-27CFB597364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Representations in Information Flows -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FA665-CC4B-F3AF-CE53-CF6A4F401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4" grpId="0" animBg="1"/>
      <p:bldP spid="5" grpId="0" animBg="1"/>
      <p:bldP spid="7" grpId="0"/>
      <p:bldP spid="9" grpId="0" animBg="1"/>
      <p:bldP spid="12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5" grpId="0" animBg="1"/>
      <p:bldP spid="28" grpId="0" animBg="1"/>
      <p:bldP spid="29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C891B9-063E-9867-7944-583B3F3E24B4}"/>
              </a:ext>
            </a:extLst>
          </p:cNvPr>
          <p:cNvSpPr txBox="1"/>
          <p:nvPr/>
        </p:nvSpPr>
        <p:spPr>
          <a:xfrm>
            <a:off x="5907532" y="3128543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74123-1A7D-45F2-2CF1-C197E34C0653}"/>
              </a:ext>
            </a:extLst>
          </p:cNvPr>
          <p:cNvSpPr/>
          <p:nvPr/>
        </p:nvSpPr>
        <p:spPr>
          <a:xfrm>
            <a:off x="6217268" y="388299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0AC515-08C4-6283-B263-2F3FA77AEA72}"/>
              </a:ext>
            </a:extLst>
          </p:cNvPr>
          <p:cNvSpPr/>
          <p:nvPr/>
        </p:nvSpPr>
        <p:spPr>
          <a:xfrm>
            <a:off x="5886782" y="3133871"/>
            <a:ext cx="1252658" cy="3156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A5AD0-056F-C884-F254-DFF11144D71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rot="5400000">
            <a:off x="6296304" y="3666183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E65F5-722B-9F79-E753-7EBD9C9BE58F}"/>
              </a:ext>
            </a:extLst>
          </p:cNvPr>
          <p:cNvSpPr txBox="1"/>
          <p:nvPr/>
        </p:nvSpPr>
        <p:spPr>
          <a:xfrm>
            <a:off x="5917905" y="346500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45AAEB-1B00-2BDF-55DB-73CF7604C809}"/>
              </a:ext>
            </a:extLst>
          </p:cNvPr>
          <p:cNvGrpSpPr/>
          <p:nvPr/>
        </p:nvGrpSpPr>
        <p:grpSpPr>
          <a:xfrm>
            <a:off x="7467941" y="3092821"/>
            <a:ext cx="1252658" cy="320963"/>
            <a:chOff x="1459685" y="753353"/>
            <a:chExt cx="1111541" cy="3209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8E8221-1E4C-47C6-CD3A-6DE09D8B423C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7CB91-C281-EE62-8E4E-E7D79FCCCD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5D3AA10-6094-7952-35D6-2A936AE96940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6808692" y="3255967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7114A3-F912-B7C0-A866-56B6FE6A9772}"/>
              </a:ext>
            </a:extLst>
          </p:cNvPr>
          <p:cNvSpPr txBox="1"/>
          <p:nvPr/>
        </p:nvSpPr>
        <p:spPr>
          <a:xfrm>
            <a:off x="6992326" y="346071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60C2C5-C637-F34E-7979-784A8B3B1CF6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>
          <a:xfrm rot="5400000">
            <a:off x="7858719" y="3648143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2CC2D51-56AE-AC30-C0A6-53277AC56A5A}"/>
              </a:ext>
            </a:extLst>
          </p:cNvPr>
          <p:cNvSpPr/>
          <p:nvPr/>
        </p:nvSpPr>
        <p:spPr>
          <a:xfrm>
            <a:off x="7742307" y="3883695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C1693-EEEF-B7AC-C9F1-0F0A43E443A1}"/>
              </a:ext>
            </a:extLst>
          </p:cNvPr>
          <p:cNvSpPr txBox="1"/>
          <p:nvPr/>
        </p:nvSpPr>
        <p:spPr>
          <a:xfrm>
            <a:off x="7901379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0C60A6F-B181-2F84-0361-D919F0C1686D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 flipV="1">
            <a:off x="8443846" y="3266645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6039F-9E6B-C3B0-FF45-473B8DC877CE}"/>
              </a:ext>
            </a:extLst>
          </p:cNvPr>
          <p:cNvGrpSpPr/>
          <p:nvPr/>
        </p:nvGrpSpPr>
        <p:grpSpPr>
          <a:xfrm>
            <a:off x="9003323" y="3103499"/>
            <a:ext cx="1498083" cy="320963"/>
            <a:chOff x="1459685" y="753353"/>
            <a:chExt cx="1111541" cy="3209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81AF9A-4311-F65C-9609-83F33709A57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4FF8AC-65A9-6E7A-15D8-0139F8290302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818E5BA-E6F8-F9F0-7A8D-BD888B6AE485}"/>
              </a:ext>
            </a:extLst>
          </p:cNvPr>
          <p:cNvSpPr txBox="1"/>
          <p:nvPr/>
        </p:nvSpPr>
        <p:spPr>
          <a:xfrm>
            <a:off x="8597569" y="3449506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7B03B5-3AB4-D66B-18CE-CFD3164EA874}"/>
              </a:ext>
            </a:extLst>
          </p:cNvPr>
          <p:cNvSpPr/>
          <p:nvPr/>
        </p:nvSpPr>
        <p:spPr>
          <a:xfrm>
            <a:off x="9403222" y="389171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A17462B-2AF2-EA70-D6A8-04F01DDD2F34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9534032" y="3671756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FB87C5-AA44-4A89-0BB4-20BE90285711}"/>
              </a:ext>
            </a:extLst>
          </p:cNvPr>
          <p:cNvGrpSpPr/>
          <p:nvPr/>
        </p:nvGrpSpPr>
        <p:grpSpPr>
          <a:xfrm>
            <a:off x="8743179" y="4594460"/>
            <a:ext cx="2046914" cy="449466"/>
            <a:chOff x="6884367" y="2896809"/>
            <a:chExt cx="2046914" cy="449466"/>
          </a:xfrm>
        </p:grpSpPr>
        <p:sp>
          <p:nvSpPr>
            <p:cNvPr id="122" name="Flowchart: Decision 121">
              <a:extLst>
                <a:ext uri="{FF2B5EF4-FFF2-40B4-BE49-F238E27FC236}">
                  <a16:creationId xmlns:a16="http://schemas.microsoft.com/office/drawing/2014/main" id="{F5F3E924-32D4-52B4-3575-2F9CC7CF6BAD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CFEA46-9845-6226-3566-B821B0B5CAB7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6CD7A40-CF2D-FB02-32B4-A4A4178516E9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5400000">
            <a:off x="9525789" y="4366257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9CFB4E4-8162-B6DC-9A54-E2570A916205}"/>
              </a:ext>
            </a:extLst>
          </p:cNvPr>
          <p:cNvSpPr txBox="1"/>
          <p:nvPr/>
        </p:nvSpPr>
        <p:spPr>
          <a:xfrm>
            <a:off x="9571976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39B03C-E456-45D7-8195-5926C3C2F143}"/>
              </a:ext>
            </a:extLst>
          </p:cNvPr>
          <p:cNvSpPr txBox="1"/>
          <p:nvPr/>
        </p:nvSpPr>
        <p:spPr>
          <a:xfrm>
            <a:off x="9152187" y="41833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b="1" dirty="0"/>
              <a:t>Cornerstone: </a:t>
            </a:r>
            <a:r>
              <a:rPr lang="en-US" b="1" i="1" dirty="0"/>
              <a:t>Dependency tracking </a:t>
            </a:r>
            <a:r>
              <a:rPr lang="en-US" b="1" dirty="0"/>
              <a:t>on provenance graphs</a:t>
            </a:r>
          </a:p>
          <a:p>
            <a:pPr lvl="1"/>
            <a:r>
              <a:rPr lang="en-US" dirty="0"/>
              <a:t>Rule-based intrusion detection system(IDS)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665D-A352-6684-418A-F5AC05377792}"/>
              </a:ext>
            </a:extLst>
          </p:cNvPr>
          <p:cNvSpPr txBox="1"/>
          <p:nvPr/>
        </p:nvSpPr>
        <p:spPr>
          <a:xfrm>
            <a:off x="1060101" y="3879881"/>
            <a:ext cx="3009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Sensitive files should never be exfiltrated to any external entities.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4E9A0-2414-DA6A-A70E-AA1EFDD43704}"/>
              </a:ext>
            </a:extLst>
          </p:cNvPr>
          <p:cNvSpPr txBox="1"/>
          <p:nvPr/>
        </p:nvSpPr>
        <p:spPr>
          <a:xfrm>
            <a:off x="453317" y="4774755"/>
            <a:ext cx="423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Security Policy for Rule-based IDS*</a:t>
            </a:r>
            <a:endParaRPr lang="en-US" sz="2000" baseline="30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AC3818-EB46-A3FD-3BA3-4F7F10094952}"/>
              </a:ext>
            </a:extLst>
          </p:cNvPr>
          <p:cNvSpPr/>
          <p:nvPr/>
        </p:nvSpPr>
        <p:spPr>
          <a:xfrm>
            <a:off x="4874748" y="3930132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3544-AE80-FF2B-6B77-6819E440C98D}"/>
              </a:ext>
            </a:extLst>
          </p:cNvPr>
          <p:cNvSpPr txBox="1"/>
          <p:nvPr/>
        </p:nvSpPr>
        <p:spPr>
          <a:xfrm>
            <a:off x="155448" y="6035040"/>
            <a:ext cx="300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SP’19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FEDCD-F07D-A35C-0465-E85FBE996612}"/>
              </a:ext>
            </a:extLst>
          </p:cNvPr>
          <p:cNvSpPr/>
          <p:nvPr/>
        </p:nvSpPr>
        <p:spPr>
          <a:xfrm>
            <a:off x="1664836" y="3096622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05883-2448-D389-EC23-F576FBF2A547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922591" y="3219867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8078F-956F-6A3B-4ABC-FA24360160B2}"/>
              </a:ext>
            </a:extLst>
          </p:cNvPr>
          <p:cNvSpPr txBox="1"/>
          <p:nvPr/>
        </p:nvSpPr>
        <p:spPr>
          <a:xfrm>
            <a:off x="2242875" y="2973781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49713D-4AAB-7D3E-4A88-923725107B7A}"/>
              </a:ext>
            </a:extLst>
          </p:cNvPr>
          <p:cNvCxnSpPr>
            <a:cxnSpLocks/>
          </p:cNvCxnSpPr>
          <p:nvPr/>
        </p:nvCxnSpPr>
        <p:spPr>
          <a:xfrm flipV="1">
            <a:off x="2685720" y="3219622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894198AE-464F-4953-F281-ED1FFD06559D}"/>
              </a:ext>
            </a:extLst>
          </p:cNvPr>
          <p:cNvSpPr/>
          <p:nvPr/>
        </p:nvSpPr>
        <p:spPr>
          <a:xfrm>
            <a:off x="2547185" y="2983945"/>
            <a:ext cx="408875" cy="468231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A6B90C-0056-C39C-D8D6-93E02EA92415}"/>
              </a:ext>
            </a:extLst>
          </p:cNvPr>
          <p:cNvSpPr txBox="1"/>
          <p:nvPr/>
        </p:nvSpPr>
        <p:spPr>
          <a:xfrm>
            <a:off x="1089473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163C7D-3672-D7A6-3927-2FEBF8C66BEE}"/>
              </a:ext>
            </a:extLst>
          </p:cNvPr>
          <p:cNvSpPr txBox="1"/>
          <p:nvPr/>
        </p:nvSpPr>
        <p:spPr>
          <a:xfrm>
            <a:off x="2609298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620C0FF9-16B6-6A50-A528-7DC389B845E5}"/>
              </a:ext>
            </a:extLst>
          </p:cNvPr>
          <p:cNvSpPr/>
          <p:nvPr/>
        </p:nvSpPr>
        <p:spPr>
          <a:xfrm>
            <a:off x="2956060" y="3073089"/>
            <a:ext cx="763745" cy="2895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0D381C-9D51-A2FD-3346-96E7117F7CF3}"/>
              </a:ext>
            </a:extLst>
          </p:cNvPr>
          <p:cNvSpPr txBox="1"/>
          <p:nvPr/>
        </p:nvSpPr>
        <p:spPr>
          <a:xfrm>
            <a:off x="6381447" y="5064634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7D93-C2ED-4EF2-BB4C-7EB987642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C891B9-063E-9867-7944-583B3F3E24B4}"/>
              </a:ext>
            </a:extLst>
          </p:cNvPr>
          <p:cNvSpPr txBox="1"/>
          <p:nvPr/>
        </p:nvSpPr>
        <p:spPr>
          <a:xfrm>
            <a:off x="5907532" y="3128543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74123-1A7D-45F2-2CF1-C197E34C0653}"/>
              </a:ext>
            </a:extLst>
          </p:cNvPr>
          <p:cNvSpPr/>
          <p:nvPr/>
        </p:nvSpPr>
        <p:spPr>
          <a:xfrm>
            <a:off x="6217268" y="388299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0AC515-08C4-6283-B263-2F3FA77AEA72}"/>
              </a:ext>
            </a:extLst>
          </p:cNvPr>
          <p:cNvSpPr/>
          <p:nvPr/>
        </p:nvSpPr>
        <p:spPr>
          <a:xfrm>
            <a:off x="5886782" y="3133871"/>
            <a:ext cx="1252658" cy="3156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A5AD0-056F-C884-F254-DFF11144D71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rot="5400000">
            <a:off x="6296304" y="3666183"/>
            <a:ext cx="433485" cy="13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E65F5-722B-9F79-E753-7EBD9C9BE58F}"/>
              </a:ext>
            </a:extLst>
          </p:cNvPr>
          <p:cNvSpPr txBox="1"/>
          <p:nvPr/>
        </p:nvSpPr>
        <p:spPr>
          <a:xfrm>
            <a:off x="5917905" y="346500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45AAEB-1B00-2BDF-55DB-73CF7604C809}"/>
              </a:ext>
            </a:extLst>
          </p:cNvPr>
          <p:cNvGrpSpPr/>
          <p:nvPr/>
        </p:nvGrpSpPr>
        <p:grpSpPr>
          <a:xfrm>
            <a:off x="7467941" y="3092821"/>
            <a:ext cx="1252658" cy="320963"/>
            <a:chOff x="1459685" y="753353"/>
            <a:chExt cx="1111541" cy="3209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8E8221-1E4C-47C6-CD3A-6DE09D8B423C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7CB91-C281-EE62-8E4E-E7D79FCCCD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5D3AA10-6094-7952-35D6-2A936AE96940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6808692" y="3255967"/>
            <a:ext cx="659249" cy="75076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7114A3-F912-B7C0-A866-56B6FE6A9772}"/>
              </a:ext>
            </a:extLst>
          </p:cNvPr>
          <p:cNvSpPr txBox="1"/>
          <p:nvPr/>
        </p:nvSpPr>
        <p:spPr>
          <a:xfrm>
            <a:off x="6992326" y="346071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60C2C5-C637-F34E-7979-784A8B3B1CF6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>
          <a:xfrm rot="5400000">
            <a:off x="7858719" y="3648143"/>
            <a:ext cx="469911" cy="119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2CC2D51-56AE-AC30-C0A6-53277AC56A5A}"/>
              </a:ext>
            </a:extLst>
          </p:cNvPr>
          <p:cNvSpPr/>
          <p:nvPr/>
        </p:nvSpPr>
        <p:spPr>
          <a:xfrm>
            <a:off x="7742307" y="3883695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C1693-EEEF-B7AC-C9F1-0F0A43E443A1}"/>
              </a:ext>
            </a:extLst>
          </p:cNvPr>
          <p:cNvSpPr txBox="1"/>
          <p:nvPr/>
        </p:nvSpPr>
        <p:spPr>
          <a:xfrm>
            <a:off x="7901379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0C60A6F-B181-2F84-0361-D919F0C1686D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 flipV="1">
            <a:off x="8443846" y="3266645"/>
            <a:ext cx="559477" cy="74078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6039F-9E6B-C3B0-FF45-473B8DC877CE}"/>
              </a:ext>
            </a:extLst>
          </p:cNvPr>
          <p:cNvGrpSpPr/>
          <p:nvPr/>
        </p:nvGrpSpPr>
        <p:grpSpPr>
          <a:xfrm>
            <a:off x="9003323" y="3103499"/>
            <a:ext cx="1498083" cy="320963"/>
            <a:chOff x="1459685" y="753353"/>
            <a:chExt cx="1111541" cy="3209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81AF9A-4311-F65C-9609-83F33709A57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4FF8AC-65A9-6E7A-15D8-0139F8290302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818E5BA-E6F8-F9F0-7A8D-BD888B6AE485}"/>
              </a:ext>
            </a:extLst>
          </p:cNvPr>
          <p:cNvSpPr txBox="1"/>
          <p:nvPr/>
        </p:nvSpPr>
        <p:spPr>
          <a:xfrm>
            <a:off x="8597569" y="3449506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7B03B5-3AB4-D66B-18CE-CFD3164EA874}"/>
              </a:ext>
            </a:extLst>
          </p:cNvPr>
          <p:cNvSpPr/>
          <p:nvPr/>
        </p:nvSpPr>
        <p:spPr>
          <a:xfrm>
            <a:off x="9403222" y="389171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A17462B-2AF2-EA70-D6A8-04F01DDD2F34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9534032" y="3671756"/>
            <a:ext cx="43992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FB87C5-AA44-4A89-0BB4-20BE90285711}"/>
              </a:ext>
            </a:extLst>
          </p:cNvPr>
          <p:cNvGrpSpPr/>
          <p:nvPr/>
        </p:nvGrpSpPr>
        <p:grpSpPr>
          <a:xfrm>
            <a:off x="8743179" y="4594460"/>
            <a:ext cx="2046914" cy="449466"/>
            <a:chOff x="6884367" y="2896809"/>
            <a:chExt cx="2046914" cy="449466"/>
          </a:xfrm>
        </p:grpSpPr>
        <p:sp>
          <p:nvSpPr>
            <p:cNvPr id="122" name="Flowchart: Decision 121">
              <a:extLst>
                <a:ext uri="{FF2B5EF4-FFF2-40B4-BE49-F238E27FC236}">
                  <a16:creationId xmlns:a16="http://schemas.microsoft.com/office/drawing/2014/main" id="{F5F3E924-32D4-52B4-3575-2F9CC7CF6BAD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CFEA46-9845-6226-3566-B821B0B5CAB7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6CD7A40-CF2D-FB02-32B4-A4A4178516E9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5400000">
            <a:off x="9525789" y="4366257"/>
            <a:ext cx="455268" cy="113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9CFB4E4-8162-B6DC-9A54-E2570A916205}"/>
              </a:ext>
            </a:extLst>
          </p:cNvPr>
          <p:cNvSpPr txBox="1"/>
          <p:nvPr/>
        </p:nvSpPr>
        <p:spPr>
          <a:xfrm>
            <a:off x="9571976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39B03C-E456-45D7-8195-5926C3C2F143}"/>
              </a:ext>
            </a:extLst>
          </p:cNvPr>
          <p:cNvSpPr txBox="1"/>
          <p:nvPr/>
        </p:nvSpPr>
        <p:spPr>
          <a:xfrm>
            <a:off x="9152187" y="41833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b="1" dirty="0"/>
              <a:t>Cornerstone: </a:t>
            </a:r>
            <a:r>
              <a:rPr lang="en-US" b="1" i="1" dirty="0"/>
              <a:t>Dependency tracking </a:t>
            </a:r>
            <a:r>
              <a:rPr lang="en-US" b="1" dirty="0"/>
              <a:t>on provenance graphs</a:t>
            </a:r>
          </a:p>
          <a:p>
            <a:pPr lvl="1"/>
            <a:r>
              <a:rPr lang="en-US" dirty="0"/>
              <a:t>Rule-based intrusion detection system(IDS)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665D-A352-6684-418A-F5AC05377792}"/>
              </a:ext>
            </a:extLst>
          </p:cNvPr>
          <p:cNvSpPr txBox="1"/>
          <p:nvPr/>
        </p:nvSpPr>
        <p:spPr>
          <a:xfrm>
            <a:off x="1060101" y="3879881"/>
            <a:ext cx="3009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Sensitive files should never be exfiltrated to any external entities.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4E9A0-2414-DA6A-A70E-AA1EFDD43704}"/>
              </a:ext>
            </a:extLst>
          </p:cNvPr>
          <p:cNvSpPr txBox="1"/>
          <p:nvPr/>
        </p:nvSpPr>
        <p:spPr>
          <a:xfrm>
            <a:off x="453317" y="4774755"/>
            <a:ext cx="423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Security Policy for Rule-based IDS*</a:t>
            </a:r>
            <a:endParaRPr lang="en-US" sz="2000" baseline="30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AC3818-EB46-A3FD-3BA3-4F7F10094952}"/>
              </a:ext>
            </a:extLst>
          </p:cNvPr>
          <p:cNvSpPr/>
          <p:nvPr/>
        </p:nvSpPr>
        <p:spPr>
          <a:xfrm>
            <a:off x="4874748" y="3930132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3544-AE80-FF2B-6B77-6819E440C98D}"/>
              </a:ext>
            </a:extLst>
          </p:cNvPr>
          <p:cNvSpPr txBox="1"/>
          <p:nvPr/>
        </p:nvSpPr>
        <p:spPr>
          <a:xfrm>
            <a:off x="155448" y="6035040"/>
            <a:ext cx="300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SP’19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FEDCD-F07D-A35C-0465-E85FBE996612}"/>
              </a:ext>
            </a:extLst>
          </p:cNvPr>
          <p:cNvSpPr/>
          <p:nvPr/>
        </p:nvSpPr>
        <p:spPr>
          <a:xfrm>
            <a:off x="1664836" y="3096622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05883-2448-D389-EC23-F576FBF2A547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922591" y="3219867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8078F-956F-6A3B-4ABC-FA24360160B2}"/>
              </a:ext>
            </a:extLst>
          </p:cNvPr>
          <p:cNvSpPr txBox="1"/>
          <p:nvPr/>
        </p:nvSpPr>
        <p:spPr>
          <a:xfrm>
            <a:off x="2242875" y="2973781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49713D-4AAB-7D3E-4A88-923725107B7A}"/>
              </a:ext>
            </a:extLst>
          </p:cNvPr>
          <p:cNvCxnSpPr>
            <a:cxnSpLocks/>
          </p:cNvCxnSpPr>
          <p:nvPr/>
        </p:nvCxnSpPr>
        <p:spPr>
          <a:xfrm flipV="1">
            <a:off x="2685720" y="3219622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894198AE-464F-4953-F281-ED1FFD06559D}"/>
              </a:ext>
            </a:extLst>
          </p:cNvPr>
          <p:cNvSpPr/>
          <p:nvPr/>
        </p:nvSpPr>
        <p:spPr>
          <a:xfrm>
            <a:off x="2547185" y="2983945"/>
            <a:ext cx="408875" cy="468231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A6B90C-0056-C39C-D8D6-93E02EA92415}"/>
              </a:ext>
            </a:extLst>
          </p:cNvPr>
          <p:cNvSpPr txBox="1"/>
          <p:nvPr/>
        </p:nvSpPr>
        <p:spPr>
          <a:xfrm>
            <a:off x="1089473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163C7D-3672-D7A6-3927-2FEBF8C66BEE}"/>
              </a:ext>
            </a:extLst>
          </p:cNvPr>
          <p:cNvSpPr txBox="1"/>
          <p:nvPr/>
        </p:nvSpPr>
        <p:spPr>
          <a:xfrm>
            <a:off x="2609298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620C0FF9-16B6-6A50-A528-7DC389B845E5}"/>
              </a:ext>
            </a:extLst>
          </p:cNvPr>
          <p:cNvSpPr/>
          <p:nvPr/>
        </p:nvSpPr>
        <p:spPr>
          <a:xfrm>
            <a:off x="2956060" y="3073089"/>
            <a:ext cx="763745" cy="2895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9F006-B26D-2A52-6000-9B7FA30A836B}"/>
              </a:ext>
            </a:extLst>
          </p:cNvPr>
          <p:cNvSpPr txBox="1"/>
          <p:nvPr/>
        </p:nvSpPr>
        <p:spPr>
          <a:xfrm>
            <a:off x="6381447" y="5064634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D370-A684-ACE1-EE87-82BD9BEB8DA0}"/>
              </a:ext>
            </a:extLst>
          </p:cNvPr>
          <p:cNvSpPr/>
          <p:nvPr/>
        </p:nvSpPr>
        <p:spPr>
          <a:xfrm>
            <a:off x="-3027" y="1423682"/>
            <a:ext cx="12192000" cy="49426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1651F2D4-0C42-71A4-992C-C64299B92A40}"/>
              </a:ext>
            </a:extLst>
          </p:cNvPr>
          <p:cNvSpPr/>
          <p:nvPr/>
        </p:nvSpPr>
        <p:spPr>
          <a:xfrm>
            <a:off x="498213" y="3049518"/>
            <a:ext cx="11385919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key is to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identify the dependency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a provenance graph.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BA9BBD-C06C-8C29-7451-9B4DB6A0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90CD9-1C3E-7F3C-07E3-60E229187ADF}"/>
              </a:ext>
            </a:extLst>
          </p:cNvPr>
          <p:cNvSpPr txBox="1"/>
          <p:nvPr/>
        </p:nvSpPr>
        <p:spPr>
          <a:xfrm>
            <a:off x="7104887" y="5063081"/>
            <a:ext cx="470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Provenance Graph </a:t>
            </a:r>
            <a:r>
              <a:rPr lang="en-US" altLang="zh-CN" sz="2400" dirty="0"/>
              <a:t>in Real Life</a:t>
            </a:r>
            <a:endParaRPr lang="en-US" sz="2400" dirty="0"/>
          </a:p>
        </p:txBody>
      </p:sp>
      <p:pic>
        <p:nvPicPr>
          <p:cNvPr id="11" name="图片 9">
            <a:extLst>
              <a:ext uri="{FF2B5EF4-FFF2-40B4-BE49-F238E27FC236}">
                <a16:creationId xmlns:a16="http://schemas.microsoft.com/office/drawing/2014/main" id="{630C9DDC-57A2-2AA2-691E-4B6AA2A8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1794919"/>
            <a:ext cx="4701623" cy="3268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C3CEA05B-0539-5C33-100C-D80145A042C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Identification is Not Easy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277E491-4FDD-CE20-7C46-2F59BAB1C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2847" y="1331476"/>
                <a:ext cx="6102041" cy="511504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en-US" b="1" dirty="0"/>
                  <a:t>Overwhelming Daily Data:</a:t>
                </a:r>
              </a:p>
              <a:p>
                <a:pPr lvl="1"/>
                <a:r>
                  <a:rPr lang="en-US" dirty="0"/>
                  <a:t>A server can generate 350 GBs of audit logs per day [SIGSAC’16].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b="1" dirty="0"/>
                  <a:t>Long-spanning Attacks:</a:t>
                </a:r>
              </a:p>
              <a:p>
                <a:pPr lvl="1"/>
                <a:r>
                  <a:rPr lang="en-US" dirty="0"/>
                  <a:t>An Advanced Persistent Threat (APT) can last for years.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“Big Data” Problem:</a:t>
                </a:r>
              </a:p>
              <a:p>
                <a:pPr lvl="1"/>
                <a:r>
                  <a:rPr lang="en-US" dirty="0"/>
                  <a:t>“finding a needle in a haystack”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277E491-4FDD-CE20-7C46-2F59BAB1C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2847" y="1331476"/>
                <a:ext cx="6102041" cy="5115043"/>
              </a:xfrm>
              <a:blipFill>
                <a:blip r:embed="rId3"/>
                <a:stretch>
                  <a:fillRect l="-2098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46EB8-F443-65E5-AC68-FF2C08AE4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Identification is Not Easy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CC018A-2556-8F17-E4D1-38308BC7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1"/>
            <a:ext cx="10515600" cy="5244193"/>
          </a:xfrm>
        </p:spPr>
        <p:txBody>
          <a:bodyPr>
            <a:normAutofit/>
          </a:bodyPr>
          <a:lstStyle/>
          <a:p>
            <a:r>
              <a:rPr lang="en-US" b="1" dirty="0"/>
              <a:t>Backend of Research Work in System Auditing</a:t>
            </a:r>
          </a:p>
          <a:p>
            <a:pPr lvl="1"/>
            <a:r>
              <a:rPr lang="en-US" dirty="0"/>
              <a:t>Relational databases [NDSS’21, SP’22, Security’23…], graph database and NoSQL tools [Software Impacts’21…]</a:t>
            </a:r>
          </a:p>
          <a:p>
            <a:pPr lvl="1"/>
            <a:r>
              <a:rPr lang="en-US" dirty="0"/>
              <a:t>Lack </a:t>
            </a:r>
            <a:r>
              <a:rPr lang="en-US" i="1" dirty="0"/>
              <a:t>domain-specific</a:t>
            </a:r>
            <a:r>
              <a:rPr lang="en-US" dirty="0"/>
              <a:t> design; Fail to satisfy all query type</a:t>
            </a:r>
          </a:p>
          <a:p>
            <a:pPr lvl="1"/>
            <a:r>
              <a:rPr lang="en-US" dirty="0"/>
              <a:t>Hours of query response time in a long-span attack investigation </a:t>
            </a:r>
            <a:r>
              <a:rPr lang="en-US" sz="2000" dirty="0"/>
              <a:t>[ATC’18]</a:t>
            </a:r>
            <a:endParaRPr lang="en-US" b="1" dirty="0"/>
          </a:p>
          <a:p>
            <a:r>
              <a:rPr lang="en-US" b="1" dirty="0"/>
              <a:t>Optimization for Behavior Identification </a:t>
            </a:r>
            <a:r>
              <a:rPr lang="en-US" sz="2400" dirty="0"/>
              <a:t>[ATC’18, Security’18]</a:t>
            </a:r>
          </a:p>
          <a:p>
            <a:pPr lvl="1"/>
            <a:r>
              <a:rPr lang="en-US" dirty="0"/>
              <a:t>SQL-style query language for finding a particular behavior from audit records</a:t>
            </a:r>
          </a:p>
          <a:p>
            <a:pPr lvl="1"/>
            <a:r>
              <a:rPr lang="en-US" i="1" dirty="0"/>
              <a:t>No acceleration </a:t>
            </a:r>
            <a:r>
              <a:rPr lang="en-US" dirty="0"/>
              <a:t>for dependency tracking</a:t>
            </a:r>
          </a:p>
          <a:p>
            <a:pPr lvl="1"/>
            <a:r>
              <a:rPr lang="en-US" i="1" dirty="0"/>
              <a:t>Lack of supporting </a:t>
            </a:r>
            <a:r>
              <a:rPr lang="en-US" dirty="0"/>
              <a:t>existing threat detection mechanism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57F8CD0-8CB9-663B-1D27-01C19B798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F1AB02D8-6237-1735-3C11-E7608FEB8B7F}"/>
              </a:ext>
            </a:extLst>
          </p:cNvPr>
          <p:cNvSpPr/>
          <p:nvPr/>
        </p:nvSpPr>
        <p:spPr>
          <a:xfrm>
            <a:off x="2170860" y="5325325"/>
            <a:ext cx="7545480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Can we achieve </a:t>
            </a:r>
            <a:r>
              <a:rPr kumimoji="1" lang="en-US" sz="2800" b="1" dirty="0">
                <a:solidFill>
                  <a:schemeClr val="accent1">
                    <a:lumMod val="75000"/>
                  </a:schemeClr>
                </a:solidFill>
              </a:rPr>
              <a:t>efficient dependency tracking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while supporting existing </a:t>
            </a:r>
            <a:r>
              <a:rPr kumimoji="1" lang="en-US" sz="2800" b="1" dirty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r>
              <a:rPr lang="en-US" sz="2800" dirty="0">
                <a:solidFill>
                  <a:schemeClr val="tx1"/>
                </a:solidFill>
              </a:rPr>
              <a:t> techniques?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7ED2D-D454-447C-244B-1352A5EA5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Observation: Orders in Cluttered Audit Records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Audit Records are </a:t>
            </a:r>
            <a:r>
              <a:rPr lang="en-US" altLang="zh-CN" b="1" i="1" dirty="0"/>
              <a:t>Chronicles </a:t>
            </a:r>
            <a:r>
              <a:rPr lang="en-US" altLang="zh-CN" b="1" dirty="0"/>
              <a:t>of System Interactions</a:t>
            </a:r>
          </a:p>
          <a:p>
            <a:pPr lvl="1"/>
            <a:r>
              <a:rPr lang="en-US" altLang="zh-CN" dirty="0"/>
              <a:t>Each audit record contains </a:t>
            </a:r>
            <a:r>
              <a:rPr lang="en-US" altLang="zh-CN" i="1" u="sng" dirty="0"/>
              <a:t>temporal</a:t>
            </a:r>
            <a:r>
              <a:rPr lang="en-US" altLang="zh-CN" dirty="0"/>
              <a:t>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DF5AF5-99C3-E97E-49DE-3C014483D634}"/>
                  </a:ext>
                </a:extLst>
              </p:cNvPr>
              <p:cNvSpPr txBox="1"/>
              <p:nvPr/>
            </p:nvSpPr>
            <p:spPr>
              <a:xfrm>
                <a:off x="1569008" y="3195507"/>
                <a:ext cx="3734198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gzip</a:t>
                </a:r>
                <a:r>
                  <a:rPr lang="en-US" dirty="0"/>
                  <a:t>, read, secret.txt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gzip</a:t>
                </a:r>
                <a:r>
                  <a:rPr lang="en-US" dirty="0"/>
                  <a:t>, write, secret.gz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ccrypt</a:t>
                </a:r>
                <a:r>
                  <a:rPr lang="en-US" dirty="0"/>
                  <a:t>, read, secret.gz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ccrypt</a:t>
                </a:r>
                <a:r>
                  <a:rPr lang="en-US" dirty="0"/>
                  <a:t>, write, </a:t>
                </a:r>
                <a:r>
                  <a:rPr lang="en-US" dirty="0" err="1"/>
                  <a:t>secret.gz.cpt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curl, read, </a:t>
                </a:r>
                <a:r>
                  <a:rPr lang="en-US" dirty="0" err="1"/>
                  <a:t>secret.gz.cpt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curl, send, </a:t>
                </a:r>
                <a:r>
                  <a:rPr lang="en-US" dirty="0"/>
                  <a:t>162.66.239.75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DF5AF5-99C3-E97E-49DE-3C014483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08" y="3195507"/>
                <a:ext cx="3734198" cy="2031325"/>
              </a:xfrm>
              <a:prstGeom prst="rect">
                <a:avLst/>
              </a:prstGeom>
              <a:blipFill>
                <a:blip r:embed="rId3"/>
                <a:stretch>
                  <a:fillRect l="-1138" t="-1194" b="-3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8E3ED8-09A1-11E9-C1C8-91061F31762C}"/>
              </a:ext>
            </a:extLst>
          </p:cNvPr>
          <p:cNvSpPr txBox="1"/>
          <p:nvPr/>
        </p:nvSpPr>
        <p:spPr>
          <a:xfrm>
            <a:off x="1359359" y="5429670"/>
            <a:ext cx="394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Temporal Information in Records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8B8A77-8B4C-5BA5-F4D5-CBA64C25BA0D}"/>
              </a:ext>
            </a:extLst>
          </p:cNvPr>
          <p:cNvSpPr/>
          <p:nvPr/>
        </p:nvSpPr>
        <p:spPr>
          <a:xfrm>
            <a:off x="5894629" y="4047551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6B9FD-975E-0671-2CD0-14AFCF0DD2C4}"/>
              </a:ext>
            </a:extLst>
          </p:cNvPr>
          <p:cNvSpPr txBox="1"/>
          <p:nvPr/>
        </p:nvSpPr>
        <p:spPr>
          <a:xfrm>
            <a:off x="6251580" y="5439387"/>
            <a:ext cx="503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 with Temporal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9E859-5F04-2709-0830-0B8132FB808C}"/>
              </a:ext>
            </a:extLst>
          </p:cNvPr>
          <p:cNvSpPr/>
          <p:nvPr/>
        </p:nvSpPr>
        <p:spPr>
          <a:xfrm>
            <a:off x="6892811" y="3931943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DB023E-4038-D447-DC16-31F3399FDD0D}"/>
              </a:ext>
            </a:extLst>
          </p:cNvPr>
          <p:cNvGrpSpPr/>
          <p:nvPr/>
        </p:nvGrpSpPr>
        <p:grpSpPr>
          <a:xfrm>
            <a:off x="6562325" y="3177495"/>
            <a:ext cx="1252658" cy="320963"/>
            <a:chOff x="1459685" y="753353"/>
            <a:chExt cx="1111541" cy="3209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1B15FE-571D-BF75-280F-566D0A93603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1175F-DDAB-9B92-0C2A-25600E69DF2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05B7F9-8F25-0919-1CE3-1F877C272BB3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6971847" y="3715135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/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A4C7B-39FC-FCC6-F9B7-41DA3CEDCAA2}"/>
              </a:ext>
            </a:extLst>
          </p:cNvPr>
          <p:cNvGrpSpPr/>
          <p:nvPr/>
        </p:nvGrpSpPr>
        <p:grpSpPr>
          <a:xfrm>
            <a:off x="8143484" y="3141773"/>
            <a:ext cx="1252658" cy="320963"/>
            <a:chOff x="1459685" y="753353"/>
            <a:chExt cx="1111541" cy="320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88D8D-651F-0CD3-01A4-BC6718D81469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116343-DB97-9861-1AF8-202D0A8CCE06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B1B5150-3F85-F5E5-7C11-2818F2B88C78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7484235" y="3304919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/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blipFill>
                <a:blip r:embed="rId5"/>
                <a:stretch>
                  <a:fillRect t="-1961" r="-236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F3D2C84-C5E2-FC15-C074-8E7F9B9CF36E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rot="5400000">
            <a:off x="8534262" y="3697095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94E26E-DBA7-0469-D2EA-49AF4A6BB84D}"/>
              </a:ext>
            </a:extLst>
          </p:cNvPr>
          <p:cNvSpPr/>
          <p:nvPr/>
        </p:nvSpPr>
        <p:spPr>
          <a:xfrm>
            <a:off x="8417850" y="393264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/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89F4B97-9C11-952A-F36B-695F8758551D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9119389" y="3315597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6C4127-8F4C-FCBD-9D93-1450C7C5ECF7}"/>
              </a:ext>
            </a:extLst>
          </p:cNvPr>
          <p:cNvGrpSpPr/>
          <p:nvPr/>
        </p:nvGrpSpPr>
        <p:grpSpPr>
          <a:xfrm>
            <a:off x="9678866" y="3152451"/>
            <a:ext cx="1498083" cy="320963"/>
            <a:chOff x="1459685" y="753353"/>
            <a:chExt cx="1111541" cy="32096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B369B9-1359-B8A1-D615-599CCE9356C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730781-8525-47EF-FFB6-276482028957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/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4000" r="-15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149E0AA-CEA7-BAAE-BD68-00AB457BBBF7}"/>
              </a:ext>
            </a:extLst>
          </p:cNvPr>
          <p:cNvSpPr/>
          <p:nvPr/>
        </p:nvSpPr>
        <p:spPr>
          <a:xfrm>
            <a:off x="10078765" y="3940669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ED9BC1F-717E-5C3D-643B-F6A6618227C3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10209575" y="3720708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8FB3A3-54EB-A688-E4BD-9EC15965F2AF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201332" y="4415209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/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/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F0A6D454-221B-3EBA-AA76-CAF9748D4336}"/>
              </a:ext>
            </a:extLst>
          </p:cNvPr>
          <p:cNvSpPr/>
          <p:nvPr/>
        </p:nvSpPr>
        <p:spPr>
          <a:xfrm>
            <a:off x="1634791" y="3265263"/>
            <a:ext cx="230505" cy="1638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76E246-DC98-93AD-FA33-4656F1CE9BE0}"/>
              </a:ext>
            </a:extLst>
          </p:cNvPr>
          <p:cNvGrpSpPr/>
          <p:nvPr/>
        </p:nvGrpSpPr>
        <p:grpSpPr>
          <a:xfrm>
            <a:off x="9406080" y="4652084"/>
            <a:ext cx="2046914" cy="449466"/>
            <a:chOff x="6884367" y="2896809"/>
            <a:chExt cx="2046914" cy="449466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BB08DD55-2BAF-34EF-6AE8-C3B3A5A247CB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D6A145-16E0-59D0-407F-B76681E669E1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25314-977D-6275-6D68-E0FD1B2B1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1" grpId="0" animBg="1"/>
      <p:bldP spid="16" grpId="0"/>
      <p:bldP spid="21" grpId="0"/>
      <p:bldP spid="23" grpId="0" animBg="1"/>
      <p:bldP spid="24" grpId="0"/>
      <p:bldP spid="29" grpId="0"/>
      <p:bldP spid="30" grpId="0" animBg="1"/>
      <p:bldP spid="33" grpId="0"/>
      <p:bldP spid="34" grpId="0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B33686-03A9-5AE5-07AD-489C6D76B62C}"/>
                  </a:ext>
                </a:extLst>
              </p:cNvPr>
              <p:cNvSpPr txBox="1"/>
              <p:nvPr/>
            </p:nvSpPr>
            <p:spPr>
              <a:xfrm>
                <a:off x="5343042" y="5904975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B33686-03A9-5AE5-07AD-489C6D76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42" y="5904975"/>
                <a:ext cx="7730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“Time” enable: Partial-Order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Temporal Provenance Graphs</a:t>
            </a:r>
          </a:p>
          <a:p>
            <a:pPr lvl="1"/>
            <a:r>
              <a:rPr lang="en-US" altLang="zh-CN" dirty="0"/>
              <a:t>A dependency path must adhere to the </a:t>
            </a:r>
            <a:r>
              <a:rPr lang="en-US" altLang="zh-CN" i="1" u="sng" dirty="0"/>
              <a:t>temporal order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Convert to Partial-Order Graphs on Temporal Dimension</a:t>
            </a:r>
          </a:p>
          <a:p>
            <a:pPr lvl="1"/>
            <a:r>
              <a:rPr lang="en-US" altLang="zh-CN" dirty="0"/>
              <a:t>System entity gets a new version once affected by others (E.g. Writes to a file)</a:t>
            </a:r>
          </a:p>
          <a:p>
            <a:pPr lvl="1"/>
            <a:r>
              <a:rPr lang="en-US" altLang="zh-CN" dirty="0"/>
              <a:t>Methodology: Creating cloned nodes for each in-degree edge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7D809-EBA9-1F22-888C-CDB5982F10DB}"/>
                  </a:ext>
                </a:extLst>
              </p:cNvPr>
              <p:cNvSpPr txBox="1"/>
              <p:nvPr/>
            </p:nvSpPr>
            <p:spPr>
              <a:xfrm>
                <a:off x="1284058" y="3172350"/>
                <a:ext cx="39438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Valid Dependency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7D809-EBA9-1F22-888C-CDB5982F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58" y="3172350"/>
                <a:ext cx="3943847" cy="707886"/>
              </a:xfrm>
              <a:prstGeom prst="rect">
                <a:avLst/>
              </a:prstGeom>
              <a:blipFill>
                <a:blip r:embed="rId3"/>
                <a:stretch>
                  <a:fillRect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E977887C-5AC7-EB6C-F8B1-DFBF10F393A9}"/>
              </a:ext>
            </a:extLst>
          </p:cNvPr>
          <p:cNvSpPr/>
          <p:nvPr/>
        </p:nvSpPr>
        <p:spPr>
          <a:xfrm>
            <a:off x="7328364" y="2642365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18CA8A-602F-DA30-2BD3-23B9E32AF4D3}"/>
              </a:ext>
            </a:extLst>
          </p:cNvPr>
          <p:cNvSpPr/>
          <p:nvPr/>
        </p:nvSpPr>
        <p:spPr>
          <a:xfrm>
            <a:off x="8048710" y="2620825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97987-2EFA-1108-4350-284BF70B0695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>
            <a:off x="7586119" y="2765611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2669F2-8A54-DA42-4960-389E29C8EEE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316006" y="2765612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3E0917C4-44E2-EFCB-8DC6-0B7B72904A44}"/>
              </a:ext>
            </a:extLst>
          </p:cNvPr>
          <p:cNvSpPr/>
          <p:nvPr/>
        </p:nvSpPr>
        <p:spPr>
          <a:xfrm>
            <a:off x="8699336" y="2625761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C3228E-FD83-0369-51E5-3C7DDD186FA4}"/>
                  </a:ext>
                </a:extLst>
              </p:cNvPr>
              <p:cNvSpPr txBox="1"/>
              <p:nvPr/>
            </p:nvSpPr>
            <p:spPr>
              <a:xfrm>
                <a:off x="7409354" y="2424468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C3228E-FD83-0369-51E5-3C7DDD18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54" y="2424468"/>
                <a:ext cx="7730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B00EA9-D2AD-E8D4-3A17-00F79B965368}"/>
                  </a:ext>
                </a:extLst>
              </p:cNvPr>
              <p:cNvSpPr txBox="1"/>
              <p:nvPr/>
            </p:nvSpPr>
            <p:spPr>
              <a:xfrm>
                <a:off x="8137362" y="243212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B00EA9-D2AD-E8D4-3A17-00F79B96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62" y="2432123"/>
                <a:ext cx="7730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143E36-0E7C-0946-613A-375CF73E3929}"/>
                  </a:ext>
                </a:extLst>
              </p:cNvPr>
              <p:cNvSpPr txBox="1"/>
              <p:nvPr/>
            </p:nvSpPr>
            <p:spPr>
              <a:xfrm>
                <a:off x="6318928" y="3172350"/>
                <a:ext cx="39438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Invalid Dependency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143E36-0E7C-0946-613A-375CF73E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172350"/>
                <a:ext cx="3943847" cy="707886"/>
              </a:xfrm>
              <a:prstGeom prst="rect">
                <a:avLst/>
              </a:prstGeom>
              <a:blipFill>
                <a:blip r:embed="rId6"/>
                <a:stretch>
                  <a:fillRect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8A98473-C350-6EAE-4A22-A4221CE6A949}"/>
                  </a:ext>
                </a:extLst>
              </p:cNvPr>
              <p:cNvSpPr txBox="1"/>
              <p:nvPr/>
            </p:nvSpPr>
            <p:spPr>
              <a:xfrm>
                <a:off x="7095397" y="2585881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8A98473-C350-6EAE-4A22-A4221CE6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7" y="2585881"/>
                <a:ext cx="7730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920A1A1-DE7B-A1FF-89D9-B983DDF23D5B}"/>
                  </a:ext>
                </a:extLst>
              </p:cNvPr>
              <p:cNvSpPr txBox="1"/>
              <p:nvPr/>
            </p:nvSpPr>
            <p:spPr>
              <a:xfrm>
                <a:off x="7836640" y="259151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920A1A1-DE7B-A1FF-89D9-B983DDF2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40" y="2591513"/>
                <a:ext cx="7730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351736-CF53-055A-7B31-F1709D2A3EE4}"/>
                  </a:ext>
                </a:extLst>
              </p:cNvPr>
              <p:cNvSpPr txBox="1"/>
              <p:nvPr/>
            </p:nvSpPr>
            <p:spPr>
              <a:xfrm>
                <a:off x="8719280" y="258401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351736-CF53-055A-7B31-F1709D2A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280" y="2584010"/>
                <a:ext cx="7730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3D36F249-E6C7-1C9B-A13A-FA0EB18EC7D2}"/>
              </a:ext>
            </a:extLst>
          </p:cNvPr>
          <p:cNvSpPr/>
          <p:nvPr/>
        </p:nvSpPr>
        <p:spPr>
          <a:xfrm>
            <a:off x="8414937" y="3553959"/>
            <a:ext cx="342348" cy="2523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F1CE2-B68B-8EB4-619D-4DF9652217B5}"/>
              </a:ext>
            </a:extLst>
          </p:cNvPr>
          <p:cNvSpPr/>
          <p:nvPr/>
        </p:nvSpPr>
        <p:spPr>
          <a:xfrm>
            <a:off x="5555112" y="5241797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B6E548-E60B-0EA5-BC5A-C6D98A5182F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5688760" y="5531370"/>
            <a:ext cx="2338" cy="3942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900CA3-21CA-E7A6-4F59-C8A47BB7586E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822408" y="5386584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F1F84FA3-67ED-C2A3-78D2-7A4A66A10352}"/>
              </a:ext>
            </a:extLst>
          </p:cNvPr>
          <p:cNvSpPr/>
          <p:nvPr/>
        </p:nvSpPr>
        <p:spPr>
          <a:xfrm>
            <a:off x="6205738" y="5246733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D47FD8-7F40-D5E9-5244-8C44BDE3519A}"/>
                  </a:ext>
                </a:extLst>
              </p:cNvPr>
              <p:cNvSpPr txBox="1"/>
              <p:nvPr/>
            </p:nvSpPr>
            <p:spPr>
              <a:xfrm>
                <a:off x="5643764" y="5053095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D47FD8-7F40-D5E9-5244-8C44BDE3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64" y="5053095"/>
                <a:ext cx="7730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ED0CB2-70DB-1856-AF5F-9B5DDE184D12}"/>
                  </a:ext>
                </a:extLst>
              </p:cNvPr>
              <p:cNvSpPr txBox="1"/>
              <p:nvPr/>
            </p:nvSpPr>
            <p:spPr>
              <a:xfrm>
                <a:off x="5336405" y="520453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ED0CB2-70DB-1856-AF5F-9B5DDE18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05" y="5204530"/>
                <a:ext cx="7730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52E396-895B-EB94-672F-0EED0763F6CE}"/>
                  </a:ext>
                </a:extLst>
              </p:cNvPr>
              <p:cNvSpPr txBox="1"/>
              <p:nvPr/>
            </p:nvSpPr>
            <p:spPr>
              <a:xfrm>
                <a:off x="6225682" y="520453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52E396-895B-EB94-672F-0EED0763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82" y="5204530"/>
                <a:ext cx="7730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1740C0F6-143A-0ACE-E959-D3C15EBCD6BE}"/>
              </a:ext>
            </a:extLst>
          </p:cNvPr>
          <p:cNvSpPr/>
          <p:nvPr/>
        </p:nvSpPr>
        <p:spPr>
          <a:xfrm>
            <a:off x="4837104" y="5947207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235AB0-4360-B952-DF1A-A878C2D1FDAF}"/>
              </a:ext>
            </a:extLst>
          </p:cNvPr>
          <p:cNvSpPr/>
          <p:nvPr/>
        </p:nvSpPr>
        <p:spPr>
          <a:xfrm>
            <a:off x="5557450" y="5925667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E192A79-4966-A94B-1AD0-A0F3028B7D0A}"/>
              </a:ext>
            </a:extLst>
          </p:cNvPr>
          <p:cNvCxnSpPr>
            <a:cxnSpLocks/>
            <a:stCxn id="92" idx="6"/>
            <a:endCxn id="93" idx="1"/>
          </p:cNvCxnSpPr>
          <p:nvPr/>
        </p:nvCxnSpPr>
        <p:spPr>
          <a:xfrm>
            <a:off x="5094859" y="6070453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12E1458-AE33-C45D-4C57-F45C5AE91502}"/>
                  </a:ext>
                </a:extLst>
              </p:cNvPr>
              <p:cNvSpPr txBox="1"/>
              <p:nvPr/>
            </p:nvSpPr>
            <p:spPr>
              <a:xfrm>
                <a:off x="5030765" y="5750236"/>
                <a:ext cx="63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12E1458-AE33-C45D-4C57-F45C5AE9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765" y="5750236"/>
                <a:ext cx="6370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9ECD32-AF80-7881-49D8-9D4B04F61A97}"/>
                  </a:ext>
                </a:extLst>
              </p:cNvPr>
              <p:cNvSpPr txBox="1"/>
              <p:nvPr/>
            </p:nvSpPr>
            <p:spPr>
              <a:xfrm>
                <a:off x="4605743" y="588745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9ECD32-AF80-7881-49D8-9D4B04F6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43" y="5887456"/>
                <a:ext cx="7730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E78AF5-CA7A-3AE7-96DA-3897A766079A}"/>
                  </a:ext>
                </a:extLst>
              </p:cNvPr>
              <p:cNvSpPr txBox="1"/>
              <p:nvPr/>
            </p:nvSpPr>
            <p:spPr>
              <a:xfrm>
                <a:off x="5515403" y="5526884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E78AF5-CA7A-3AE7-96DA-3897A766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3" y="5526884"/>
                <a:ext cx="7730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AE81C51A-9450-F902-9AD4-34FD891FD9CF}"/>
              </a:ext>
            </a:extLst>
          </p:cNvPr>
          <p:cNvSpPr/>
          <p:nvPr/>
        </p:nvSpPr>
        <p:spPr>
          <a:xfrm>
            <a:off x="2415620" y="2652168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6CEA5B-28F3-BB2E-F9BD-C44BD796A601}"/>
              </a:ext>
            </a:extLst>
          </p:cNvPr>
          <p:cNvSpPr/>
          <p:nvPr/>
        </p:nvSpPr>
        <p:spPr>
          <a:xfrm>
            <a:off x="3135966" y="2630628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67099BA-AEBB-8C4D-9FC4-B103E607C73B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2673375" y="2775414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05F8474-C176-6502-4A7F-F737731E9EFA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403262" y="2775415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419A0B1-9D74-B580-7756-FF3449BF228D}"/>
              </a:ext>
            </a:extLst>
          </p:cNvPr>
          <p:cNvSpPr/>
          <p:nvPr/>
        </p:nvSpPr>
        <p:spPr>
          <a:xfrm>
            <a:off x="3786592" y="2635564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2948A1-BFAB-67C5-C9F5-2AA07AD5C891}"/>
                  </a:ext>
                </a:extLst>
              </p:cNvPr>
              <p:cNvSpPr txBox="1"/>
              <p:nvPr/>
            </p:nvSpPr>
            <p:spPr>
              <a:xfrm>
                <a:off x="2496610" y="2434271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2948A1-BFAB-67C5-C9F5-2AA07AD5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10" y="2434271"/>
                <a:ext cx="7730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BB8F17-3260-E647-E42E-E21E1B00AD17}"/>
                  </a:ext>
                </a:extLst>
              </p:cNvPr>
              <p:cNvSpPr txBox="1"/>
              <p:nvPr/>
            </p:nvSpPr>
            <p:spPr>
              <a:xfrm>
                <a:off x="3224618" y="244192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BB8F17-3260-E647-E42E-E21E1B00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18" y="2441926"/>
                <a:ext cx="7730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78C45B1-0E6F-0FD2-F494-14131774D7F1}"/>
                  </a:ext>
                </a:extLst>
              </p:cNvPr>
              <p:cNvSpPr txBox="1"/>
              <p:nvPr/>
            </p:nvSpPr>
            <p:spPr>
              <a:xfrm>
                <a:off x="2182653" y="2595684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78C45B1-0E6F-0FD2-F494-14131774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53" y="2595684"/>
                <a:ext cx="77300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E7D333-4636-A91C-629A-A2D0CE737C29}"/>
                  </a:ext>
                </a:extLst>
              </p:cNvPr>
              <p:cNvSpPr txBox="1"/>
              <p:nvPr/>
            </p:nvSpPr>
            <p:spPr>
              <a:xfrm>
                <a:off x="2923896" y="260131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E7D333-4636-A91C-629A-A2D0CE73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96" y="2601316"/>
                <a:ext cx="7730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69028-17CE-D5D8-BAA3-877A080B82F8}"/>
                  </a:ext>
                </a:extLst>
              </p:cNvPr>
              <p:cNvSpPr txBox="1"/>
              <p:nvPr/>
            </p:nvSpPr>
            <p:spPr>
              <a:xfrm>
                <a:off x="3806536" y="259381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69028-17CE-D5D8-BAA3-877A080B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36" y="2593813"/>
                <a:ext cx="7730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91518D12-F9AE-8CA5-BB0F-F73F702CAE49}"/>
              </a:ext>
            </a:extLst>
          </p:cNvPr>
          <p:cNvSpPr txBox="1"/>
          <p:nvPr/>
        </p:nvSpPr>
        <p:spPr>
          <a:xfrm>
            <a:off x="3031124" y="6247339"/>
            <a:ext cx="574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Partially Ordered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06426-8078-5B3F-40D1-33A53B5F2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1" grpId="0"/>
      <p:bldP spid="53" grpId="0" animBg="1"/>
      <p:bldP spid="54" grpId="0" animBg="1"/>
      <p:bldP spid="57" grpId="0" animBg="1"/>
      <p:bldP spid="58" grpId="0"/>
      <p:bldP spid="59" grpId="0"/>
      <p:bldP spid="60" grpId="0"/>
      <p:bldP spid="78" grpId="0"/>
      <p:bldP spid="79" grpId="0"/>
      <p:bldP spid="80" grpId="0"/>
      <p:bldP spid="81" grpId="0" animBg="1"/>
      <p:bldP spid="83" grpId="0" animBg="1"/>
      <p:bldP spid="86" grpId="0" animBg="1"/>
      <p:bldP spid="88" grpId="0"/>
      <p:bldP spid="90" grpId="0"/>
      <p:bldP spid="91" grpId="0"/>
      <p:bldP spid="92" grpId="0" animBg="1"/>
      <p:bldP spid="93" grpId="0" animBg="1"/>
      <p:bldP spid="95" grpId="0"/>
      <p:bldP spid="96" grpId="0"/>
      <p:bldP spid="99" grpId="0"/>
      <p:bldP spid="101" grpId="0" animBg="1"/>
      <p:bldP spid="102" grpId="0" animBg="1"/>
      <p:bldP spid="105" grpId="0" animBg="1"/>
      <p:bldP spid="106" grpId="0"/>
      <p:bldP spid="107" grpId="0"/>
      <p:bldP spid="108" grpId="0"/>
      <p:bldP spid="109" grpId="0"/>
      <p:bldP spid="110" grpId="0"/>
      <p:bldP spid="1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B33686-03A9-5AE5-07AD-489C6D76B62C}"/>
                  </a:ext>
                </a:extLst>
              </p:cNvPr>
              <p:cNvSpPr txBox="1"/>
              <p:nvPr/>
            </p:nvSpPr>
            <p:spPr>
              <a:xfrm>
                <a:off x="5343042" y="5904975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B33686-03A9-5AE5-07AD-489C6D76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42" y="5904975"/>
                <a:ext cx="7730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“Time” enable: Partial-Order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Temporal Provenance Graphs</a:t>
            </a:r>
          </a:p>
          <a:p>
            <a:pPr lvl="1"/>
            <a:r>
              <a:rPr lang="en-US" altLang="zh-CN" dirty="0"/>
              <a:t>A dependency path must adhere to the </a:t>
            </a:r>
            <a:r>
              <a:rPr lang="en-US" altLang="zh-CN" i="1" u="sng" dirty="0"/>
              <a:t>temporal order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Convert to Partial-Order Graphs on Temporal Dimension</a:t>
            </a:r>
          </a:p>
          <a:p>
            <a:pPr lvl="1"/>
            <a:r>
              <a:rPr lang="en-US" altLang="zh-CN" dirty="0"/>
              <a:t>System entity gets a new version once affected by others (E.g. Writes to a file)</a:t>
            </a:r>
          </a:p>
          <a:p>
            <a:pPr lvl="1"/>
            <a:r>
              <a:rPr lang="en-US" altLang="zh-CN" dirty="0"/>
              <a:t>Methodology: Creating cloned nodes for each in-degree edge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7D809-EBA9-1F22-888C-CDB5982F10DB}"/>
                  </a:ext>
                </a:extLst>
              </p:cNvPr>
              <p:cNvSpPr txBox="1"/>
              <p:nvPr/>
            </p:nvSpPr>
            <p:spPr>
              <a:xfrm>
                <a:off x="1284058" y="3172350"/>
                <a:ext cx="39438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Valid Dependency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7D809-EBA9-1F22-888C-CDB5982F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58" y="3172350"/>
                <a:ext cx="3943847" cy="707886"/>
              </a:xfrm>
              <a:prstGeom prst="rect">
                <a:avLst/>
              </a:prstGeom>
              <a:blipFill>
                <a:blip r:embed="rId3"/>
                <a:stretch>
                  <a:fillRect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E977887C-5AC7-EB6C-F8B1-DFBF10F393A9}"/>
              </a:ext>
            </a:extLst>
          </p:cNvPr>
          <p:cNvSpPr/>
          <p:nvPr/>
        </p:nvSpPr>
        <p:spPr>
          <a:xfrm>
            <a:off x="7328364" y="2642365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18CA8A-602F-DA30-2BD3-23B9E32AF4D3}"/>
              </a:ext>
            </a:extLst>
          </p:cNvPr>
          <p:cNvSpPr/>
          <p:nvPr/>
        </p:nvSpPr>
        <p:spPr>
          <a:xfrm>
            <a:off x="8048710" y="2620825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97987-2EFA-1108-4350-284BF70B0695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>
            <a:off x="7586119" y="2765611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2669F2-8A54-DA42-4960-389E29C8EEE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316006" y="2765612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3E0917C4-44E2-EFCB-8DC6-0B7B72904A44}"/>
              </a:ext>
            </a:extLst>
          </p:cNvPr>
          <p:cNvSpPr/>
          <p:nvPr/>
        </p:nvSpPr>
        <p:spPr>
          <a:xfrm>
            <a:off x="8699336" y="2625761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C3228E-FD83-0369-51E5-3C7DDD186FA4}"/>
                  </a:ext>
                </a:extLst>
              </p:cNvPr>
              <p:cNvSpPr txBox="1"/>
              <p:nvPr/>
            </p:nvSpPr>
            <p:spPr>
              <a:xfrm>
                <a:off x="7409354" y="2424468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C3228E-FD83-0369-51E5-3C7DDD18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54" y="2424468"/>
                <a:ext cx="7730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B00EA9-D2AD-E8D4-3A17-00F79B965368}"/>
                  </a:ext>
                </a:extLst>
              </p:cNvPr>
              <p:cNvSpPr txBox="1"/>
              <p:nvPr/>
            </p:nvSpPr>
            <p:spPr>
              <a:xfrm>
                <a:off x="8137362" y="243212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B00EA9-D2AD-E8D4-3A17-00F79B96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62" y="2432123"/>
                <a:ext cx="7730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143E36-0E7C-0946-613A-375CF73E3929}"/>
                  </a:ext>
                </a:extLst>
              </p:cNvPr>
              <p:cNvSpPr txBox="1"/>
              <p:nvPr/>
            </p:nvSpPr>
            <p:spPr>
              <a:xfrm>
                <a:off x="6318928" y="3172350"/>
                <a:ext cx="39438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Invalid Dependency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143E36-0E7C-0946-613A-375CF73E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28" y="3172350"/>
                <a:ext cx="3943847" cy="707886"/>
              </a:xfrm>
              <a:prstGeom prst="rect">
                <a:avLst/>
              </a:prstGeom>
              <a:blipFill>
                <a:blip r:embed="rId6"/>
                <a:stretch>
                  <a:fillRect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8A98473-C350-6EAE-4A22-A4221CE6A949}"/>
                  </a:ext>
                </a:extLst>
              </p:cNvPr>
              <p:cNvSpPr txBox="1"/>
              <p:nvPr/>
            </p:nvSpPr>
            <p:spPr>
              <a:xfrm>
                <a:off x="7095397" y="2585881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8A98473-C350-6EAE-4A22-A4221CE6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7" y="2585881"/>
                <a:ext cx="7730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920A1A1-DE7B-A1FF-89D9-B983DDF23D5B}"/>
                  </a:ext>
                </a:extLst>
              </p:cNvPr>
              <p:cNvSpPr txBox="1"/>
              <p:nvPr/>
            </p:nvSpPr>
            <p:spPr>
              <a:xfrm>
                <a:off x="7836640" y="259151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920A1A1-DE7B-A1FF-89D9-B983DDF2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40" y="2591513"/>
                <a:ext cx="7730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351736-CF53-055A-7B31-F1709D2A3EE4}"/>
                  </a:ext>
                </a:extLst>
              </p:cNvPr>
              <p:cNvSpPr txBox="1"/>
              <p:nvPr/>
            </p:nvSpPr>
            <p:spPr>
              <a:xfrm>
                <a:off x="8719280" y="258401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351736-CF53-055A-7B31-F1709D2A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280" y="2584010"/>
                <a:ext cx="7730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3D36F249-E6C7-1C9B-A13A-FA0EB18EC7D2}"/>
              </a:ext>
            </a:extLst>
          </p:cNvPr>
          <p:cNvSpPr/>
          <p:nvPr/>
        </p:nvSpPr>
        <p:spPr>
          <a:xfrm>
            <a:off x="8414937" y="3553959"/>
            <a:ext cx="342348" cy="2523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F1CE2-B68B-8EB4-619D-4DF9652217B5}"/>
              </a:ext>
            </a:extLst>
          </p:cNvPr>
          <p:cNvSpPr/>
          <p:nvPr/>
        </p:nvSpPr>
        <p:spPr>
          <a:xfrm>
            <a:off x="5555112" y="5241797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B6E548-E60B-0EA5-BC5A-C6D98A5182F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5688760" y="5531370"/>
            <a:ext cx="2338" cy="3942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900CA3-21CA-E7A6-4F59-C8A47BB7586E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822408" y="5386584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F1F84FA3-67ED-C2A3-78D2-7A4A66A10352}"/>
              </a:ext>
            </a:extLst>
          </p:cNvPr>
          <p:cNvSpPr/>
          <p:nvPr/>
        </p:nvSpPr>
        <p:spPr>
          <a:xfrm>
            <a:off x="6205738" y="5246733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D47FD8-7F40-D5E9-5244-8C44BDE3519A}"/>
                  </a:ext>
                </a:extLst>
              </p:cNvPr>
              <p:cNvSpPr txBox="1"/>
              <p:nvPr/>
            </p:nvSpPr>
            <p:spPr>
              <a:xfrm>
                <a:off x="5643764" y="5053095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DD47FD8-7F40-D5E9-5244-8C44BDE3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64" y="5053095"/>
                <a:ext cx="7730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ED0CB2-70DB-1856-AF5F-9B5DDE184D12}"/>
                  </a:ext>
                </a:extLst>
              </p:cNvPr>
              <p:cNvSpPr txBox="1"/>
              <p:nvPr/>
            </p:nvSpPr>
            <p:spPr>
              <a:xfrm>
                <a:off x="5336405" y="520453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ED0CB2-70DB-1856-AF5F-9B5DDE18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05" y="5204530"/>
                <a:ext cx="7730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52E396-895B-EB94-672F-0EED0763F6CE}"/>
                  </a:ext>
                </a:extLst>
              </p:cNvPr>
              <p:cNvSpPr txBox="1"/>
              <p:nvPr/>
            </p:nvSpPr>
            <p:spPr>
              <a:xfrm>
                <a:off x="6225682" y="5204530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52E396-895B-EB94-672F-0EED0763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82" y="5204530"/>
                <a:ext cx="7730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1740C0F6-143A-0ACE-E959-D3C15EBCD6BE}"/>
              </a:ext>
            </a:extLst>
          </p:cNvPr>
          <p:cNvSpPr/>
          <p:nvPr/>
        </p:nvSpPr>
        <p:spPr>
          <a:xfrm>
            <a:off x="4837104" y="5947207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235AB0-4360-B952-DF1A-A878C2D1FDAF}"/>
              </a:ext>
            </a:extLst>
          </p:cNvPr>
          <p:cNvSpPr/>
          <p:nvPr/>
        </p:nvSpPr>
        <p:spPr>
          <a:xfrm>
            <a:off x="5557450" y="5925667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E192A79-4966-A94B-1AD0-A0F3028B7D0A}"/>
              </a:ext>
            </a:extLst>
          </p:cNvPr>
          <p:cNvCxnSpPr>
            <a:cxnSpLocks/>
            <a:stCxn id="92" idx="6"/>
            <a:endCxn id="93" idx="1"/>
          </p:cNvCxnSpPr>
          <p:nvPr/>
        </p:nvCxnSpPr>
        <p:spPr>
          <a:xfrm>
            <a:off x="5094859" y="6070453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12E1458-AE33-C45D-4C57-F45C5AE91502}"/>
                  </a:ext>
                </a:extLst>
              </p:cNvPr>
              <p:cNvSpPr txBox="1"/>
              <p:nvPr/>
            </p:nvSpPr>
            <p:spPr>
              <a:xfrm>
                <a:off x="5030765" y="5750236"/>
                <a:ext cx="63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12E1458-AE33-C45D-4C57-F45C5AE9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765" y="5750236"/>
                <a:ext cx="6370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9ECD32-AF80-7881-49D8-9D4B04F61A97}"/>
                  </a:ext>
                </a:extLst>
              </p:cNvPr>
              <p:cNvSpPr txBox="1"/>
              <p:nvPr/>
            </p:nvSpPr>
            <p:spPr>
              <a:xfrm>
                <a:off x="4605743" y="588745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9ECD32-AF80-7881-49D8-9D4B04F6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43" y="5887456"/>
                <a:ext cx="7730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E78AF5-CA7A-3AE7-96DA-3897A766079A}"/>
                  </a:ext>
                </a:extLst>
              </p:cNvPr>
              <p:cNvSpPr txBox="1"/>
              <p:nvPr/>
            </p:nvSpPr>
            <p:spPr>
              <a:xfrm>
                <a:off x="5515403" y="5526884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E78AF5-CA7A-3AE7-96DA-3897A766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3" y="5526884"/>
                <a:ext cx="7730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AE81C51A-9450-F902-9AD4-34FD891FD9CF}"/>
              </a:ext>
            </a:extLst>
          </p:cNvPr>
          <p:cNvSpPr/>
          <p:nvPr/>
        </p:nvSpPr>
        <p:spPr>
          <a:xfrm>
            <a:off x="2415620" y="2652168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6CEA5B-28F3-BB2E-F9BD-C44BD796A601}"/>
              </a:ext>
            </a:extLst>
          </p:cNvPr>
          <p:cNvSpPr/>
          <p:nvPr/>
        </p:nvSpPr>
        <p:spPr>
          <a:xfrm>
            <a:off x="3135966" y="2630628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67099BA-AEBB-8C4D-9FC4-B103E607C73B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2673375" y="2775414"/>
            <a:ext cx="4625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05F8474-C176-6502-4A7F-F737731E9EFA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403262" y="2775415"/>
            <a:ext cx="383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419A0B1-9D74-B580-7756-FF3449BF228D}"/>
              </a:ext>
            </a:extLst>
          </p:cNvPr>
          <p:cNvSpPr/>
          <p:nvPr/>
        </p:nvSpPr>
        <p:spPr>
          <a:xfrm>
            <a:off x="3786592" y="2635564"/>
            <a:ext cx="740664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2948A1-BFAB-67C5-C9F5-2AA07AD5C891}"/>
                  </a:ext>
                </a:extLst>
              </p:cNvPr>
              <p:cNvSpPr txBox="1"/>
              <p:nvPr/>
            </p:nvSpPr>
            <p:spPr>
              <a:xfrm>
                <a:off x="2496610" y="2434271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2948A1-BFAB-67C5-C9F5-2AA07AD5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10" y="2434271"/>
                <a:ext cx="7730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BB8F17-3260-E647-E42E-E21E1B00AD17}"/>
                  </a:ext>
                </a:extLst>
              </p:cNvPr>
              <p:cNvSpPr txBox="1"/>
              <p:nvPr/>
            </p:nvSpPr>
            <p:spPr>
              <a:xfrm>
                <a:off x="3224618" y="244192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BB8F17-3260-E647-E42E-E21E1B00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18" y="2441926"/>
                <a:ext cx="7730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78C45B1-0E6F-0FD2-F494-14131774D7F1}"/>
                  </a:ext>
                </a:extLst>
              </p:cNvPr>
              <p:cNvSpPr txBox="1"/>
              <p:nvPr/>
            </p:nvSpPr>
            <p:spPr>
              <a:xfrm>
                <a:off x="2182653" y="2595684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78C45B1-0E6F-0FD2-F494-14131774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53" y="2595684"/>
                <a:ext cx="77300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E7D333-4636-A91C-629A-A2D0CE737C29}"/>
                  </a:ext>
                </a:extLst>
              </p:cNvPr>
              <p:cNvSpPr txBox="1"/>
              <p:nvPr/>
            </p:nvSpPr>
            <p:spPr>
              <a:xfrm>
                <a:off x="2923896" y="2601316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E7D333-4636-A91C-629A-A2D0CE73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96" y="2601316"/>
                <a:ext cx="7730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69028-17CE-D5D8-BAA3-877A080B82F8}"/>
                  </a:ext>
                </a:extLst>
              </p:cNvPr>
              <p:cNvSpPr txBox="1"/>
              <p:nvPr/>
            </p:nvSpPr>
            <p:spPr>
              <a:xfrm>
                <a:off x="3806536" y="2593813"/>
                <a:ext cx="773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69028-17CE-D5D8-BAA3-877A080B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36" y="2593813"/>
                <a:ext cx="7730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91518D12-F9AE-8CA5-BB0F-F73F702CAE49}"/>
              </a:ext>
            </a:extLst>
          </p:cNvPr>
          <p:cNvSpPr txBox="1"/>
          <p:nvPr/>
        </p:nvSpPr>
        <p:spPr>
          <a:xfrm>
            <a:off x="3031124" y="6247339"/>
            <a:ext cx="574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Partially Ordered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523B0-8315-0C75-ADA7-A0BD6D7C027F}"/>
              </a:ext>
            </a:extLst>
          </p:cNvPr>
          <p:cNvSpPr/>
          <p:nvPr/>
        </p:nvSpPr>
        <p:spPr>
          <a:xfrm>
            <a:off x="0" y="1477282"/>
            <a:ext cx="12192000" cy="3650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89A14101-3CDA-C814-10E3-6A10793AD2BC}"/>
              </a:ext>
            </a:extLst>
          </p:cNvPr>
          <p:cNvSpPr/>
          <p:nvPr/>
        </p:nvSpPr>
        <p:spPr>
          <a:xfrm>
            <a:off x="498213" y="3049518"/>
            <a:ext cx="11385919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Following Direction of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Edges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Following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Order of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3CC1B-A018-C610-3DB6-9555C2E8A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“Time” enable: Graph Partition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1"/>
            <a:ext cx="10515600" cy="12874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Temporal Graph Partition: Vertex-cutting</a:t>
            </a:r>
          </a:p>
          <a:p>
            <a:pPr lvl="1"/>
            <a:r>
              <a:rPr lang="en-US" altLang="zh-CN" dirty="0"/>
              <a:t>Each system call is partitioned into a subgraph (instead of cross-subgraph)</a:t>
            </a:r>
          </a:p>
          <a:p>
            <a:pPr lvl="1"/>
            <a:r>
              <a:rPr lang="en-US" altLang="zh-CN" dirty="0"/>
              <a:t>Clone outgoing nodes from previous subgraph as incoming boundaries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869AEA-3DB6-E5C0-C696-5EE8E1E2A468}"/>
              </a:ext>
            </a:extLst>
          </p:cNvPr>
          <p:cNvGrpSpPr/>
          <p:nvPr/>
        </p:nvGrpSpPr>
        <p:grpSpPr>
          <a:xfrm>
            <a:off x="9022558" y="4980363"/>
            <a:ext cx="2046914" cy="449466"/>
            <a:chOff x="9296454" y="3417715"/>
            <a:chExt cx="2046914" cy="449466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697F2EFB-796C-7D57-3E54-49FAE7C8695D}"/>
                </a:ext>
              </a:extLst>
            </p:cNvPr>
            <p:cNvSpPr/>
            <p:nvPr/>
          </p:nvSpPr>
          <p:spPr>
            <a:xfrm>
              <a:off x="9626619" y="3417715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EF6973-E0D9-4CF6-2D5F-DF40951B9C56}"/>
                </a:ext>
              </a:extLst>
            </p:cNvPr>
            <p:cNvSpPr txBox="1"/>
            <p:nvPr/>
          </p:nvSpPr>
          <p:spPr>
            <a:xfrm>
              <a:off x="9296454" y="3490288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71A7A2B-0F3C-D3A1-7786-7C374A109721}"/>
              </a:ext>
            </a:extLst>
          </p:cNvPr>
          <p:cNvSpPr/>
          <p:nvPr/>
        </p:nvSpPr>
        <p:spPr>
          <a:xfrm flipH="1">
            <a:off x="7212374" y="3387587"/>
            <a:ext cx="1799754" cy="253024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42184-6BFC-C727-9C8B-87B121C00E01}"/>
              </a:ext>
            </a:extLst>
          </p:cNvPr>
          <p:cNvSpPr/>
          <p:nvPr/>
        </p:nvSpPr>
        <p:spPr>
          <a:xfrm>
            <a:off x="5202439" y="3387587"/>
            <a:ext cx="2011356" cy="25302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8EBE9-50CE-965B-A713-D453526868FC}"/>
              </a:ext>
            </a:extLst>
          </p:cNvPr>
          <p:cNvSpPr/>
          <p:nvPr/>
        </p:nvSpPr>
        <p:spPr>
          <a:xfrm>
            <a:off x="3257606" y="3387586"/>
            <a:ext cx="1944832" cy="253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2A90B-9C8D-BCDE-D4EB-C68CD8047EC9}"/>
              </a:ext>
            </a:extLst>
          </p:cNvPr>
          <p:cNvSpPr/>
          <p:nvPr/>
        </p:nvSpPr>
        <p:spPr>
          <a:xfrm>
            <a:off x="3792807" y="39589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DD6654-3726-D1A4-1219-A31B60FF8880}"/>
              </a:ext>
            </a:extLst>
          </p:cNvPr>
          <p:cNvGrpSpPr/>
          <p:nvPr/>
        </p:nvGrpSpPr>
        <p:grpSpPr>
          <a:xfrm>
            <a:off x="1668386" y="5148725"/>
            <a:ext cx="1252658" cy="320963"/>
            <a:chOff x="1459685" y="753353"/>
            <a:chExt cx="1111541" cy="3209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D4D4B6-346C-AEEE-D191-B8A7AFDD3F51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28FC2F-E1A9-D630-A980-D238E71B51E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91E2E5-E39B-3EC9-A177-25A2494928BE}"/>
                  </a:ext>
                </a:extLst>
              </p:cNvPr>
              <p:cNvSpPr txBox="1"/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91E2E5-E39B-3EC9-A177-25A24949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blipFill>
                <a:blip r:embed="rId2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700D801-F316-BA9A-13D8-C2C563E2C737}"/>
              </a:ext>
            </a:extLst>
          </p:cNvPr>
          <p:cNvGrpSpPr/>
          <p:nvPr/>
        </p:nvGrpSpPr>
        <p:grpSpPr>
          <a:xfrm>
            <a:off x="3474425" y="5026818"/>
            <a:ext cx="1252658" cy="320963"/>
            <a:chOff x="1459685" y="753353"/>
            <a:chExt cx="1111541" cy="320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9719B8-9B69-0BD8-2637-F17F8B9648A7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6BB53E-0E4D-9F81-869D-F1B1BD6D30A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30344F-CF22-AB0B-8366-6E94D4619E42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3678060" y="4616358"/>
            <a:ext cx="820421" cy="4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1687AD-91FE-7268-9634-D03ED032469B}"/>
                  </a:ext>
                </a:extLst>
              </p:cNvPr>
              <p:cNvSpPr txBox="1"/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1687AD-91FE-7268-9634-D03ED0324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blipFill>
                <a:blip r:embed="rId3"/>
                <a:stretch>
                  <a:fillRect t="-1961" r="-15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8B65C60-64D6-9ED4-7F76-8D2A39114BBA}"/>
              </a:ext>
            </a:extLst>
          </p:cNvPr>
          <p:cNvCxnSpPr>
            <a:cxnSpLocks/>
            <a:stCxn id="18" idx="6"/>
            <a:endCxn id="42" idx="2"/>
          </p:cNvCxnSpPr>
          <p:nvPr/>
        </p:nvCxnSpPr>
        <p:spPr>
          <a:xfrm flipV="1">
            <a:off x="4727083" y="4010125"/>
            <a:ext cx="718557" cy="1179839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48EA8-CE59-667B-DD52-11F1FD3710B2}"/>
              </a:ext>
            </a:extLst>
          </p:cNvPr>
          <p:cNvSpPr/>
          <p:nvPr/>
        </p:nvSpPr>
        <p:spPr>
          <a:xfrm>
            <a:off x="5724983" y="4615204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D794C4-2B49-6191-E786-CDD6E009FDF6}"/>
                  </a:ext>
                </a:extLst>
              </p:cNvPr>
              <p:cNvSpPr txBox="1"/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D794C4-2B49-6191-E786-CDD6E009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48E0F88-47D9-8931-7BEA-A174E3313973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16200000" flipH="1">
            <a:off x="5798019" y="5140412"/>
            <a:ext cx="555469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64F1C2-1214-5057-F56D-ACC6A9A882F6}"/>
              </a:ext>
            </a:extLst>
          </p:cNvPr>
          <p:cNvGrpSpPr/>
          <p:nvPr/>
        </p:nvGrpSpPr>
        <p:grpSpPr>
          <a:xfrm>
            <a:off x="5341940" y="5418148"/>
            <a:ext cx="1498083" cy="320963"/>
            <a:chOff x="1459685" y="753353"/>
            <a:chExt cx="1111541" cy="32096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FD1F23-F056-7056-4E7E-F8A164D36771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0C5988-6955-A3F6-9040-63FBF48535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539D82-581C-8318-6326-41628E94D064}"/>
                  </a:ext>
                </a:extLst>
              </p:cNvPr>
              <p:cNvSpPr txBox="1"/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539D82-581C-8318-6326-41628E94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blipFill>
                <a:blip r:embed="rId5"/>
                <a:stretch>
                  <a:fillRect t="-1961" r="-7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9F99F8A-C4A5-27BD-B64F-24D00A52C07C}"/>
              </a:ext>
            </a:extLst>
          </p:cNvPr>
          <p:cNvSpPr/>
          <p:nvPr/>
        </p:nvSpPr>
        <p:spPr>
          <a:xfrm>
            <a:off x="7770783" y="507925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FED73C7-3825-A163-400A-1C8C87B59C7E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8472322" y="5202995"/>
            <a:ext cx="880401" cy="21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09D268-8AE9-89DD-C523-D422D01974F3}"/>
                  </a:ext>
                </a:extLst>
              </p:cNvPr>
              <p:cNvSpPr txBox="1"/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09D268-8AE9-89DD-C523-D422D0197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365BFF-DD18-2457-E9DB-0A4007DCC974}"/>
                  </a:ext>
                </a:extLst>
              </p:cNvPr>
              <p:cNvSpPr txBox="1"/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365BFF-DD18-2457-E9DB-0A4007DC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E551A5-6FD1-2044-D62C-C6F20924BC13}"/>
                  </a:ext>
                </a:extLst>
              </p:cNvPr>
              <p:cNvSpPr txBox="1"/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E551A5-6FD1-2044-D62C-C6F20924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6B08E4-7AD5-809E-9F46-48060B15BBBA}"/>
                  </a:ext>
                </a:extLst>
              </p:cNvPr>
              <p:cNvSpPr txBox="1"/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6B08E4-7AD5-809E-9F46-48060B15B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DD1FBD-D40B-5E58-7131-D0E588280763}"/>
                  </a:ext>
                </a:extLst>
              </p:cNvPr>
              <p:cNvSpPr txBox="1"/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DD1FBD-D40B-5E58-7131-D0E58828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blipFill>
                <a:blip r:embed="rId10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D86DF0-0827-2578-600D-A9CDFAC0FEEA}"/>
              </a:ext>
            </a:extLst>
          </p:cNvPr>
          <p:cNvSpPr txBox="1"/>
          <p:nvPr/>
        </p:nvSpPr>
        <p:spPr>
          <a:xfrm>
            <a:off x="1354739" y="5499304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53A328-ABA2-CF12-B7E2-8FC5F64BF112}"/>
              </a:ext>
            </a:extLst>
          </p:cNvPr>
          <p:cNvSpPr txBox="1"/>
          <p:nvPr/>
        </p:nvSpPr>
        <p:spPr>
          <a:xfrm>
            <a:off x="9117689" y="5423476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DED8D6F-7D5F-B6F9-A7E4-88FD4BEA80DE}"/>
              </a:ext>
            </a:extLst>
          </p:cNvPr>
          <p:cNvGrpSpPr/>
          <p:nvPr/>
        </p:nvGrpSpPr>
        <p:grpSpPr>
          <a:xfrm>
            <a:off x="5445640" y="3852307"/>
            <a:ext cx="1252658" cy="318530"/>
            <a:chOff x="5560810" y="3070762"/>
            <a:chExt cx="1252658" cy="31853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DD8E0A-76A9-D0A0-EE32-C9F5AE43691A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BF3FB9-9777-58D2-4F5E-E3199E3325A9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80AD7F7-B78A-3A25-C360-6B7121883B6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 rot="16200000" flipH="1">
            <a:off x="5850230" y="4389681"/>
            <a:ext cx="447262" cy="37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CCF62BE5-402E-7647-1993-58F61EC35897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 flipV="1">
            <a:off x="2921044" y="4082660"/>
            <a:ext cx="871763" cy="1229211"/>
          </a:xfrm>
          <a:prstGeom prst="curved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CB872A-091E-DDDD-CE49-23897F301CB0}"/>
              </a:ext>
            </a:extLst>
          </p:cNvPr>
          <p:cNvGrpSpPr/>
          <p:nvPr/>
        </p:nvGrpSpPr>
        <p:grpSpPr>
          <a:xfrm>
            <a:off x="7523635" y="3849411"/>
            <a:ext cx="1252658" cy="318530"/>
            <a:chOff x="5560810" y="3070762"/>
            <a:chExt cx="1252658" cy="31853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CED9B02-1065-1E0F-FA8B-BCFE4C2977E2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927BEB4-B964-87B7-6C7F-F16CF4E63F13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FD4D00E-F7AA-FF7A-703D-DACB258D1D91}"/>
              </a:ext>
            </a:extLst>
          </p:cNvPr>
          <p:cNvCxnSpPr>
            <a:cxnSpLocks/>
            <a:stCxn id="27" idx="6"/>
            <a:endCxn id="76" idx="1"/>
          </p:cNvCxnSpPr>
          <p:nvPr/>
        </p:nvCxnSpPr>
        <p:spPr>
          <a:xfrm flipV="1">
            <a:off x="6840023" y="4014053"/>
            <a:ext cx="690953" cy="1567241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CC6BBB6-BAF6-3AE9-03C2-97D8CB821702}"/>
              </a:ext>
            </a:extLst>
          </p:cNvPr>
          <p:cNvCxnSpPr>
            <a:cxnSpLocks/>
            <a:stCxn id="76" idx="2"/>
            <a:endCxn id="30" idx="0"/>
          </p:cNvCxnSpPr>
          <p:nvPr/>
        </p:nvCxnSpPr>
        <p:spPr>
          <a:xfrm rot="5400000">
            <a:off x="7667030" y="4622465"/>
            <a:ext cx="911316" cy="226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D2AC-EFF7-CB5F-DCF7-8F460FEC2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on</a:t>
            </a:r>
            <a:r>
              <a:rPr kumimoji="1" lang="zh-CN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Recall: IDS Rule Example</a:t>
            </a:r>
          </a:p>
          <a:p>
            <a:pPr lvl="1"/>
            <a:r>
              <a:rPr lang="en-US" altLang="zh-CN" dirty="0"/>
              <a:t>Specified sensitive file lists and external entities</a:t>
            </a:r>
          </a:p>
          <a:p>
            <a:pPr lvl="1"/>
            <a:r>
              <a:rPr lang="en-US" altLang="zh-CN" dirty="0"/>
              <a:t>No specification for intermediate dependency routines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D4651-0B64-A7B2-A310-63279FB6B414}"/>
              </a:ext>
            </a:extLst>
          </p:cNvPr>
          <p:cNvSpPr txBox="1"/>
          <p:nvPr/>
        </p:nvSpPr>
        <p:spPr>
          <a:xfrm>
            <a:off x="1875068" y="4540074"/>
            <a:ext cx="3009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Sensitive files should never be exfiltrated to any external entities. 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0801A-11A0-8D47-E5CA-BDAEDE17F816}"/>
              </a:ext>
            </a:extLst>
          </p:cNvPr>
          <p:cNvSpPr/>
          <p:nvPr/>
        </p:nvSpPr>
        <p:spPr>
          <a:xfrm>
            <a:off x="2479803" y="3756815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3C3608-71A1-3558-0E8D-74AF72737F0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737558" y="3880060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80F837-608B-59C5-8346-FC3A1F0EDBAC}"/>
              </a:ext>
            </a:extLst>
          </p:cNvPr>
          <p:cNvSpPr txBox="1"/>
          <p:nvPr/>
        </p:nvSpPr>
        <p:spPr>
          <a:xfrm>
            <a:off x="3057842" y="3633974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7EE8C-9187-9972-6C71-4704B0C875B7}"/>
              </a:ext>
            </a:extLst>
          </p:cNvPr>
          <p:cNvCxnSpPr>
            <a:cxnSpLocks/>
          </p:cNvCxnSpPr>
          <p:nvPr/>
        </p:nvCxnSpPr>
        <p:spPr>
          <a:xfrm flipV="1">
            <a:off x="3500687" y="3879815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549B5A00-7495-EF7F-6460-A2020B503114}"/>
              </a:ext>
            </a:extLst>
          </p:cNvPr>
          <p:cNvSpPr/>
          <p:nvPr/>
        </p:nvSpPr>
        <p:spPr>
          <a:xfrm>
            <a:off x="3362152" y="3644138"/>
            <a:ext cx="408875" cy="468231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A5672-4344-5C78-670F-50E02E7C69E9}"/>
              </a:ext>
            </a:extLst>
          </p:cNvPr>
          <p:cNvSpPr txBox="1"/>
          <p:nvPr/>
        </p:nvSpPr>
        <p:spPr>
          <a:xfrm>
            <a:off x="1904440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D21CC4-147C-3143-8BE0-3FCC7D836122}"/>
              </a:ext>
            </a:extLst>
          </p:cNvPr>
          <p:cNvSpPr txBox="1"/>
          <p:nvPr/>
        </p:nvSpPr>
        <p:spPr>
          <a:xfrm>
            <a:off x="3424265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036C554D-8B77-AB13-B240-7DB6D34B638D}"/>
              </a:ext>
            </a:extLst>
          </p:cNvPr>
          <p:cNvSpPr/>
          <p:nvPr/>
        </p:nvSpPr>
        <p:spPr>
          <a:xfrm>
            <a:off x="3771027" y="3733282"/>
            <a:ext cx="763745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3C82B-FEF7-48D8-3554-F6D018DF17A2}"/>
              </a:ext>
            </a:extLst>
          </p:cNvPr>
          <p:cNvSpPr txBox="1"/>
          <p:nvPr/>
        </p:nvSpPr>
        <p:spPr>
          <a:xfrm>
            <a:off x="1237764" y="5429670"/>
            <a:ext cx="45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IDS Rule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445AF-1058-D8F8-2E09-0E3CCF712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6" grpId="0"/>
      <p:bldP spid="42" grpId="0" animBg="1"/>
      <p:bldP spid="43" grpId="0"/>
      <p:bldP spid="44" grpId="0"/>
      <p:bldP spid="45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on</a:t>
            </a:r>
            <a:r>
              <a:rPr kumimoji="1" lang="zh-CN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Recall: IDS Rule Example</a:t>
            </a:r>
          </a:p>
          <a:p>
            <a:pPr lvl="1"/>
            <a:r>
              <a:rPr lang="en-US" altLang="zh-CN" dirty="0"/>
              <a:t>Specified sensitive file lists and external entities</a:t>
            </a:r>
          </a:p>
          <a:p>
            <a:pPr lvl="1"/>
            <a:r>
              <a:rPr lang="en-US" altLang="zh-CN" dirty="0"/>
              <a:t>No specification for intermediate dependency routines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8B8A77-8B4C-5BA5-F4D5-CBA64C25BA0D}"/>
              </a:ext>
            </a:extLst>
          </p:cNvPr>
          <p:cNvSpPr/>
          <p:nvPr/>
        </p:nvSpPr>
        <p:spPr>
          <a:xfrm>
            <a:off x="5894629" y="4047551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6B9FD-975E-0671-2CD0-14AFCF0DD2C4}"/>
              </a:ext>
            </a:extLst>
          </p:cNvPr>
          <p:cNvSpPr txBox="1"/>
          <p:nvPr/>
        </p:nvSpPr>
        <p:spPr>
          <a:xfrm>
            <a:off x="6562325" y="5429670"/>
            <a:ext cx="45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9E859-5F04-2709-0830-0B8132FB808C}"/>
              </a:ext>
            </a:extLst>
          </p:cNvPr>
          <p:cNvSpPr/>
          <p:nvPr/>
        </p:nvSpPr>
        <p:spPr>
          <a:xfrm>
            <a:off x="6892811" y="3931943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DB023E-4038-D447-DC16-31F3399FDD0D}"/>
              </a:ext>
            </a:extLst>
          </p:cNvPr>
          <p:cNvGrpSpPr/>
          <p:nvPr/>
        </p:nvGrpSpPr>
        <p:grpSpPr>
          <a:xfrm>
            <a:off x="6562325" y="3177495"/>
            <a:ext cx="1252658" cy="320963"/>
            <a:chOff x="1459685" y="753353"/>
            <a:chExt cx="1111541" cy="3209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1B15FE-571D-BF75-280F-566D0A93603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1175F-DDAB-9B92-0C2A-25600E69DF2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05B7F9-8F25-0919-1CE3-1F877C272BB3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6971847" y="3715135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/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A4C7B-39FC-FCC6-F9B7-41DA3CEDCAA2}"/>
              </a:ext>
            </a:extLst>
          </p:cNvPr>
          <p:cNvGrpSpPr/>
          <p:nvPr/>
        </p:nvGrpSpPr>
        <p:grpSpPr>
          <a:xfrm>
            <a:off x="8143484" y="3141773"/>
            <a:ext cx="1252658" cy="320963"/>
            <a:chOff x="1459685" y="753353"/>
            <a:chExt cx="1111541" cy="320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88D8D-651F-0CD3-01A4-BC6718D81469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116343-DB97-9861-1AF8-202D0A8CCE06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B1B5150-3F85-F5E5-7C11-2818F2B88C78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7484235" y="3304919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/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blipFill>
                <a:blip r:embed="rId3"/>
                <a:stretch>
                  <a:fillRect t="-1961" r="-157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F3D2C84-C5E2-FC15-C074-8E7F9B9CF36E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rot="5400000">
            <a:off x="8534262" y="3697095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94E26E-DBA7-0469-D2EA-49AF4A6BB84D}"/>
              </a:ext>
            </a:extLst>
          </p:cNvPr>
          <p:cNvSpPr/>
          <p:nvPr/>
        </p:nvSpPr>
        <p:spPr>
          <a:xfrm>
            <a:off x="8417850" y="393264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/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89F4B97-9C11-952A-F36B-695F8758551D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9119389" y="3315597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6C4127-8F4C-FCBD-9D93-1450C7C5ECF7}"/>
              </a:ext>
            </a:extLst>
          </p:cNvPr>
          <p:cNvGrpSpPr/>
          <p:nvPr/>
        </p:nvGrpSpPr>
        <p:grpSpPr>
          <a:xfrm>
            <a:off x="9678866" y="3152451"/>
            <a:ext cx="1498083" cy="320963"/>
            <a:chOff x="1459685" y="753353"/>
            <a:chExt cx="1111541" cy="32096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B369B9-1359-B8A1-D615-599CCE9356C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730781-8525-47EF-FFB6-276482028957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/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blipFill>
                <a:blip r:embed="rId5"/>
                <a:stretch>
                  <a:fillRect t="-4000" r="-7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149E0AA-CEA7-BAAE-BD68-00AB457BBBF7}"/>
              </a:ext>
            </a:extLst>
          </p:cNvPr>
          <p:cNvSpPr/>
          <p:nvPr/>
        </p:nvSpPr>
        <p:spPr>
          <a:xfrm>
            <a:off x="10078765" y="3940669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ED9BC1F-717E-5C3D-643B-F6A6618227C3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10209575" y="3720708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8FB3A3-54EB-A688-E4BD-9EC15965F2AF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201332" y="4415209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/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/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B76E246-DC98-93AD-FA33-4656F1CE9BE0}"/>
              </a:ext>
            </a:extLst>
          </p:cNvPr>
          <p:cNvGrpSpPr/>
          <p:nvPr/>
        </p:nvGrpSpPr>
        <p:grpSpPr>
          <a:xfrm>
            <a:off x="9406080" y="4652084"/>
            <a:ext cx="2046914" cy="449466"/>
            <a:chOff x="6884367" y="2896809"/>
            <a:chExt cx="2046914" cy="449466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BB08DD55-2BAF-34EF-6AE8-C3B3A5A247CB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D6A145-16E0-59D0-407F-B76681E669E1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3D4651-0B64-A7B2-A310-63279FB6B414}"/>
              </a:ext>
            </a:extLst>
          </p:cNvPr>
          <p:cNvSpPr txBox="1"/>
          <p:nvPr/>
        </p:nvSpPr>
        <p:spPr>
          <a:xfrm>
            <a:off x="1875068" y="4540074"/>
            <a:ext cx="3009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Sensitive files should never be exfiltrated to any external entities. 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0801A-11A0-8D47-E5CA-BDAEDE17F816}"/>
              </a:ext>
            </a:extLst>
          </p:cNvPr>
          <p:cNvSpPr/>
          <p:nvPr/>
        </p:nvSpPr>
        <p:spPr>
          <a:xfrm>
            <a:off x="2479803" y="3756815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3C3608-71A1-3558-0E8D-74AF72737F0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737558" y="3880060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80F837-608B-59C5-8346-FC3A1F0EDBAC}"/>
              </a:ext>
            </a:extLst>
          </p:cNvPr>
          <p:cNvSpPr txBox="1"/>
          <p:nvPr/>
        </p:nvSpPr>
        <p:spPr>
          <a:xfrm>
            <a:off x="3057842" y="3633974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7EE8C-9187-9972-6C71-4704B0C875B7}"/>
              </a:ext>
            </a:extLst>
          </p:cNvPr>
          <p:cNvCxnSpPr>
            <a:cxnSpLocks/>
          </p:cNvCxnSpPr>
          <p:nvPr/>
        </p:nvCxnSpPr>
        <p:spPr>
          <a:xfrm flipV="1">
            <a:off x="3500687" y="3879815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549B5A00-7495-EF7F-6460-A2020B503114}"/>
              </a:ext>
            </a:extLst>
          </p:cNvPr>
          <p:cNvSpPr/>
          <p:nvPr/>
        </p:nvSpPr>
        <p:spPr>
          <a:xfrm>
            <a:off x="3362152" y="3644138"/>
            <a:ext cx="408875" cy="468231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A5672-4344-5C78-670F-50E02E7C69E9}"/>
              </a:ext>
            </a:extLst>
          </p:cNvPr>
          <p:cNvSpPr txBox="1"/>
          <p:nvPr/>
        </p:nvSpPr>
        <p:spPr>
          <a:xfrm>
            <a:off x="1904440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D21CC4-147C-3143-8BE0-3FCC7D836122}"/>
              </a:ext>
            </a:extLst>
          </p:cNvPr>
          <p:cNvSpPr txBox="1"/>
          <p:nvPr/>
        </p:nvSpPr>
        <p:spPr>
          <a:xfrm>
            <a:off x="3424265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036C554D-8B77-AB13-B240-7DB6D34B638D}"/>
              </a:ext>
            </a:extLst>
          </p:cNvPr>
          <p:cNvSpPr/>
          <p:nvPr/>
        </p:nvSpPr>
        <p:spPr>
          <a:xfrm>
            <a:off x="3771027" y="3733282"/>
            <a:ext cx="763745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82DE3-921D-EA38-A242-86E59E965BCA}"/>
              </a:ext>
            </a:extLst>
          </p:cNvPr>
          <p:cNvSpPr txBox="1"/>
          <p:nvPr/>
        </p:nvSpPr>
        <p:spPr>
          <a:xfrm>
            <a:off x="1237764" y="5429670"/>
            <a:ext cx="45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IDS Rule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F245A-A043-AB10-A5B3-A02A97600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92"/>
            <a:ext cx="10515600" cy="53481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performance costs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b="1" i="1" dirty="0"/>
              <a:t>1. Heavy </a:t>
            </a:r>
            <a:r>
              <a:rPr lang="en-US" b="1" i="1" dirty="0"/>
              <a:t>Performance Overhead</a:t>
            </a:r>
            <a:r>
              <a:rPr lang="en-US" b="1" dirty="0"/>
              <a:t>:</a:t>
            </a:r>
            <a:r>
              <a:rPr lang="en-US" dirty="0"/>
              <a:t> Instrumentation and tag propagation bring </a:t>
            </a:r>
            <a:r>
              <a:rPr lang="en-US" i="1" dirty="0"/>
              <a:t>8 to 40 times slowdown </a:t>
            </a:r>
            <a:r>
              <a:rPr lang="en-US" dirty="0"/>
              <a:t>to dynamic binary taint analysis.</a:t>
            </a:r>
          </a:p>
          <a:p>
            <a:pPr lvl="1">
              <a:lnSpc>
                <a:spcPct val="150000"/>
              </a:lnSpc>
            </a:pPr>
            <a:r>
              <a:rPr lang="en-US" b="1" i="1" dirty="0"/>
              <a:t>2. Massive Amount of Data: </a:t>
            </a:r>
            <a:r>
              <a:rPr lang="en-US" dirty="0"/>
              <a:t>Overwhelming </a:t>
            </a:r>
            <a:r>
              <a:rPr lang="en-US" i="1" dirty="0"/>
              <a:t>TBs of </a:t>
            </a:r>
            <a:r>
              <a:rPr lang="en-US" dirty="0"/>
              <a:t>real-world data makes dependency queries taking hours to execute in provenance-based system audit analysis.</a:t>
            </a:r>
          </a:p>
          <a:p>
            <a:pPr lvl="1">
              <a:lnSpc>
                <a:spcPct val="150000"/>
              </a:lnSpc>
            </a:pPr>
            <a:r>
              <a:rPr lang="en-US" b="1" i="1" dirty="0"/>
              <a:t>3. Large Searching Space &lt;- Undecidability</a:t>
            </a:r>
            <a:r>
              <a:rPr lang="en-US" dirty="0"/>
              <a:t>: In static code analysis of large codebases, the number of possible execution paths increases exponentially due to the lack of concrete execution decisions.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D7949A7-CB82-8AAB-FBB4-BE651B000C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in Information Flow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CA811-F764-8264-4DEC-7F310DE5E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on</a:t>
            </a:r>
            <a:r>
              <a:rPr kumimoji="1" lang="zh-CN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Recall: IDS Rule Example</a:t>
            </a:r>
          </a:p>
          <a:p>
            <a:pPr lvl="1"/>
            <a:r>
              <a:rPr lang="en-US" altLang="zh-CN" dirty="0"/>
              <a:t>Specified sensitive file lists and external entities</a:t>
            </a:r>
          </a:p>
          <a:p>
            <a:pPr lvl="1"/>
            <a:r>
              <a:rPr lang="en-US" altLang="zh-CN" dirty="0"/>
              <a:t>No specification for intermediate dependency routines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8B8A77-8B4C-5BA5-F4D5-CBA64C25BA0D}"/>
              </a:ext>
            </a:extLst>
          </p:cNvPr>
          <p:cNvSpPr/>
          <p:nvPr/>
        </p:nvSpPr>
        <p:spPr>
          <a:xfrm>
            <a:off x="5894629" y="4047551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6B9FD-975E-0671-2CD0-14AFCF0DD2C4}"/>
              </a:ext>
            </a:extLst>
          </p:cNvPr>
          <p:cNvSpPr txBox="1"/>
          <p:nvPr/>
        </p:nvSpPr>
        <p:spPr>
          <a:xfrm>
            <a:off x="6562325" y="5429670"/>
            <a:ext cx="45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9E859-5F04-2709-0830-0B8132FB808C}"/>
              </a:ext>
            </a:extLst>
          </p:cNvPr>
          <p:cNvSpPr/>
          <p:nvPr/>
        </p:nvSpPr>
        <p:spPr>
          <a:xfrm>
            <a:off x="6892811" y="3931943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B15FE-571D-BF75-280F-566D0A936034}"/>
              </a:ext>
            </a:extLst>
          </p:cNvPr>
          <p:cNvSpPr/>
          <p:nvPr/>
        </p:nvSpPr>
        <p:spPr>
          <a:xfrm>
            <a:off x="6562325" y="3182823"/>
            <a:ext cx="1252658" cy="315635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175F-DDAB-9B92-0C2A-25600E69DF2A}"/>
              </a:ext>
            </a:extLst>
          </p:cNvPr>
          <p:cNvSpPr txBox="1"/>
          <p:nvPr/>
        </p:nvSpPr>
        <p:spPr>
          <a:xfrm>
            <a:off x="6609701" y="3177026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05B7F9-8F25-0919-1CE3-1F877C272BB3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6971847" y="3715135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/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FD55F2-B316-20AA-7C7C-19730D2D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8" y="3505377"/>
                <a:ext cx="77300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A4C7B-39FC-FCC6-F9B7-41DA3CEDCAA2}"/>
              </a:ext>
            </a:extLst>
          </p:cNvPr>
          <p:cNvGrpSpPr/>
          <p:nvPr/>
        </p:nvGrpSpPr>
        <p:grpSpPr>
          <a:xfrm>
            <a:off x="8143484" y="3141773"/>
            <a:ext cx="1252658" cy="320963"/>
            <a:chOff x="1459685" y="753353"/>
            <a:chExt cx="1111541" cy="320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88D8D-651F-0CD3-01A4-BC6718D81469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116343-DB97-9861-1AF8-202D0A8CCE06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B1B5150-3F85-F5E5-7C11-2818F2B88C78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7484235" y="3304919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/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C6784-0B04-A7F2-FEBC-27823681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94" y="3519897"/>
                <a:ext cx="773004" cy="307777"/>
              </a:xfrm>
              <a:prstGeom prst="rect">
                <a:avLst/>
              </a:prstGeom>
              <a:blipFill>
                <a:blip r:embed="rId3"/>
                <a:stretch>
                  <a:fillRect t="-1961" r="-157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F3D2C84-C5E2-FC15-C074-8E7F9B9CF36E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rot="5400000">
            <a:off x="8534262" y="3697095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94E26E-DBA7-0469-D2EA-49AF4A6BB84D}"/>
              </a:ext>
            </a:extLst>
          </p:cNvPr>
          <p:cNvSpPr/>
          <p:nvPr/>
        </p:nvSpPr>
        <p:spPr>
          <a:xfrm>
            <a:off x="8417850" y="393264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/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96980-0847-81B8-E1C3-80C4C493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92" y="3522933"/>
                <a:ext cx="773004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89F4B97-9C11-952A-F36B-695F8758551D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9119389" y="3315597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6C4127-8F4C-FCBD-9D93-1450C7C5ECF7}"/>
              </a:ext>
            </a:extLst>
          </p:cNvPr>
          <p:cNvGrpSpPr/>
          <p:nvPr/>
        </p:nvGrpSpPr>
        <p:grpSpPr>
          <a:xfrm>
            <a:off x="9678866" y="3152451"/>
            <a:ext cx="1498083" cy="320963"/>
            <a:chOff x="1459685" y="753353"/>
            <a:chExt cx="1111541" cy="32096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B369B9-1359-B8A1-D615-599CCE9356C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730781-8525-47EF-FFB6-276482028957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/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939CB-433A-09DF-102E-49676382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51" y="3515590"/>
                <a:ext cx="773004" cy="307777"/>
              </a:xfrm>
              <a:prstGeom prst="rect">
                <a:avLst/>
              </a:prstGeom>
              <a:blipFill>
                <a:blip r:embed="rId5"/>
                <a:stretch>
                  <a:fillRect t="-4000" r="-7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149E0AA-CEA7-BAAE-BD68-00AB457BBBF7}"/>
              </a:ext>
            </a:extLst>
          </p:cNvPr>
          <p:cNvSpPr/>
          <p:nvPr/>
        </p:nvSpPr>
        <p:spPr>
          <a:xfrm>
            <a:off x="10078765" y="3940669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ED9BC1F-717E-5C3D-643B-F6A6618227C3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10209575" y="3720708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8FB3A3-54EB-A688-E4BD-9EC15965F2AF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201332" y="4415209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/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274E6E-B4A9-F8B4-1186-BA7707D1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464" y="3515590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/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CCD90-88FC-E741-0D7B-28C8DA42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947" y="4232297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B76E246-DC98-93AD-FA33-4656F1CE9BE0}"/>
              </a:ext>
            </a:extLst>
          </p:cNvPr>
          <p:cNvGrpSpPr/>
          <p:nvPr/>
        </p:nvGrpSpPr>
        <p:grpSpPr>
          <a:xfrm>
            <a:off x="9406080" y="4652084"/>
            <a:ext cx="2046914" cy="449466"/>
            <a:chOff x="6884367" y="2896809"/>
            <a:chExt cx="2046914" cy="449466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BB08DD55-2BAF-34EF-6AE8-C3B3A5A247CB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D6A145-16E0-59D0-407F-B76681E669E1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3D4651-0B64-A7B2-A310-63279FB6B414}"/>
              </a:ext>
            </a:extLst>
          </p:cNvPr>
          <p:cNvSpPr txBox="1"/>
          <p:nvPr/>
        </p:nvSpPr>
        <p:spPr>
          <a:xfrm>
            <a:off x="1875068" y="4540074"/>
            <a:ext cx="3009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Sensitive files should never be exfiltrated to any external entities. 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0801A-11A0-8D47-E5CA-BDAEDE17F816}"/>
              </a:ext>
            </a:extLst>
          </p:cNvPr>
          <p:cNvSpPr/>
          <p:nvPr/>
        </p:nvSpPr>
        <p:spPr>
          <a:xfrm>
            <a:off x="2479803" y="3756815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3C3608-71A1-3558-0E8D-74AF72737F0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737558" y="3880060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80F837-608B-59C5-8346-FC3A1F0EDBAC}"/>
              </a:ext>
            </a:extLst>
          </p:cNvPr>
          <p:cNvSpPr txBox="1"/>
          <p:nvPr/>
        </p:nvSpPr>
        <p:spPr>
          <a:xfrm>
            <a:off x="3057842" y="3633974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7EE8C-9187-9972-6C71-4704B0C875B7}"/>
              </a:ext>
            </a:extLst>
          </p:cNvPr>
          <p:cNvCxnSpPr>
            <a:cxnSpLocks/>
          </p:cNvCxnSpPr>
          <p:nvPr/>
        </p:nvCxnSpPr>
        <p:spPr>
          <a:xfrm flipV="1">
            <a:off x="3500687" y="3879815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549B5A00-7495-EF7F-6460-A2020B503114}"/>
              </a:ext>
            </a:extLst>
          </p:cNvPr>
          <p:cNvSpPr/>
          <p:nvPr/>
        </p:nvSpPr>
        <p:spPr>
          <a:xfrm>
            <a:off x="3362152" y="3644138"/>
            <a:ext cx="408875" cy="468231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A5672-4344-5C78-670F-50E02E7C69E9}"/>
              </a:ext>
            </a:extLst>
          </p:cNvPr>
          <p:cNvSpPr txBox="1"/>
          <p:nvPr/>
        </p:nvSpPr>
        <p:spPr>
          <a:xfrm>
            <a:off x="1904440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D21CC4-147C-3143-8BE0-3FCC7D836122}"/>
              </a:ext>
            </a:extLst>
          </p:cNvPr>
          <p:cNvSpPr txBox="1"/>
          <p:nvPr/>
        </p:nvSpPr>
        <p:spPr>
          <a:xfrm>
            <a:off x="3424265" y="4099961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036C554D-8B77-AB13-B240-7DB6D34B638D}"/>
              </a:ext>
            </a:extLst>
          </p:cNvPr>
          <p:cNvSpPr/>
          <p:nvPr/>
        </p:nvSpPr>
        <p:spPr>
          <a:xfrm>
            <a:off x="3771027" y="3733282"/>
            <a:ext cx="763745" cy="289573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3B18CD-ABED-C5E7-5CAB-B6856843ADE7}"/>
              </a:ext>
            </a:extLst>
          </p:cNvPr>
          <p:cNvSpPr/>
          <p:nvPr/>
        </p:nvSpPr>
        <p:spPr>
          <a:xfrm>
            <a:off x="6583075" y="3519898"/>
            <a:ext cx="4700621" cy="11219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8F1DD5-918F-1FA3-7EF7-F4CA4FDC1133}"/>
              </a:ext>
            </a:extLst>
          </p:cNvPr>
          <p:cNvSpPr/>
          <p:nvPr/>
        </p:nvSpPr>
        <p:spPr>
          <a:xfrm>
            <a:off x="7830809" y="2987477"/>
            <a:ext cx="3473637" cy="5539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A47851-35F4-2DBA-9DC6-D9FA08FFCB98}"/>
              </a:ext>
            </a:extLst>
          </p:cNvPr>
          <p:cNvCxnSpPr>
            <a:cxnSpLocks/>
            <a:stCxn id="13" idx="6"/>
            <a:endCxn id="40" idx="0"/>
          </p:cNvCxnSpPr>
          <p:nvPr/>
        </p:nvCxnSpPr>
        <p:spPr>
          <a:xfrm>
            <a:off x="7814983" y="3340641"/>
            <a:ext cx="2600771" cy="1311443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BF790E-CE41-5916-94FA-61B5B3CE5E83}"/>
              </a:ext>
            </a:extLst>
          </p:cNvPr>
          <p:cNvSpPr txBox="1"/>
          <p:nvPr/>
        </p:nvSpPr>
        <p:spPr>
          <a:xfrm>
            <a:off x="8949721" y="3479767"/>
            <a:ext cx="45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8D8ED1-B0B7-E501-7433-764727D3E68F}"/>
              </a:ext>
            </a:extLst>
          </p:cNvPr>
          <p:cNvSpPr txBox="1"/>
          <p:nvPr/>
        </p:nvSpPr>
        <p:spPr>
          <a:xfrm>
            <a:off x="1237764" y="5429670"/>
            <a:ext cx="45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IDS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F822F-C9BF-376C-2F52-FB320A4A9AEA}"/>
              </a:ext>
            </a:extLst>
          </p:cNvPr>
          <p:cNvSpPr txBox="1"/>
          <p:nvPr/>
        </p:nvSpPr>
        <p:spPr>
          <a:xfrm>
            <a:off x="6520768" y="2822912"/>
            <a:ext cx="137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57F6-2E78-B205-1DB3-FA44FD0A26A7}"/>
              </a:ext>
            </a:extLst>
          </p:cNvPr>
          <p:cNvSpPr txBox="1"/>
          <p:nvPr/>
        </p:nvSpPr>
        <p:spPr>
          <a:xfrm>
            <a:off x="8892858" y="4327743"/>
            <a:ext cx="369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2E086-FBB9-CF7E-7447-612F7B80F414}"/>
              </a:ext>
            </a:extLst>
          </p:cNvPr>
          <p:cNvSpPr/>
          <p:nvPr/>
        </p:nvSpPr>
        <p:spPr>
          <a:xfrm>
            <a:off x="0" y="1104733"/>
            <a:ext cx="12192000" cy="55243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0D2E378C-BFE1-12F2-FAA3-09B4DEC07E86}"/>
              </a:ext>
            </a:extLst>
          </p:cNvPr>
          <p:cNvSpPr/>
          <p:nvPr/>
        </p:nvSpPr>
        <p:spPr>
          <a:xfrm>
            <a:off x="498213" y="3049518"/>
            <a:ext cx="11385919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intermediate subgraphs, we only pay attention to </a:t>
            </a:r>
          </a:p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dependency transmission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rather than internal structure</a:t>
            </a:r>
            <a:endParaRPr kumimoji="1"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25B5FE2-C06C-2E98-ED23-88D58F501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Subgraph Summary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1"/>
                <a:ext cx="10515600" cy="21865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Subgraph Dependency Transmission Summary</a:t>
                </a:r>
              </a:p>
              <a:p>
                <a:pPr lvl="1"/>
                <a:r>
                  <a:rPr lang="en-US" dirty="0"/>
                  <a:t>Identify the incoming and outgoing boundary nodes of intermediate subgraphs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Pre-summarize the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Mapping with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Summary of multiple subgraphs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1"/>
                <a:ext cx="10515600" cy="2186593"/>
              </a:xfrm>
              <a:blipFill>
                <a:blip r:embed="rId2"/>
                <a:stretch>
                  <a:fillRect l="-986" t="-6128" b="-5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918AB8F-0F1C-4728-D401-93423CF33DBC}"/>
              </a:ext>
            </a:extLst>
          </p:cNvPr>
          <p:cNvSpPr/>
          <p:nvPr/>
        </p:nvSpPr>
        <p:spPr>
          <a:xfrm>
            <a:off x="3315194" y="4000803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1B046-4251-9F65-AAF5-4B8ACE5C5053}"/>
              </a:ext>
            </a:extLst>
          </p:cNvPr>
          <p:cNvSpPr/>
          <p:nvPr/>
        </p:nvSpPr>
        <p:spPr>
          <a:xfrm>
            <a:off x="7763582" y="4000804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DE806-7004-BF1C-7C8B-13D07C23B2D2}"/>
              </a:ext>
            </a:extLst>
          </p:cNvPr>
          <p:cNvSpPr/>
          <p:nvPr/>
        </p:nvSpPr>
        <p:spPr>
          <a:xfrm>
            <a:off x="3313836" y="4593663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326C66-93E2-793E-0115-5F57BF002141}"/>
              </a:ext>
            </a:extLst>
          </p:cNvPr>
          <p:cNvSpPr/>
          <p:nvPr/>
        </p:nvSpPr>
        <p:spPr>
          <a:xfrm>
            <a:off x="3313836" y="5186523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F2AA8D-1FC4-928A-E153-E1C05CB2EA19}"/>
              </a:ext>
            </a:extLst>
          </p:cNvPr>
          <p:cNvSpPr/>
          <p:nvPr/>
        </p:nvSpPr>
        <p:spPr>
          <a:xfrm>
            <a:off x="7763582" y="4593662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E3EE6E-B311-F09E-4BB5-C4AF2500E0DE}"/>
              </a:ext>
            </a:extLst>
          </p:cNvPr>
          <p:cNvSpPr/>
          <p:nvPr/>
        </p:nvSpPr>
        <p:spPr>
          <a:xfrm>
            <a:off x="7763582" y="5186520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689703-62D9-9BB5-7AD5-2A98150E1635}"/>
              </a:ext>
            </a:extLst>
          </p:cNvPr>
          <p:cNvSpPr/>
          <p:nvPr/>
        </p:nvSpPr>
        <p:spPr>
          <a:xfrm>
            <a:off x="3101340" y="3803904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747F1-66E1-C5F2-7BC1-36E2544D8DD9}"/>
              </a:ext>
            </a:extLst>
          </p:cNvPr>
          <p:cNvSpPr/>
          <p:nvPr/>
        </p:nvSpPr>
        <p:spPr>
          <a:xfrm>
            <a:off x="7553106" y="3823128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4A47C-809F-B9E5-668D-68B3F17C3A30}"/>
                  </a:ext>
                </a:extLst>
              </p:cNvPr>
              <p:cNvSpPr txBox="1"/>
              <p:nvPr/>
            </p:nvSpPr>
            <p:spPr>
              <a:xfrm>
                <a:off x="1237764" y="5804574"/>
                <a:ext cx="457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NimbusRomNo9L-Regu"/>
                  </a:rPr>
                  <a:t>Incoming </a:t>
                </a:r>
                <a:r>
                  <a:rPr lang="en-US" sz="2400" dirty="0">
                    <a:latin typeface="NimbusRomNo9L-Regu"/>
                  </a:rPr>
                  <a:t>B</a:t>
                </a:r>
                <a:r>
                  <a:rPr lang="en-US" sz="2400" b="0" i="0" u="none" strike="noStrike" baseline="0" dirty="0">
                    <a:latin typeface="NimbusRomNo9L-Regu"/>
                  </a:rPr>
                  <a:t>oundary </a:t>
                </a:r>
                <a:r>
                  <a:rPr lang="en-US" sz="2400" dirty="0">
                    <a:latin typeface="NimbusRomNo9L-Regu"/>
                  </a:rPr>
                  <a:t>N</a:t>
                </a:r>
                <a:r>
                  <a:rPr lang="en-US" sz="2400" b="0" i="0" u="none" strike="noStrike" baseline="0" dirty="0">
                    <a:latin typeface="NimbusRomNo9L-Regu"/>
                  </a:rPr>
                  <a:t>odes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4A47C-809F-B9E5-668D-68B3F17C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64" y="5804574"/>
                <a:ext cx="4570143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CDFEF4-B2DC-8768-9B35-84A8AAB860C7}"/>
                  </a:ext>
                </a:extLst>
              </p:cNvPr>
              <p:cNvSpPr txBox="1"/>
              <p:nvPr/>
            </p:nvSpPr>
            <p:spPr>
              <a:xfrm>
                <a:off x="5618554" y="5804573"/>
                <a:ext cx="457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0" i="0" u="none" strike="noStrike" baseline="0" dirty="0">
                    <a:latin typeface="NimbusRomNo9L-Regu"/>
                  </a:rPr>
                  <a:t>Outgoing </a:t>
                </a:r>
                <a:r>
                  <a:rPr lang="en-US" sz="2400" dirty="0">
                    <a:latin typeface="NimbusRomNo9L-Regu"/>
                  </a:rPr>
                  <a:t>B</a:t>
                </a:r>
                <a:r>
                  <a:rPr lang="en-US" sz="2400" b="0" i="0" u="none" strike="noStrike" baseline="0" dirty="0">
                    <a:latin typeface="NimbusRomNo9L-Regu"/>
                  </a:rPr>
                  <a:t>oundary </a:t>
                </a:r>
                <a:r>
                  <a:rPr lang="en-US" sz="2400" dirty="0">
                    <a:latin typeface="NimbusRomNo9L-Regu"/>
                  </a:rPr>
                  <a:t>N</a:t>
                </a:r>
                <a:r>
                  <a:rPr lang="en-US" sz="2400" b="0" i="0" u="none" strike="noStrike" baseline="0" dirty="0">
                    <a:latin typeface="NimbusRomNo9L-Regu"/>
                  </a:rPr>
                  <a:t>odes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CDFEF4-B2DC-8768-9B35-84A8AAB8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54" y="5804573"/>
                <a:ext cx="4570143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446A5E2-4864-47DA-819B-3340815E5502}"/>
              </a:ext>
            </a:extLst>
          </p:cNvPr>
          <p:cNvSpPr/>
          <p:nvPr/>
        </p:nvSpPr>
        <p:spPr>
          <a:xfrm>
            <a:off x="4947296" y="3945523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3058F-3906-33A2-4DE5-EAAF7DC79B77}"/>
              </a:ext>
            </a:extLst>
          </p:cNvPr>
          <p:cNvSpPr/>
          <p:nvPr/>
        </p:nvSpPr>
        <p:spPr>
          <a:xfrm>
            <a:off x="5527819" y="4782179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7DB3D5-63B5-7B42-6090-912C5A657E03}"/>
              </a:ext>
            </a:extLst>
          </p:cNvPr>
          <p:cNvSpPr/>
          <p:nvPr/>
        </p:nvSpPr>
        <p:spPr>
          <a:xfrm>
            <a:off x="4947296" y="5113567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91DC3-71CC-4F13-9748-23DD70A6CEC4}"/>
              </a:ext>
            </a:extLst>
          </p:cNvPr>
          <p:cNvSpPr/>
          <p:nvPr/>
        </p:nvSpPr>
        <p:spPr>
          <a:xfrm>
            <a:off x="6513434" y="4795299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E93E0D-4B32-7384-9704-6DD56E885D46}"/>
              </a:ext>
            </a:extLst>
          </p:cNvPr>
          <p:cNvSpPr/>
          <p:nvPr/>
        </p:nvSpPr>
        <p:spPr>
          <a:xfrm>
            <a:off x="6123822" y="5257433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BABA8F-A4EC-F645-9827-F46D038A5526}"/>
              </a:ext>
            </a:extLst>
          </p:cNvPr>
          <p:cNvSpPr/>
          <p:nvPr/>
        </p:nvSpPr>
        <p:spPr>
          <a:xfrm>
            <a:off x="5994276" y="4335253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1945B2-E8F1-EEBC-39BD-37463B41FD0E}"/>
              </a:ext>
            </a:extLst>
          </p:cNvPr>
          <p:cNvSpPr/>
          <p:nvPr/>
        </p:nvSpPr>
        <p:spPr>
          <a:xfrm>
            <a:off x="4558315" y="4663680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37A0FD4-4CBD-7CEE-1763-1564750DE4B8}"/>
              </a:ext>
            </a:extLst>
          </p:cNvPr>
          <p:cNvCxnSpPr>
            <a:cxnSpLocks/>
            <a:stCxn id="2" idx="6"/>
            <a:endCxn id="22" idx="2"/>
          </p:cNvCxnSpPr>
          <p:nvPr/>
        </p:nvCxnSpPr>
        <p:spPr>
          <a:xfrm flipV="1">
            <a:off x="3595282" y="4089390"/>
            <a:ext cx="1352014" cy="552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937EEC8-6336-232D-1988-FB594F94E0ED}"/>
              </a:ext>
            </a:extLst>
          </p:cNvPr>
          <p:cNvCxnSpPr>
            <a:cxnSpLocks/>
            <a:stCxn id="14" idx="6"/>
            <a:endCxn id="22" idx="3"/>
          </p:cNvCxnSpPr>
          <p:nvPr/>
        </p:nvCxnSpPr>
        <p:spPr>
          <a:xfrm flipV="1">
            <a:off x="3593924" y="4191118"/>
            <a:ext cx="1394390" cy="546412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ED8D99A-C39B-3A0F-525F-E845B2ECEE3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>
            <a:off x="3593924" y="4737530"/>
            <a:ext cx="964391" cy="700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751021B-DE3E-3A0C-7627-04CB78385497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 flipV="1">
            <a:off x="3593924" y="5257434"/>
            <a:ext cx="1353372" cy="729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6D1F978-AB62-A1A8-70A3-3755BF786514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5227384" y="5027774"/>
            <a:ext cx="341453" cy="22966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74C47AF-E788-ED4A-47C3-F8194F4A3DFB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274364" y="4479120"/>
            <a:ext cx="239070" cy="4600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6F3AA2F-4AC5-19B6-10CB-9C609FA8F2A5}"/>
              </a:ext>
            </a:extLst>
          </p:cNvPr>
          <p:cNvCxnSpPr>
            <a:cxnSpLocks/>
            <a:stCxn id="22" idx="6"/>
            <a:endCxn id="23" idx="1"/>
          </p:cNvCxnSpPr>
          <p:nvPr/>
        </p:nvCxnSpPr>
        <p:spPr>
          <a:xfrm>
            <a:off x="5227384" y="4089390"/>
            <a:ext cx="341453" cy="73492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3E298A6-79FD-F1C4-232D-21B3B89D6D31}"/>
              </a:ext>
            </a:extLst>
          </p:cNvPr>
          <p:cNvCxnSpPr>
            <a:cxnSpLocks/>
            <a:stCxn id="23" idx="5"/>
            <a:endCxn id="26" idx="2"/>
          </p:cNvCxnSpPr>
          <p:nvPr/>
        </p:nvCxnSpPr>
        <p:spPr>
          <a:xfrm rot="16200000" flipH="1">
            <a:off x="5758592" y="5036070"/>
            <a:ext cx="373526" cy="35693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1A14E55-C336-75BA-0D0F-8BCD41377A11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6403910" y="5330387"/>
            <a:ext cx="1359672" cy="709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F6848D32-6CA5-D40B-B074-B90E3C9F2E8B}"/>
              </a:ext>
            </a:extLst>
          </p:cNvPr>
          <p:cNvCxnSpPr>
            <a:cxnSpLocks/>
            <a:stCxn id="2" idx="7"/>
            <a:endCxn id="5" idx="1"/>
          </p:cNvCxnSpPr>
          <p:nvPr/>
        </p:nvCxnSpPr>
        <p:spPr>
          <a:xfrm rot="16200000" flipH="1">
            <a:off x="5679431" y="1917773"/>
            <a:ext cx="1" cy="4250336"/>
          </a:xfrm>
          <a:prstGeom prst="curvedConnector3">
            <a:avLst>
              <a:gd name="adj1" fmla="val -27073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6946CD9A-5490-171B-D401-62B8D6D99CEE}"/>
              </a:ext>
            </a:extLst>
          </p:cNvPr>
          <p:cNvCxnSpPr>
            <a:cxnSpLocks/>
            <a:stCxn id="25" idx="7"/>
            <a:endCxn id="16" idx="2"/>
          </p:cNvCxnSpPr>
          <p:nvPr/>
        </p:nvCxnSpPr>
        <p:spPr>
          <a:xfrm rot="5400000" flipH="1" flipV="1">
            <a:off x="7208089" y="4281944"/>
            <a:ext cx="99908" cy="101107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BC676A26-B8D3-1770-F175-2FF4170A0337}"/>
              </a:ext>
            </a:extLst>
          </p:cNvPr>
          <p:cNvCxnSpPr>
            <a:cxnSpLocks/>
            <a:stCxn id="22" idx="6"/>
            <a:endCxn id="27" idx="1"/>
          </p:cNvCxnSpPr>
          <p:nvPr/>
        </p:nvCxnSpPr>
        <p:spPr>
          <a:xfrm>
            <a:off x="5227384" y="4089390"/>
            <a:ext cx="807910" cy="288001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694C8F4D-C644-EB02-6F07-C3CC0E7E37A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121408" y="4144670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6FD977B-DADF-321E-1BAF-57871CEF9748}"/>
              </a:ext>
            </a:extLst>
          </p:cNvPr>
          <p:cNvCxnSpPr>
            <a:cxnSpLocks/>
          </p:cNvCxnSpPr>
          <p:nvPr/>
        </p:nvCxnSpPr>
        <p:spPr>
          <a:xfrm flipV="1">
            <a:off x="2128265" y="4737530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614994F-F4E5-ACD6-071D-6FCE2966927A}"/>
              </a:ext>
            </a:extLst>
          </p:cNvPr>
          <p:cNvCxnSpPr>
            <a:cxnSpLocks/>
          </p:cNvCxnSpPr>
          <p:nvPr/>
        </p:nvCxnSpPr>
        <p:spPr>
          <a:xfrm flipV="1">
            <a:off x="2116939" y="5328281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2DA7E657-DB14-45AD-F105-8307AA7E5E44}"/>
              </a:ext>
            </a:extLst>
          </p:cNvPr>
          <p:cNvCxnSpPr>
            <a:cxnSpLocks/>
          </p:cNvCxnSpPr>
          <p:nvPr/>
        </p:nvCxnSpPr>
        <p:spPr>
          <a:xfrm flipV="1">
            <a:off x="8046324" y="4132090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921A2F5-E5E2-9A77-3D8C-C6CDCF80AC2E}"/>
              </a:ext>
            </a:extLst>
          </p:cNvPr>
          <p:cNvCxnSpPr>
            <a:cxnSpLocks/>
          </p:cNvCxnSpPr>
          <p:nvPr/>
        </p:nvCxnSpPr>
        <p:spPr>
          <a:xfrm flipV="1">
            <a:off x="8043670" y="4718303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509B2E78-DA66-C481-F350-8DEB6EBA2388}"/>
              </a:ext>
            </a:extLst>
          </p:cNvPr>
          <p:cNvCxnSpPr>
            <a:cxnSpLocks/>
          </p:cNvCxnSpPr>
          <p:nvPr/>
        </p:nvCxnSpPr>
        <p:spPr>
          <a:xfrm flipV="1">
            <a:off x="8043670" y="5319768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EB233A8-4B6D-3D28-A40C-8FC45E10CB54}"/>
              </a:ext>
            </a:extLst>
          </p:cNvPr>
          <p:cNvSpPr/>
          <p:nvPr/>
        </p:nvSpPr>
        <p:spPr>
          <a:xfrm>
            <a:off x="3872655" y="3710262"/>
            <a:ext cx="3651858" cy="19416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1398-5916-3CF7-21A0-94CD172ACD08}"/>
                  </a:ext>
                </a:extLst>
              </p:cNvPr>
              <p:cNvSpPr txBox="1"/>
              <p:nvPr/>
            </p:nvSpPr>
            <p:spPr>
              <a:xfrm>
                <a:off x="4142768" y="4204712"/>
                <a:ext cx="2676260" cy="1066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1398-5916-3CF7-21A0-94CD172AC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68" y="4204712"/>
                <a:ext cx="2676260" cy="1066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03B0-6BEC-8782-EEC0-127A36A2B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Question Mark Icon Images – Browse 211,978 Stock Photos ...">
            <a:extLst>
              <a:ext uri="{FF2B5EF4-FFF2-40B4-BE49-F238E27FC236}">
                <a16:creationId xmlns:a16="http://schemas.microsoft.com/office/drawing/2014/main" id="{FD79BEAE-3DC6-B296-8CF6-D7E18707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35" y="2795765"/>
            <a:ext cx="280469" cy="2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D8609F7D-09FB-335E-485B-0EBA475871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047E6-1C89-8640-8402-747A585E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2509682"/>
          </a:xfrm>
        </p:spPr>
        <p:txBody>
          <a:bodyPr>
            <a:normAutofit/>
          </a:bodyPr>
          <a:lstStyle/>
          <a:p>
            <a:r>
              <a:rPr lang="en-US" altLang="zh-CN" b="1" dirty="0"/>
              <a:t>Query with a behavior / multiple behaviors</a:t>
            </a:r>
          </a:p>
          <a:p>
            <a:pPr lvl="1"/>
            <a:r>
              <a:rPr lang="en-US" altLang="zh-CN" dirty="0"/>
              <a:t>A behavior of interest is a subgraph of provenance graphs</a:t>
            </a:r>
          </a:p>
          <a:p>
            <a:pPr lvl="1"/>
            <a:r>
              <a:rPr lang="en-US" altLang="zh-CN" dirty="0"/>
              <a:t>Virtual nodes linked with subgraphs</a:t>
            </a:r>
          </a:p>
          <a:p>
            <a:pPr lvl="1"/>
            <a:r>
              <a:rPr lang="en-US" altLang="zh-CN" dirty="0"/>
              <a:t>Convert behavior query to node query: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789C7E-9008-C340-7019-7B9F1E98F7AB}"/>
              </a:ext>
            </a:extLst>
          </p:cNvPr>
          <p:cNvSpPr/>
          <p:nvPr/>
        </p:nvSpPr>
        <p:spPr>
          <a:xfrm>
            <a:off x="2569958" y="4236691"/>
            <a:ext cx="1389642" cy="1277036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3E8429-7D68-B772-707F-7B39899C5E44}"/>
              </a:ext>
            </a:extLst>
          </p:cNvPr>
          <p:cNvSpPr/>
          <p:nvPr/>
        </p:nvSpPr>
        <p:spPr>
          <a:xfrm>
            <a:off x="2803179" y="4435843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21865-62D6-B364-7487-EC422A08794A}"/>
              </a:ext>
            </a:extLst>
          </p:cNvPr>
          <p:cNvSpPr/>
          <p:nvPr/>
        </p:nvSpPr>
        <p:spPr>
          <a:xfrm>
            <a:off x="3487488" y="4435842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7B2E96-FA10-B965-1E20-5F4B91033EE3}"/>
              </a:ext>
            </a:extLst>
          </p:cNvPr>
          <p:cNvSpPr/>
          <p:nvPr/>
        </p:nvSpPr>
        <p:spPr>
          <a:xfrm>
            <a:off x="3487489" y="5026346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0CC58-D8E4-859E-0D5A-962F034767D3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3083267" y="4579710"/>
            <a:ext cx="404222" cy="59050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00A0EB-EFA4-7C89-9363-C7306E223B6E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3083267" y="4579709"/>
            <a:ext cx="404221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B0C3F7-BAD0-3B38-2293-DA3C63D7A967}"/>
              </a:ext>
            </a:extLst>
          </p:cNvPr>
          <p:cNvSpPr/>
          <p:nvPr/>
        </p:nvSpPr>
        <p:spPr>
          <a:xfrm>
            <a:off x="3124735" y="3598693"/>
            <a:ext cx="280088" cy="287733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B0C802-CFD8-92FC-0900-0370653CD2CB}"/>
              </a:ext>
            </a:extLst>
          </p:cNvPr>
          <p:cNvCxnSpPr>
            <a:cxnSpLocks/>
            <a:stCxn id="34" idx="4"/>
            <a:endCxn id="24" idx="0"/>
          </p:cNvCxnSpPr>
          <p:nvPr/>
        </p:nvCxnSpPr>
        <p:spPr>
          <a:xfrm>
            <a:off x="3264779" y="3886426"/>
            <a:ext cx="0" cy="3502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DE24844-CB6B-7B21-6B20-756231BDCCB3}"/>
              </a:ext>
            </a:extLst>
          </p:cNvPr>
          <p:cNvSpPr/>
          <p:nvPr/>
        </p:nvSpPr>
        <p:spPr>
          <a:xfrm>
            <a:off x="7574669" y="4216151"/>
            <a:ext cx="1389642" cy="127703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61847E-23EA-E6CB-E7BB-97C1D41FF735}"/>
              </a:ext>
            </a:extLst>
          </p:cNvPr>
          <p:cNvSpPr/>
          <p:nvPr/>
        </p:nvSpPr>
        <p:spPr>
          <a:xfrm>
            <a:off x="7807890" y="4415303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721D9D-0FF8-9B5A-41AB-064AA2ADEF2B}"/>
              </a:ext>
            </a:extLst>
          </p:cNvPr>
          <p:cNvSpPr/>
          <p:nvPr/>
        </p:nvSpPr>
        <p:spPr>
          <a:xfrm>
            <a:off x="8492199" y="4415302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E1967A-BCDB-8711-1918-5789827DAE1C}"/>
              </a:ext>
            </a:extLst>
          </p:cNvPr>
          <p:cNvSpPr/>
          <p:nvPr/>
        </p:nvSpPr>
        <p:spPr>
          <a:xfrm>
            <a:off x="8492200" y="5005806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956B-A4D6-C782-270C-044DE37BAF1C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8087978" y="4559170"/>
            <a:ext cx="404222" cy="59050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DDF7F9-8CA4-CCE6-226F-1BD1BF566DFD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8087978" y="4559169"/>
            <a:ext cx="404221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4C256D3-D86F-0115-A023-B64C07E08887}"/>
              </a:ext>
            </a:extLst>
          </p:cNvPr>
          <p:cNvSpPr/>
          <p:nvPr/>
        </p:nvSpPr>
        <p:spPr>
          <a:xfrm>
            <a:off x="8129446" y="3578153"/>
            <a:ext cx="280088" cy="287733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FE94FA-DD8A-5168-1E2D-483771D5CC5F}"/>
              </a:ext>
            </a:extLst>
          </p:cNvPr>
          <p:cNvCxnSpPr>
            <a:cxnSpLocks/>
            <a:stCxn id="39" idx="0"/>
            <a:endCxn id="45" idx="4"/>
          </p:cNvCxnSpPr>
          <p:nvPr/>
        </p:nvCxnSpPr>
        <p:spPr>
          <a:xfrm flipV="1">
            <a:off x="8269490" y="3865886"/>
            <a:ext cx="0" cy="3502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86E391-19E9-0590-22A9-61B43BB6FFF1}"/>
              </a:ext>
            </a:extLst>
          </p:cNvPr>
          <p:cNvSpPr/>
          <p:nvPr/>
        </p:nvSpPr>
        <p:spPr>
          <a:xfrm>
            <a:off x="7807890" y="5005806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CD9C55-6B2C-3FBD-0B2E-C921AA299796}"/>
              </a:ext>
            </a:extLst>
          </p:cNvPr>
          <p:cNvCxnSpPr>
            <a:cxnSpLocks/>
            <a:stCxn id="50" idx="6"/>
            <a:endCxn id="42" idx="2"/>
          </p:cNvCxnSpPr>
          <p:nvPr/>
        </p:nvCxnSpPr>
        <p:spPr>
          <a:xfrm>
            <a:off x="8087978" y="5149673"/>
            <a:ext cx="40422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4B6861-BBD3-B2F6-C76A-C4E7F6DD293B}"/>
              </a:ext>
            </a:extLst>
          </p:cNvPr>
          <p:cNvSpPr/>
          <p:nvPr/>
        </p:nvSpPr>
        <p:spPr>
          <a:xfrm>
            <a:off x="5079204" y="4237458"/>
            <a:ext cx="1389642" cy="127703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FF1357C-B3C9-643C-1545-AD803BE72424}"/>
              </a:ext>
            </a:extLst>
          </p:cNvPr>
          <p:cNvSpPr/>
          <p:nvPr/>
        </p:nvSpPr>
        <p:spPr>
          <a:xfrm>
            <a:off x="5312425" y="4436610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536A25-26BD-DB35-95BA-9A2A376C629E}"/>
              </a:ext>
            </a:extLst>
          </p:cNvPr>
          <p:cNvSpPr/>
          <p:nvPr/>
        </p:nvSpPr>
        <p:spPr>
          <a:xfrm>
            <a:off x="5914069" y="5005805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2B9CD38-3751-3DBB-498A-CC9C3DB36101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5551495" y="4682205"/>
            <a:ext cx="403592" cy="36573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119A7A0-DE40-7EB2-F467-2A7504F07F4F}"/>
              </a:ext>
            </a:extLst>
          </p:cNvPr>
          <p:cNvSpPr/>
          <p:nvPr/>
        </p:nvSpPr>
        <p:spPr>
          <a:xfrm>
            <a:off x="5633981" y="3599460"/>
            <a:ext cx="280088" cy="2877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A3CC2F-50BE-EAEC-3B37-053F178BC33F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>
            <a:off x="5774025" y="3887193"/>
            <a:ext cx="0" cy="3502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312160-518A-2A77-D162-E76A466B9D31}"/>
              </a:ext>
            </a:extLst>
          </p:cNvPr>
          <p:cNvSpPr txBox="1"/>
          <p:nvPr/>
        </p:nvSpPr>
        <p:spPr>
          <a:xfrm>
            <a:off x="1979903" y="5660505"/>
            <a:ext cx="261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Behavior 1:</a:t>
            </a:r>
          </a:p>
          <a:p>
            <a:pPr algn="ctr"/>
            <a:r>
              <a:rPr lang="en-US" sz="2400" dirty="0"/>
              <a:t>Initial Compromise</a:t>
            </a:r>
          </a:p>
          <a:p>
            <a:pPr algn="ctr"/>
            <a:endParaRPr 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6DC087-17F1-B206-EDE4-F526FE158D4B}"/>
              </a:ext>
            </a:extLst>
          </p:cNvPr>
          <p:cNvSpPr txBox="1"/>
          <p:nvPr/>
        </p:nvSpPr>
        <p:spPr>
          <a:xfrm>
            <a:off x="4539808" y="5657670"/>
            <a:ext cx="246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Behavior 2:</a:t>
            </a:r>
          </a:p>
          <a:p>
            <a:pPr algn="ctr"/>
            <a:r>
              <a:rPr lang="en-US" sz="2400" dirty="0"/>
              <a:t>Establish Foothold</a:t>
            </a:r>
          </a:p>
          <a:p>
            <a:pPr algn="ctr"/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B75FA8-36E3-35F0-CE14-6CEA0E503F39}"/>
              </a:ext>
            </a:extLst>
          </p:cNvPr>
          <p:cNvSpPr txBox="1"/>
          <p:nvPr/>
        </p:nvSpPr>
        <p:spPr>
          <a:xfrm>
            <a:off x="7185960" y="5664878"/>
            <a:ext cx="216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Behavior 3:</a:t>
            </a:r>
          </a:p>
          <a:p>
            <a:pPr algn="ctr"/>
            <a:r>
              <a:rPr lang="en-US" sz="2400" dirty="0"/>
              <a:t>Exfiltration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7C7153-142B-5AB6-FB28-E49094278B70}"/>
              </a:ext>
            </a:extLst>
          </p:cNvPr>
          <p:cNvSpPr/>
          <p:nvPr/>
        </p:nvSpPr>
        <p:spPr>
          <a:xfrm>
            <a:off x="6599009" y="2809261"/>
            <a:ext cx="280088" cy="287733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0CC3A1E-EECA-43DD-4663-EDC32656578B}"/>
              </a:ext>
            </a:extLst>
          </p:cNvPr>
          <p:cNvSpPr/>
          <p:nvPr/>
        </p:nvSpPr>
        <p:spPr>
          <a:xfrm>
            <a:off x="7045916" y="2811704"/>
            <a:ext cx="280088" cy="2877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DA55D31-F53E-B280-8A6D-C8CCC056295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7326004" y="2953127"/>
            <a:ext cx="373244" cy="24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AA38A93-3716-3F34-E0CD-B30182C83B35}"/>
              </a:ext>
            </a:extLst>
          </p:cNvPr>
          <p:cNvSpPr/>
          <p:nvPr/>
        </p:nvSpPr>
        <p:spPr>
          <a:xfrm>
            <a:off x="7807890" y="2809260"/>
            <a:ext cx="280088" cy="287733"/>
          </a:xfrm>
          <a:prstGeom prst="ellipse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87EB7-05E6-C7BD-613C-35C715564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61" grpId="0" animBg="1"/>
      <p:bldP spid="69" grpId="0" animBg="1"/>
      <p:bldP spid="70" grpId="0" animBg="1"/>
      <p:bldP spid="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D2C7-71AA-B494-7CC1-F774620E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4277" y="6265389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6" y="1347847"/>
            <a:ext cx="10515600" cy="2509682"/>
          </a:xfrm>
        </p:spPr>
        <p:txBody>
          <a:bodyPr>
            <a:normAutofit/>
          </a:bodyPr>
          <a:lstStyle/>
          <a:p>
            <a:r>
              <a:rPr lang="en-US" altLang="zh-CN" b="1" dirty="0"/>
              <a:t>GPU-assisted: Performance Speed-up</a:t>
            </a:r>
          </a:p>
          <a:p>
            <a:r>
              <a:rPr lang="en-US" altLang="zh-CN" b="1" dirty="0"/>
              <a:t>Pre-summary and Query Handling with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42742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D2C7-71AA-B494-7CC1-F774620E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4277" y="6274987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6" y="1347847"/>
            <a:ext cx="10515600" cy="2509682"/>
          </a:xfrm>
        </p:spPr>
        <p:txBody>
          <a:bodyPr>
            <a:normAutofit/>
          </a:bodyPr>
          <a:lstStyle/>
          <a:p>
            <a:r>
              <a:rPr lang="en-US" altLang="zh-CN" b="1" dirty="0"/>
              <a:t>GPU-assisted: Performance Speed-up</a:t>
            </a:r>
          </a:p>
          <a:p>
            <a:r>
              <a:rPr lang="en-US" altLang="zh-CN" b="1" dirty="0"/>
              <a:t>Pre-summary and Query Handling with Tree Structure</a:t>
            </a:r>
          </a:p>
          <a:p>
            <a:pPr lvl="1"/>
            <a:r>
              <a:rPr lang="en-US" altLang="zh-CN" dirty="0"/>
              <a:t>O(log n) complexity in query, O(n) extra storage overhead</a:t>
            </a:r>
          </a:p>
          <a:p>
            <a:pPr lvl="1"/>
            <a:r>
              <a:rPr lang="en-US" altLang="zh-CN" dirty="0"/>
              <a:t>Time interval:  15 minutes, 1 hour, 4 hours, 1 day, 1 week, 1 month…</a:t>
            </a:r>
          </a:p>
          <a:p>
            <a:pPr lvl="1"/>
            <a:r>
              <a:rPr lang="en-US" altLang="zh-CN" dirty="0"/>
              <a:t>Flexibility: O(log n) for leaf update, such as marking a behavior</a:t>
            </a:r>
          </a:p>
        </p:txBody>
      </p:sp>
      <p:pic>
        <p:nvPicPr>
          <p:cNvPr id="123" name="Picture 4" descr="Question Mark Icon Images – Browse 211,978 Stock Photos ...">
            <a:extLst>
              <a:ext uri="{FF2B5EF4-FFF2-40B4-BE49-F238E27FC236}">
                <a16:creationId xmlns:a16="http://schemas.microsoft.com/office/drawing/2014/main" id="{20BC21FC-498B-E73B-B967-CC40B769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01" y="6134753"/>
            <a:ext cx="280469" cy="2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A60691-35B3-1556-4573-B078F95920DF}"/>
              </a:ext>
            </a:extLst>
          </p:cNvPr>
          <p:cNvGrpSpPr/>
          <p:nvPr/>
        </p:nvGrpSpPr>
        <p:grpSpPr>
          <a:xfrm>
            <a:off x="2812458" y="4419432"/>
            <a:ext cx="3679711" cy="1718724"/>
            <a:chOff x="450761" y="1769239"/>
            <a:chExt cx="4654339" cy="1718724"/>
          </a:xfrm>
        </p:grpSpPr>
        <p:sp>
          <p:nvSpPr>
            <p:cNvPr id="125" name="双大括号 3">
              <a:extLst>
                <a:ext uri="{FF2B5EF4-FFF2-40B4-BE49-F238E27FC236}">
                  <a16:creationId xmlns:a16="http://schemas.microsoft.com/office/drawing/2014/main" id="{D8204C8D-C727-0F2E-2F42-688BB252C77F}"/>
                </a:ext>
              </a:extLst>
            </p:cNvPr>
            <p:cNvSpPr/>
            <p:nvPr/>
          </p:nvSpPr>
          <p:spPr>
            <a:xfrm rot="5400000">
              <a:off x="2087215" y="719821"/>
              <a:ext cx="1333908" cy="4202376"/>
            </a:xfrm>
            <a:prstGeom prst="bracePair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DD2E69-AAA6-47F6-358F-4EEDAE29506A}"/>
                </a:ext>
              </a:extLst>
            </p:cNvPr>
            <p:cNvSpPr/>
            <p:nvPr/>
          </p:nvSpPr>
          <p:spPr>
            <a:xfrm>
              <a:off x="450761" y="1769239"/>
              <a:ext cx="4654339" cy="95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圆角矩形 7">
            <a:extLst>
              <a:ext uri="{FF2B5EF4-FFF2-40B4-BE49-F238E27FC236}">
                <a16:creationId xmlns:a16="http://schemas.microsoft.com/office/drawing/2014/main" id="{08E25850-780C-3D27-3525-C902D52B80F8}"/>
              </a:ext>
            </a:extLst>
          </p:cNvPr>
          <p:cNvSpPr/>
          <p:nvPr/>
        </p:nvSpPr>
        <p:spPr>
          <a:xfrm>
            <a:off x="3008147" y="5214799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圆角矩形 8">
            <a:extLst>
              <a:ext uri="{FF2B5EF4-FFF2-40B4-BE49-F238E27FC236}">
                <a16:creationId xmlns:a16="http://schemas.microsoft.com/office/drawing/2014/main" id="{8A883A23-F19A-C0B2-A74D-9949776BB939}"/>
              </a:ext>
            </a:extLst>
          </p:cNvPr>
          <p:cNvSpPr/>
          <p:nvPr/>
        </p:nvSpPr>
        <p:spPr>
          <a:xfrm>
            <a:off x="3502138" y="5214799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圆角矩形 9">
            <a:extLst>
              <a:ext uri="{FF2B5EF4-FFF2-40B4-BE49-F238E27FC236}">
                <a16:creationId xmlns:a16="http://schemas.microsoft.com/office/drawing/2014/main" id="{6718026D-C62A-6D46-E3CD-CDCF930981AC}"/>
              </a:ext>
            </a:extLst>
          </p:cNvPr>
          <p:cNvSpPr/>
          <p:nvPr/>
        </p:nvSpPr>
        <p:spPr>
          <a:xfrm>
            <a:off x="4400873" y="5214799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圆角矩形 10">
            <a:extLst>
              <a:ext uri="{FF2B5EF4-FFF2-40B4-BE49-F238E27FC236}">
                <a16:creationId xmlns:a16="http://schemas.microsoft.com/office/drawing/2014/main" id="{BA844707-6F92-3C86-AF26-615DB049FBF1}"/>
              </a:ext>
            </a:extLst>
          </p:cNvPr>
          <p:cNvSpPr/>
          <p:nvPr/>
        </p:nvSpPr>
        <p:spPr>
          <a:xfrm>
            <a:off x="6129346" y="5212422"/>
            <a:ext cx="292608" cy="28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圆角矩形 16">
            <a:extLst>
              <a:ext uri="{FF2B5EF4-FFF2-40B4-BE49-F238E27FC236}">
                <a16:creationId xmlns:a16="http://schemas.microsoft.com/office/drawing/2014/main" id="{6F02ACB2-B72E-2382-9D3C-10E96615A456}"/>
              </a:ext>
            </a:extLst>
          </p:cNvPr>
          <p:cNvSpPr/>
          <p:nvPr/>
        </p:nvSpPr>
        <p:spPr>
          <a:xfrm>
            <a:off x="3787132" y="4594287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圆角矩形 17">
            <a:extLst>
              <a:ext uri="{FF2B5EF4-FFF2-40B4-BE49-F238E27FC236}">
                <a16:creationId xmlns:a16="http://schemas.microsoft.com/office/drawing/2014/main" id="{B42C8487-BE64-72DA-D8D4-3A41233E3D23}"/>
              </a:ext>
            </a:extLst>
          </p:cNvPr>
          <p:cNvSpPr/>
          <p:nvPr/>
        </p:nvSpPr>
        <p:spPr>
          <a:xfrm>
            <a:off x="5887788" y="4570964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圆角矩形 18">
            <a:extLst>
              <a:ext uri="{FF2B5EF4-FFF2-40B4-BE49-F238E27FC236}">
                <a16:creationId xmlns:a16="http://schemas.microsoft.com/office/drawing/2014/main" id="{1FADA0CE-1C00-1B68-3CE4-EFA069455D9A}"/>
              </a:ext>
            </a:extLst>
          </p:cNvPr>
          <p:cNvSpPr/>
          <p:nvPr/>
        </p:nvSpPr>
        <p:spPr>
          <a:xfrm>
            <a:off x="7552730" y="4053795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圆角矩形 23">
            <a:extLst>
              <a:ext uri="{FF2B5EF4-FFF2-40B4-BE49-F238E27FC236}">
                <a16:creationId xmlns:a16="http://schemas.microsoft.com/office/drawing/2014/main" id="{B02A9039-563B-59C5-8159-6EE14C0A671F}"/>
              </a:ext>
            </a:extLst>
          </p:cNvPr>
          <p:cNvSpPr/>
          <p:nvPr/>
        </p:nvSpPr>
        <p:spPr>
          <a:xfrm>
            <a:off x="6034092" y="3503505"/>
            <a:ext cx="292608" cy="283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曲线连接符 25">
            <a:extLst>
              <a:ext uri="{FF2B5EF4-FFF2-40B4-BE49-F238E27FC236}">
                <a16:creationId xmlns:a16="http://schemas.microsoft.com/office/drawing/2014/main" id="{91D36196-01D7-A87D-B127-01CA29C82F02}"/>
              </a:ext>
            </a:extLst>
          </p:cNvPr>
          <p:cNvCxnSpPr>
            <a:stCxn id="127" idx="0"/>
            <a:endCxn id="131" idx="2"/>
          </p:cNvCxnSpPr>
          <p:nvPr/>
        </p:nvCxnSpPr>
        <p:spPr>
          <a:xfrm rot="5400000" flipH="1" flipV="1">
            <a:off x="3375419" y="4656783"/>
            <a:ext cx="337048" cy="778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26">
            <a:extLst>
              <a:ext uri="{FF2B5EF4-FFF2-40B4-BE49-F238E27FC236}">
                <a16:creationId xmlns:a16="http://schemas.microsoft.com/office/drawing/2014/main" id="{AD53871F-892B-01F4-16E2-0DB8AF8C395E}"/>
              </a:ext>
            </a:extLst>
          </p:cNvPr>
          <p:cNvCxnSpPr>
            <a:stCxn id="128" idx="0"/>
            <a:endCxn id="131" idx="2"/>
          </p:cNvCxnSpPr>
          <p:nvPr/>
        </p:nvCxnSpPr>
        <p:spPr>
          <a:xfrm rot="5400000" flipH="1" flipV="1">
            <a:off x="3622415" y="4903778"/>
            <a:ext cx="337048" cy="2849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线连接符 38">
            <a:extLst>
              <a:ext uri="{FF2B5EF4-FFF2-40B4-BE49-F238E27FC236}">
                <a16:creationId xmlns:a16="http://schemas.microsoft.com/office/drawing/2014/main" id="{6B622CE2-506B-046F-7EB2-6439CFDB67D4}"/>
              </a:ext>
            </a:extLst>
          </p:cNvPr>
          <p:cNvCxnSpPr>
            <a:cxnSpLocks/>
            <a:stCxn id="130" idx="0"/>
            <a:endCxn id="158" idx="2"/>
          </p:cNvCxnSpPr>
          <p:nvPr/>
        </p:nvCxnSpPr>
        <p:spPr>
          <a:xfrm rot="5400000" flipH="1" flipV="1">
            <a:off x="6527089" y="4599207"/>
            <a:ext cx="361776" cy="864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线连接符 64">
            <a:extLst>
              <a:ext uri="{FF2B5EF4-FFF2-40B4-BE49-F238E27FC236}">
                <a16:creationId xmlns:a16="http://schemas.microsoft.com/office/drawing/2014/main" id="{9CF5F0AE-F5AF-962E-6F36-CEC396A4E4E6}"/>
              </a:ext>
            </a:extLst>
          </p:cNvPr>
          <p:cNvCxnSpPr>
            <a:stCxn id="142" idx="0"/>
            <a:endCxn id="134" idx="2"/>
          </p:cNvCxnSpPr>
          <p:nvPr/>
        </p:nvCxnSpPr>
        <p:spPr>
          <a:xfrm rot="5400000" flipH="1" flipV="1">
            <a:off x="5430005" y="3281026"/>
            <a:ext cx="244448" cy="1256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67">
            <a:extLst>
              <a:ext uri="{FF2B5EF4-FFF2-40B4-BE49-F238E27FC236}">
                <a16:creationId xmlns:a16="http://schemas.microsoft.com/office/drawing/2014/main" id="{3C2F1C92-5BF9-548E-DF61-523CD3B24457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rot="16200000" flipV="1">
            <a:off x="6806302" y="3161063"/>
            <a:ext cx="266826" cy="1518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39">
            <a:extLst>
              <a:ext uri="{FF2B5EF4-FFF2-40B4-BE49-F238E27FC236}">
                <a16:creationId xmlns:a16="http://schemas.microsoft.com/office/drawing/2014/main" id="{47C1B6FC-8AB7-ECDE-A0B6-3DAA8AEA4548}"/>
              </a:ext>
            </a:extLst>
          </p:cNvPr>
          <p:cNvSpPr txBox="1"/>
          <p:nvPr/>
        </p:nvSpPr>
        <p:spPr>
          <a:xfrm>
            <a:off x="2812458" y="5438970"/>
            <a:ext cx="74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Day 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39">
            <a:extLst>
              <a:ext uri="{FF2B5EF4-FFF2-40B4-BE49-F238E27FC236}">
                <a16:creationId xmlns:a16="http://schemas.microsoft.com/office/drawing/2014/main" id="{D00FD9EB-F3F6-3D27-AD63-0855CED68ED8}"/>
              </a:ext>
            </a:extLst>
          </p:cNvPr>
          <p:cNvSpPr txBox="1"/>
          <p:nvPr/>
        </p:nvSpPr>
        <p:spPr>
          <a:xfrm>
            <a:off x="5845356" y="5451550"/>
            <a:ext cx="87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Day 29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圆角矩形 20">
            <a:extLst>
              <a:ext uri="{FF2B5EF4-FFF2-40B4-BE49-F238E27FC236}">
                <a16:creationId xmlns:a16="http://schemas.microsoft.com/office/drawing/2014/main" id="{9D7E7B22-ABBC-96C3-4292-16C59F243D7F}"/>
              </a:ext>
            </a:extLst>
          </p:cNvPr>
          <p:cNvSpPr/>
          <p:nvPr/>
        </p:nvSpPr>
        <p:spPr>
          <a:xfrm>
            <a:off x="4777758" y="4031417"/>
            <a:ext cx="292608" cy="2834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曲线连接符 29">
            <a:extLst>
              <a:ext uri="{FF2B5EF4-FFF2-40B4-BE49-F238E27FC236}">
                <a16:creationId xmlns:a16="http://schemas.microsoft.com/office/drawing/2014/main" id="{F2452509-9487-8F35-E942-8D3294D4F41C}"/>
              </a:ext>
            </a:extLst>
          </p:cNvPr>
          <p:cNvCxnSpPr>
            <a:stCxn id="131" idx="0"/>
            <a:endCxn id="142" idx="2"/>
          </p:cNvCxnSpPr>
          <p:nvPr/>
        </p:nvCxnSpPr>
        <p:spPr>
          <a:xfrm rot="5400000" flipH="1" flipV="1">
            <a:off x="4289046" y="3959271"/>
            <a:ext cx="279406" cy="9906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32">
            <a:extLst>
              <a:ext uri="{FF2B5EF4-FFF2-40B4-BE49-F238E27FC236}">
                <a16:creationId xmlns:a16="http://schemas.microsoft.com/office/drawing/2014/main" id="{CA4E120D-B7E9-4EBD-09C7-723A3294B85F}"/>
              </a:ext>
            </a:extLst>
          </p:cNvPr>
          <p:cNvCxnSpPr>
            <a:stCxn id="132" idx="0"/>
            <a:endCxn id="142" idx="2"/>
          </p:cNvCxnSpPr>
          <p:nvPr/>
        </p:nvCxnSpPr>
        <p:spPr>
          <a:xfrm rot="16200000" flipV="1">
            <a:off x="5351036" y="3887908"/>
            <a:ext cx="256083" cy="1110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39">
            <a:extLst>
              <a:ext uri="{FF2B5EF4-FFF2-40B4-BE49-F238E27FC236}">
                <a16:creationId xmlns:a16="http://schemas.microsoft.com/office/drawing/2014/main" id="{504C59E7-2E4B-B293-D0D0-6493BC5F6F10}"/>
              </a:ext>
            </a:extLst>
          </p:cNvPr>
          <p:cNvSpPr txBox="1"/>
          <p:nvPr/>
        </p:nvSpPr>
        <p:spPr>
          <a:xfrm>
            <a:off x="3819231" y="6356350"/>
            <a:ext cx="4052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Query: Src@Day1 -&gt; 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Dest@Day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29</a:t>
            </a:r>
          </a:p>
        </p:txBody>
      </p:sp>
      <p:sp>
        <p:nvSpPr>
          <p:cNvPr id="147" name="圆角矩形 24">
            <a:extLst>
              <a:ext uri="{FF2B5EF4-FFF2-40B4-BE49-F238E27FC236}">
                <a16:creationId xmlns:a16="http://schemas.microsoft.com/office/drawing/2014/main" id="{56E6AE98-D018-0A04-AB9D-DF610EE458C6}"/>
              </a:ext>
            </a:extLst>
          </p:cNvPr>
          <p:cNvSpPr/>
          <p:nvPr/>
        </p:nvSpPr>
        <p:spPr>
          <a:xfrm>
            <a:off x="4768270" y="4020524"/>
            <a:ext cx="313427" cy="3131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圆角矩形 24">
            <a:extLst>
              <a:ext uri="{FF2B5EF4-FFF2-40B4-BE49-F238E27FC236}">
                <a16:creationId xmlns:a16="http://schemas.microsoft.com/office/drawing/2014/main" id="{D01D84FD-8F04-F09A-5717-B14B622C1622}"/>
              </a:ext>
            </a:extLst>
          </p:cNvPr>
          <p:cNvSpPr/>
          <p:nvPr/>
        </p:nvSpPr>
        <p:spPr>
          <a:xfrm>
            <a:off x="6122720" y="5204163"/>
            <a:ext cx="313427" cy="3131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3FF01E-9F45-1D59-804C-AF620968B3B4}"/>
              </a:ext>
            </a:extLst>
          </p:cNvPr>
          <p:cNvSpPr txBox="1"/>
          <p:nvPr/>
        </p:nvSpPr>
        <p:spPr>
          <a:xfrm>
            <a:off x="3933436" y="5126554"/>
            <a:ext cx="4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0" name="曲线连接符 26">
            <a:extLst>
              <a:ext uri="{FF2B5EF4-FFF2-40B4-BE49-F238E27FC236}">
                <a16:creationId xmlns:a16="http://schemas.microsoft.com/office/drawing/2014/main" id="{A496D6A3-0B45-6134-EFE1-D93C71BB0E8F}"/>
              </a:ext>
            </a:extLst>
          </p:cNvPr>
          <p:cNvCxnSpPr>
            <a:cxnSpLocks/>
            <a:stCxn id="129" idx="0"/>
            <a:endCxn id="131" idx="2"/>
          </p:cNvCxnSpPr>
          <p:nvPr/>
        </p:nvCxnSpPr>
        <p:spPr>
          <a:xfrm rot="16200000" flipV="1">
            <a:off x="4071783" y="4739404"/>
            <a:ext cx="337048" cy="6137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39">
            <a:extLst>
              <a:ext uri="{FF2B5EF4-FFF2-40B4-BE49-F238E27FC236}">
                <a16:creationId xmlns:a16="http://schemas.microsoft.com/office/drawing/2014/main" id="{27DC10B2-8840-2085-127A-6D2EE5833515}"/>
              </a:ext>
            </a:extLst>
          </p:cNvPr>
          <p:cNvSpPr txBox="1"/>
          <p:nvPr/>
        </p:nvSpPr>
        <p:spPr>
          <a:xfrm>
            <a:off x="3309014" y="5438969"/>
            <a:ext cx="74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Day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39">
            <a:extLst>
              <a:ext uri="{FF2B5EF4-FFF2-40B4-BE49-F238E27FC236}">
                <a16:creationId xmlns:a16="http://schemas.microsoft.com/office/drawing/2014/main" id="{00C89936-0460-8B60-FDF5-2AC3AFAF9C05}"/>
              </a:ext>
            </a:extLst>
          </p:cNvPr>
          <p:cNvSpPr txBox="1"/>
          <p:nvPr/>
        </p:nvSpPr>
        <p:spPr>
          <a:xfrm>
            <a:off x="4145310" y="5436944"/>
            <a:ext cx="74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Day 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39">
            <a:extLst>
              <a:ext uri="{FF2B5EF4-FFF2-40B4-BE49-F238E27FC236}">
                <a16:creationId xmlns:a16="http://schemas.microsoft.com/office/drawing/2014/main" id="{09CE9640-F278-491B-2CA6-5944157AE7E7}"/>
              </a:ext>
            </a:extLst>
          </p:cNvPr>
          <p:cNvSpPr txBox="1"/>
          <p:nvPr/>
        </p:nvSpPr>
        <p:spPr>
          <a:xfrm>
            <a:off x="3888614" y="4570964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Week 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39">
            <a:extLst>
              <a:ext uri="{FF2B5EF4-FFF2-40B4-BE49-F238E27FC236}">
                <a16:creationId xmlns:a16="http://schemas.microsoft.com/office/drawing/2014/main" id="{DE4D6B9C-4FFF-2980-EE79-F453803F9E8B}"/>
              </a:ext>
            </a:extLst>
          </p:cNvPr>
          <p:cNvSpPr txBox="1"/>
          <p:nvPr/>
        </p:nvSpPr>
        <p:spPr>
          <a:xfrm>
            <a:off x="4958406" y="4039029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Month 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8A0473E-FD60-6B31-3B94-E9DBAF19F229}"/>
              </a:ext>
            </a:extLst>
          </p:cNvPr>
          <p:cNvSpPr txBox="1"/>
          <p:nvPr/>
        </p:nvSpPr>
        <p:spPr>
          <a:xfrm>
            <a:off x="4773392" y="4478379"/>
            <a:ext cx="4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6" name="TextBox 39">
            <a:extLst>
              <a:ext uri="{FF2B5EF4-FFF2-40B4-BE49-F238E27FC236}">
                <a16:creationId xmlns:a16="http://schemas.microsoft.com/office/drawing/2014/main" id="{7380A9F1-85FC-9423-D9C8-F6810D28F145}"/>
              </a:ext>
            </a:extLst>
          </p:cNvPr>
          <p:cNvSpPr txBox="1"/>
          <p:nvPr/>
        </p:nvSpPr>
        <p:spPr>
          <a:xfrm>
            <a:off x="4958406" y="4573294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Week 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39">
            <a:extLst>
              <a:ext uri="{FF2B5EF4-FFF2-40B4-BE49-F238E27FC236}">
                <a16:creationId xmlns:a16="http://schemas.microsoft.com/office/drawing/2014/main" id="{CD5EC815-3B87-859A-AF23-0DF190A11610}"/>
              </a:ext>
            </a:extLst>
          </p:cNvPr>
          <p:cNvSpPr txBox="1"/>
          <p:nvPr/>
        </p:nvSpPr>
        <p:spPr>
          <a:xfrm>
            <a:off x="6582489" y="4010701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Month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圆角矩形 17">
            <a:extLst>
              <a:ext uri="{FF2B5EF4-FFF2-40B4-BE49-F238E27FC236}">
                <a16:creationId xmlns:a16="http://schemas.microsoft.com/office/drawing/2014/main" id="{08DDAB22-869B-BD22-59EB-8DF747365413}"/>
              </a:ext>
            </a:extLst>
          </p:cNvPr>
          <p:cNvSpPr/>
          <p:nvPr/>
        </p:nvSpPr>
        <p:spPr>
          <a:xfrm>
            <a:off x="6994001" y="4567182"/>
            <a:ext cx="292608" cy="28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曲线连接符 38">
            <a:extLst>
              <a:ext uri="{FF2B5EF4-FFF2-40B4-BE49-F238E27FC236}">
                <a16:creationId xmlns:a16="http://schemas.microsoft.com/office/drawing/2014/main" id="{200773A6-2153-4651-2341-9F36CAF74DCF}"/>
              </a:ext>
            </a:extLst>
          </p:cNvPr>
          <p:cNvCxnSpPr>
            <a:cxnSpLocks/>
            <a:stCxn id="158" idx="0"/>
            <a:endCxn id="133" idx="2"/>
          </p:cNvCxnSpPr>
          <p:nvPr/>
        </p:nvCxnSpPr>
        <p:spPr>
          <a:xfrm rot="5400000" flipH="1" flipV="1">
            <a:off x="7304708" y="4172857"/>
            <a:ext cx="229923" cy="558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39">
            <a:extLst>
              <a:ext uri="{FF2B5EF4-FFF2-40B4-BE49-F238E27FC236}">
                <a16:creationId xmlns:a16="http://schemas.microsoft.com/office/drawing/2014/main" id="{9AE4C94A-B4AC-ECF3-1241-EE4D437FBE6D}"/>
              </a:ext>
            </a:extLst>
          </p:cNvPr>
          <p:cNvSpPr txBox="1"/>
          <p:nvPr/>
        </p:nvSpPr>
        <p:spPr>
          <a:xfrm>
            <a:off x="6105067" y="4565348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Week 5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BCAD60-9990-E298-0C0D-78E98A5B8526}"/>
              </a:ext>
            </a:extLst>
          </p:cNvPr>
          <p:cNvSpPr txBox="1"/>
          <p:nvPr/>
        </p:nvSpPr>
        <p:spPr>
          <a:xfrm>
            <a:off x="6628359" y="5106129"/>
            <a:ext cx="4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43311F-977B-C924-F45A-C1E30D14A664}"/>
              </a:ext>
            </a:extLst>
          </p:cNvPr>
          <p:cNvSpPr txBox="1"/>
          <p:nvPr/>
        </p:nvSpPr>
        <p:spPr>
          <a:xfrm>
            <a:off x="7396298" y="4442923"/>
            <a:ext cx="4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0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D8609F7D-09FB-335E-485B-0EBA4758716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Intrusion Detection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1047E6-1C89-8640-8402-747A585E8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1"/>
                <a:ext cx="10515600" cy="513383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Score-based intrusion detection</a:t>
                </a:r>
              </a:p>
              <a:p>
                <a:pPr lvl="1"/>
                <a:r>
                  <a:rPr lang="en-US" altLang="zh-CN" dirty="0"/>
                  <a:t>Assign a</a:t>
                </a:r>
                <a:r>
                  <a:rPr lang="en-US" dirty="0"/>
                  <a:t>nomaly/regular score to system call events</a:t>
                </a:r>
              </a:p>
              <a:p>
                <a:pPr lvl="1"/>
                <a:r>
                  <a:rPr lang="en-US" altLang="zh-CN" dirty="0"/>
                  <a:t>E.g., </a:t>
                </a:r>
                <a:r>
                  <a:rPr lang="en-US" altLang="zh-CN" dirty="0" err="1"/>
                  <a:t>Nodoze</a:t>
                </a:r>
                <a:r>
                  <a:rPr lang="en-US" altLang="zh-CN" dirty="0"/>
                  <a:t> [NDSS’19] assigns regular scores</a:t>
                </a:r>
              </a:p>
              <a:p>
                <a:pPr lvl="2"/>
                <a:r>
                  <a:rPr lang="en-US" altLang="zh-CN" sz="2400" dirty="0"/>
                  <a:t>Path score: Product of scores of each hop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lvl="2"/>
                <a:r>
                  <a:rPr lang="en-US" altLang="zh-CN" sz="2400" dirty="0"/>
                  <a:t>A path with a lowest regular score less than a threshold could be a threat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Brings the score calculation into matrix operation:</a:t>
                </a:r>
              </a:p>
              <a:p>
                <a:pPr lvl="2"/>
                <a:r>
                  <a:rPr lang="en-US" altLang="zh-CN" dirty="0"/>
                  <a:t>Override matrix-matrix multiplication: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1047E6-1C89-8640-8402-747A585E8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1"/>
                <a:ext cx="10515600" cy="5133831"/>
              </a:xfrm>
              <a:blipFill>
                <a:blip r:embed="rId2"/>
                <a:stretch>
                  <a:fillRect l="-986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1B233FC-2BAB-56D4-1BF2-7E4EC5472604}"/>
              </a:ext>
            </a:extLst>
          </p:cNvPr>
          <p:cNvSpPr/>
          <p:nvPr/>
        </p:nvSpPr>
        <p:spPr>
          <a:xfrm>
            <a:off x="4460363" y="4136046"/>
            <a:ext cx="280088" cy="2877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BC88E-0738-68A7-93EC-4458B952D4B1}"/>
              </a:ext>
            </a:extLst>
          </p:cNvPr>
          <p:cNvSpPr/>
          <p:nvPr/>
        </p:nvSpPr>
        <p:spPr>
          <a:xfrm>
            <a:off x="5675024" y="3606134"/>
            <a:ext cx="280088" cy="2877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AF236C-778E-B789-BEF1-796AC2C9F9D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740451" y="3750001"/>
            <a:ext cx="934573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9">
            <a:extLst>
              <a:ext uri="{FF2B5EF4-FFF2-40B4-BE49-F238E27FC236}">
                <a16:creationId xmlns:a16="http://schemas.microsoft.com/office/drawing/2014/main" id="{995BD967-81FF-B6A0-98E9-3C9C97E396FC}"/>
              </a:ext>
            </a:extLst>
          </p:cNvPr>
          <p:cNvSpPr txBox="1"/>
          <p:nvPr/>
        </p:nvSpPr>
        <p:spPr>
          <a:xfrm>
            <a:off x="4597396" y="3673770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0.6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90A2A7-1CFA-A276-2240-CADDD47DF8BA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4740451" y="4279913"/>
            <a:ext cx="934573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F979527-6241-8A14-733D-FCDBF4DEADD5}"/>
              </a:ext>
            </a:extLst>
          </p:cNvPr>
          <p:cNvSpPr/>
          <p:nvPr/>
        </p:nvSpPr>
        <p:spPr>
          <a:xfrm>
            <a:off x="5675024" y="4665958"/>
            <a:ext cx="280088" cy="2877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39">
            <a:extLst>
              <a:ext uri="{FF2B5EF4-FFF2-40B4-BE49-F238E27FC236}">
                <a16:creationId xmlns:a16="http://schemas.microsoft.com/office/drawing/2014/main" id="{04888885-CCBF-E67C-66B4-BC22D536F361}"/>
              </a:ext>
            </a:extLst>
          </p:cNvPr>
          <p:cNvSpPr txBox="1"/>
          <p:nvPr/>
        </p:nvSpPr>
        <p:spPr>
          <a:xfrm>
            <a:off x="4597396" y="4570707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7EAFE2-4162-15E6-6058-CE2E5676B53D}"/>
              </a:ext>
            </a:extLst>
          </p:cNvPr>
          <p:cNvSpPr/>
          <p:nvPr/>
        </p:nvSpPr>
        <p:spPr>
          <a:xfrm>
            <a:off x="6854868" y="4136046"/>
            <a:ext cx="280088" cy="2877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A614-739A-34E6-4B1F-B425D0B12379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955112" y="3750001"/>
            <a:ext cx="899756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A89D2A-5B3C-08D0-7FE5-C515B9FCA794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5955112" y="4279913"/>
            <a:ext cx="899756" cy="5299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9">
            <a:extLst>
              <a:ext uri="{FF2B5EF4-FFF2-40B4-BE49-F238E27FC236}">
                <a16:creationId xmlns:a16="http://schemas.microsoft.com/office/drawing/2014/main" id="{4C843F4B-C12D-94F0-A2E6-FE14031882C9}"/>
              </a:ext>
            </a:extLst>
          </p:cNvPr>
          <p:cNvSpPr txBox="1"/>
          <p:nvPr/>
        </p:nvSpPr>
        <p:spPr>
          <a:xfrm>
            <a:off x="5955112" y="3697425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211A5EA0-DC7E-CFE1-2677-FAD29DF18CED}"/>
              </a:ext>
            </a:extLst>
          </p:cNvPr>
          <p:cNvSpPr txBox="1"/>
          <p:nvPr/>
        </p:nvSpPr>
        <p:spPr>
          <a:xfrm>
            <a:off x="5955112" y="4594993"/>
            <a:ext cx="10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20C78B77-AD30-FDAD-2F61-36E5510E2CD1}"/>
              </a:ext>
            </a:extLst>
          </p:cNvPr>
          <p:cNvSpPr txBox="1"/>
          <p:nvPr/>
        </p:nvSpPr>
        <p:spPr>
          <a:xfrm>
            <a:off x="7032739" y="3697425"/>
            <a:ext cx="164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Path Score: 0.24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39">
            <a:extLst>
              <a:ext uri="{FF2B5EF4-FFF2-40B4-BE49-F238E27FC236}">
                <a16:creationId xmlns:a16="http://schemas.microsoft.com/office/drawing/2014/main" id="{86BBBC4F-7252-91CD-7A9E-C249F3E7B473}"/>
              </a:ext>
            </a:extLst>
          </p:cNvPr>
          <p:cNvSpPr txBox="1"/>
          <p:nvPr/>
        </p:nvSpPr>
        <p:spPr>
          <a:xfrm>
            <a:off x="7032738" y="4594993"/>
            <a:ext cx="164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Path Score: 0.56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Warning Vector Art, Icons, and Graphics for Free Download">
            <a:extLst>
              <a:ext uri="{FF2B5EF4-FFF2-40B4-BE49-F238E27FC236}">
                <a16:creationId xmlns:a16="http://schemas.microsoft.com/office/drawing/2014/main" id="{1E4B6920-BE2A-CB24-11B2-A2C69C00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10" y="3673770"/>
            <a:ext cx="392626" cy="3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74B86-79EC-326B-BAAE-1BB3AD314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4" grpId="0" animBg="1"/>
      <p:bldP spid="16" grpId="0"/>
      <p:bldP spid="18" grpId="0" animBg="1"/>
      <p:bldP spid="36" grpId="0"/>
      <p:bldP spid="37" grpId="0"/>
      <p:bldP spid="49" grpId="0"/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AE49-0AD6-4A40-B62E-9EA1D08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Experimental datasets: </a:t>
            </a:r>
          </a:p>
          <a:p>
            <a:pPr lvl="1"/>
            <a:r>
              <a:rPr lang="en-US" dirty="0"/>
              <a:t>APT attacks from the DARPA Transparent Computing (TC) dataset</a:t>
            </a:r>
          </a:p>
          <a:p>
            <a:pPr marL="457200" lvl="1" indent="0">
              <a:buNone/>
            </a:pPr>
            <a:r>
              <a:rPr lang="en-US" sz="2000" i="1" dirty="0"/>
              <a:t>Extension Backdoor, Firefox Backdoor, Pine Backdoor, and Phishing Executable</a:t>
            </a:r>
          </a:p>
          <a:p>
            <a:r>
              <a:rPr lang="en-US" sz="2000" i="1" dirty="0"/>
              <a:t> </a:t>
            </a:r>
            <a:r>
              <a:rPr lang="en-US" b="1" dirty="0"/>
              <a:t>Evaluation aspects: </a:t>
            </a:r>
          </a:p>
          <a:p>
            <a:pPr lvl="1"/>
            <a:r>
              <a:rPr lang="en-US" dirty="0"/>
              <a:t>How efficient our approach is when executing behavior query in performance and storage?</a:t>
            </a:r>
          </a:p>
          <a:p>
            <a:pPr lvl="1"/>
            <a:r>
              <a:rPr lang="en-US" dirty="0"/>
              <a:t>What is the performance improvement of our query engine compared to other tools?</a:t>
            </a:r>
          </a:p>
          <a:p>
            <a:pPr lvl="1"/>
            <a:r>
              <a:rPr lang="en-US" dirty="0"/>
              <a:t>What is the slowdown for introducing scored-based detection approaches?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63033C6C-F1C8-ED2C-07EF-7D1C6CF089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F61BF-F321-6CF7-A67F-97B735995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AE49-0AD6-4A40-B62E-9EA1D08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7"/>
            <a:ext cx="10838688" cy="4351338"/>
          </a:xfrm>
        </p:spPr>
        <p:txBody>
          <a:bodyPr>
            <a:normAutofit/>
          </a:bodyPr>
          <a:lstStyle/>
          <a:p>
            <a:r>
              <a:rPr lang="en-US" dirty="0"/>
              <a:t>Single node query (SQ): less than 1.5 seconds</a:t>
            </a:r>
          </a:p>
          <a:p>
            <a:r>
              <a:rPr lang="en-US" dirty="0"/>
              <a:t>Behavior query (BQ): less than half a minute</a:t>
            </a:r>
          </a:p>
          <a:p>
            <a:r>
              <a:rPr lang="en-US" dirty="0"/>
              <a:t>Preparation time (Pre): 0.88 seconds for logs of 15 minutes on average</a:t>
            </a:r>
          </a:p>
          <a:p>
            <a:endParaRPr lang="en-US" sz="2000" i="1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63033C6C-F1C8-ED2C-07EF-7D1C6CF089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1: How efficient?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BE4DE-B0E1-D62E-136F-82193678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36" y="4169289"/>
            <a:ext cx="4739728" cy="15135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94101-9179-4841-514E-53EF251A8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AE49-0AD6-4A40-B62E-9EA1D08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7"/>
            <a:ext cx="10838688" cy="1905127"/>
          </a:xfrm>
        </p:spPr>
        <p:txBody>
          <a:bodyPr>
            <a:normAutofit/>
          </a:bodyPr>
          <a:lstStyle/>
          <a:p>
            <a:r>
              <a:rPr lang="en-US" dirty="0"/>
              <a:t>Two orders of magnitude faster than graph database (Neo4j)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63033C6C-F1C8-ED2C-07EF-7D1C6CF089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2: Compared with other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96348-8A05-EE5C-3534-A90EA67C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497" y="2662953"/>
            <a:ext cx="4877005" cy="37131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24935-BA29-8C5B-8CA6-3DF70FBF9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C7E40-39BC-2C39-7966-EB71010B61D7}"/>
              </a:ext>
            </a:extLst>
          </p:cNvPr>
          <p:cNvSpPr txBox="1"/>
          <p:nvPr/>
        </p:nvSpPr>
        <p:spPr>
          <a:xfrm>
            <a:off x="8818179" y="4451508"/>
            <a:ext cx="244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FF:</a:t>
            </a:r>
            <a:r>
              <a:rPr lang="zh-CN" altLang="en-US" dirty="0"/>
              <a:t> </a:t>
            </a:r>
            <a:r>
              <a:rPr lang="en-US" altLang="zh-CN" dirty="0"/>
              <a:t>Firefox</a:t>
            </a:r>
          </a:p>
          <a:p>
            <a:r>
              <a:rPr lang="en-US" altLang="zh-CN" dirty="0"/>
              <a:t>TB: Thunderbird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AE49-0AD6-4A40-B62E-9EA1D08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31477"/>
            <a:ext cx="10838688" cy="2060652"/>
          </a:xfrm>
        </p:spPr>
        <p:txBody>
          <a:bodyPr>
            <a:normAutofit/>
          </a:bodyPr>
          <a:lstStyle/>
          <a:p>
            <a:r>
              <a:rPr lang="en-US" dirty="0"/>
              <a:t>Around </a:t>
            </a:r>
            <a:r>
              <a:rPr lang="en-US" u="sng" dirty="0"/>
              <a:t>10%</a:t>
            </a:r>
            <a:r>
              <a:rPr lang="en-US" dirty="0"/>
              <a:t> slowdown by integrating </a:t>
            </a:r>
            <a:r>
              <a:rPr lang="en-US" dirty="0" err="1"/>
              <a:t>Nodoze</a:t>
            </a:r>
            <a:endParaRPr lang="en-US" dirty="0"/>
          </a:p>
          <a:p>
            <a:r>
              <a:rPr lang="en-US" dirty="0"/>
              <a:t>Where does the performance slowdown come from?</a:t>
            </a:r>
          </a:p>
          <a:p>
            <a:pPr lvl="1"/>
            <a:r>
              <a:rPr lang="en-US" dirty="0"/>
              <a:t>Intrusion detection integration? Not using CUDA library?</a:t>
            </a:r>
          </a:p>
          <a:p>
            <a:pPr lvl="1"/>
            <a:r>
              <a:rPr lang="en-US" dirty="0"/>
              <a:t>Replace matrix multiplication provided by CUDA: 11% slowdown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63033C6C-F1C8-ED2C-07EF-7D1C6CF089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3: Performance of Detection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0B013-715A-837D-3D9C-F2D898CF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3318335"/>
            <a:ext cx="4267202" cy="32022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12A4-213C-B3FC-73C0-304B0D349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1B7-1F97-D247-8BA4-570A5E1C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6"/>
            <a:ext cx="10515600" cy="51411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Challenge - Significant Performance Cost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Original on-graph tasks involve high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Unnecessary for particular sub-tasks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Our Goal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improve the efficiency and scalability of information flow analysis in a range of security tasks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C96E92B5-CC7C-A6AE-84B5-6292978986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Flows on 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77B40-2171-2B34-7055-C5CFE16B5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7308C-D0A6-A18A-6F67-22FD688C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828"/>
            <a:ext cx="10515600" cy="5251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Temporal Order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We convert provenance graphs to partially-ordered graphs with partitions by recognizing the temporal order inside provenance graphs</a:t>
            </a:r>
          </a:p>
          <a:p>
            <a:r>
              <a:rPr lang="en-US" b="1" dirty="0"/>
              <a:t>Query Engine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An efficient GPU-assisted provenance query engine</a:t>
            </a:r>
          </a:p>
          <a:p>
            <a:r>
              <a:rPr lang="en-US" b="1" dirty="0"/>
              <a:t>Intrusion Detection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Integrate score-based threat detection mechanisms with provenance tracking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7733533-E8C2-F0FF-C6C4-B65EA6230A33}"/>
              </a:ext>
            </a:extLst>
          </p:cNvPr>
          <p:cNvSpPr txBox="1">
            <a:spLocks/>
          </p:cNvSpPr>
          <p:nvPr/>
        </p:nvSpPr>
        <p:spPr>
          <a:xfrm>
            <a:off x="838200" y="-2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Summary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55E3C-0730-1644-AB0A-B69D0D6F3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2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5101648"/>
          </a:xfrm>
        </p:spPr>
        <p:txBody>
          <a:bodyPr>
            <a:normAutofit/>
          </a:bodyPr>
          <a:lstStyle/>
          <a:p>
            <a:r>
              <a:rPr lang="en-US" dirty="0"/>
              <a:t>From specific to broader data structures in information flow tasks: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[1: Linear Order] How to accelerating information flow tracking in sequential data?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[2: Partial Order Graph] How to streamlining information flow identification in partial order graphs?</a:t>
            </a:r>
          </a:p>
          <a:p>
            <a:pPr lvl="1"/>
            <a:r>
              <a:rPr lang="en-US" b="1" dirty="0"/>
              <a:t>[3: Proposed Work – General Digraph] </a:t>
            </a:r>
            <a:r>
              <a:rPr lang="en-US" dirty="0"/>
              <a:t>How to optimize analysis with information flows in directed graph</a:t>
            </a:r>
            <a:r>
              <a:rPr lang="en-US" altLang="zh-CN" dirty="0"/>
              <a:t>s</a:t>
            </a:r>
            <a:r>
              <a:rPr lang="en-US" dirty="0"/>
              <a:t> for specified tasks?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Reduction in Information Flows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90C4DA-0916-702E-8BFE-09E9EAFF4161}"/>
              </a:ext>
            </a:extLst>
          </p:cNvPr>
          <p:cNvSpPr/>
          <p:nvPr/>
        </p:nvSpPr>
        <p:spPr>
          <a:xfrm>
            <a:off x="5873779" y="421790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E3866-A8BC-DD3A-1F0C-3A8C2BD5C412}"/>
              </a:ext>
            </a:extLst>
          </p:cNvPr>
          <p:cNvSpPr/>
          <p:nvPr/>
        </p:nvSpPr>
        <p:spPr>
          <a:xfrm>
            <a:off x="5691687" y="458999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105FA-009A-1753-4873-8FC6832A8D7E}"/>
              </a:ext>
            </a:extLst>
          </p:cNvPr>
          <p:cNvSpPr/>
          <p:nvPr/>
        </p:nvSpPr>
        <p:spPr>
          <a:xfrm>
            <a:off x="6036083" y="458999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F17FE8-28C0-8AB0-6A4D-16F544312716}"/>
              </a:ext>
            </a:extLst>
          </p:cNvPr>
          <p:cNvSpPr/>
          <p:nvPr/>
        </p:nvSpPr>
        <p:spPr>
          <a:xfrm>
            <a:off x="5873779" y="496209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0BC2B-3413-B687-ECBA-B9E26C7433B2}"/>
              </a:ext>
            </a:extLst>
          </p:cNvPr>
          <p:cNvSpPr/>
          <p:nvPr/>
        </p:nvSpPr>
        <p:spPr>
          <a:xfrm>
            <a:off x="5868829" y="533418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26A4B5-E2DD-E576-7DEB-40F410DE7D43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 flipH="1">
            <a:off x="5782732" y="4403949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FD92B-70A8-4E76-6A83-9A9FF61A6F57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5873776" y="4683019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39189E-4E45-4DE1-134C-7B5716FFF8C0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5964824" y="4776042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54FEAD-158E-E670-1253-1352F96D27C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5959874" y="5148137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DEF10-F301-E0D5-59A2-2A4A1ABAD9FA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5964824" y="4403949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FD4E5-D31E-C84C-4BF7-070C48F9C410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5782732" y="4776043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AFEB146-95BE-39A7-9F2E-E004CD4659AF}"/>
              </a:ext>
            </a:extLst>
          </p:cNvPr>
          <p:cNvSpPr/>
          <p:nvPr/>
        </p:nvSpPr>
        <p:spPr>
          <a:xfrm>
            <a:off x="5865863" y="570549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C0B8D7-A4B1-D211-C65B-14C5A6903386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 flipH="1">
            <a:off x="5956908" y="5520231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98F4A7E-6F26-3EA4-A824-95DE4F9281A1}"/>
              </a:ext>
            </a:extLst>
          </p:cNvPr>
          <p:cNvCxnSpPr>
            <a:stCxn id="44" idx="6"/>
            <a:endCxn id="35" idx="6"/>
          </p:cNvCxnSpPr>
          <p:nvPr/>
        </p:nvCxnSpPr>
        <p:spPr>
          <a:xfrm flipV="1">
            <a:off x="6047952" y="4683019"/>
            <a:ext cx="170220" cy="1115502"/>
          </a:xfrm>
          <a:prstGeom prst="curvedConnector3">
            <a:avLst>
              <a:gd name="adj1" fmla="val 234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3D947-F9B3-54ED-B34E-49984E8B7184}"/>
              </a:ext>
            </a:extLst>
          </p:cNvPr>
          <p:cNvSpPr txBox="1"/>
          <p:nvPr/>
        </p:nvSpPr>
        <p:spPr>
          <a:xfrm>
            <a:off x="5083752" y="5890763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Digraph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F8DB7-E59B-AAE6-5F03-837B61EAB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515600" cy="510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Discrepancies from two programs despite common specifications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Brings security risks</a:t>
            </a:r>
          </a:p>
          <a:p>
            <a:pPr lvl="1"/>
            <a:r>
              <a:rPr lang="en-US" dirty="0"/>
              <a:t>E.g., Unexpected crashes, undefined behavior, specification gaps…</a:t>
            </a:r>
          </a:p>
          <a:p>
            <a:r>
              <a:rPr lang="en-US" dirty="0"/>
              <a:t>Common in fast-evolved communities</a:t>
            </a:r>
          </a:p>
          <a:p>
            <a:pPr lvl="1"/>
            <a:r>
              <a:rPr lang="en-US" dirty="0"/>
              <a:t>E.g., Ahead-of-specification implementation in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Inconsistency in Source Code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90C4DA-0916-702E-8BFE-09E9EAFF4161}"/>
              </a:ext>
            </a:extLst>
          </p:cNvPr>
          <p:cNvSpPr/>
          <p:nvPr/>
        </p:nvSpPr>
        <p:spPr>
          <a:xfrm>
            <a:off x="4413597" y="222252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E3866-A8BC-DD3A-1F0C-3A8C2BD5C412}"/>
              </a:ext>
            </a:extLst>
          </p:cNvPr>
          <p:cNvSpPr/>
          <p:nvPr/>
        </p:nvSpPr>
        <p:spPr>
          <a:xfrm>
            <a:off x="4231505" y="259461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105FA-009A-1753-4873-8FC6832A8D7E}"/>
              </a:ext>
            </a:extLst>
          </p:cNvPr>
          <p:cNvSpPr/>
          <p:nvPr/>
        </p:nvSpPr>
        <p:spPr>
          <a:xfrm>
            <a:off x="4575901" y="259461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F17FE8-28C0-8AB0-6A4D-16F544312716}"/>
              </a:ext>
            </a:extLst>
          </p:cNvPr>
          <p:cNvSpPr/>
          <p:nvPr/>
        </p:nvSpPr>
        <p:spPr>
          <a:xfrm>
            <a:off x="4413597" y="296670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0BC2B-3413-B687-ECBA-B9E26C7433B2}"/>
              </a:ext>
            </a:extLst>
          </p:cNvPr>
          <p:cNvSpPr/>
          <p:nvPr/>
        </p:nvSpPr>
        <p:spPr>
          <a:xfrm>
            <a:off x="4408647" y="333880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26A4B5-E2DD-E576-7DEB-40F410DE7D43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 flipH="1">
            <a:off x="4322550" y="2408567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0FD92B-70A8-4E76-6A83-9A9FF61A6F57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4413594" y="2687637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39189E-4E45-4DE1-134C-7B5716FFF8C0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4504642" y="2780660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54FEAD-158E-E670-1253-1352F96D27C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4499692" y="3152755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DEF10-F301-E0D5-59A2-2A4A1ABAD9FA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4504642" y="2408567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AFEB146-95BE-39A7-9F2E-E004CD4659AF}"/>
              </a:ext>
            </a:extLst>
          </p:cNvPr>
          <p:cNvSpPr/>
          <p:nvPr/>
        </p:nvSpPr>
        <p:spPr>
          <a:xfrm>
            <a:off x="4405681" y="371011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C0B8D7-A4B1-D211-C65B-14C5A6903386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 flipH="1">
            <a:off x="4496726" y="3524849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98F4A7E-6F26-3EA4-A824-95DE4F9281A1}"/>
              </a:ext>
            </a:extLst>
          </p:cNvPr>
          <p:cNvCxnSpPr>
            <a:cxnSpLocks/>
            <a:stCxn id="37" idx="6"/>
            <a:endCxn id="35" idx="6"/>
          </p:cNvCxnSpPr>
          <p:nvPr/>
        </p:nvCxnSpPr>
        <p:spPr>
          <a:xfrm flipV="1">
            <a:off x="4590736" y="2687637"/>
            <a:ext cx="167254" cy="744189"/>
          </a:xfrm>
          <a:prstGeom prst="curvedConnector3">
            <a:avLst>
              <a:gd name="adj1" fmla="val 2366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76FAC55-637A-F203-D021-F07046DA36EA}"/>
              </a:ext>
            </a:extLst>
          </p:cNvPr>
          <p:cNvSpPr/>
          <p:nvPr/>
        </p:nvSpPr>
        <p:spPr>
          <a:xfrm>
            <a:off x="7935421" y="222252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40A8A-BF78-DEC3-A4BD-D88BE16C6A27}"/>
              </a:ext>
            </a:extLst>
          </p:cNvPr>
          <p:cNvSpPr/>
          <p:nvPr/>
        </p:nvSpPr>
        <p:spPr>
          <a:xfrm>
            <a:off x="7753329" y="259461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1049C5-15CA-2AFA-AD8A-9ACC04851B1D}"/>
              </a:ext>
            </a:extLst>
          </p:cNvPr>
          <p:cNvSpPr/>
          <p:nvPr/>
        </p:nvSpPr>
        <p:spPr>
          <a:xfrm>
            <a:off x="8097725" y="259461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19770B-EC8A-E85F-303F-090FBF19FB9A}"/>
              </a:ext>
            </a:extLst>
          </p:cNvPr>
          <p:cNvSpPr/>
          <p:nvPr/>
        </p:nvSpPr>
        <p:spPr>
          <a:xfrm>
            <a:off x="7935421" y="296670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1AE8F6-5D85-C0F2-6DFB-1106F2EB3EC1}"/>
              </a:ext>
            </a:extLst>
          </p:cNvPr>
          <p:cNvSpPr/>
          <p:nvPr/>
        </p:nvSpPr>
        <p:spPr>
          <a:xfrm>
            <a:off x="7745416" y="336217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879651-2C90-BC8C-C9C2-D548AC04CDB3}"/>
              </a:ext>
            </a:extLst>
          </p:cNvPr>
          <p:cNvCxnSpPr>
            <a:stCxn id="2" idx="4"/>
            <a:endCxn id="4" idx="0"/>
          </p:cNvCxnSpPr>
          <p:nvPr/>
        </p:nvCxnSpPr>
        <p:spPr>
          <a:xfrm flipH="1">
            <a:off x="7844374" y="2408568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D3640-63A4-8EC6-AA65-7832B6A02B69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935418" y="2687638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7A5BA-F8B7-96E4-3152-EFE3E2E29BC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8026466" y="2780661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03854-E9F4-EA24-8A78-1230D04E999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836461" y="3152756"/>
            <a:ext cx="190005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6775B0-BBA5-6D6D-E207-B1F2F325FD91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8026466" y="2408568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D3BB158-18C1-5ED0-9BD9-EC0755A2C2DE}"/>
              </a:ext>
            </a:extLst>
          </p:cNvPr>
          <p:cNvSpPr/>
          <p:nvPr/>
        </p:nvSpPr>
        <p:spPr>
          <a:xfrm>
            <a:off x="7927505" y="371011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AC75213-E1EC-8C89-9ED6-B7045A9130EC}"/>
              </a:ext>
            </a:extLst>
          </p:cNvPr>
          <p:cNvCxnSpPr>
            <a:cxnSpLocks/>
            <a:stCxn id="19" idx="6"/>
            <a:endCxn id="5" idx="6"/>
          </p:cNvCxnSpPr>
          <p:nvPr/>
        </p:nvCxnSpPr>
        <p:spPr>
          <a:xfrm flipH="1" flipV="1">
            <a:off x="8279814" y="2687638"/>
            <a:ext cx="9890" cy="767565"/>
          </a:xfrm>
          <a:prstGeom prst="curvedConnector3">
            <a:avLst>
              <a:gd name="adj1" fmla="val -2311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C043CD-3FE2-722A-848E-633000A7F18C}"/>
              </a:ext>
            </a:extLst>
          </p:cNvPr>
          <p:cNvSpPr/>
          <p:nvPr/>
        </p:nvSpPr>
        <p:spPr>
          <a:xfrm>
            <a:off x="8107615" y="336217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B9D24C-4860-626A-EEAF-9B148AE489F7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8026466" y="3152756"/>
            <a:ext cx="172194" cy="2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E196C6-DA14-2D42-D88C-DDD4D2415A0F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flipH="1">
            <a:off x="8018550" y="3548226"/>
            <a:ext cx="180110" cy="1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A72F43-1821-4F73-F375-49B0B98C1B6E}"/>
              </a:ext>
            </a:extLst>
          </p:cNvPr>
          <p:cNvSpPr/>
          <p:nvPr/>
        </p:nvSpPr>
        <p:spPr>
          <a:xfrm>
            <a:off x="7640784" y="3152756"/>
            <a:ext cx="763334" cy="55735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652739-18C6-D6B1-8A30-C31F0101E1A1}"/>
              </a:ext>
            </a:extLst>
          </p:cNvPr>
          <p:cNvSpPr/>
          <p:nvPr/>
        </p:nvSpPr>
        <p:spPr>
          <a:xfrm>
            <a:off x="4115058" y="3152757"/>
            <a:ext cx="763334" cy="55735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7F55-1F55-D997-C412-962FC14D9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Assembly: How and why - LogRocket Blog">
            <a:extLst>
              <a:ext uri="{FF2B5EF4-FFF2-40B4-BE49-F238E27FC236}">
                <a16:creationId xmlns:a16="http://schemas.microsoft.com/office/drawing/2014/main" id="{01167928-53A4-DEF7-08EC-C776514A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44" y="583427"/>
            <a:ext cx="5307088" cy="26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1"/>
            <a:ext cx="10887458" cy="500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WebAssembly</a:t>
            </a:r>
            <a:r>
              <a:rPr lang="en-US" b="1" dirty="0"/>
              <a:t> (WASM) </a:t>
            </a:r>
          </a:p>
          <a:p>
            <a:pPr lvl="1"/>
            <a:r>
              <a:rPr lang="en-US" dirty="0"/>
              <a:t>A new binary instruction format</a:t>
            </a:r>
          </a:p>
          <a:p>
            <a:pPr lvl="1"/>
            <a:r>
              <a:rPr lang="en-US" dirty="0"/>
              <a:t>Compiled from high-level programming languages </a:t>
            </a:r>
          </a:p>
          <a:p>
            <a:pPr lvl="1"/>
            <a:r>
              <a:rPr lang="en-US" dirty="0"/>
              <a:t>Efficiently executed by runtimes on various platforms</a:t>
            </a:r>
          </a:p>
          <a:p>
            <a:r>
              <a:rPr lang="en-US" b="1" dirty="0"/>
              <a:t>Specification-related Inconsistencies in Compilers and Runtimes</a:t>
            </a:r>
          </a:p>
          <a:p>
            <a:pPr lvl="1"/>
            <a:r>
              <a:rPr lang="en-US" dirty="0"/>
              <a:t>Cause: Ahead-of-specification implementation, unrefined features, high-level language feature-related porting, etc.</a:t>
            </a:r>
            <a:endParaRPr lang="en-US" b="1" dirty="0"/>
          </a:p>
          <a:p>
            <a:r>
              <a:rPr lang="en-US" b="1" dirty="0"/>
              <a:t>Target: On the information flow paths of opcodes and operands</a:t>
            </a:r>
          </a:p>
          <a:p>
            <a:pPr lvl="1"/>
            <a:r>
              <a:rPr lang="en-US" dirty="0"/>
              <a:t>By marking the opcodes and operands as data flow sources/sinks, the generated program dependency subgraphs with the aligned root should also align to each other </a:t>
            </a:r>
          </a:p>
          <a:p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WebAssembly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F5C71-B4C9-D5BE-103B-B35DEDA3A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Motivating Example: SIMD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F24E-6285-5866-177C-0C4DBE0B6A2A}"/>
              </a:ext>
            </a:extLst>
          </p:cNvPr>
          <p:cNvSpPr txBox="1"/>
          <p:nvPr/>
        </p:nvSpPr>
        <p:spPr>
          <a:xfrm>
            <a:off x="510221" y="2385879"/>
            <a:ext cx="5312664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returnType.isV128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1" dirty="0">
                <a:solidFill>
                  <a:srgbClr val="000080"/>
                </a:solidFill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No architecture checking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D967D-5A01-20E4-A95E-B20AA2F7DD0B}"/>
              </a:ext>
            </a:extLst>
          </p:cNvPr>
          <p:cNvSpPr txBox="1"/>
          <p:nvPr/>
        </p:nvSpPr>
        <p:spPr>
          <a:xfrm>
            <a:off x="1096023" y="4786536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instruction parser in </a:t>
            </a:r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CC298D-59AC-4F9F-0BE1-EEA50FA01581}"/>
              </a:ext>
            </a:extLst>
          </p:cNvPr>
          <p:cNvSpPr txBox="1">
            <a:spLocks/>
          </p:cNvSpPr>
          <p:nvPr/>
        </p:nvSpPr>
        <p:spPr>
          <a:xfrm>
            <a:off x="510221" y="1331477"/>
            <a:ext cx="11135549" cy="514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SIMD vector type handling as a return type in function calls: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DE04F-0E8C-1037-40A3-92F6EAFA7D65}"/>
              </a:ext>
            </a:extLst>
          </p:cNvPr>
          <p:cNvSpPr txBox="1"/>
          <p:nvPr/>
        </p:nvSpPr>
        <p:spPr>
          <a:xfrm>
            <a:off x="6333106" y="2115012"/>
            <a:ext cx="5312664" cy="313932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/>
              <a:t>IsDirect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/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/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!hasSIMD128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BE0BF-2636-EB80-89F5-21D260706931}"/>
              </a:ext>
            </a:extLst>
          </p:cNvPr>
          <p:cNvSpPr txBox="1"/>
          <p:nvPr/>
        </p:nvSpPr>
        <p:spPr>
          <a:xfrm>
            <a:off x="6913030" y="5326816"/>
            <a:ext cx="435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instruction generation in LLVM Compiler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783AA-7AE7-4238-D622-28B1C95A5847}"/>
              </a:ext>
            </a:extLst>
          </p:cNvPr>
          <p:cNvSpPr/>
          <p:nvPr/>
        </p:nvSpPr>
        <p:spPr>
          <a:xfrm>
            <a:off x="6644959" y="3270922"/>
            <a:ext cx="1761776" cy="269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5793B9-5E84-ED77-1BE6-B1D5D4F5F3D7}"/>
              </a:ext>
            </a:extLst>
          </p:cNvPr>
          <p:cNvSpPr/>
          <p:nvPr/>
        </p:nvSpPr>
        <p:spPr>
          <a:xfrm>
            <a:off x="1294873" y="3540041"/>
            <a:ext cx="2640398" cy="269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4269A-75B0-FFCC-668E-13929AAB2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Motivating Example: SIMD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F24E-6285-5866-177C-0C4DBE0B6A2A}"/>
              </a:ext>
            </a:extLst>
          </p:cNvPr>
          <p:cNvSpPr txBox="1"/>
          <p:nvPr/>
        </p:nvSpPr>
        <p:spPr>
          <a:xfrm>
            <a:off x="510221" y="2385879"/>
            <a:ext cx="5312664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returnType.isV128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1" dirty="0">
                <a:solidFill>
                  <a:srgbClr val="000080"/>
                </a:solidFill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No architecture checking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D967D-5A01-20E4-A95E-B20AA2F7DD0B}"/>
              </a:ext>
            </a:extLst>
          </p:cNvPr>
          <p:cNvSpPr txBox="1"/>
          <p:nvPr/>
        </p:nvSpPr>
        <p:spPr>
          <a:xfrm>
            <a:off x="1096023" y="4786536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instruction parser in </a:t>
            </a:r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CC298D-59AC-4F9F-0BE1-EEA50FA01581}"/>
              </a:ext>
            </a:extLst>
          </p:cNvPr>
          <p:cNvSpPr txBox="1">
            <a:spLocks/>
          </p:cNvSpPr>
          <p:nvPr/>
        </p:nvSpPr>
        <p:spPr>
          <a:xfrm>
            <a:off x="510221" y="1224437"/>
            <a:ext cx="10386906" cy="524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SIMD vector type handling as a return type in function calls: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DE04F-0E8C-1037-40A3-92F6EAFA7D65}"/>
              </a:ext>
            </a:extLst>
          </p:cNvPr>
          <p:cNvSpPr txBox="1"/>
          <p:nvPr/>
        </p:nvSpPr>
        <p:spPr>
          <a:xfrm>
            <a:off x="6333106" y="2115012"/>
            <a:ext cx="5312664" cy="313932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/>
              <a:t>IsDirect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/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/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!hasSIMD128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BE0BF-2636-EB80-89F5-21D260706931}"/>
              </a:ext>
            </a:extLst>
          </p:cNvPr>
          <p:cNvSpPr txBox="1"/>
          <p:nvPr/>
        </p:nvSpPr>
        <p:spPr>
          <a:xfrm>
            <a:off x="6913030" y="5326816"/>
            <a:ext cx="435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instruction generation in LLVM Compiler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783AA-7AE7-4238-D622-28B1C95A5847}"/>
              </a:ext>
            </a:extLst>
          </p:cNvPr>
          <p:cNvSpPr/>
          <p:nvPr/>
        </p:nvSpPr>
        <p:spPr>
          <a:xfrm>
            <a:off x="6652844" y="3270922"/>
            <a:ext cx="1753891" cy="269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5793B9-5E84-ED77-1BE6-B1D5D4F5F3D7}"/>
              </a:ext>
            </a:extLst>
          </p:cNvPr>
          <p:cNvSpPr/>
          <p:nvPr/>
        </p:nvSpPr>
        <p:spPr>
          <a:xfrm>
            <a:off x="1294873" y="3540041"/>
            <a:ext cx="2640398" cy="269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8073F-19B5-BADA-915A-387F4F8E62A3}"/>
              </a:ext>
            </a:extLst>
          </p:cNvPr>
          <p:cNvSpPr/>
          <p:nvPr/>
        </p:nvSpPr>
        <p:spPr>
          <a:xfrm>
            <a:off x="1" y="3844310"/>
            <a:ext cx="6095999" cy="1883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8FC5E-AE9D-010A-D4E7-B459651E5D2E}"/>
              </a:ext>
            </a:extLst>
          </p:cNvPr>
          <p:cNvSpPr/>
          <p:nvPr/>
        </p:nvSpPr>
        <p:spPr>
          <a:xfrm>
            <a:off x="237107" y="1624138"/>
            <a:ext cx="5976983" cy="1883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18BC-AAE3-9706-4192-598C934C9617}"/>
              </a:ext>
            </a:extLst>
          </p:cNvPr>
          <p:cNvSpPr/>
          <p:nvPr/>
        </p:nvSpPr>
        <p:spPr>
          <a:xfrm>
            <a:off x="71467" y="3507217"/>
            <a:ext cx="1011802" cy="3370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284B9-DD32-35DE-D318-2908C71BB7F3}"/>
              </a:ext>
            </a:extLst>
          </p:cNvPr>
          <p:cNvSpPr/>
          <p:nvPr/>
        </p:nvSpPr>
        <p:spPr>
          <a:xfrm>
            <a:off x="3993067" y="3503472"/>
            <a:ext cx="2221023" cy="3370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DF4951-9359-108D-CEC4-2E759F1288B6}"/>
              </a:ext>
            </a:extLst>
          </p:cNvPr>
          <p:cNvSpPr/>
          <p:nvPr/>
        </p:nvSpPr>
        <p:spPr>
          <a:xfrm>
            <a:off x="6307605" y="3568823"/>
            <a:ext cx="5633383" cy="2553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CB262-D4C8-64A5-4F9A-45F419C73265}"/>
              </a:ext>
            </a:extLst>
          </p:cNvPr>
          <p:cNvSpPr/>
          <p:nvPr/>
        </p:nvSpPr>
        <p:spPr>
          <a:xfrm>
            <a:off x="6311634" y="1789680"/>
            <a:ext cx="5633383" cy="14524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2BA96E-84BC-CBBB-3D77-5EFD6FBE21BA}"/>
              </a:ext>
            </a:extLst>
          </p:cNvPr>
          <p:cNvSpPr/>
          <p:nvPr/>
        </p:nvSpPr>
        <p:spPr>
          <a:xfrm>
            <a:off x="6110261" y="3242138"/>
            <a:ext cx="402746" cy="3370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48247-217D-35BD-8F3A-0B9EDB7FE565}"/>
              </a:ext>
            </a:extLst>
          </p:cNvPr>
          <p:cNvSpPr/>
          <p:nvPr/>
        </p:nvSpPr>
        <p:spPr>
          <a:xfrm>
            <a:off x="11444397" y="3236934"/>
            <a:ext cx="402746" cy="3370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97B419B9-4BEE-2C9E-21E6-C12AB56603CD}"/>
              </a:ext>
            </a:extLst>
          </p:cNvPr>
          <p:cNvSpPr/>
          <p:nvPr/>
        </p:nvSpPr>
        <p:spPr>
          <a:xfrm>
            <a:off x="2984661" y="4138408"/>
            <a:ext cx="5676448" cy="1038451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Specification-related Inconsistency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hardware feature required?</a:t>
            </a:r>
            <a:endParaRPr kumimoji="1"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AA2A4-B98E-CFB0-3B3F-B42100ADD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783335" y="1224437"/>
            <a:ext cx="10963655" cy="22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Document</a:t>
            </a:r>
            <a:r>
              <a:rPr lang="en-US" sz="2400" dirty="0"/>
              <a:t>: WASM-SIMD </a:t>
            </a:r>
          </a:p>
          <a:p>
            <a:pPr marL="0" indent="0" algn="ctr">
              <a:buNone/>
            </a:pPr>
            <a:r>
              <a:rPr lang="en-US" sz="2000" i="1" dirty="0"/>
              <a:t>“</a:t>
            </a:r>
            <a:r>
              <a:rPr lang="en-US" sz="2000" i="1" dirty="0" err="1"/>
              <a:t>WebAssembly</a:t>
            </a:r>
            <a:r>
              <a:rPr lang="en-US" sz="2000" i="1" dirty="0"/>
              <a:t> aims to take </a:t>
            </a:r>
            <a:r>
              <a:rPr lang="en-US" sz="2000" i="1" u="sng" dirty="0"/>
              <a:t>advantage of common hardware capabilities</a:t>
            </a:r>
            <a:r>
              <a:rPr lang="en-US" sz="2000" i="1" dirty="0"/>
              <a:t> for near-native speed.”</a:t>
            </a:r>
          </a:p>
          <a:p>
            <a:r>
              <a:rPr lang="en-US" altLang="zh-CN" sz="2400" b="1" dirty="0"/>
              <a:t>Hardware Required!</a:t>
            </a:r>
            <a:endParaRPr lang="en-US" sz="2400" b="1" dirty="0"/>
          </a:p>
          <a:p>
            <a:r>
              <a:rPr lang="en-US" sz="2400" b="1" dirty="0"/>
              <a:t>Verify</a:t>
            </a:r>
            <a:r>
              <a:rPr lang="en-US" sz="2400" dirty="0"/>
              <a:t>: </a:t>
            </a:r>
            <a:r>
              <a:rPr lang="en-US" sz="2400" dirty="0" err="1"/>
              <a:t>WebKit</a:t>
            </a:r>
            <a:r>
              <a:rPr lang="en-US" sz="2400" dirty="0"/>
              <a:t> triggers a </a:t>
            </a:r>
            <a:r>
              <a:rPr lang="en-US" sz="2400" i="1" u="sng" dirty="0"/>
              <a:t>segmentation fault </a:t>
            </a:r>
          </a:p>
          <a:p>
            <a:r>
              <a:rPr lang="en-US" altLang="zh-CN" sz="2400" b="1" dirty="0"/>
              <a:t>Patch: </a:t>
            </a:r>
            <a:r>
              <a:rPr lang="en-US" altLang="zh-CN" sz="2400" dirty="0"/>
              <a:t>Add platform checking for </a:t>
            </a:r>
            <a:r>
              <a:rPr lang="en-US" altLang="zh-CN" sz="2400" dirty="0" err="1"/>
              <a:t>WebKit</a:t>
            </a:r>
            <a:endParaRPr lang="en-US" sz="2400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Motivating Example: SIMD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05BE9-A021-21F9-6C9F-A244C7E9DA27}"/>
              </a:ext>
            </a:extLst>
          </p:cNvPr>
          <p:cNvSpPr txBox="1"/>
          <p:nvPr/>
        </p:nvSpPr>
        <p:spPr>
          <a:xfrm>
            <a:off x="3306314" y="3583449"/>
            <a:ext cx="5312664" cy="258532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Patched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isV128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tierSupportsSIMD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addCrash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6BC68-9EFA-822C-03F9-ACA9E390335B}"/>
              </a:ext>
            </a:extLst>
          </p:cNvPr>
          <p:cNvSpPr txBox="1"/>
          <p:nvPr/>
        </p:nvSpPr>
        <p:spPr>
          <a:xfrm>
            <a:off x="4984884" y="6112880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WebKit</a:t>
            </a:r>
            <a:r>
              <a:rPr lang="en-US" dirty="0"/>
              <a:t> (Patched)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27638A-444F-5197-98D0-0DD59DB49755}"/>
              </a:ext>
            </a:extLst>
          </p:cNvPr>
          <p:cNvSpPr/>
          <p:nvPr/>
        </p:nvSpPr>
        <p:spPr>
          <a:xfrm>
            <a:off x="3597503" y="4447678"/>
            <a:ext cx="3236218" cy="84276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76C15-3A6B-829F-0DDE-92B3CDC40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831279" y="1331477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Specification-Related Implementation Inconsistency Identification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Specification feature checking in </a:t>
            </a:r>
            <a:r>
              <a:rPr lang="en-US" dirty="0" err="1"/>
              <a:t>opcode&amp;operand</a:t>
            </a:r>
            <a:r>
              <a:rPr lang="en-US" dirty="0"/>
              <a:t> selection/parsing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 generation phase (compilers), parser and validator (runtimes)</a:t>
            </a:r>
          </a:p>
          <a:p>
            <a:pPr lvl="1"/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396BA-E07F-A05F-3C4E-A5D4C4797745}"/>
              </a:ext>
            </a:extLst>
          </p:cNvPr>
          <p:cNvSpPr txBox="1"/>
          <p:nvPr/>
        </p:nvSpPr>
        <p:spPr>
          <a:xfrm>
            <a:off x="431651" y="2864251"/>
            <a:ext cx="5312664" cy="313932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/>
              <a:t>IsDirect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/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/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!hasSIMD128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A5558-E3D8-EEDE-2301-559E2AC66302}"/>
              </a:ext>
            </a:extLst>
          </p:cNvPr>
          <p:cNvSpPr txBox="1"/>
          <p:nvPr/>
        </p:nvSpPr>
        <p:spPr>
          <a:xfrm>
            <a:off x="235666" y="6037740"/>
            <a:ext cx="56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generation (</a:t>
            </a:r>
            <a:r>
              <a:rPr lang="en-US" i="1" dirty="0" err="1"/>
              <a:t>WebAssemblyFastISel</a:t>
            </a:r>
            <a:r>
              <a:rPr lang="en-US" dirty="0"/>
              <a:t>) </a:t>
            </a:r>
            <a:r>
              <a:rPr lang="en-US" altLang="zh-CN" dirty="0"/>
              <a:t>in </a:t>
            </a:r>
            <a:r>
              <a:rPr lang="en-US" dirty="0"/>
              <a:t>LLVM 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8F907-2ED3-3AED-99C7-0605260167FB}"/>
              </a:ext>
            </a:extLst>
          </p:cNvPr>
          <p:cNvSpPr txBox="1"/>
          <p:nvPr/>
        </p:nvSpPr>
        <p:spPr>
          <a:xfrm>
            <a:off x="6813889" y="5696626"/>
            <a:ext cx="476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(</a:t>
            </a:r>
            <a:r>
              <a:rPr lang="en-US" i="1" dirty="0" err="1"/>
              <a:t>WasmFunctionParser</a:t>
            </a:r>
            <a:r>
              <a:rPr lang="en-US" dirty="0"/>
              <a:t>) in </a:t>
            </a:r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89FDF8B-AEA5-9D4E-7564-BBD39EEEC23E}"/>
              </a:ext>
            </a:extLst>
          </p:cNvPr>
          <p:cNvSpPr/>
          <p:nvPr/>
        </p:nvSpPr>
        <p:spPr>
          <a:xfrm>
            <a:off x="5813097" y="4184328"/>
            <a:ext cx="651740" cy="24018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889F7-892A-3EB6-7D0D-5312CCF1D8B2}"/>
              </a:ext>
            </a:extLst>
          </p:cNvPr>
          <p:cNvSpPr txBox="1"/>
          <p:nvPr/>
        </p:nvSpPr>
        <p:spPr>
          <a:xfrm>
            <a:off x="5768901" y="3537997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Cross</a:t>
            </a:r>
          </a:p>
          <a:p>
            <a:pPr algn="ctr"/>
            <a:r>
              <a:rPr lang="en-US" dirty="0"/>
              <a:t>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9E8D5-D44A-D31F-220F-E1C5E495E3C9}"/>
              </a:ext>
            </a:extLst>
          </p:cNvPr>
          <p:cNvSpPr txBox="1"/>
          <p:nvPr/>
        </p:nvSpPr>
        <p:spPr>
          <a:xfrm>
            <a:off x="6540806" y="3250730"/>
            <a:ext cx="5312664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returnType.isV128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No architecture checking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8F48-2D10-EB29-8B11-C3C3C862B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Implementation inconsistency in WASM</a:t>
            </a:r>
          </a:p>
          <a:p>
            <a:pPr lvl="1"/>
            <a:r>
              <a:rPr lang="en-US" dirty="0"/>
              <a:t>Differential testing [</a:t>
            </a:r>
            <a:r>
              <a:rPr lang="en-US" altLang="zh-CN" dirty="0"/>
              <a:t>ASE’23, </a:t>
            </a:r>
            <a:r>
              <a:rPr lang="en-US" dirty="0"/>
              <a:t>arXiv’23], fuzzing [FASE’21]</a:t>
            </a:r>
          </a:p>
          <a:p>
            <a:pPr lvl="1"/>
            <a:r>
              <a:rPr lang="en-US" dirty="0"/>
              <a:t>Substantial analysis time due to </a:t>
            </a:r>
            <a:r>
              <a:rPr lang="en-US" i="1" dirty="0"/>
              <a:t>l</a:t>
            </a:r>
            <a:r>
              <a:rPr lang="en-US" altLang="zh-CN" i="1" dirty="0"/>
              <a:t>arge searching space </a:t>
            </a:r>
            <a:r>
              <a:rPr lang="en-US" altLang="zh-CN" dirty="0"/>
              <a:t>without</a:t>
            </a:r>
            <a:r>
              <a:rPr lang="en-US" dirty="0"/>
              <a:t> heuristic guidance </a:t>
            </a:r>
          </a:p>
          <a:p>
            <a:r>
              <a:rPr lang="en-US" b="1" dirty="0"/>
              <a:t>Inconsistency checking for compilers &amp; runtimes other than WASM</a:t>
            </a:r>
          </a:p>
          <a:p>
            <a:pPr lvl="1"/>
            <a:r>
              <a:rPr lang="en-US" dirty="0"/>
              <a:t>Formal verification [CC’92,*], Symbolic execution [TACAS’03]</a:t>
            </a:r>
          </a:p>
          <a:p>
            <a:pPr lvl="1"/>
            <a:r>
              <a:rPr lang="en-US" altLang="zh-CN" dirty="0"/>
              <a:t>Difficult to scale due to the </a:t>
            </a:r>
            <a:r>
              <a:rPr lang="en-US" altLang="zh-CN" i="1" dirty="0"/>
              <a:t>path explosion </a:t>
            </a:r>
            <a:r>
              <a:rPr lang="en-US" altLang="zh-CN" dirty="0"/>
              <a:t>problem</a:t>
            </a:r>
          </a:p>
          <a:p>
            <a:r>
              <a:rPr lang="en-US" b="1" dirty="0"/>
              <a:t>Previous work focus on semantic correctness rather than specification-feature-checking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761DC-6235-BA50-F0E4-96E84437CD09}"/>
              </a:ext>
            </a:extLst>
          </p:cNvPr>
          <p:cNvSpPr txBox="1"/>
          <p:nvPr/>
        </p:nvSpPr>
        <p:spPr>
          <a:xfrm>
            <a:off x="244401" y="6270172"/>
            <a:ext cx="96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ReguItal"/>
              </a:rPr>
              <a:t>*: “</a:t>
            </a:r>
            <a:r>
              <a:rPr lang="en-US" sz="1800" b="0" i="0" u="none" strike="noStrike" baseline="0" dirty="0">
                <a:latin typeface="NimbusRomNo9L-ReguItal"/>
              </a:rPr>
              <a:t>Introduction to Runtime Verification”, Lectures on Runtime Verification, 2018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04D50-1980-E0B0-9C65-08BC14D16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01544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Capturing control flows and data flows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one</a:t>
            </a:r>
            <a:r>
              <a:rPr lang="zh-CN" altLang="en-US" b="1" dirty="0"/>
              <a:t> </a:t>
            </a:r>
            <a:r>
              <a:rPr lang="en-US" altLang="zh-CN" b="1" dirty="0"/>
              <a:t>graph</a:t>
            </a:r>
            <a:endParaRPr lang="en-US" b="1" dirty="0"/>
          </a:p>
          <a:p>
            <a:pPr lvl="1"/>
            <a:r>
              <a:rPr lang="en-US" dirty="0"/>
              <a:t>Control flows (solid arrows) and data flows (dash arrows)</a:t>
            </a:r>
          </a:p>
          <a:p>
            <a:pPr lvl="1"/>
            <a:r>
              <a:rPr lang="en-US" dirty="0"/>
              <a:t>Unnecessary complexity: Some nodes unrelated to our problem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Dependency Graph (PDG)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BB4DA-2A92-59FD-F614-BD47B77743C3}"/>
              </a:ext>
            </a:extLst>
          </p:cNvPr>
          <p:cNvSpPr txBox="1"/>
          <p:nvPr/>
        </p:nvSpPr>
        <p:spPr>
          <a:xfrm>
            <a:off x="636733" y="6287696"/>
            <a:ext cx="579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dependency graph of </a:t>
            </a:r>
            <a:r>
              <a:rPr lang="en-US" i="1" dirty="0" err="1"/>
              <a:t>selectCall</a:t>
            </a:r>
            <a:endParaRPr lang="en-US" i="1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C3093340-A8F9-6F3F-9A2C-C120A0A3E592}"/>
              </a:ext>
            </a:extLst>
          </p:cNvPr>
          <p:cNvSpPr/>
          <p:nvPr/>
        </p:nvSpPr>
        <p:spPr>
          <a:xfrm>
            <a:off x="79724" y="3461159"/>
            <a:ext cx="1313804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F1A4B-7C90-4835-A8E9-B7112BB8D517}"/>
              </a:ext>
            </a:extLst>
          </p:cNvPr>
          <p:cNvSpPr txBox="1"/>
          <p:nvPr/>
        </p:nvSpPr>
        <p:spPr>
          <a:xfrm>
            <a:off x="6949545" y="3233341"/>
            <a:ext cx="4962781" cy="313932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highlight>
                  <a:srgbClr val="FFFFFF"/>
                </a:highlight>
              </a:rPr>
              <a:t>IsDirect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highlight>
                  <a:srgbClr val="FFFFFF"/>
                </a:highlight>
              </a:rPr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>
                <a:highlight>
                  <a:srgbClr val="FFFFFF"/>
                </a:highlight>
              </a:rPr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!hasSIMD128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49220DFD-6DD7-1793-1E60-AF5128014348}"/>
              </a:ext>
            </a:extLst>
          </p:cNvPr>
          <p:cNvSpPr/>
          <p:nvPr/>
        </p:nvSpPr>
        <p:spPr>
          <a:xfrm>
            <a:off x="4677652" y="4232550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A45DB1A-FE8B-DB5F-2EA0-47191DD986BF}"/>
              </a:ext>
            </a:extLst>
          </p:cNvPr>
          <p:cNvSpPr/>
          <p:nvPr/>
        </p:nvSpPr>
        <p:spPr>
          <a:xfrm>
            <a:off x="861055" y="5937741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C000582C-8D1D-A523-707D-0DAB47FC5503}"/>
              </a:ext>
            </a:extLst>
          </p:cNvPr>
          <p:cNvSpPr/>
          <p:nvPr/>
        </p:nvSpPr>
        <p:spPr>
          <a:xfrm>
            <a:off x="1654276" y="4653578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isVector()</a:t>
            </a:r>
            <a:endParaRPr lang="en-US" dirty="0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D61555B4-9FFB-2F79-ED87-231400183E1B}"/>
              </a:ext>
            </a:extLst>
          </p:cNvPr>
          <p:cNvSpPr/>
          <p:nvPr/>
        </p:nvSpPr>
        <p:spPr>
          <a:xfrm>
            <a:off x="2256617" y="5302414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!hasSIMD128()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F23F600F-9E32-DF9D-2EA7-643C379030FA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16200000" flipH="1">
            <a:off x="2758055" y="4847485"/>
            <a:ext cx="307516" cy="6023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900B14C-947D-DEA6-ECC6-4DFA5C5AACD2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rot="5400000">
            <a:off x="1742612" y="5069709"/>
            <a:ext cx="942843" cy="793221"/>
          </a:xfrm>
          <a:prstGeom prst="curvedConnector3">
            <a:avLst>
              <a:gd name="adj1" fmla="val 24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B47B05D-166C-928E-76BC-165B56110A79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 rot="5400000">
            <a:off x="2368200" y="5092956"/>
            <a:ext cx="294007" cy="13955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1EF3863-7D14-2B16-E3EB-13ED53027975}"/>
              </a:ext>
            </a:extLst>
          </p:cNvPr>
          <p:cNvCxnSpPr>
            <a:cxnSpLocks/>
            <a:stCxn id="150" idx="2"/>
            <a:endCxn id="157" idx="3"/>
          </p:cNvCxnSpPr>
          <p:nvPr/>
        </p:nvCxnSpPr>
        <p:spPr>
          <a:xfrm rot="5400000">
            <a:off x="4373263" y="2987666"/>
            <a:ext cx="381511" cy="199083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6D2193A-D0BE-158F-A1D7-F2AC80B1F2D6}"/>
              </a:ext>
            </a:extLst>
          </p:cNvPr>
          <p:cNvSpPr txBox="1"/>
          <p:nvPr/>
        </p:nvSpPr>
        <p:spPr>
          <a:xfrm>
            <a:off x="3558314" y="3643812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DBE78A-FDF2-85D9-7275-2C780D192A4A}"/>
              </a:ext>
            </a:extLst>
          </p:cNvPr>
          <p:cNvSpPr txBox="1"/>
          <p:nvPr/>
        </p:nvSpPr>
        <p:spPr>
          <a:xfrm>
            <a:off x="2464610" y="4306769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68E3C0-47FA-AFB6-250C-C86C98B6F1D3}"/>
              </a:ext>
            </a:extLst>
          </p:cNvPr>
          <p:cNvSpPr txBox="1"/>
          <p:nvPr/>
        </p:nvSpPr>
        <p:spPr>
          <a:xfrm>
            <a:off x="2863549" y="4912321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D666D793-7AFD-6C0C-9DAE-6FD1760EAE81}"/>
              </a:ext>
            </a:extLst>
          </p:cNvPr>
          <p:cNvCxnSpPr>
            <a:cxnSpLocks/>
            <a:stCxn id="56" idx="3"/>
            <a:endCxn id="104" idx="1"/>
          </p:cNvCxnSpPr>
          <p:nvPr/>
        </p:nvCxnSpPr>
        <p:spPr>
          <a:xfrm flipV="1">
            <a:off x="4169350" y="5468860"/>
            <a:ext cx="354025" cy="42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FCAB40E6-3C7D-76D6-D428-B7B75F9EF8C9}"/>
              </a:ext>
            </a:extLst>
          </p:cNvPr>
          <p:cNvSpPr/>
          <p:nvPr/>
        </p:nvSpPr>
        <p:spPr>
          <a:xfrm>
            <a:off x="4523375" y="5298200"/>
            <a:ext cx="1908327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false</a:t>
            </a:r>
          </a:p>
        </p:txBody>
      </p: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8B25D50D-C9DA-30C8-69AC-C0C6607121F8}"/>
              </a:ext>
            </a:extLst>
          </p:cNvPr>
          <p:cNvSpPr/>
          <p:nvPr/>
        </p:nvSpPr>
        <p:spPr>
          <a:xfrm>
            <a:off x="3570032" y="5933427"/>
            <a:ext cx="76246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5B4A53DC-B70E-5411-7ECF-C13057DB7F00}"/>
              </a:ext>
            </a:extLst>
          </p:cNvPr>
          <p:cNvSpPr/>
          <p:nvPr/>
        </p:nvSpPr>
        <p:spPr>
          <a:xfrm>
            <a:off x="4875492" y="5932462"/>
            <a:ext cx="1556210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v128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785363B2-F9B1-D23D-CD24-509CAB2D1B83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 flipV="1">
            <a:off x="4332497" y="6103122"/>
            <a:ext cx="542995" cy="9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CAC3010-F947-977D-A05A-DEE56CD4010E}"/>
              </a:ext>
            </a:extLst>
          </p:cNvPr>
          <p:cNvSpPr txBox="1"/>
          <p:nvPr/>
        </p:nvSpPr>
        <p:spPr>
          <a:xfrm>
            <a:off x="1727841" y="5003972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C27115-2234-A1A4-BA16-2C02A9788A17}"/>
              </a:ext>
            </a:extLst>
          </p:cNvPr>
          <p:cNvSpPr txBox="1"/>
          <p:nvPr/>
        </p:nvSpPr>
        <p:spPr>
          <a:xfrm>
            <a:off x="4092104" y="5122680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7B9734-AC34-56B2-E843-8EFA351D2854}"/>
              </a:ext>
            </a:extLst>
          </p:cNvPr>
          <p:cNvSpPr txBox="1"/>
          <p:nvPr/>
        </p:nvSpPr>
        <p:spPr>
          <a:xfrm>
            <a:off x="2623690" y="5676634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2B0D8F-3CE5-580B-FD37-947D36F97B9F}"/>
              </a:ext>
            </a:extLst>
          </p:cNvPr>
          <p:cNvSpPr txBox="1"/>
          <p:nvPr/>
        </p:nvSpPr>
        <p:spPr>
          <a:xfrm>
            <a:off x="7035343" y="6293126"/>
            <a:ext cx="47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generation (simplified) from LLVM compiler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8F2C69AE-FCD5-DDE2-6058-6DE1DEF78E1C}"/>
              </a:ext>
            </a:extLst>
          </p:cNvPr>
          <p:cNvSpPr/>
          <p:nvPr/>
        </p:nvSpPr>
        <p:spPr>
          <a:xfrm>
            <a:off x="4687175" y="3451010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 err="1"/>
              <a:t>Instrunction</a:t>
            </a:r>
            <a:endParaRPr lang="en-US" dirty="0"/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B1AABE27-1D19-5103-A6FD-99256251F5B6}"/>
              </a:ext>
            </a:extLst>
          </p:cNvPr>
          <p:cNvCxnSpPr>
            <a:cxnSpLocks/>
            <a:stCxn id="150" idx="2"/>
            <a:endCxn id="51" idx="0"/>
          </p:cNvCxnSpPr>
          <p:nvPr/>
        </p:nvCxnSpPr>
        <p:spPr>
          <a:xfrm rot="5400000">
            <a:off x="5334566" y="4007679"/>
            <a:ext cx="440220" cy="95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Alternate Process 154">
            <a:extLst>
              <a:ext uri="{FF2B5EF4-FFF2-40B4-BE49-F238E27FC236}">
                <a16:creationId xmlns:a16="http://schemas.microsoft.com/office/drawing/2014/main" id="{A00D4D14-E99E-71A1-3315-E75ED7C21758}"/>
              </a:ext>
            </a:extLst>
          </p:cNvPr>
          <p:cNvSpPr/>
          <p:nvPr/>
        </p:nvSpPr>
        <p:spPr>
          <a:xfrm>
            <a:off x="1657299" y="3461160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r>
              <a:rPr lang="en-US" dirty="0" err="1"/>
              <a:t>isDirect</a:t>
            </a:r>
            <a:r>
              <a:rPr lang="en-US" dirty="0"/>
              <a:t>()</a:t>
            </a:r>
          </a:p>
        </p:txBody>
      </p:sp>
      <p:sp>
        <p:nvSpPr>
          <p:cNvPr id="157" name="Flowchart: Alternate Process 156">
            <a:extLst>
              <a:ext uri="{FF2B5EF4-FFF2-40B4-BE49-F238E27FC236}">
                <a16:creationId xmlns:a16="http://schemas.microsoft.com/office/drawing/2014/main" id="{95591482-BDB0-0FBA-EDB8-1A25EDC8A3C2}"/>
              </a:ext>
            </a:extLst>
          </p:cNvPr>
          <p:cNvSpPr/>
          <p:nvPr/>
        </p:nvSpPr>
        <p:spPr>
          <a:xfrm>
            <a:off x="1655865" y="4003181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Operand()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4A35150-02EF-EDB4-2FBA-5C786FC4F58C}"/>
              </a:ext>
            </a:extLst>
          </p:cNvPr>
          <p:cNvCxnSpPr>
            <a:cxnSpLocks/>
            <a:stCxn id="150" idx="1"/>
            <a:endCxn id="155" idx="3"/>
          </p:cNvCxnSpPr>
          <p:nvPr/>
        </p:nvCxnSpPr>
        <p:spPr>
          <a:xfrm rot="10800000" flipV="1">
            <a:off x="3570033" y="3621670"/>
            <a:ext cx="1117143" cy="101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997CB866-3F17-E9A7-D6D8-9F4C65BC01CD}"/>
              </a:ext>
            </a:extLst>
          </p:cNvPr>
          <p:cNvCxnSpPr>
            <a:cxnSpLocks/>
            <a:stCxn id="155" idx="3"/>
            <a:endCxn id="54" idx="3"/>
          </p:cNvCxnSpPr>
          <p:nvPr/>
        </p:nvCxnSpPr>
        <p:spPr>
          <a:xfrm flipH="1">
            <a:off x="3567009" y="3631820"/>
            <a:ext cx="3023" cy="1192418"/>
          </a:xfrm>
          <a:prstGeom prst="curvedConnector3">
            <a:avLst>
              <a:gd name="adj1" fmla="val -75620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3797777D-FDD4-A304-7FFD-5C3858EC7921}"/>
              </a:ext>
            </a:extLst>
          </p:cNvPr>
          <p:cNvCxnSpPr>
            <a:cxnSpLocks/>
            <a:stCxn id="157" idx="2"/>
            <a:endCxn id="54" idx="0"/>
          </p:cNvCxnSpPr>
          <p:nvPr/>
        </p:nvCxnSpPr>
        <p:spPr>
          <a:xfrm rot="5400000">
            <a:off x="2456900" y="4498245"/>
            <a:ext cx="309077" cy="15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FCC9E787-1A0B-8662-221D-B31E5EF59CBA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 rot="5400000">
            <a:off x="2512599" y="3902113"/>
            <a:ext cx="200701" cy="14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E458A1E-06A0-CBDA-874A-36CBA40FF71D}"/>
              </a:ext>
            </a:extLst>
          </p:cNvPr>
          <p:cNvSpPr txBox="1"/>
          <p:nvPr/>
        </p:nvSpPr>
        <p:spPr>
          <a:xfrm>
            <a:off x="2486560" y="3712591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214" name="Flowchart: Alternate Process 213">
            <a:extLst>
              <a:ext uri="{FF2B5EF4-FFF2-40B4-BE49-F238E27FC236}">
                <a16:creationId xmlns:a16="http://schemas.microsoft.com/office/drawing/2014/main" id="{3BD8AED1-248B-69E9-D306-F2BA5872B4D6}"/>
              </a:ext>
            </a:extLst>
          </p:cNvPr>
          <p:cNvSpPr/>
          <p:nvPr/>
        </p:nvSpPr>
        <p:spPr>
          <a:xfrm>
            <a:off x="79724" y="4002099"/>
            <a:ext cx="1313804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false</a:t>
            </a:r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F5A8DCAD-E8DF-7CB4-8522-CA01BEAA31AD}"/>
              </a:ext>
            </a:extLst>
          </p:cNvPr>
          <p:cNvCxnSpPr>
            <a:cxnSpLocks/>
            <a:stCxn id="21" idx="3"/>
            <a:endCxn id="155" idx="1"/>
          </p:cNvCxnSpPr>
          <p:nvPr/>
        </p:nvCxnSpPr>
        <p:spPr>
          <a:xfrm>
            <a:off x="1393528" y="3631819"/>
            <a:ext cx="26377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4CCB0863-81A3-6D18-DC20-38B3BAF86E7D}"/>
              </a:ext>
            </a:extLst>
          </p:cNvPr>
          <p:cNvCxnSpPr>
            <a:cxnSpLocks/>
            <a:stCxn id="157" idx="1"/>
            <a:endCxn id="214" idx="3"/>
          </p:cNvCxnSpPr>
          <p:nvPr/>
        </p:nvCxnSpPr>
        <p:spPr>
          <a:xfrm rot="10800000">
            <a:off x="1393529" y="4172759"/>
            <a:ext cx="262337" cy="10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E8DAF-5566-615B-167B-A866072261FA}"/>
              </a:ext>
            </a:extLst>
          </p:cNvPr>
          <p:cNvSpPr txBox="1"/>
          <p:nvPr/>
        </p:nvSpPr>
        <p:spPr>
          <a:xfrm>
            <a:off x="1300177" y="3860819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7173BD7-86F4-2FE8-55D2-C5DF3E2AB2A9}"/>
              </a:ext>
            </a:extLst>
          </p:cNvPr>
          <p:cNvCxnSpPr>
            <a:cxnSpLocks/>
            <a:stCxn id="51" idx="2"/>
            <a:endCxn id="53" idx="3"/>
          </p:cNvCxnSpPr>
          <p:nvPr/>
        </p:nvCxnSpPr>
        <p:spPr>
          <a:xfrm rot="5400000">
            <a:off x="3394586" y="3953072"/>
            <a:ext cx="1534531" cy="277612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996CD3FE-B89B-6516-4875-DE415E8506D0}"/>
              </a:ext>
            </a:extLst>
          </p:cNvPr>
          <p:cNvCxnSpPr>
            <a:cxnSpLocks/>
            <a:stCxn id="53" idx="3"/>
            <a:endCxn id="110" idx="1"/>
          </p:cNvCxnSpPr>
          <p:nvPr/>
        </p:nvCxnSpPr>
        <p:spPr>
          <a:xfrm flipV="1">
            <a:off x="2773788" y="6104087"/>
            <a:ext cx="796244" cy="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0120B1AA-AA01-3114-3F63-3DD5751A7981}"/>
              </a:ext>
            </a:extLst>
          </p:cNvPr>
          <p:cNvCxnSpPr>
            <a:cxnSpLocks/>
            <a:stCxn id="51" idx="2"/>
            <a:endCxn id="54" idx="3"/>
          </p:cNvCxnSpPr>
          <p:nvPr/>
        </p:nvCxnSpPr>
        <p:spPr>
          <a:xfrm rot="5400000">
            <a:off x="4433278" y="3707602"/>
            <a:ext cx="250368" cy="198290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0022C40-209F-AB7C-FB5D-329728373D0B}"/>
              </a:ext>
            </a:extLst>
          </p:cNvPr>
          <p:cNvSpPr/>
          <p:nvPr/>
        </p:nvSpPr>
        <p:spPr>
          <a:xfrm>
            <a:off x="7096115" y="4078048"/>
            <a:ext cx="2631275" cy="5755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6A046-1F74-5AE3-5182-98CC5EB84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1" grpId="0" animBg="1"/>
      <p:bldP spid="49" grpId="0" animBg="1"/>
      <p:bldP spid="51" grpId="0" animBg="1"/>
      <p:bldP spid="53" grpId="0" animBg="1"/>
      <p:bldP spid="54" grpId="0" animBg="1"/>
      <p:bldP spid="56" grpId="0" animBg="1"/>
      <p:bldP spid="98" grpId="0"/>
      <p:bldP spid="99" grpId="0"/>
      <p:bldP spid="100" grpId="0"/>
      <p:bldP spid="104" grpId="0" animBg="1"/>
      <p:bldP spid="110" grpId="0" animBg="1"/>
      <p:bldP spid="116" grpId="0" animBg="1"/>
      <p:bldP spid="135" grpId="0"/>
      <p:bldP spid="136" grpId="0"/>
      <p:bldP spid="137" grpId="0"/>
      <p:bldP spid="144" grpId="0"/>
      <p:bldP spid="150" grpId="0" animBg="1"/>
      <p:bldP spid="155" grpId="0" animBg="1"/>
      <p:bldP spid="157" grpId="0" animBg="1"/>
      <p:bldP spid="194" grpId="0"/>
      <p:bldP spid="214" grpId="0" animBg="1"/>
      <p:bldP spid="223" grpId="0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760"/>
            <a:ext cx="10515599" cy="48609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deeply understanding the individual features </a:t>
            </a:r>
            <a:r>
              <a:rPr lang="en-US" altLang="zh-CN" dirty="0"/>
              <a:t>and internal structure of</a:t>
            </a:r>
            <a:r>
              <a:rPr lang="en-US" dirty="0"/>
              <a:t> problems, we investigate new representations and algorithms for complexity reduction, aimed at enhancing information-flow reasoning over the system.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B3B958CB-AF9B-4BEA-0F57-839C7F5DAE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thesis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651B9-B889-F1A0-9259-DCCCC60D1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01544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Capturing control flows and data flows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one</a:t>
            </a:r>
            <a:r>
              <a:rPr lang="zh-CN" altLang="en-US" b="1" dirty="0"/>
              <a:t> </a:t>
            </a:r>
            <a:r>
              <a:rPr lang="en-US" altLang="zh-CN" b="1" dirty="0"/>
              <a:t>graph</a:t>
            </a:r>
            <a:endParaRPr lang="en-US" b="1" dirty="0"/>
          </a:p>
          <a:p>
            <a:pPr lvl="1"/>
            <a:r>
              <a:rPr lang="en-US" dirty="0"/>
              <a:t>Control flows (solid arrows) and data flows (dash arrows)</a:t>
            </a:r>
          </a:p>
          <a:p>
            <a:pPr lvl="1"/>
            <a:r>
              <a:rPr lang="en-US" dirty="0"/>
              <a:t>Unnecessary complexity: Some nodes unrelated to our problem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Dependency Graph (PDG)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BB4DA-2A92-59FD-F614-BD47B77743C3}"/>
              </a:ext>
            </a:extLst>
          </p:cNvPr>
          <p:cNvSpPr txBox="1"/>
          <p:nvPr/>
        </p:nvSpPr>
        <p:spPr>
          <a:xfrm>
            <a:off x="636733" y="6287696"/>
            <a:ext cx="579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dependency graph of </a:t>
            </a:r>
            <a:r>
              <a:rPr lang="en-US" i="1" dirty="0" err="1"/>
              <a:t>selectCall</a:t>
            </a:r>
            <a:endParaRPr lang="en-US" i="1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C3093340-A8F9-6F3F-9A2C-C120A0A3E592}"/>
              </a:ext>
            </a:extLst>
          </p:cNvPr>
          <p:cNvSpPr/>
          <p:nvPr/>
        </p:nvSpPr>
        <p:spPr>
          <a:xfrm>
            <a:off x="79724" y="3461159"/>
            <a:ext cx="1313804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F1A4B-7C90-4835-A8E9-B7112BB8D517}"/>
              </a:ext>
            </a:extLst>
          </p:cNvPr>
          <p:cNvSpPr txBox="1"/>
          <p:nvPr/>
        </p:nvSpPr>
        <p:spPr>
          <a:xfrm>
            <a:off x="6949545" y="3233341"/>
            <a:ext cx="4962781" cy="313932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highlight>
                  <a:srgbClr val="FFFFFF"/>
                </a:highlight>
              </a:rPr>
              <a:t>IsDirect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highlight>
                  <a:srgbClr val="FFFFFF"/>
                </a:highlight>
              </a:rPr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>
                <a:highlight>
                  <a:srgbClr val="FFFFFF"/>
                </a:highlight>
              </a:rPr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!hasSIMD128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A45DB1A-FE8B-DB5F-2EA0-47191DD986BF}"/>
              </a:ext>
            </a:extLst>
          </p:cNvPr>
          <p:cNvSpPr/>
          <p:nvPr/>
        </p:nvSpPr>
        <p:spPr>
          <a:xfrm>
            <a:off x="861055" y="5937741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switch()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900B14C-947D-DEA6-ECC6-4DFA5C5AACD2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rot="5400000">
            <a:off x="1742612" y="5069709"/>
            <a:ext cx="942843" cy="793221"/>
          </a:xfrm>
          <a:prstGeom prst="curvedConnector3">
            <a:avLst>
              <a:gd name="adj1" fmla="val 24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B47B05D-166C-928E-76BC-165B56110A79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 rot="5400000">
            <a:off x="2368200" y="5092956"/>
            <a:ext cx="294007" cy="13955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1EF3863-7D14-2B16-E3EB-13ED53027975}"/>
              </a:ext>
            </a:extLst>
          </p:cNvPr>
          <p:cNvCxnSpPr>
            <a:cxnSpLocks/>
            <a:stCxn id="150" idx="2"/>
            <a:endCxn id="157" idx="3"/>
          </p:cNvCxnSpPr>
          <p:nvPr/>
        </p:nvCxnSpPr>
        <p:spPr>
          <a:xfrm rot="5400000">
            <a:off x="4373263" y="2987666"/>
            <a:ext cx="381511" cy="199083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6D2193A-D0BE-158F-A1D7-F2AC80B1F2D6}"/>
              </a:ext>
            </a:extLst>
          </p:cNvPr>
          <p:cNvSpPr txBox="1"/>
          <p:nvPr/>
        </p:nvSpPr>
        <p:spPr>
          <a:xfrm>
            <a:off x="3558314" y="3643812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DBE78A-FDF2-85D9-7275-2C780D192A4A}"/>
              </a:ext>
            </a:extLst>
          </p:cNvPr>
          <p:cNvSpPr txBox="1"/>
          <p:nvPr/>
        </p:nvSpPr>
        <p:spPr>
          <a:xfrm>
            <a:off x="2464610" y="4306769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D666D793-7AFD-6C0C-9DAE-6FD1760EAE81}"/>
              </a:ext>
            </a:extLst>
          </p:cNvPr>
          <p:cNvCxnSpPr>
            <a:cxnSpLocks/>
            <a:stCxn id="56" idx="3"/>
            <a:endCxn id="104" idx="1"/>
          </p:cNvCxnSpPr>
          <p:nvPr/>
        </p:nvCxnSpPr>
        <p:spPr>
          <a:xfrm flipV="1">
            <a:off x="4169350" y="5468860"/>
            <a:ext cx="354025" cy="42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FCAB40E6-3C7D-76D6-D428-B7B75F9EF8C9}"/>
              </a:ext>
            </a:extLst>
          </p:cNvPr>
          <p:cNvSpPr/>
          <p:nvPr/>
        </p:nvSpPr>
        <p:spPr>
          <a:xfrm>
            <a:off x="4523375" y="5298200"/>
            <a:ext cx="1908327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false</a:t>
            </a:r>
          </a:p>
        </p:txBody>
      </p: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8B25D50D-C9DA-30C8-69AC-C0C6607121F8}"/>
              </a:ext>
            </a:extLst>
          </p:cNvPr>
          <p:cNvSpPr/>
          <p:nvPr/>
        </p:nvSpPr>
        <p:spPr>
          <a:xfrm>
            <a:off x="3570032" y="5933427"/>
            <a:ext cx="76246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5B4A53DC-B70E-5411-7ECF-C13057DB7F00}"/>
              </a:ext>
            </a:extLst>
          </p:cNvPr>
          <p:cNvSpPr/>
          <p:nvPr/>
        </p:nvSpPr>
        <p:spPr>
          <a:xfrm>
            <a:off x="4875492" y="5932462"/>
            <a:ext cx="1556210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v128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785363B2-F9B1-D23D-CD24-509CAB2D1B83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 flipV="1">
            <a:off x="4332497" y="6103122"/>
            <a:ext cx="542995" cy="9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CAC3010-F947-977D-A05A-DEE56CD4010E}"/>
              </a:ext>
            </a:extLst>
          </p:cNvPr>
          <p:cNvSpPr txBox="1"/>
          <p:nvPr/>
        </p:nvSpPr>
        <p:spPr>
          <a:xfrm>
            <a:off x="1727841" y="5003972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C27115-2234-A1A4-BA16-2C02A9788A17}"/>
              </a:ext>
            </a:extLst>
          </p:cNvPr>
          <p:cNvSpPr txBox="1"/>
          <p:nvPr/>
        </p:nvSpPr>
        <p:spPr>
          <a:xfrm>
            <a:off x="4092104" y="5122680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7B9734-AC34-56B2-E843-8EFA351D2854}"/>
              </a:ext>
            </a:extLst>
          </p:cNvPr>
          <p:cNvSpPr txBox="1"/>
          <p:nvPr/>
        </p:nvSpPr>
        <p:spPr>
          <a:xfrm>
            <a:off x="2623690" y="5676634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2B0D8F-3CE5-580B-FD37-947D36F97B9F}"/>
              </a:ext>
            </a:extLst>
          </p:cNvPr>
          <p:cNvSpPr txBox="1"/>
          <p:nvPr/>
        </p:nvSpPr>
        <p:spPr>
          <a:xfrm>
            <a:off x="7035343" y="6293126"/>
            <a:ext cx="47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generation (simplified) from LLVM compiler</a:t>
            </a:r>
          </a:p>
        </p:txBody>
      </p:sp>
      <p:sp>
        <p:nvSpPr>
          <p:cNvPr id="155" name="Flowchart: Alternate Process 154">
            <a:extLst>
              <a:ext uri="{FF2B5EF4-FFF2-40B4-BE49-F238E27FC236}">
                <a16:creationId xmlns:a16="http://schemas.microsoft.com/office/drawing/2014/main" id="{A00D4D14-E99E-71A1-3315-E75ED7C21758}"/>
              </a:ext>
            </a:extLst>
          </p:cNvPr>
          <p:cNvSpPr/>
          <p:nvPr/>
        </p:nvSpPr>
        <p:spPr>
          <a:xfrm>
            <a:off x="1657299" y="3461160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r>
              <a:rPr lang="en-US" dirty="0" err="1"/>
              <a:t>isDirect</a:t>
            </a:r>
            <a:r>
              <a:rPr lang="en-US" dirty="0"/>
              <a:t>()</a:t>
            </a:r>
          </a:p>
        </p:txBody>
      </p:sp>
      <p:sp>
        <p:nvSpPr>
          <p:cNvPr id="157" name="Flowchart: Alternate Process 156">
            <a:extLst>
              <a:ext uri="{FF2B5EF4-FFF2-40B4-BE49-F238E27FC236}">
                <a16:creationId xmlns:a16="http://schemas.microsoft.com/office/drawing/2014/main" id="{95591482-BDB0-0FBA-EDB8-1A25EDC8A3C2}"/>
              </a:ext>
            </a:extLst>
          </p:cNvPr>
          <p:cNvSpPr/>
          <p:nvPr/>
        </p:nvSpPr>
        <p:spPr>
          <a:xfrm>
            <a:off x="1655865" y="4003181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Operand()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4A35150-02EF-EDB4-2FBA-5C786FC4F58C}"/>
              </a:ext>
            </a:extLst>
          </p:cNvPr>
          <p:cNvCxnSpPr>
            <a:cxnSpLocks/>
            <a:stCxn id="150" idx="1"/>
            <a:endCxn id="155" idx="3"/>
          </p:cNvCxnSpPr>
          <p:nvPr/>
        </p:nvCxnSpPr>
        <p:spPr>
          <a:xfrm rot="10800000" flipV="1">
            <a:off x="3570033" y="3621670"/>
            <a:ext cx="1117143" cy="101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997CB866-3F17-E9A7-D6D8-9F4C65BC01CD}"/>
              </a:ext>
            </a:extLst>
          </p:cNvPr>
          <p:cNvCxnSpPr>
            <a:cxnSpLocks/>
            <a:stCxn id="155" idx="3"/>
            <a:endCxn id="54" idx="3"/>
          </p:cNvCxnSpPr>
          <p:nvPr/>
        </p:nvCxnSpPr>
        <p:spPr>
          <a:xfrm flipH="1">
            <a:off x="3567009" y="3631820"/>
            <a:ext cx="3023" cy="1192418"/>
          </a:xfrm>
          <a:prstGeom prst="curvedConnector3">
            <a:avLst>
              <a:gd name="adj1" fmla="val -75620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3797777D-FDD4-A304-7FFD-5C3858EC7921}"/>
              </a:ext>
            </a:extLst>
          </p:cNvPr>
          <p:cNvCxnSpPr>
            <a:cxnSpLocks/>
            <a:stCxn id="157" idx="2"/>
            <a:endCxn id="54" idx="0"/>
          </p:cNvCxnSpPr>
          <p:nvPr/>
        </p:nvCxnSpPr>
        <p:spPr>
          <a:xfrm rot="5400000">
            <a:off x="2456900" y="4498245"/>
            <a:ext cx="309077" cy="15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FCC9E787-1A0B-8662-221D-B31E5EF59CBA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 rot="5400000">
            <a:off x="2512599" y="3902113"/>
            <a:ext cx="200701" cy="14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E458A1E-06A0-CBDA-874A-36CBA40FF71D}"/>
              </a:ext>
            </a:extLst>
          </p:cNvPr>
          <p:cNvSpPr txBox="1"/>
          <p:nvPr/>
        </p:nvSpPr>
        <p:spPr>
          <a:xfrm>
            <a:off x="2486560" y="3712591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214" name="Flowchart: Alternate Process 213">
            <a:extLst>
              <a:ext uri="{FF2B5EF4-FFF2-40B4-BE49-F238E27FC236}">
                <a16:creationId xmlns:a16="http://schemas.microsoft.com/office/drawing/2014/main" id="{3BD8AED1-248B-69E9-D306-F2BA5872B4D6}"/>
              </a:ext>
            </a:extLst>
          </p:cNvPr>
          <p:cNvSpPr/>
          <p:nvPr/>
        </p:nvSpPr>
        <p:spPr>
          <a:xfrm>
            <a:off x="79724" y="4002099"/>
            <a:ext cx="1313804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false</a:t>
            </a:r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F5A8DCAD-E8DF-7CB4-8522-CA01BEAA31AD}"/>
              </a:ext>
            </a:extLst>
          </p:cNvPr>
          <p:cNvCxnSpPr>
            <a:cxnSpLocks/>
            <a:stCxn id="21" idx="3"/>
            <a:endCxn id="155" idx="1"/>
          </p:cNvCxnSpPr>
          <p:nvPr/>
        </p:nvCxnSpPr>
        <p:spPr>
          <a:xfrm>
            <a:off x="1393528" y="3631819"/>
            <a:ext cx="26377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4CCB0863-81A3-6D18-DC20-38B3BAF86E7D}"/>
              </a:ext>
            </a:extLst>
          </p:cNvPr>
          <p:cNvCxnSpPr>
            <a:cxnSpLocks/>
            <a:stCxn id="157" idx="1"/>
            <a:endCxn id="214" idx="3"/>
          </p:cNvCxnSpPr>
          <p:nvPr/>
        </p:nvCxnSpPr>
        <p:spPr>
          <a:xfrm rot="10800000">
            <a:off x="1393529" y="4172759"/>
            <a:ext cx="262337" cy="10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E8DAF-5566-615B-167B-A866072261FA}"/>
              </a:ext>
            </a:extLst>
          </p:cNvPr>
          <p:cNvSpPr txBox="1"/>
          <p:nvPr/>
        </p:nvSpPr>
        <p:spPr>
          <a:xfrm>
            <a:off x="1300177" y="3860819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7173BD7-86F4-2FE8-55D2-C5DF3E2AB2A9}"/>
              </a:ext>
            </a:extLst>
          </p:cNvPr>
          <p:cNvCxnSpPr>
            <a:cxnSpLocks/>
            <a:stCxn id="51" idx="2"/>
            <a:endCxn id="53" idx="3"/>
          </p:cNvCxnSpPr>
          <p:nvPr/>
        </p:nvCxnSpPr>
        <p:spPr>
          <a:xfrm rot="5400000">
            <a:off x="3394586" y="3953072"/>
            <a:ext cx="1534531" cy="277612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996CD3FE-B89B-6516-4875-DE415E8506D0}"/>
              </a:ext>
            </a:extLst>
          </p:cNvPr>
          <p:cNvCxnSpPr>
            <a:cxnSpLocks/>
            <a:stCxn id="53" idx="3"/>
            <a:endCxn id="110" idx="1"/>
          </p:cNvCxnSpPr>
          <p:nvPr/>
        </p:nvCxnSpPr>
        <p:spPr>
          <a:xfrm flipV="1">
            <a:off x="2773788" y="6104087"/>
            <a:ext cx="796244" cy="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A2966C-51D1-27D3-C3E5-5A1CBC2CD960}"/>
              </a:ext>
            </a:extLst>
          </p:cNvPr>
          <p:cNvSpPr/>
          <p:nvPr/>
        </p:nvSpPr>
        <p:spPr>
          <a:xfrm>
            <a:off x="44849" y="3208939"/>
            <a:ext cx="6485212" cy="30841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49220DFD-6DD7-1793-1E60-AF5128014348}"/>
              </a:ext>
            </a:extLst>
          </p:cNvPr>
          <p:cNvSpPr/>
          <p:nvPr/>
        </p:nvSpPr>
        <p:spPr>
          <a:xfrm>
            <a:off x="4677652" y="4232550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C000582C-8D1D-A523-707D-0DAB47FC5503}"/>
              </a:ext>
            </a:extLst>
          </p:cNvPr>
          <p:cNvSpPr/>
          <p:nvPr/>
        </p:nvSpPr>
        <p:spPr>
          <a:xfrm>
            <a:off x="1654276" y="4653578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isVector()</a:t>
            </a:r>
            <a:endParaRPr lang="en-US" dirty="0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D61555B4-9FFB-2F79-ED87-231400183E1B}"/>
              </a:ext>
            </a:extLst>
          </p:cNvPr>
          <p:cNvSpPr/>
          <p:nvPr/>
        </p:nvSpPr>
        <p:spPr>
          <a:xfrm>
            <a:off x="2256617" y="5302414"/>
            <a:ext cx="1912733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!hasSIMD128()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F23F600F-9E32-DF9D-2EA7-643C379030FA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16200000" flipH="1">
            <a:off x="2758055" y="4847485"/>
            <a:ext cx="307516" cy="60234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668E3C0-47FA-AFB6-250C-C86C98B6F1D3}"/>
              </a:ext>
            </a:extLst>
          </p:cNvPr>
          <p:cNvSpPr txBox="1"/>
          <p:nvPr/>
        </p:nvSpPr>
        <p:spPr>
          <a:xfrm>
            <a:off x="2863549" y="4912321"/>
            <a:ext cx="5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8F2C69AE-FCD5-DDE2-6058-6DE1DEF78E1C}"/>
              </a:ext>
            </a:extLst>
          </p:cNvPr>
          <p:cNvSpPr/>
          <p:nvPr/>
        </p:nvSpPr>
        <p:spPr>
          <a:xfrm>
            <a:off x="4687175" y="3451010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 err="1"/>
              <a:t>Instrunction</a:t>
            </a:r>
            <a:endParaRPr lang="en-US" dirty="0"/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B1AABE27-1D19-5103-A6FD-99256251F5B6}"/>
              </a:ext>
            </a:extLst>
          </p:cNvPr>
          <p:cNvCxnSpPr>
            <a:cxnSpLocks/>
            <a:stCxn id="150" idx="2"/>
            <a:endCxn id="51" idx="0"/>
          </p:cNvCxnSpPr>
          <p:nvPr/>
        </p:nvCxnSpPr>
        <p:spPr>
          <a:xfrm rot="5400000">
            <a:off x="5334566" y="4007679"/>
            <a:ext cx="440220" cy="952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0120B1AA-AA01-3114-3F63-3DD5751A7981}"/>
              </a:ext>
            </a:extLst>
          </p:cNvPr>
          <p:cNvCxnSpPr>
            <a:cxnSpLocks/>
            <a:stCxn id="51" idx="2"/>
            <a:endCxn id="54" idx="3"/>
          </p:cNvCxnSpPr>
          <p:nvPr/>
        </p:nvCxnSpPr>
        <p:spPr>
          <a:xfrm rot="5400000">
            <a:off x="4433278" y="3707602"/>
            <a:ext cx="250368" cy="1982905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9F094-74FD-63BA-4CC6-9D86FA287A43}"/>
              </a:ext>
            </a:extLst>
          </p:cNvPr>
          <p:cNvSpPr/>
          <p:nvPr/>
        </p:nvSpPr>
        <p:spPr>
          <a:xfrm>
            <a:off x="7096115" y="4078048"/>
            <a:ext cx="2631275" cy="5755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07DDA4-4E6F-742A-FD56-53B2DAB9C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570919" y="1333920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Deducted DPGs for reducing searching space: </a:t>
            </a:r>
          </a:p>
          <a:p>
            <a:pPr lvl="1"/>
            <a:r>
              <a:rPr lang="en-US" altLang="zh-CN" dirty="0"/>
              <a:t>Data flows: </a:t>
            </a:r>
            <a:r>
              <a:rPr lang="en-US" dirty="0"/>
              <a:t>IR instructions/expressions – opcodes/operands as sources and sinks</a:t>
            </a:r>
          </a:p>
          <a:p>
            <a:pPr lvl="1"/>
            <a:r>
              <a:rPr lang="en-US" dirty="0"/>
              <a:t>Control flows: S</a:t>
            </a:r>
            <a:r>
              <a:rPr lang="en-US" altLang="zh-CN" dirty="0"/>
              <a:t>pecification-checking constraints</a:t>
            </a:r>
          </a:p>
          <a:p>
            <a:pPr lvl="1"/>
            <a:r>
              <a:rPr lang="en-US" dirty="0"/>
              <a:t>What’s next: To identify the unmatched paths of specification checking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Space Reduction: Graph Deduction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CB72BCC-3429-9A16-B00A-2EB5EF84F58D}"/>
              </a:ext>
            </a:extLst>
          </p:cNvPr>
          <p:cNvSpPr/>
          <p:nvPr/>
        </p:nvSpPr>
        <p:spPr>
          <a:xfrm>
            <a:off x="3027400" y="503437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rtype</a:t>
            </a:r>
            <a:endParaRPr lang="en-US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89C8BD7-C6F1-0510-DEAE-D789086E8C2C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rot="16200000" flipH="1">
            <a:off x="3881538" y="3662020"/>
            <a:ext cx="269507" cy="35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CA0D9D6C-264B-1ED1-6EA3-38BCCD8CDA69}"/>
              </a:ext>
            </a:extLst>
          </p:cNvPr>
          <p:cNvSpPr/>
          <p:nvPr/>
        </p:nvSpPr>
        <p:spPr>
          <a:xfrm>
            <a:off x="3038009" y="3798541"/>
            <a:ext cx="1960098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IsVector</a:t>
            </a:r>
            <a:r>
              <a:rPr lang="en-US" dirty="0"/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984FC746-D793-410E-7932-8FA7007D1E9E}"/>
              </a:ext>
            </a:extLst>
          </p:cNvPr>
          <p:cNvSpPr/>
          <p:nvPr/>
        </p:nvSpPr>
        <p:spPr>
          <a:xfrm>
            <a:off x="628786" y="3803328"/>
            <a:ext cx="196010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!hasSIMD128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D24088D-44DE-1537-90DC-F47E507DC351}"/>
              </a:ext>
            </a:extLst>
          </p:cNvPr>
          <p:cNvCxnSpPr>
            <a:cxnSpLocks/>
            <a:stCxn id="41" idx="2"/>
            <a:endCxn id="12" idx="1"/>
          </p:cNvCxnSpPr>
          <p:nvPr/>
        </p:nvCxnSpPr>
        <p:spPr>
          <a:xfrm rot="16200000" flipH="1">
            <a:off x="2093107" y="3660378"/>
            <a:ext cx="450023" cy="141856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09CBAC0-4988-ADBA-02F9-D91B78FDBC7B}"/>
              </a:ext>
            </a:extLst>
          </p:cNvPr>
          <p:cNvSpPr txBox="1"/>
          <p:nvPr/>
        </p:nvSpPr>
        <p:spPr>
          <a:xfrm>
            <a:off x="2956019" y="4715187"/>
            <a:ext cx="298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BB4DA-2A92-59FD-F614-BD47B77743C3}"/>
              </a:ext>
            </a:extLst>
          </p:cNvPr>
          <p:cNvSpPr txBox="1"/>
          <p:nvPr/>
        </p:nvSpPr>
        <p:spPr>
          <a:xfrm>
            <a:off x="1632515" y="6170712"/>
            <a:ext cx="34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Deducted Graph – LLVM Compiler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43E8BDED-BB98-50C9-1E95-CD250D4A938A}"/>
              </a:ext>
            </a:extLst>
          </p:cNvPr>
          <p:cNvSpPr/>
          <p:nvPr/>
        </p:nvSpPr>
        <p:spPr>
          <a:xfrm>
            <a:off x="3027402" y="3187714"/>
            <a:ext cx="197424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Instr.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C9AD866-3BDE-8B9D-91B4-B9CA35378E5B}"/>
              </a:ext>
            </a:extLst>
          </p:cNvPr>
          <p:cNvSpPr/>
          <p:nvPr/>
        </p:nvSpPr>
        <p:spPr>
          <a:xfrm>
            <a:off x="3027399" y="4424011"/>
            <a:ext cx="197424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3A6361B-1CE4-595B-54D8-B5E6EE08B63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3880000" y="4899852"/>
            <a:ext cx="26904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333FD3E8-F4E5-71FE-CC67-91EF46EF475C}"/>
              </a:ext>
            </a:extLst>
          </p:cNvPr>
          <p:cNvSpPr/>
          <p:nvPr/>
        </p:nvSpPr>
        <p:spPr>
          <a:xfrm>
            <a:off x="614642" y="5034375"/>
            <a:ext cx="1974245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91EAE0-E4BD-481C-09DA-B9E68B7DE29E}"/>
              </a:ext>
            </a:extLst>
          </p:cNvPr>
          <p:cNvSpPr txBox="1"/>
          <p:nvPr/>
        </p:nvSpPr>
        <p:spPr>
          <a:xfrm>
            <a:off x="2573858" y="4289474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CAB68F-FA45-BF86-7F21-623837E8161F}"/>
              </a:ext>
            </a:extLst>
          </p:cNvPr>
          <p:cNvSpPr txBox="1"/>
          <p:nvPr/>
        </p:nvSpPr>
        <p:spPr>
          <a:xfrm>
            <a:off x="3858242" y="4124558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AFE4D2-EFF3-6C24-1992-2DF429734D29}"/>
              </a:ext>
            </a:extLst>
          </p:cNvPr>
          <p:cNvSpPr/>
          <p:nvPr/>
        </p:nvSpPr>
        <p:spPr>
          <a:xfrm>
            <a:off x="595514" y="5001808"/>
            <a:ext cx="2099641" cy="5188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F8DC15F-E07A-AF40-D3AD-A3D76CFF4AFE}"/>
              </a:ext>
            </a:extLst>
          </p:cNvPr>
          <p:cNvSpPr/>
          <p:nvPr/>
        </p:nvSpPr>
        <p:spPr>
          <a:xfrm>
            <a:off x="3023862" y="566591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C542026-1DDB-B6AF-473B-7470EFDBB27D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 rot="5400000">
            <a:off x="3867644" y="5519036"/>
            <a:ext cx="290220" cy="35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0A0EF824-2B02-6370-D76E-7962FDA1C402}"/>
              </a:ext>
            </a:extLst>
          </p:cNvPr>
          <p:cNvSpPr/>
          <p:nvPr/>
        </p:nvSpPr>
        <p:spPr>
          <a:xfrm>
            <a:off x="7059685" y="566005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5F8EA2BE-BBD5-8ADA-7B55-658C20C64B76}"/>
              </a:ext>
            </a:extLst>
          </p:cNvPr>
          <p:cNvCxnSpPr>
            <a:cxnSpLocks/>
            <a:stCxn id="108" idx="0"/>
            <a:endCxn id="90" idx="2"/>
          </p:cNvCxnSpPr>
          <p:nvPr/>
        </p:nvCxnSpPr>
        <p:spPr>
          <a:xfrm rot="16200000" flipV="1">
            <a:off x="7904874" y="3663680"/>
            <a:ext cx="269507" cy="2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B18B1D4B-C20D-D151-1889-1028764545EF}"/>
              </a:ext>
            </a:extLst>
          </p:cNvPr>
          <p:cNvSpPr/>
          <p:nvPr/>
        </p:nvSpPr>
        <p:spPr>
          <a:xfrm>
            <a:off x="7061971" y="4424010"/>
            <a:ext cx="1960098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IsV128()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015DBD5-3BF1-89D3-6B17-73AE7B51FA3E}"/>
              </a:ext>
            </a:extLst>
          </p:cNvPr>
          <p:cNvCxnSpPr>
            <a:cxnSpLocks/>
            <a:stCxn id="91" idx="0"/>
            <a:endCxn id="84" idx="2"/>
          </p:cNvCxnSpPr>
          <p:nvPr/>
        </p:nvCxnSpPr>
        <p:spPr>
          <a:xfrm rot="16200000" flipV="1">
            <a:off x="7907100" y="4900251"/>
            <a:ext cx="274627" cy="47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262B325F-AC63-0623-12C1-9F087592FE45}"/>
              </a:ext>
            </a:extLst>
          </p:cNvPr>
          <p:cNvSpPr/>
          <p:nvPr/>
        </p:nvSpPr>
        <p:spPr>
          <a:xfrm>
            <a:off x="7052397" y="3187714"/>
            <a:ext cx="197424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122CD9E2-A817-0528-B4C9-B0C16ECFC12B}"/>
              </a:ext>
            </a:extLst>
          </p:cNvPr>
          <p:cNvSpPr/>
          <p:nvPr/>
        </p:nvSpPr>
        <p:spPr>
          <a:xfrm>
            <a:off x="7059682" y="5039957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rtype</a:t>
            </a:r>
            <a:endParaRPr lang="en-US" dirty="0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24D6270C-8171-335F-E0CF-4E3F17A5673E}"/>
              </a:ext>
            </a:extLst>
          </p:cNvPr>
          <p:cNvCxnSpPr>
            <a:cxnSpLocks/>
            <a:stCxn id="82" idx="0"/>
            <a:endCxn id="91" idx="2"/>
          </p:cNvCxnSpPr>
          <p:nvPr/>
        </p:nvCxnSpPr>
        <p:spPr>
          <a:xfrm rot="16200000" flipV="1">
            <a:off x="7907418" y="5520664"/>
            <a:ext cx="278778" cy="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73EF03EE-3CA0-5283-6A2D-439473B902CE}"/>
              </a:ext>
            </a:extLst>
          </p:cNvPr>
          <p:cNvSpPr/>
          <p:nvPr/>
        </p:nvSpPr>
        <p:spPr>
          <a:xfrm>
            <a:off x="7052612" y="3798541"/>
            <a:ext cx="1974244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72033AE-590C-7CB4-EB85-0BFD4630884D}"/>
              </a:ext>
            </a:extLst>
          </p:cNvPr>
          <p:cNvCxnSpPr>
            <a:cxnSpLocks/>
            <a:stCxn id="84" idx="0"/>
            <a:endCxn id="108" idx="2"/>
          </p:cNvCxnSpPr>
          <p:nvPr/>
        </p:nvCxnSpPr>
        <p:spPr>
          <a:xfrm rot="16200000" flipV="1">
            <a:off x="7898803" y="4280793"/>
            <a:ext cx="284149" cy="228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0DE876-A9A8-8D98-BB3C-72790070CC4C}"/>
              </a:ext>
            </a:extLst>
          </p:cNvPr>
          <p:cNvSpPr txBox="1"/>
          <p:nvPr/>
        </p:nvSpPr>
        <p:spPr>
          <a:xfrm>
            <a:off x="7910010" y="4705612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43FCB957-066B-6E0D-5F45-047DE19923D6}"/>
              </a:ext>
            </a:extLst>
          </p:cNvPr>
          <p:cNvCxnSpPr>
            <a:cxnSpLocks/>
            <a:stCxn id="84" idx="3"/>
            <a:endCxn id="121" idx="1"/>
          </p:cNvCxnSpPr>
          <p:nvPr/>
        </p:nvCxnSpPr>
        <p:spPr>
          <a:xfrm flipV="1">
            <a:off x="9022069" y="4589883"/>
            <a:ext cx="275349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16DF287E-2B8C-91E2-72F8-4115AD149D8D}"/>
              </a:ext>
            </a:extLst>
          </p:cNvPr>
          <p:cNvSpPr/>
          <p:nvPr/>
        </p:nvSpPr>
        <p:spPr>
          <a:xfrm>
            <a:off x="9297418" y="4419223"/>
            <a:ext cx="197424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IsI64()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40758BF-7555-2EC3-3E33-008081AAF2DD}"/>
              </a:ext>
            </a:extLst>
          </p:cNvPr>
          <p:cNvSpPr txBox="1"/>
          <p:nvPr/>
        </p:nvSpPr>
        <p:spPr>
          <a:xfrm>
            <a:off x="8889605" y="4298492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A87BBD0-F4BA-8F5B-8667-CF46C32B9CDC}"/>
              </a:ext>
            </a:extLst>
          </p:cNvPr>
          <p:cNvCxnSpPr>
            <a:cxnSpLocks/>
            <a:stCxn id="121" idx="2"/>
          </p:cNvCxnSpPr>
          <p:nvPr/>
        </p:nvCxnSpPr>
        <p:spPr>
          <a:xfrm rot="5400000">
            <a:off x="10117835" y="4927249"/>
            <a:ext cx="333412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3135863-DBCB-9C4D-A91C-E5481AD3F6ED}"/>
              </a:ext>
            </a:extLst>
          </p:cNvPr>
          <p:cNvSpPr txBox="1"/>
          <p:nvPr/>
        </p:nvSpPr>
        <p:spPr>
          <a:xfrm>
            <a:off x="10034902" y="5055911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6B61BF-C408-A4E5-11AF-B2CD4A4576BD}"/>
              </a:ext>
            </a:extLst>
          </p:cNvPr>
          <p:cNvSpPr/>
          <p:nvPr/>
        </p:nvSpPr>
        <p:spPr>
          <a:xfrm>
            <a:off x="9280816" y="4246453"/>
            <a:ext cx="2262184" cy="8475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743DE0-F872-2BFC-468A-ABD823E7A5D7}"/>
              </a:ext>
            </a:extLst>
          </p:cNvPr>
          <p:cNvSpPr txBox="1"/>
          <p:nvPr/>
        </p:nvSpPr>
        <p:spPr>
          <a:xfrm>
            <a:off x="6855606" y="6175110"/>
            <a:ext cx="486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Deducted Graph – </a:t>
            </a:r>
            <a:r>
              <a:rPr lang="en-US" dirty="0" err="1"/>
              <a:t>WebKit</a:t>
            </a:r>
            <a:r>
              <a:rPr lang="en-US" dirty="0"/>
              <a:t> Runtime (Unpatched)</a:t>
            </a: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A6BF66BA-161C-7DED-31C1-548C46D1EE0D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3874215" y="4280168"/>
            <a:ext cx="284150" cy="35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CC9967A3-A6DA-2A02-1B2E-3DDA001CC68E}"/>
              </a:ext>
            </a:extLst>
          </p:cNvPr>
          <p:cNvCxnSpPr>
            <a:cxnSpLocks/>
            <a:stCxn id="41" idx="2"/>
            <a:endCxn id="64" idx="0"/>
          </p:cNvCxnSpPr>
          <p:nvPr/>
        </p:nvCxnSpPr>
        <p:spPr>
          <a:xfrm rot="5400000">
            <a:off x="1160438" y="4585975"/>
            <a:ext cx="889727" cy="707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27117758-8617-126B-D74D-F0BA2320118F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rot="10800000" flipV="1">
            <a:off x="2588887" y="3969200"/>
            <a:ext cx="44912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ED3EE31-5B49-B508-4D71-D089B66BB71C}"/>
              </a:ext>
            </a:extLst>
          </p:cNvPr>
          <p:cNvSpPr txBox="1"/>
          <p:nvPr/>
        </p:nvSpPr>
        <p:spPr>
          <a:xfrm>
            <a:off x="1242434" y="4686579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D622CB-AFBC-0D3B-7EC0-BBB885093214}"/>
              </a:ext>
            </a:extLst>
          </p:cNvPr>
          <p:cNvSpPr txBox="1"/>
          <p:nvPr/>
        </p:nvSpPr>
        <p:spPr>
          <a:xfrm>
            <a:off x="2553953" y="3694668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DB1E0-6759-0028-21CA-90700A9F4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1" grpId="0" animBg="1"/>
      <p:bldP spid="60" grpId="0"/>
      <p:bldP spid="61" grpId="0"/>
      <p:bldP spid="2" grpId="0" animBg="1"/>
      <p:bldP spid="12" grpId="0" animBg="1"/>
      <p:bldP spid="64" grpId="0" animBg="1"/>
      <p:bldP spid="67" grpId="0"/>
      <p:bldP spid="68" grpId="0"/>
      <p:bldP spid="73" grpId="0" animBg="1"/>
      <p:bldP spid="75" grpId="0" animBg="1"/>
      <p:bldP spid="82" grpId="0" animBg="1"/>
      <p:bldP spid="84" grpId="0" animBg="1"/>
      <p:bldP spid="90" grpId="0" animBg="1"/>
      <p:bldP spid="91" grpId="0" animBg="1"/>
      <p:bldP spid="108" grpId="0" animBg="1"/>
      <p:bldP spid="117" grpId="0"/>
      <p:bldP spid="121" grpId="0" animBg="1"/>
      <p:bldP spid="127" grpId="0"/>
      <p:bldP spid="136" grpId="0"/>
      <p:bldP spid="137" grpId="0" animBg="1"/>
      <p:bldP spid="138" grpId="0"/>
      <p:bldP spid="202" grpId="0"/>
      <p:bldP spid="20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570919" y="1333920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Subgraph matching with heuristics:</a:t>
            </a:r>
          </a:p>
          <a:p>
            <a:pPr lvl="1"/>
            <a:r>
              <a:rPr lang="en-US" altLang="zh-CN" dirty="0"/>
              <a:t>Aligned “Anchor” Constraints: Checking the same specification feature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zh-CN" i="1" dirty="0" err="1"/>
              <a:t>IsVector</a:t>
            </a:r>
            <a:r>
              <a:rPr lang="en-US" altLang="zh-CN" dirty="0"/>
              <a:t> and </a:t>
            </a:r>
            <a:r>
              <a:rPr lang="en-US" altLang="zh-CN" i="1" dirty="0"/>
              <a:t>IsV128</a:t>
            </a:r>
            <a:r>
              <a:rPr lang="en-US" altLang="zh-CN" dirty="0"/>
              <a:t> both check whether their data types are 128-bit vector   </a:t>
            </a:r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Space Reduction: Constraint Alignment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CB72BCC-3429-9A16-B00A-2EB5EF84F58D}"/>
              </a:ext>
            </a:extLst>
          </p:cNvPr>
          <p:cNvSpPr/>
          <p:nvPr/>
        </p:nvSpPr>
        <p:spPr>
          <a:xfrm>
            <a:off x="3027400" y="503437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rtype</a:t>
            </a:r>
            <a:endParaRPr lang="en-US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89C8BD7-C6F1-0510-DEAE-D789086E8C2C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rot="16200000" flipH="1">
            <a:off x="3881538" y="3662020"/>
            <a:ext cx="269507" cy="35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CA0D9D6C-264B-1ED1-6EA3-38BCCD8CDA69}"/>
              </a:ext>
            </a:extLst>
          </p:cNvPr>
          <p:cNvSpPr/>
          <p:nvPr/>
        </p:nvSpPr>
        <p:spPr>
          <a:xfrm>
            <a:off x="3038009" y="3798541"/>
            <a:ext cx="1960098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IsVector</a:t>
            </a:r>
            <a:r>
              <a:rPr lang="en-US" dirty="0"/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984FC746-D793-410E-7932-8FA7007D1E9E}"/>
              </a:ext>
            </a:extLst>
          </p:cNvPr>
          <p:cNvSpPr/>
          <p:nvPr/>
        </p:nvSpPr>
        <p:spPr>
          <a:xfrm>
            <a:off x="628786" y="3803328"/>
            <a:ext cx="196010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!hasSIMD128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D24088D-44DE-1537-90DC-F47E507DC351}"/>
              </a:ext>
            </a:extLst>
          </p:cNvPr>
          <p:cNvCxnSpPr>
            <a:cxnSpLocks/>
            <a:stCxn id="41" idx="2"/>
            <a:endCxn id="12" idx="1"/>
          </p:cNvCxnSpPr>
          <p:nvPr/>
        </p:nvCxnSpPr>
        <p:spPr>
          <a:xfrm rot="16200000" flipH="1">
            <a:off x="2093107" y="3660378"/>
            <a:ext cx="450023" cy="141856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09CBAC0-4988-ADBA-02F9-D91B78FDBC7B}"/>
              </a:ext>
            </a:extLst>
          </p:cNvPr>
          <p:cNvSpPr txBox="1"/>
          <p:nvPr/>
        </p:nvSpPr>
        <p:spPr>
          <a:xfrm>
            <a:off x="2956019" y="4715187"/>
            <a:ext cx="298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BB4DA-2A92-59FD-F614-BD47B77743C3}"/>
              </a:ext>
            </a:extLst>
          </p:cNvPr>
          <p:cNvSpPr txBox="1"/>
          <p:nvPr/>
        </p:nvSpPr>
        <p:spPr>
          <a:xfrm>
            <a:off x="1632515" y="6170712"/>
            <a:ext cx="34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Deducted Graph – LLVM Compiler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43E8BDED-BB98-50C9-1E95-CD250D4A938A}"/>
              </a:ext>
            </a:extLst>
          </p:cNvPr>
          <p:cNvSpPr/>
          <p:nvPr/>
        </p:nvSpPr>
        <p:spPr>
          <a:xfrm>
            <a:off x="3027402" y="3187714"/>
            <a:ext cx="197424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Instr.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C9AD866-3BDE-8B9D-91B4-B9CA35378E5B}"/>
              </a:ext>
            </a:extLst>
          </p:cNvPr>
          <p:cNvSpPr/>
          <p:nvPr/>
        </p:nvSpPr>
        <p:spPr>
          <a:xfrm>
            <a:off x="3027399" y="4424011"/>
            <a:ext cx="197424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3A6361B-1CE4-595B-54D8-B5E6EE08B63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3880000" y="4899852"/>
            <a:ext cx="26904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333FD3E8-F4E5-71FE-CC67-91EF46EF475C}"/>
              </a:ext>
            </a:extLst>
          </p:cNvPr>
          <p:cNvSpPr/>
          <p:nvPr/>
        </p:nvSpPr>
        <p:spPr>
          <a:xfrm>
            <a:off x="614642" y="5034375"/>
            <a:ext cx="1974245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91EAE0-E4BD-481C-09DA-B9E68B7DE29E}"/>
              </a:ext>
            </a:extLst>
          </p:cNvPr>
          <p:cNvSpPr txBox="1"/>
          <p:nvPr/>
        </p:nvSpPr>
        <p:spPr>
          <a:xfrm>
            <a:off x="2573858" y="4289474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CAB68F-FA45-BF86-7F21-623837E8161F}"/>
              </a:ext>
            </a:extLst>
          </p:cNvPr>
          <p:cNvSpPr txBox="1"/>
          <p:nvPr/>
        </p:nvSpPr>
        <p:spPr>
          <a:xfrm>
            <a:off x="3858242" y="4124558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AFE4D2-EFF3-6C24-1992-2DF429734D29}"/>
              </a:ext>
            </a:extLst>
          </p:cNvPr>
          <p:cNvSpPr/>
          <p:nvPr/>
        </p:nvSpPr>
        <p:spPr>
          <a:xfrm>
            <a:off x="595514" y="5001808"/>
            <a:ext cx="2099641" cy="5188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F8DC15F-E07A-AF40-D3AD-A3D76CFF4AFE}"/>
              </a:ext>
            </a:extLst>
          </p:cNvPr>
          <p:cNvSpPr/>
          <p:nvPr/>
        </p:nvSpPr>
        <p:spPr>
          <a:xfrm>
            <a:off x="3023862" y="566591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C542026-1DDB-B6AF-473B-7470EFDBB27D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 rot="5400000">
            <a:off x="3867644" y="5519036"/>
            <a:ext cx="290220" cy="35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0A0EF824-2B02-6370-D76E-7962FDA1C402}"/>
              </a:ext>
            </a:extLst>
          </p:cNvPr>
          <p:cNvSpPr/>
          <p:nvPr/>
        </p:nvSpPr>
        <p:spPr>
          <a:xfrm>
            <a:off x="7059685" y="5660055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5F8EA2BE-BBD5-8ADA-7B55-658C20C64B76}"/>
              </a:ext>
            </a:extLst>
          </p:cNvPr>
          <p:cNvCxnSpPr>
            <a:cxnSpLocks/>
            <a:stCxn id="108" idx="0"/>
            <a:endCxn id="90" idx="2"/>
          </p:cNvCxnSpPr>
          <p:nvPr/>
        </p:nvCxnSpPr>
        <p:spPr>
          <a:xfrm rot="16200000" flipV="1">
            <a:off x="7904874" y="3663680"/>
            <a:ext cx="269507" cy="2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B18B1D4B-C20D-D151-1889-1028764545EF}"/>
              </a:ext>
            </a:extLst>
          </p:cNvPr>
          <p:cNvSpPr/>
          <p:nvPr/>
        </p:nvSpPr>
        <p:spPr>
          <a:xfrm>
            <a:off x="7061971" y="4424010"/>
            <a:ext cx="1960098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IsV128()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015DBD5-3BF1-89D3-6B17-73AE7B51FA3E}"/>
              </a:ext>
            </a:extLst>
          </p:cNvPr>
          <p:cNvCxnSpPr>
            <a:cxnSpLocks/>
            <a:stCxn id="91" idx="0"/>
            <a:endCxn id="84" idx="2"/>
          </p:cNvCxnSpPr>
          <p:nvPr/>
        </p:nvCxnSpPr>
        <p:spPr>
          <a:xfrm rot="16200000" flipV="1">
            <a:off x="7907100" y="4900251"/>
            <a:ext cx="274627" cy="47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262B325F-AC63-0623-12C1-9F087592FE45}"/>
              </a:ext>
            </a:extLst>
          </p:cNvPr>
          <p:cNvSpPr/>
          <p:nvPr/>
        </p:nvSpPr>
        <p:spPr>
          <a:xfrm>
            <a:off x="7052397" y="3187714"/>
            <a:ext cx="197424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122CD9E2-A817-0528-B4C9-B0C16ECFC12B}"/>
              </a:ext>
            </a:extLst>
          </p:cNvPr>
          <p:cNvSpPr/>
          <p:nvPr/>
        </p:nvSpPr>
        <p:spPr>
          <a:xfrm>
            <a:off x="7059682" y="5039957"/>
            <a:ext cx="1974245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rtype</a:t>
            </a:r>
            <a:endParaRPr lang="en-US" dirty="0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24D6270C-8171-335F-E0CF-4E3F17A5673E}"/>
              </a:ext>
            </a:extLst>
          </p:cNvPr>
          <p:cNvCxnSpPr>
            <a:cxnSpLocks/>
            <a:stCxn id="82" idx="0"/>
            <a:endCxn id="91" idx="2"/>
          </p:cNvCxnSpPr>
          <p:nvPr/>
        </p:nvCxnSpPr>
        <p:spPr>
          <a:xfrm rot="16200000" flipV="1">
            <a:off x="7907418" y="5520664"/>
            <a:ext cx="278778" cy="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73EF03EE-3CA0-5283-6A2D-439473B902CE}"/>
              </a:ext>
            </a:extLst>
          </p:cNvPr>
          <p:cNvSpPr/>
          <p:nvPr/>
        </p:nvSpPr>
        <p:spPr>
          <a:xfrm>
            <a:off x="7052612" y="3798541"/>
            <a:ext cx="1974244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72033AE-590C-7CB4-EB85-0BFD4630884D}"/>
              </a:ext>
            </a:extLst>
          </p:cNvPr>
          <p:cNvCxnSpPr>
            <a:cxnSpLocks/>
            <a:stCxn id="84" idx="0"/>
            <a:endCxn id="108" idx="2"/>
          </p:cNvCxnSpPr>
          <p:nvPr/>
        </p:nvCxnSpPr>
        <p:spPr>
          <a:xfrm rot="16200000" flipV="1">
            <a:off x="7898803" y="4280793"/>
            <a:ext cx="284149" cy="228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0DE876-A9A8-8D98-BB3C-72790070CC4C}"/>
              </a:ext>
            </a:extLst>
          </p:cNvPr>
          <p:cNvSpPr txBox="1"/>
          <p:nvPr/>
        </p:nvSpPr>
        <p:spPr>
          <a:xfrm>
            <a:off x="7912506" y="4695029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43FCB957-066B-6E0D-5F45-047DE19923D6}"/>
              </a:ext>
            </a:extLst>
          </p:cNvPr>
          <p:cNvCxnSpPr>
            <a:cxnSpLocks/>
            <a:stCxn id="84" idx="3"/>
            <a:endCxn id="121" idx="1"/>
          </p:cNvCxnSpPr>
          <p:nvPr/>
        </p:nvCxnSpPr>
        <p:spPr>
          <a:xfrm flipV="1">
            <a:off x="9022069" y="4589883"/>
            <a:ext cx="275349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16DF287E-2B8C-91E2-72F8-4115AD149D8D}"/>
              </a:ext>
            </a:extLst>
          </p:cNvPr>
          <p:cNvSpPr/>
          <p:nvPr/>
        </p:nvSpPr>
        <p:spPr>
          <a:xfrm>
            <a:off x="9297418" y="4419223"/>
            <a:ext cx="1974245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IsI64()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40758BF-7555-2EC3-3E33-008081AAF2DD}"/>
              </a:ext>
            </a:extLst>
          </p:cNvPr>
          <p:cNvSpPr txBox="1"/>
          <p:nvPr/>
        </p:nvSpPr>
        <p:spPr>
          <a:xfrm>
            <a:off x="8889605" y="4298492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A87BBD0-F4BA-8F5B-8667-CF46C32B9CDC}"/>
              </a:ext>
            </a:extLst>
          </p:cNvPr>
          <p:cNvCxnSpPr>
            <a:cxnSpLocks/>
            <a:stCxn id="121" idx="2"/>
          </p:cNvCxnSpPr>
          <p:nvPr/>
        </p:nvCxnSpPr>
        <p:spPr>
          <a:xfrm rot="5400000">
            <a:off x="10117835" y="4927249"/>
            <a:ext cx="333412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3135863-DBCB-9C4D-A91C-E5481AD3F6ED}"/>
              </a:ext>
            </a:extLst>
          </p:cNvPr>
          <p:cNvSpPr txBox="1"/>
          <p:nvPr/>
        </p:nvSpPr>
        <p:spPr>
          <a:xfrm>
            <a:off x="10034902" y="5055911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6B61BF-C408-A4E5-11AF-B2CD4A4576BD}"/>
              </a:ext>
            </a:extLst>
          </p:cNvPr>
          <p:cNvSpPr/>
          <p:nvPr/>
        </p:nvSpPr>
        <p:spPr>
          <a:xfrm>
            <a:off x="9280816" y="4246453"/>
            <a:ext cx="2262184" cy="8475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743DE0-F872-2BFC-468A-ABD823E7A5D7}"/>
              </a:ext>
            </a:extLst>
          </p:cNvPr>
          <p:cNvSpPr txBox="1"/>
          <p:nvPr/>
        </p:nvSpPr>
        <p:spPr>
          <a:xfrm>
            <a:off x="6855606" y="6175110"/>
            <a:ext cx="486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Deducted Graph – </a:t>
            </a:r>
            <a:r>
              <a:rPr lang="en-US" dirty="0" err="1"/>
              <a:t>WebKit</a:t>
            </a:r>
            <a:r>
              <a:rPr lang="en-US" dirty="0"/>
              <a:t> Runtime (Unpatched)</a:t>
            </a: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A6BF66BA-161C-7DED-31C1-548C46D1EE0D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5400000">
            <a:off x="3874215" y="4280168"/>
            <a:ext cx="284150" cy="35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CC9967A3-A6DA-2A02-1B2E-3DDA001CC68E}"/>
              </a:ext>
            </a:extLst>
          </p:cNvPr>
          <p:cNvCxnSpPr>
            <a:cxnSpLocks/>
            <a:stCxn id="41" idx="2"/>
            <a:endCxn id="64" idx="0"/>
          </p:cNvCxnSpPr>
          <p:nvPr/>
        </p:nvCxnSpPr>
        <p:spPr>
          <a:xfrm rot="5400000">
            <a:off x="1160438" y="4585975"/>
            <a:ext cx="889727" cy="707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27117758-8617-126B-D74D-F0BA2320118F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rot="10800000" flipV="1">
            <a:off x="2588887" y="3969200"/>
            <a:ext cx="44912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ED3EE31-5B49-B508-4D71-D089B66BB71C}"/>
              </a:ext>
            </a:extLst>
          </p:cNvPr>
          <p:cNvSpPr txBox="1"/>
          <p:nvPr/>
        </p:nvSpPr>
        <p:spPr>
          <a:xfrm>
            <a:off x="1242434" y="4686579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D622CB-AFBC-0D3B-7EC0-BBB885093214}"/>
              </a:ext>
            </a:extLst>
          </p:cNvPr>
          <p:cNvSpPr txBox="1"/>
          <p:nvPr/>
        </p:nvSpPr>
        <p:spPr>
          <a:xfrm>
            <a:off x="2553953" y="3694668"/>
            <a:ext cx="4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A8A3C0-65FE-CFEB-BD4E-CD80E0624C0C}"/>
              </a:ext>
            </a:extLst>
          </p:cNvPr>
          <p:cNvCxnSpPr>
            <a:cxnSpLocks/>
            <a:stCxn id="38" idx="3"/>
            <a:endCxn id="84" idx="1"/>
          </p:cNvCxnSpPr>
          <p:nvPr/>
        </p:nvCxnSpPr>
        <p:spPr>
          <a:xfrm>
            <a:off x="4998107" y="3969201"/>
            <a:ext cx="2063864" cy="625469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C9DD4-3EFF-449A-A25C-2C1D402A3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CEF8B7FE-330C-95CF-4C21-D2CB58352F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919" y="1333920"/>
                <a:ext cx="10887458" cy="5153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Principle in constraint alignment</a:t>
                </a:r>
              </a:p>
              <a:p>
                <a:r>
                  <a:rPr lang="en-US" dirty="0"/>
                  <a:t>Without alignment, number of paths to be matched: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"~"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r>
                  <a:rPr lang="en-US" dirty="0"/>
                  <a:t>Number of paths to be matched after alignment:</a:t>
                </a:r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"~"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"+"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"~"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CEF8B7FE-330C-95CF-4C21-D2CB58352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9" y="1333920"/>
                <a:ext cx="10887458" cy="5153054"/>
              </a:xfrm>
              <a:prstGeom prst="rect">
                <a:avLst/>
              </a:prstGeom>
              <a:blipFill>
                <a:blip r:embed="rId3"/>
                <a:stretch>
                  <a:fillRect l="-1008" t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Space Reduction: Constraint Alignment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CA0D9D6C-264B-1ED1-6EA3-38BCCD8CDA69}"/>
              </a:ext>
            </a:extLst>
          </p:cNvPr>
          <p:cNvSpPr/>
          <p:nvPr/>
        </p:nvSpPr>
        <p:spPr>
          <a:xfrm>
            <a:off x="4562424" y="3791993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43E8BDED-BB98-50C9-1E95-CD250D4A938A}"/>
              </a:ext>
            </a:extLst>
          </p:cNvPr>
          <p:cNvSpPr/>
          <p:nvPr/>
        </p:nvSpPr>
        <p:spPr>
          <a:xfrm>
            <a:off x="4559202" y="2814967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333FD3E8-F4E5-71FE-CC67-91EF46EF475C}"/>
              </a:ext>
            </a:extLst>
          </p:cNvPr>
          <p:cNvSpPr/>
          <p:nvPr/>
        </p:nvSpPr>
        <p:spPr>
          <a:xfrm>
            <a:off x="2669296" y="4283679"/>
            <a:ext cx="477579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AFE4D2-EFF3-6C24-1992-2DF429734D29}"/>
              </a:ext>
            </a:extLst>
          </p:cNvPr>
          <p:cNvSpPr/>
          <p:nvPr/>
        </p:nvSpPr>
        <p:spPr>
          <a:xfrm>
            <a:off x="2481180" y="4269675"/>
            <a:ext cx="6703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A6BF66BA-161C-7DED-31C1-548C46D1EE0D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5400000">
            <a:off x="4724421" y="4206885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CC9967A3-A6DA-2A02-1B2E-3DDA001CC68E}"/>
              </a:ext>
            </a:extLst>
          </p:cNvPr>
          <p:cNvCxnSpPr>
            <a:cxnSpLocks/>
            <a:stCxn id="43" idx="1"/>
            <a:endCxn id="64" idx="3"/>
          </p:cNvCxnSpPr>
          <p:nvPr/>
        </p:nvCxnSpPr>
        <p:spPr>
          <a:xfrm rot="10800000">
            <a:off x="3146875" y="4454340"/>
            <a:ext cx="49483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A8A3C0-65FE-CFEB-BD4E-CD80E0624C0C}"/>
              </a:ext>
            </a:extLst>
          </p:cNvPr>
          <p:cNvCxnSpPr>
            <a:cxnSpLocks/>
            <a:stCxn id="38" idx="3"/>
            <a:endCxn id="69" idx="1"/>
          </p:cNvCxnSpPr>
          <p:nvPr/>
        </p:nvCxnSpPr>
        <p:spPr>
          <a:xfrm>
            <a:off x="5040005" y="3962653"/>
            <a:ext cx="2369462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CC5C9D-D76D-BBF8-FF34-DDB7948E5436}"/>
              </a:ext>
            </a:extLst>
          </p:cNvPr>
          <p:cNvSpPr txBox="1"/>
          <p:nvPr/>
        </p:nvSpPr>
        <p:spPr>
          <a:xfrm>
            <a:off x="1402685" y="2782011"/>
            <a:ext cx="3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upper subgraph: </a:t>
            </a:r>
            <a:r>
              <a:rPr lang="en-US" i="1" dirty="0"/>
              <a:t>p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CA21B-148C-371B-2095-AB0DC336CB58}"/>
              </a:ext>
            </a:extLst>
          </p:cNvPr>
          <p:cNvSpPr txBox="1"/>
          <p:nvPr/>
        </p:nvSpPr>
        <p:spPr>
          <a:xfrm>
            <a:off x="1431986" y="4703175"/>
            <a:ext cx="30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lower subgraph: </a:t>
            </a:r>
            <a:r>
              <a:rPr lang="en-US" i="1" dirty="0"/>
              <a:t>q</a:t>
            </a:r>
            <a:r>
              <a:rPr lang="en-US" dirty="0"/>
              <a:t> 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9C9F413-84A1-9FEB-ED83-5286450AE746}"/>
              </a:ext>
            </a:extLst>
          </p:cNvPr>
          <p:cNvSpPr/>
          <p:nvPr/>
        </p:nvSpPr>
        <p:spPr>
          <a:xfrm>
            <a:off x="4562426" y="3300305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2CAC9ED-AE5E-7803-85E0-8C8A7B7E55E3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rot="5400000">
            <a:off x="4726032" y="3716809"/>
            <a:ext cx="15036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8BB4CE8-EFC3-3E4A-518D-B037A720A5C1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rot="16200000" flipH="1">
            <a:off x="4727595" y="3226684"/>
            <a:ext cx="144018" cy="32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FC7DEFDD-C131-B03C-8C11-A9787DB21DA1}"/>
              </a:ext>
            </a:extLst>
          </p:cNvPr>
          <p:cNvSpPr/>
          <p:nvPr/>
        </p:nvSpPr>
        <p:spPr>
          <a:xfrm>
            <a:off x="3641709" y="4283680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08B7B55-BB97-B5AB-71EC-9D2BCCD94C4F}"/>
              </a:ext>
            </a:extLst>
          </p:cNvPr>
          <p:cNvSpPr/>
          <p:nvPr/>
        </p:nvSpPr>
        <p:spPr>
          <a:xfrm>
            <a:off x="4559202" y="4283680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90F5BAC-5467-5DD2-9CDF-07686ADF3FCF}"/>
              </a:ext>
            </a:extLst>
          </p:cNvPr>
          <p:cNvSpPr/>
          <p:nvPr/>
        </p:nvSpPr>
        <p:spPr>
          <a:xfrm>
            <a:off x="4563989" y="4781352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7820139-FC82-2C59-54E0-1F63549695A2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4722209" y="4700782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E99C44E4-0014-E6DA-0DA9-C1837CEA081D}"/>
              </a:ext>
            </a:extLst>
          </p:cNvPr>
          <p:cNvSpPr/>
          <p:nvPr/>
        </p:nvSpPr>
        <p:spPr>
          <a:xfrm>
            <a:off x="7409467" y="3791993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484404B4-3A6B-D181-E694-8C2778C2C455}"/>
              </a:ext>
            </a:extLst>
          </p:cNvPr>
          <p:cNvSpPr/>
          <p:nvPr/>
        </p:nvSpPr>
        <p:spPr>
          <a:xfrm>
            <a:off x="7406245" y="2814967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063B77E-6F35-00B8-459C-A44A94CC2061}"/>
              </a:ext>
            </a:extLst>
          </p:cNvPr>
          <p:cNvCxnSpPr>
            <a:cxnSpLocks/>
            <a:stCxn id="69" idx="2"/>
            <a:endCxn id="89" idx="0"/>
          </p:cNvCxnSpPr>
          <p:nvPr/>
        </p:nvCxnSpPr>
        <p:spPr>
          <a:xfrm rot="5400000">
            <a:off x="7571464" y="4206885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FF60A4-0B89-B74D-5099-72743022CB4D}"/>
              </a:ext>
            </a:extLst>
          </p:cNvPr>
          <p:cNvSpPr txBox="1"/>
          <p:nvPr/>
        </p:nvSpPr>
        <p:spPr>
          <a:xfrm>
            <a:off x="7962244" y="2786955"/>
            <a:ext cx="3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upper subgraph: </a:t>
            </a:r>
            <a:r>
              <a:rPr lang="en-US" i="1" dirty="0"/>
              <a:t>m</a:t>
            </a:r>
            <a:r>
              <a:rPr lang="en-US" dirty="0"/>
              <a:t> 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FE72C572-7A31-3985-C6BA-8E37F5635889}"/>
              </a:ext>
            </a:extLst>
          </p:cNvPr>
          <p:cNvSpPr/>
          <p:nvPr/>
        </p:nvSpPr>
        <p:spPr>
          <a:xfrm>
            <a:off x="7409469" y="3300305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D4977F76-5F11-E22E-0952-92554708A01F}"/>
              </a:ext>
            </a:extLst>
          </p:cNvPr>
          <p:cNvCxnSpPr>
            <a:cxnSpLocks/>
            <a:stCxn id="80" idx="2"/>
            <a:endCxn id="69" idx="0"/>
          </p:cNvCxnSpPr>
          <p:nvPr/>
        </p:nvCxnSpPr>
        <p:spPr>
          <a:xfrm rot="5400000">
            <a:off x="7573075" y="3716809"/>
            <a:ext cx="15036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8378C9F-2F8F-0D50-E23B-9428CAE51CEE}"/>
              </a:ext>
            </a:extLst>
          </p:cNvPr>
          <p:cNvCxnSpPr>
            <a:cxnSpLocks/>
            <a:stCxn id="70" idx="2"/>
            <a:endCxn id="80" idx="0"/>
          </p:cNvCxnSpPr>
          <p:nvPr/>
        </p:nvCxnSpPr>
        <p:spPr>
          <a:xfrm rot="16200000" flipH="1">
            <a:off x="7574638" y="3226684"/>
            <a:ext cx="144018" cy="32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730F699F-97DF-09BA-6011-C53E697181BA}"/>
              </a:ext>
            </a:extLst>
          </p:cNvPr>
          <p:cNvSpPr/>
          <p:nvPr/>
        </p:nvSpPr>
        <p:spPr>
          <a:xfrm>
            <a:off x="7406245" y="4283680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95E4F0C8-7B81-135D-7860-120530942484}"/>
              </a:ext>
            </a:extLst>
          </p:cNvPr>
          <p:cNvSpPr/>
          <p:nvPr/>
        </p:nvSpPr>
        <p:spPr>
          <a:xfrm>
            <a:off x="7411032" y="4781352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1232366-B764-7D58-39F4-3FB4E651F20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rot="16200000" flipH="1">
            <a:off x="7569252" y="4700782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CF0FBC-ECFD-CBD1-BCE4-A3960F1F05FC}"/>
              </a:ext>
            </a:extLst>
          </p:cNvPr>
          <p:cNvSpPr txBox="1"/>
          <p:nvPr/>
        </p:nvSpPr>
        <p:spPr>
          <a:xfrm>
            <a:off x="7962244" y="4689382"/>
            <a:ext cx="3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#path from upper subgraph: </a:t>
            </a:r>
            <a:r>
              <a:rPr lang="en-US" i="1" dirty="0"/>
              <a:t>n</a:t>
            </a:r>
            <a:endParaRPr lang="en-US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FCE71D3-6EA4-C3F3-BA5E-EAAC45976BEB}"/>
              </a:ext>
            </a:extLst>
          </p:cNvPr>
          <p:cNvCxnSpPr>
            <a:cxnSpLocks/>
            <a:stCxn id="38" idx="1"/>
            <a:endCxn id="43" idx="3"/>
          </p:cNvCxnSpPr>
          <p:nvPr/>
        </p:nvCxnSpPr>
        <p:spPr>
          <a:xfrm rot="10800000" flipV="1">
            <a:off x="4119290" y="3962652"/>
            <a:ext cx="443135" cy="4916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7C88D-8C87-3CF1-4978-20250B0D0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570919" y="1333920"/>
            <a:ext cx="10887458" cy="515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Verification of unmatched sub-paths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Is this specification-feature-checking performed in the other subgraphs?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 Improvement in Path Matching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CA0D9D6C-264B-1ED1-6EA3-38BCCD8CDA69}"/>
              </a:ext>
            </a:extLst>
          </p:cNvPr>
          <p:cNvSpPr/>
          <p:nvPr/>
        </p:nvSpPr>
        <p:spPr>
          <a:xfrm>
            <a:off x="4536461" y="1939256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333FD3E8-F4E5-71FE-CC67-91EF46EF475C}"/>
              </a:ext>
            </a:extLst>
          </p:cNvPr>
          <p:cNvSpPr/>
          <p:nvPr/>
        </p:nvSpPr>
        <p:spPr>
          <a:xfrm>
            <a:off x="2643333" y="2430942"/>
            <a:ext cx="477579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AFE4D2-EFF3-6C24-1992-2DF429734D29}"/>
              </a:ext>
            </a:extLst>
          </p:cNvPr>
          <p:cNvSpPr/>
          <p:nvPr/>
        </p:nvSpPr>
        <p:spPr>
          <a:xfrm>
            <a:off x="2455217" y="2416938"/>
            <a:ext cx="6703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A6BF66BA-161C-7DED-31C1-548C46D1EE0D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5400000">
            <a:off x="4698458" y="2354148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CC9967A3-A6DA-2A02-1B2E-3DDA001CC68E}"/>
              </a:ext>
            </a:extLst>
          </p:cNvPr>
          <p:cNvCxnSpPr>
            <a:cxnSpLocks/>
            <a:stCxn id="43" idx="1"/>
            <a:endCxn id="64" idx="3"/>
          </p:cNvCxnSpPr>
          <p:nvPr/>
        </p:nvCxnSpPr>
        <p:spPr>
          <a:xfrm rot="10800000">
            <a:off x="3120912" y="2601603"/>
            <a:ext cx="49483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A8A3C0-65FE-CFEB-BD4E-CD80E0624C0C}"/>
              </a:ext>
            </a:extLst>
          </p:cNvPr>
          <p:cNvCxnSpPr>
            <a:cxnSpLocks/>
            <a:stCxn id="38" idx="3"/>
            <a:endCxn id="69" idx="1"/>
          </p:cNvCxnSpPr>
          <p:nvPr/>
        </p:nvCxnSpPr>
        <p:spPr>
          <a:xfrm>
            <a:off x="5014042" y="2109916"/>
            <a:ext cx="2369462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FC7DEFDD-C131-B03C-8C11-A9787DB21DA1}"/>
              </a:ext>
            </a:extLst>
          </p:cNvPr>
          <p:cNvSpPr/>
          <p:nvPr/>
        </p:nvSpPr>
        <p:spPr>
          <a:xfrm>
            <a:off x="3615746" y="2430943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08B7B55-BB97-B5AB-71EC-9D2BCCD94C4F}"/>
              </a:ext>
            </a:extLst>
          </p:cNvPr>
          <p:cNvSpPr/>
          <p:nvPr/>
        </p:nvSpPr>
        <p:spPr>
          <a:xfrm>
            <a:off x="4533239" y="2430943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90F5BAC-5467-5DD2-9CDF-07686ADF3FCF}"/>
              </a:ext>
            </a:extLst>
          </p:cNvPr>
          <p:cNvSpPr/>
          <p:nvPr/>
        </p:nvSpPr>
        <p:spPr>
          <a:xfrm>
            <a:off x="4538026" y="2928615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7820139-FC82-2C59-54E0-1F63549695A2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4696246" y="2848045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E99C44E4-0014-E6DA-0DA9-C1837CEA081D}"/>
              </a:ext>
            </a:extLst>
          </p:cNvPr>
          <p:cNvSpPr/>
          <p:nvPr/>
        </p:nvSpPr>
        <p:spPr>
          <a:xfrm>
            <a:off x="7383504" y="1939256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063B77E-6F35-00B8-459C-A44A94CC2061}"/>
              </a:ext>
            </a:extLst>
          </p:cNvPr>
          <p:cNvCxnSpPr>
            <a:cxnSpLocks/>
            <a:stCxn id="69" idx="2"/>
            <a:endCxn id="89" idx="0"/>
          </p:cNvCxnSpPr>
          <p:nvPr/>
        </p:nvCxnSpPr>
        <p:spPr>
          <a:xfrm rot="5400000">
            <a:off x="7545501" y="2354148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730F699F-97DF-09BA-6011-C53E697181BA}"/>
              </a:ext>
            </a:extLst>
          </p:cNvPr>
          <p:cNvSpPr/>
          <p:nvPr/>
        </p:nvSpPr>
        <p:spPr>
          <a:xfrm>
            <a:off x="7380282" y="2430943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95E4F0C8-7B81-135D-7860-120530942484}"/>
              </a:ext>
            </a:extLst>
          </p:cNvPr>
          <p:cNvSpPr/>
          <p:nvPr/>
        </p:nvSpPr>
        <p:spPr>
          <a:xfrm>
            <a:off x="7385069" y="2928615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1232366-B764-7D58-39F4-3FB4E651F20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rot="16200000" flipH="1">
            <a:off x="7543289" y="2848045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FCE71D3-6EA4-C3F3-BA5E-EAAC45976BEB}"/>
              </a:ext>
            </a:extLst>
          </p:cNvPr>
          <p:cNvCxnSpPr>
            <a:cxnSpLocks/>
            <a:stCxn id="38" idx="1"/>
            <a:endCxn id="43" idx="3"/>
          </p:cNvCxnSpPr>
          <p:nvPr/>
        </p:nvCxnSpPr>
        <p:spPr>
          <a:xfrm rot="10800000" flipV="1">
            <a:off x="4093327" y="2109915"/>
            <a:ext cx="443135" cy="4916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CFBDB4C-FA18-A753-1009-B521FA4CCE8F}"/>
              </a:ext>
            </a:extLst>
          </p:cNvPr>
          <p:cNvSpPr/>
          <p:nvPr/>
        </p:nvSpPr>
        <p:spPr>
          <a:xfrm>
            <a:off x="4531674" y="5016971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37C703C-3270-4DC7-A83F-C321B1B0F041}"/>
              </a:ext>
            </a:extLst>
          </p:cNvPr>
          <p:cNvSpPr/>
          <p:nvPr/>
        </p:nvSpPr>
        <p:spPr>
          <a:xfrm>
            <a:off x="4528452" y="4039945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1539548-F53F-50EC-0030-F5E0CF491C3C}"/>
              </a:ext>
            </a:extLst>
          </p:cNvPr>
          <p:cNvSpPr/>
          <p:nvPr/>
        </p:nvSpPr>
        <p:spPr>
          <a:xfrm>
            <a:off x="2638546" y="5508657"/>
            <a:ext cx="477579" cy="341320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1A6C6-0BE4-5144-0F31-262E86AB4A3D}"/>
              </a:ext>
            </a:extLst>
          </p:cNvPr>
          <p:cNvSpPr/>
          <p:nvPr/>
        </p:nvSpPr>
        <p:spPr>
          <a:xfrm>
            <a:off x="2450430" y="5494653"/>
            <a:ext cx="6703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521454-D519-554A-EA32-3AC459E0F94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4693671" y="5431863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9E62DD8-59A0-6411-7EF5-D983A9B0EC87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3116125" y="5679318"/>
            <a:ext cx="49483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CAF6B85-3B63-26FF-23F2-11298A83885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5009255" y="5187631"/>
            <a:ext cx="2369462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00ED49-8D51-F1E5-C222-5AD6E474B845}"/>
              </a:ext>
            </a:extLst>
          </p:cNvPr>
          <p:cNvSpPr/>
          <p:nvPr/>
        </p:nvSpPr>
        <p:spPr>
          <a:xfrm>
            <a:off x="4531676" y="4525283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DF2EC5F-EDAB-50CF-8A72-5B0B4BA90421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4695282" y="4941787"/>
            <a:ext cx="15036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DCE4EBE-FA28-975F-EF87-9733861388A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696845" y="4451662"/>
            <a:ext cx="144018" cy="32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99D81C1-53D6-DE79-3DAC-A3DEC35BA884}"/>
              </a:ext>
            </a:extLst>
          </p:cNvPr>
          <p:cNvSpPr/>
          <p:nvPr/>
        </p:nvSpPr>
        <p:spPr>
          <a:xfrm>
            <a:off x="3610959" y="5508658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0F919EC-D664-EF19-8CAF-F2368972029C}"/>
              </a:ext>
            </a:extLst>
          </p:cNvPr>
          <p:cNvSpPr/>
          <p:nvPr/>
        </p:nvSpPr>
        <p:spPr>
          <a:xfrm>
            <a:off x="4528452" y="5508658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7AA4CB1-9B12-9BD7-5821-DA965D17C552}"/>
              </a:ext>
            </a:extLst>
          </p:cNvPr>
          <p:cNvSpPr/>
          <p:nvPr/>
        </p:nvSpPr>
        <p:spPr>
          <a:xfrm>
            <a:off x="4533239" y="6006330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FB1593-33A5-DD5C-6BAD-666A7049011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4691459" y="5925760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0F95491-3F94-94F5-8AD0-EB382AE4F6DF}"/>
              </a:ext>
            </a:extLst>
          </p:cNvPr>
          <p:cNvSpPr/>
          <p:nvPr/>
        </p:nvSpPr>
        <p:spPr>
          <a:xfrm>
            <a:off x="7378717" y="5016971"/>
            <a:ext cx="477581" cy="34132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48F582A-01E4-C3CE-7510-F8DCEA57C142}"/>
              </a:ext>
            </a:extLst>
          </p:cNvPr>
          <p:cNvSpPr/>
          <p:nvPr/>
        </p:nvSpPr>
        <p:spPr>
          <a:xfrm>
            <a:off x="7375495" y="4039945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72A671F-4DC0-F5C1-64FC-7743B3E4791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7540714" y="5431863"/>
            <a:ext cx="150367" cy="3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7C641AB1-A7F6-FDBD-5B4E-E5B5EDE48437}"/>
              </a:ext>
            </a:extLst>
          </p:cNvPr>
          <p:cNvSpPr/>
          <p:nvPr/>
        </p:nvSpPr>
        <p:spPr>
          <a:xfrm>
            <a:off x="7378719" y="4525283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3894CB1-585C-1C1E-A5D7-A3409A05FA36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5400000">
            <a:off x="7542325" y="4941787"/>
            <a:ext cx="15036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3C8D166-B8E0-9984-0941-8FD0F2A04FD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7543888" y="4451662"/>
            <a:ext cx="144018" cy="32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491FC8B-8997-7D7A-0FF3-9EF863AF21A3}"/>
              </a:ext>
            </a:extLst>
          </p:cNvPr>
          <p:cNvSpPr/>
          <p:nvPr/>
        </p:nvSpPr>
        <p:spPr>
          <a:xfrm>
            <a:off x="7375495" y="5508658"/>
            <a:ext cx="477580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50007043-A769-CDBA-EC0C-DCF6AECC9F52}"/>
              </a:ext>
            </a:extLst>
          </p:cNvPr>
          <p:cNvSpPr/>
          <p:nvPr/>
        </p:nvSpPr>
        <p:spPr>
          <a:xfrm>
            <a:off x="7380282" y="6006330"/>
            <a:ext cx="477580" cy="34132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7FB59A1-33F1-FA35-A81B-D2571194CF1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7538502" y="5925760"/>
            <a:ext cx="156352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C083795-437C-4EEA-25F9-16EA8787B001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rot="10800000" flipV="1">
            <a:off x="4088540" y="5187630"/>
            <a:ext cx="443135" cy="4916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97B5B7-8DCE-4A2E-5AF1-9FA6903E3B56}"/>
              </a:ext>
            </a:extLst>
          </p:cNvPr>
          <p:cNvSpPr/>
          <p:nvPr/>
        </p:nvSpPr>
        <p:spPr>
          <a:xfrm>
            <a:off x="3615746" y="2416938"/>
            <a:ext cx="477580" cy="3693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5E5756-93CC-4A03-A26D-F981B9867B9F}"/>
              </a:ext>
            </a:extLst>
          </p:cNvPr>
          <p:cNvSpPr/>
          <p:nvPr/>
        </p:nvSpPr>
        <p:spPr>
          <a:xfrm>
            <a:off x="3610220" y="5494651"/>
            <a:ext cx="477580" cy="3693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F1EF595-2E97-C6D3-4838-842F976212A7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7856299" y="4695943"/>
            <a:ext cx="195238" cy="47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138BE6A-93B5-D708-CDA0-77CE4A407B9F}"/>
              </a:ext>
            </a:extLst>
          </p:cNvPr>
          <p:cNvSpPr/>
          <p:nvPr/>
        </p:nvSpPr>
        <p:spPr>
          <a:xfrm>
            <a:off x="8051537" y="4530070"/>
            <a:ext cx="477581" cy="341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7785E3-83E9-7117-C3C8-0D8E1716A319}"/>
              </a:ext>
            </a:extLst>
          </p:cNvPr>
          <p:cNvSpPr/>
          <p:nvPr/>
        </p:nvSpPr>
        <p:spPr>
          <a:xfrm>
            <a:off x="8051538" y="4511277"/>
            <a:ext cx="477580" cy="3693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BA72D9C-A7E7-0C71-1D96-4575E2AC1662}"/>
              </a:ext>
            </a:extLst>
          </p:cNvPr>
          <p:cNvCxnSpPr>
            <a:cxnSpLocks/>
            <a:stCxn id="42" idx="2"/>
            <a:endCxn id="21" idx="3"/>
          </p:cNvCxnSpPr>
          <p:nvPr/>
        </p:nvCxnSpPr>
        <p:spPr>
          <a:xfrm rot="5400000">
            <a:off x="7915193" y="4812495"/>
            <a:ext cx="316241" cy="43403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709FB76-902E-219A-8C4A-6C43BBECDF03}"/>
              </a:ext>
            </a:extLst>
          </p:cNvPr>
          <p:cNvSpPr txBox="1"/>
          <p:nvPr/>
        </p:nvSpPr>
        <p:spPr>
          <a:xfrm>
            <a:off x="8805744" y="4372777"/>
            <a:ext cx="24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Unmatched path from other subgraphs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3E315-F0E6-83B1-053D-09EE17ECE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9" grpId="0" animBg="1"/>
      <p:bldP spid="30" grpId="0" animBg="1"/>
      <p:bldP spid="35" grpId="0" animBg="1"/>
      <p:bldP spid="37" grpId="0" animBg="1"/>
      <p:bldP spid="42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Tasks in two-step searching space reduction</a:t>
            </a:r>
          </a:p>
          <a:p>
            <a:pPr lvl="1"/>
            <a:r>
              <a:rPr lang="en-US" dirty="0"/>
              <a:t>Specification-related constraint identification</a:t>
            </a:r>
          </a:p>
          <a:p>
            <a:pPr lvl="1"/>
            <a:r>
              <a:rPr lang="en-US" dirty="0"/>
              <a:t>Cross-project constraint alignment</a:t>
            </a:r>
          </a:p>
          <a:p>
            <a:endParaRPr lang="en-US" b="1" dirty="0"/>
          </a:p>
          <a:p>
            <a:r>
              <a:rPr lang="en-US" b="1" dirty="0"/>
              <a:t>Challenge</a:t>
            </a:r>
          </a:p>
          <a:p>
            <a:pPr lvl="1"/>
            <a:r>
              <a:rPr lang="en-US" dirty="0"/>
              <a:t>Specification-checking in different projects: differences in naming, code structure,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Comprehension Component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E5360-2F22-8301-5ECB-17D9A6EF3BF8}"/>
              </a:ext>
            </a:extLst>
          </p:cNvPr>
          <p:cNvSpPr txBox="1"/>
          <p:nvPr/>
        </p:nvSpPr>
        <p:spPr>
          <a:xfrm>
            <a:off x="4420647" y="4739136"/>
            <a:ext cx="3197508" cy="14773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LLVM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WebKit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tierSupportsSIMD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AA876-F48A-4D79-D748-873984F5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477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Traditional learning models</a:t>
            </a:r>
          </a:p>
          <a:p>
            <a:pPr lvl="1"/>
            <a:r>
              <a:rPr lang="en-US" dirty="0"/>
              <a:t>Inputs could be code text, program dependency graph, code property graph, etc.</a:t>
            </a:r>
          </a:p>
          <a:p>
            <a:pPr lvl="1"/>
            <a:r>
              <a:rPr lang="en-US" dirty="0"/>
              <a:t>Such models require massive amounts of high-quality training data</a:t>
            </a:r>
          </a:p>
          <a:p>
            <a:pPr lvl="1"/>
            <a:r>
              <a:rPr lang="en-US" dirty="0"/>
              <a:t>Training data not enough for compiler and runtime code alignment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b="1" dirty="0"/>
              <a:t>Pre-trained models: </a:t>
            </a:r>
          </a:p>
          <a:p>
            <a:pPr lvl="1"/>
            <a:r>
              <a:rPr lang="en-US" dirty="0"/>
              <a:t>E.g., generative pre-trained transformers (GPTs)</a:t>
            </a:r>
          </a:p>
          <a:p>
            <a:pPr lvl="1"/>
            <a:r>
              <a:rPr lang="en-US" dirty="0"/>
              <a:t>Trained on extensive and diverse datasets</a:t>
            </a:r>
          </a:p>
          <a:p>
            <a:pPr lvl="1"/>
            <a:r>
              <a:rPr lang="en-US" dirty="0"/>
              <a:t>No necessary requirements for massive amounts of training data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Able capture a broad range of code patterns</a:t>
            </a: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Learning-based Code Comprehension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5D64D-1506-91E0-1596-B17986116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2"/>
            <a:ext cx="10887458" cy="17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Inherent problems</a:t>
            </a:r>
          </a:p>
          <a:p>
            <a:pPr lvl="1"/>
            <a:r>
              <a:rPr lang="en-US" dirty="0"/>
              <a:t>E.g., hallucination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 Improvement</a:t>
            </a:r>
          </a:p>
        </p:txBody>
      </p:sp>
      <p:pic>
        <p:nvPicPr>
          <p:cNvPr id="2050" name="Picture 2" descr="ChatGPT - Wikipedia">
            <a:extLst>
              <a:ext uri="{FF2B5EF4-FFF2-40B4-BE49-F238E27FC236}">
                <a16:creationId xmlns:a16="http://schemas.microsoft.com/office/drawing/2014/main" id="{5BB7CF14-CA40-C678-8F3F-504EF8A7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93" y="342900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 User icon PNG and SVG Vector Free Download">
            <a:extLst>
              <a:ext uri="{FF2B5EF4-FFF2-40B4-BE49-F238E27FC236}">
                <a16:creationId xmlns:a16="http://schemas.microsoft.com/office/drawing/2014/main" id="{721DAA42-2095-5E66-87A3-A380FBF4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89" y="3525490"/>
            <a:ext cx="768759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BFFE531-C0A4-5022-CFB0-890B5E71473B}"/>
              </a:ext>
            </a:extLst>
          </p:cNvPr>
          <p:cNvSpPr/>
          <p:nvPr/>
        </p:nvSpPr>
        <p:spPr>
          <a:xfrm>
            <a:off x="2741268" y="2712222"/>
            <a:ext cx="2437523" cy="81326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 does </a:t>
            </a:r>
            <a:r>
              <a:rPr lang="en-US" altLang="zh-CN" dirty="0" err="1"/>
              <a:t>isVoid</a:t>
            </a:r>
            <a:r>
              <a:rPr lang="en-US" altLang="zh-CN" dirty="0"/>
              <a:t>() mean?</a:t>
            </a:r>
            <a:endParaRPr lang="en-US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2677BB6-133F-8D2A-A9F6-A6F979B00FA0}"/>
              </a:ext>
            </a:extLst>
          </p:cNvPr>
          <p:cNvSpPr/>
          <p:nvPr/>
        </p:nvSpPr>
        <p:spPr>
          <a:xfrm flipH="1">
            <a:off x="5724123" y="2317527"/>
            <a:ext cx="2983388" cy="813268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 checks whether a variable is empty.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C01F0-9DEA-8FF2-7074-2A0A7243D9A5}"/>
              </a:ext>
            </a:extLst>
          </p:cNvPr>
          <p:cNvSpPr txBox="1"/>
          <p:nvPr/>
        </p:nvSpPr>
        <p:spPr>
          <a:xfrm>
            <a:off x="3705164" y="4867704"/>
            <a:ext cx="4037918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Check whether a function has a return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isVoid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30FD3-ACF8-C11A-53AA-7CC90C7B2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1"/>
            <a:ext cx="10887458" cy="475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Input (Prompt)</a:t>
            </a:r>
          </a:p>
          <a:p>
            <a:pPr lvl="1"/>
            <a:r>
              <a:rPr lang="en-US" dirty="0"/>
              <a:t>Conditions: E.g., the full if statement</a:t>
            </a:r>
          </a:p>
          <a:p>
            <a:pPr lvl="1"/>
            <a:r>
              <a:rPr lang="en-US" dirty="0"/>
              <a:t>Context: E.g., located function names, nearby codes</a:t>
            </a:r>
          </a:p>
          <a:p>
            <a:pPr lvl="1"/>
            <a:r>
              <a:rPr lang="en-US" dirty="0"/>
              <a:t>Define: Included function definitions</a:t>
            </a:r>
          </a:p>
          <a:p>
            <a:pPr lvl="1"/>
            <a:r>
              <a:rPr lang="en-US" dirty="0"/>
              <a:t>Background: Project name, file name</a:t>
            </a:r>
          </a:p>
          <a:p>
            <a:r>
              <a:rPr lang="en-US" b="1" dirty="0"/>
              <a:t>Extra Knowledge (Retrieval-augmented generation, RAG) </a:t>
            </a:r>
          </a:p>
          <a:p>
            <a:pPr lvl="1"/>
            <a:r>
              <a:rPr lang="en-US" dirty="0"/>
              <a:t>Project Documents (if applicable)</a:t>
            </a:r>
          </a:p>
          <a:p>
            <a:pPr lvl="1"/>
            <a:r>
              <a:rPr lang="en-US" dirty="0"/>
              <a:t>SPEC Documents (if applicable)</a:t>
            </a:r>
          </a:p>
          <a:p>
            <a:r>
              <a:rPr lang="en-US" b="1" dirty="0"/>
              <a:t>Prompt Skills</a:t>
            </a:r>
          </a:p>
          <a:p>
            <a:pPr lvl="1"/>
            <a:r>
              <a:rPr lang="en-US" dirty="0"/>
              <a:t>E.g., Few shot learning, chain-of-thought prompting, structure prompting,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 Improvement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CED1D-DA19-A870-D4D4-87E60C704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F8B7FE-330C-95CF-4C21-D2CB58352F77}"/>
              </a:ext>
            </a:extLst>
          </p:cNvPr>
          <p:cNvSpPr txBox="1">
            <a:spLocks/>
          </p:cNvSpPr>
          <p:nvPr/>
        </p:nvSpPr>
        <p:spPr>
          <a:xfrm>
            <a:off x="990598" y="1629681"/>
            <a:ext cx="10887458" cy="475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Problem formulation</a:t>
            </a:r>
          </a:p>
          <a:p>
            <a:pPr lvl="1"/>
            <a:r>
              <a:rPr lang="en-US" altLang="zh-CN" dirty="0"/>
              <a:t>First to formulate the problem of implementation inconsistency of </a:t>
            </a:r>
            <a:r>
              <a:rPr lang="en-US" dirty="0" err="1"/>
              <a:t>WebAssembly</a:t>
            </a:r>
            <a:r>
              <a:rPr lang="en-US" altLang="zh-CN" dirty="0"/>
              <a:t> specification in compilers and runtimes</a:t>
            </a:r>
          </a:p>
          <a:p>
            <a:r>
              <a:rPr lang="en-US" b="1" dirty="0"/>
              <a:t>Matching</a:t>
            </a:r>
          </a:p>
          <a:p>
            <a:pPr lvl="1"/>
            <a:r>
              <a:rPr lang="en-US" altLang="zh-CN" dirty="0"/>
              <a:t>Deduce program dependency graph for searching space reduction</a:t>
            </a:r>
          </a:p>
          <a:p>
            <a:pPr lvl="1"/>
            <a:r>
              <a:rPr lang="en-US" altLang="zh-CN" dirty="0"/>
              <a:t>Leverage node alignment as h</a:t>
            </a:r>
            <a:r>
              <a:rPr lang="en-US" dirty="0"/>
              <a:t>euristic guidance for subgraph matching</a:t>
            </a:r>
          </a:p>
          <a:p>
            <a:pPr lvl="1"/>
            <a:r>
              <a:rPr lang="en-US" dirty="0"/>
              <a:t>Utilize GPT as code comprehension component</a:t>
            </a:r>
          </a:p>
          <a:p>
            <a:r>
              <a:rPr lang="en-US" altLang="zh-CN" b="1" dirty="0"/>
              <a:t>Engine</a:t>
            </a:r>
            <a:endParaRPr lang="en-US" b="1" dirty="0"/>
          </a:p>
          <a:p>
            <a:pPr lvl="1"/>
            <a:r>
              <a:rPr lang="en-US" altLang="zh-CN" dirty="0"/>
              <a:t>Propose an intelligent source code cross-checking system for detecting WASM specification implementation inconsistencies</a:t>
            </a:r>
            <a:endParaRPr lang="en-US" dirty="0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Goals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8802-5297-5C6A-34CD-560E9F805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93" y="1201431"/>
            <a:ext cx="10515599" cy="3154879"/>
          </a:xfrm>
        </p:spPr>
        <p:txBody>
          <a:bodyPr>
            <a:noAutofit/>
          </a:bodyPr>
          <a:lstStyle/>
          <a:p>
            <a:r>
              <a:rPr lang="en-US" dirty="0"/>
              <a:t>From specific to broader data structures in information flow tasks:</a:t>
            </a:r>
          </a:p>
          <a:p>
            <a:pPr lvl="1"/>
            <a:r>
              <a:rPr lang="en-US" b="1" dirty="0"/>
              <a:t>[1: Sequence]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accelerate information flow tracking by identifying linear order?</a:t>
            </a:r>
          </a:p>
          <a:p>
            <a:pPr lvl="1"/>
            <a:r>
              <a:rPr lang="en-US" b="1" dirty="0"/>
              <a:t>[2: Partial Order Graph]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streamlining information flow identification in partial order graphs?</a:t>
            </a:r>
          </a:p>
          <a:p>
            <a:pPr lvl="1"/>
            <a:r>
              <a:rPr lang="en-US" b="1" dirty="0"/>
              <a:t>[3: Proposed Work – General Digraph]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optimize analysis with information flows in direct graphs for specified task?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2E2ECD-3D94-87A9-78F0-05CFAD6D7DEE}"/>
              </a:ext>
            </a:extLst>
          </p:cNvPr>
          <p:cNvSpPr/>
          <p:nvPr/>
        </p:nvSpPr>
        <p:spPr>
          <a:xfrm>
            <a:off x="2181101" y="437435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AC148A-188C-D546-8473-8908B5758F7B}"/>
              </a:ext>
            </a:extLst>
          </p:cNvPr>
          <p:cNvSpPr/>
          <p:nvPr/>
        </p:nvSpPr>
        <p:spPr>
          <a:xfrm>
            <a:off x="2181101" y="47464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634157-08AD-9B96-E849-3AD8148EBFC8}"/>
              </a:ext>
            </a:extLst>
          </p:cNvPr>
          <p:cNvSpPr/>
          <p:nvPr/>
        </p:nvSpPr>
        <p:spPr>
          <a:xfrm>
            <a:off x="2181100" y="511854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6E5FF-937B-23FB-2A8A-DEA73C6F1421}"/>
              </a:ext>
            </a:extLst>
          </p:cNvPr>
          <p:cNvSpPr/>
          <p:nvPr/>
        </p:nvSpPr>
        <p:spPr>
          <a:xfrm>
            <a:off x="2181099" y="549063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B949E-1B85-BC93-617C-6CC9ACB36C04}"/>
              </a:ext>
            </a:extLst>
          </p:cNvPr>
          <p:cNvSpPr/>
          <p:nvPr/>
        </p:nvSpPr>
        <p:spPr>
          <a:xfrm>
            <a:off x="2181098" y="586273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6C165-5A06-8B6E-38AE-81638B67BC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272146" y="4560402"/>
            <a:ext cx="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EE07B-7B9E-BCBA-283B-07751CBAB4A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72145" y="4932496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F8EE9-D5C2-19AC-1F15-D93C00AA8AF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272144" y="5304590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761FD-5BAA-C0A7-9883-77D6645C043A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272143" y="5676684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473B3-5641-CEA3-C038-25A83F2A86BD}"/>
              </a:ext>
            </a:extLst>
          </p:cNvPr>
          <p:cNvSpPr txBox="1"/>
          <p:nvPr/>
        </p:nvSpPr>
        <p:spPr>
          <a:xfrm>
            <a:off x="922224" y="6048778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Sequence (Linear Order)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897427-31C9-C7D3-C9EA-2439D6396659}"/>
              </a:ext>
            </a:extLst>
          </p:cNvPr>
          <p:cNvSpPr/>
          <p:nvPr/>
        </p:nvSpPr>
        <p:spPr>
          <a:xfrm>
            <a:off x="5923804" y="437435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5D2936-9B6F-A723-0754-F6CF4D631258}"/>
              </a:ext>
            </a:extLst>
          </p:cNvPr>
          <p:cNvSpPr/>
          <p:nvPr/>
        </p:nvSpPr>
        <p:spPr>
          <a:xfrm>
            <a:off x="5741712" y="47464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294837-20C3-96DE-A3C1-8A409ED8C0C2}"/>
              </a:ext>
            </a:extLst>
          </p:cNvPr>
          <p:cNvSpPr/>
          <p:nvPr/>
        </p:nvSpPr>
        <p:spPr>
          <a:xfrm>
            <a:off x="6086108" y="47464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90FAB1-0A87-F01A-5D1E-E403D0D9415E}"/>
              </a:ext>
            </a:extLst>
          </p:cNvPr>
          <p:cNvSpPr/>
          <p:nvPr/>
        </p:nvSpPr>
        <p:spPr>
          <a:xfrm>
            <a:off x="5923804" y="511854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EC782E-E5DB-8283-63CB-CC8D05E51A06}"/>
              </a:ext>
            </a:extLst>
          </p:cNvPr>
          <p:cNvSpPr/>
          <p:nvPr/>
        </p:nvSpPr>
        <p:spPr>
          <a:xfrm>
            <a:off x="5918854" y="549063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71ED3F-D88E-0C13-DBCB-78DD61BB04D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5832757" y="4560402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FABDEB-39CC-FF9B-9C86-73704B5418C4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923801" y="4839472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6D84F9-4129-6FB9-82DC-1E9316D62F9B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6014849" y="4932495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3F17E0-5E26-BEB5-26E3-CCA6C6490834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6009899" y="5304590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B3F92-547D-FFEF-54E5-306288AE21D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6014849" y="4560402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581EA6-E64C-4A9F-1C4E-A6AF4605FBD2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5832757" y="4932496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97B2D8-2511-6693-A936-429BF27F9629}"/>
              </a:ext>
            </a:extLst>
          </p:cNvPr>
          <p:cNvSpPr txBox="1"/>
          <p:nvPr/>
        </p:nvSpPr>
        <p:spPr>
          <a:xfrm>
            <a:off x="4887876" y="604877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2. Partial Order Graph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D89D18-9335-614A-FC20-2158DAC62F4A}"/>
              </a:ext>
            </a:extLst>
          </p:cNvPr>
          <p:cNvSpPr/>
          <p:nvPr/>
        </p:nvSpPr>
        <p:spPr>
          <a:xfrm>
            <a:off x="5915888" y="586195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279C09-B640-BF5A-638F-A03B68A9E162}"/>
              </a:ext>
            </a:extLst>
          </p:cNvPr>
          <p:cNvCxnSpPr>
            <a:cxnSpLocks/>
            <a:stCxn id="26" idx="4"/>
            <a:endCxn id="47" idx="0"/>
          </p:cNvCxnSpPr>
          <p:nvPr/>
        </p:nvCxnSpPr>
        <p:spPr>
          <a:xfrm flipH="1">
            <a:off x="6006933" y="5676684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5B6354B-A077-C2F4-B9B3-4AE3B0BE3F71}"/>
              </a:ext>
            </a:extLst>
          </p:cNvPr>
          <p:cNvSpPr/>
          <p:nvPr/>
        </p:nvSpPr>
        <p:spPr>
          <a:xfrm>
            <a:off x="9619009" y="437435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099B15D-123A-FB18-3704-5619C46D4407}"/>
              </a:ext>
            </a:extLst>
          </p:cNvPr>
          <p:cNvSpPr/>
          <p:nvPr/>
        </p:nvSpPr>
        <p:spPr>
          <a:xfrm>
            <a:off x="9436917" y="47464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D798C9-A850-921A-AF1F-DF289DCF1DF3}"/>
              </a:ext>
            </a:extLst>
          </p:cNvPr>
          <p:cNvSpPr/>
          <p:nvPr/>
        </p:nvSpPr>
        <p:spPr>
          <a:xfrm>
            <a:off x="9781313" y="474644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EF8881-0282-C42F-7BDC-AB87034F7845}"/>
              </a:ext>
            </a:extLst>
          </p:cNvPr>
          <p:cNvSpPr/>
          <p:nvPr/>
        </p:nvSpPr>
        <p:spPr>
          <a:xfrm>
            <a:off x="9619009" y="511854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F8511D-D6E1-F36D-2C94-241326112623}"/>
              </a:ext>
            </a:extLst>
          </p:cNvPr>
          <p:cNvSpPr/>
          <p:nvPr/>
        </p:nvSpPr>
        <p:spPr>
          <a:xfrm>
            <a:off x="9614059" y="549063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C7EA5F-6296-E7E6-72C0-D4C96B7ED346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9527962" y="4560402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C091E2-7D7F-C205-C9BC-B403A06A6330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9619006" y="4839472"/>
            <a:ext cx="172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3E1F64-D405-25B1-56EA-E5D90CCAA13A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 flipH="1">
            <a:off x="9710054" y="4932495"/>
            <a:ext cx="162304" cy="1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A5B0FA-7B72-9762-7BCF-F6211E94ADD8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9705104" y="5304590"/>
            <a:ext cx="495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42D7D1-F3DF-4B41-C46D-FE889061BE3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9710054" y="4560402"/>
            <a:ext cx="162304" cy="18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FAA4F0-93D7-B746-C597-BF8B5EFE9233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9527962" y="4932496"/>
            <a:ext cx="182092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433175A-B042-3F14-FF3D-1E6CDF5DC382}"/>
              </a:ext>
            </a:extLst>
          </p:cNvPr>
          <p:cNvSpPr/>
          <p:nvPr/>
        </p:nvSpPr>
        <p:spPr>
          <a:xfrm>
            <a:off x="9611093" y="586195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4A2194-732F-6E22-5247-61E1F9627E98}"/>
              </a:ext>
            </a:extLst>
          </p:cNvPr>
          <p:cNvCxnSpPr>
            <a:cxnSpLocks/>
            <a:stCxn id="56" idx="4"/>
            <a:endCxn id="63" idx="0"/>
          </p:cNvCxnSpPr>
          <p:nvPr/>
        </p:nvCxnSpPr>
        <p:spPr>
          <a:xfrm flipH="1">
            <a:off x="9702138" y="5676684"/>
            <a:ext cx="2966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F34B7E1-8260-24C2-3BAA-4B6422D5E577}"/>
              </a:ext>
            </a:extLst>
          </p:cNvPr>
          <p:cNvCxnSpPr>
            <a:cxnSpLocks/>
            <a:stCxn id="63" idx="6"/>
            <a:endCxn id="54" idx="6"/>
          </p:cNvCxnSpPr>
          <p:nvPr/>
        </p:nvCxnSpPr>
        <p:spPr>
          <a:xfrm flipV="1">
            <a:off x="9793182" y="4839472"/>
            <a:ext cx="170220" cy="1115502"/>
          </a:xfrm>
          <a:prstGeom prst="curvedConnector3">
            <a:avLst>
              <a:gd name="adj1" fmla="val 234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FCFC86-B913-2ABA-8405-99ACDFEA0295}"/>
              </a:ext>
            </a:extLst>
          </p:cNvPr>
          <p:cNvSpPr txBox="1"/>
          <p:nvPr/>
        </p:nvSpPr>
        <p:spPr>
          <a:xfrm>
            <a:off x="8741618" y="6047216"/>
            <a:ext cx="19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3. General Digraph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564D2CD-27CF-BEA7-1C47-4EC7D5B944B2}"/>
              </a:ext>
            </a:extLst>
          </p:cNvPr>
          <p:cNvSpPr/>
          <p:nvPr/>
        </p:nvSpPr>
        <p:spPr>
          <a:xfrm>
            <a:off x="3792187" y="5118543"/>
            <a:ext cx="601683" cy="2347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CEB922C-F930-5E5D-7CB9-648A0E663598}"/>
              </a:ext>
            </a:extLst>
          </p:cNvPr>
          <p:cNvSpPr/>
          <p:nvPr/>
        </p:nvSpPr>
        <p:spPr>
          <a:xfrm>
            <a:off x="7758544" y="5118542"/>
            <a:ext cx="601683" cy="2347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05DBA2B-BBDD-3958-0ADA-E920E81FE46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Reduction in Information 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AA92-3DBB-C8FE-1F01-5B4E06D9A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93" y="1201431"/>
            <a:ext cx="10515599" cy="4897617"/>
          </a:xfrm>
        </p:spPr>
        <p:txBody>
          <a:bodyPr>
            <a:noAutofit/>
          </a:bodyPr>
          <a:lstStyle/>
          <a:p>
            <a:r>
              <a:rPr lang="en-US" b="1" dirty="0"/>
              <a:t>We improve the </a:t>
            </a:r>
            <a:r>
              <a:rPr lang="en-US" b="1" i="1" dirty="0"/>
              <a:t>efficiency and scalability </a:t>
            </a:r>
            <a:r>
              <a:rPr lang="en-US" b="1" dirty="0"/>
              <a:t>of security analysis with information flows by reducing the complexity towards different data structures of problems.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accelerate binary DIFT query with a novel matrix representation utilized on GPUs.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perform efficient GPU-assisted provenance dependency query for system auditing by identifying the partial-order relationship.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propose an efficient identification approach for </a:t>
            </a:r>
            <a:r>
              <a:rPr lang="en-US" dirty="0" err="1"/>
              <a:t>WebAssembly</a:t>
            </a:r>
            <a:r>
              <a:rPr lang="en-US" dirty="0"/>
              <a:t>  specification implementation inconsistency via graph deduction and heuristic node matching.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05DBA2B-BBDD-3958-0ADA-E920E81FE46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3A29A-54F9-F520-077E-FE45A5039C15}"/>
              </a:ext>
            </a:extLst>
          </p:cNvPr>
          <p:cNvSpPr txBox="1"/>
          <p:nvPr/>
        </p:nvSpPr>
        <p:spPr>
          <a:xfrm>
            <a:off x="4771261" y="5421450"/>
            <a:ext cx="235603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5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A94F-CFFF-9AA7-6699-BEB1BA722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2" y="1088967"/>
            <a:ext cx="1014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How much improvement achieved by GPU assistance?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prototype outperforms CPU-based DIFT tool over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times in performance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 average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B3C039-3258-B3E1-F6AA-BC505A9D6FDF}"/>
              </a:ext>
            </a:extLst>
          </p:cNvPr>
          <p:cNvGraphicFramePr>
            <a:graphicFrameLocks/>
          </p:cNvGraphicFramePr>
          <p:nvPr/>
        </p:nvGraphicFramePr>
        <p:xfrm>
          <a:off x="1130532" y="3025833"/>
          <a:ext cx="10149839" cy="359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29A16659-CA46-3C9D-BAA7-D77B0C4A06E1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 - Performance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711AF-463A-E65F-DCB0-E4D39B586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5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2" y="1088967"/>
            <a:ext cx="10149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What is the throughput of the DIFT query operations?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5,000,000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dataflows per second on average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554C3B-0ACA-F451-BDA9-0F30E6470A2C}"/>
              </a:ext>
            </a:extLst>
          </p:cNvPr>
          <p:cNvGraphicFramePr>
            <a:graphicFrameLocks/>
          </p:cNvGraphicFramePr>
          <p:nvPr/>
        </p:nvGraphicFramePr>
        <p:xfrm>
          <a:off x="1130532" y="2775469"/>
          <a:ext cx="10149840" cy="38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DE509947-3066-2732-1609-92745944760F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 - Throughput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A541F-9DF3-DF14-E761-B99B5CB53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4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532" y="1088967"/>
            <a:ext cx="1014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FlowMatrix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comparable to existing taint engines and DIFT query systems?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Our throughput is three orders of magnitude larger than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LibDFT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Comparable with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JetStream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(achieved by 128 CPU cores)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8C9B530-ECD9-5255-D5D3-F419A7A338B5}"/>
              </a:ext>
            </a:extLst>
          </p:cNvPr>
          <p:cNvGraphicFramePr>
            <a:graphicFrameLocks/>
          </p:cNvGraphicFramePr>
          <p:nvPr/>
        </p:nvGraphicFramePr>
        <p:xfrm>
          <a:off x="1130532" y="3246435"/>
          <a:ext cx="10149839" cy="337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0F85E8F3-0EF1-76DD-217A-4C7355080213}"/>
              </a:ext>
            </a:extLst>
          </p:cNvPr>
          <p:cNvSpPr txBox="1">
            <a:spLocks/>
          </p:cNvSpPr>
          <p:nvPr/>
        </p:nvSpPr>
        <p:spPr>
          <a:xfrm>
            <a:off x="0" y="59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 - Comparison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Graphic 2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CC238366-EB2B-5920-9BE0-84BA3E456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1386" y="5940902"/>
            <a:ext cx="680614" cy="6806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0A585-2766-16D7-2A2D-8445C8FAC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7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Flow for Constraint Alignment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3B423-1944-AFA0-4BE7-88182D41C403}"/>
              </a:ext>
            </a:extLst>
          </p:cNvPr>
          <p:cNvSpPr txBox="1"/>
          <p:nvPr/>
        </p:nvSpPr>
        <p:spPr>
          <a:xfrm>
            <a:off x="2436801" y="1155383"/>
            <a:ext cx="752889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 are an expert for code </a:t>
            </a:r>
            <a:r>
              <a:rPr lang="en-US" altLang="en-US" dirty="0"/>
              <a:t>comprehension in Web Assembly specification implementation from compilers and runtimes. Please help me…</a:t>
            </a:r>
          </a:p>
          <a:p>
            <a:endParaRPr lang="en-US" dirty="0"/>
          </a:p>
          <a:p>
            <a:r>
              <a:rPr lang="en-US" dirty="0"/>
              <a:t>For example: [Few Cases Provided]</a:t>
            </a:r>
          </a:p>
        </p:txBody>
      </p:sp>
      <p:pic>
        <p:nvPicPr>
          <p:cNvPr id="3" name="Picture 4" descr="Computer User icon PNG and SVG Vector Free Download">
            <a:extLst>
              <a:ext uri="{FF2B5EF4-FFF2-40B4-BE49-F238E27FC236}">
                <a16:creationId xmlns:a16="http://schemas.microsoft.com/office/drawing/2014/main" id="{81EE2156-41BB-0DA0-16CE-43D90AB3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4" y="1372768"/>
            <a:ext cx="768759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93D56-1EBD-C90A-B1C4-FF7CEE475452}"/>
              </a:ext>
            </a:extLst>
          </p:cNvPr>
          <p:cNvSpPr txBox="1"/>
          <p:nvPr/>
        </p:nvSpPr>
        <p:spPr>
          <a:xfrm>
            <a:off x="2436804" y="2469009"/>
            <a:ext cx="752889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For the first specification checking, please explain the code: [if statement]</a:t>
            </a:r>
          </a:p>
          <a:p>
            <a:r>
              <a:rPr lang="en-US" dirty="0"/>
              <a:t>Background: [Project Name] [File Name] [Code Context]…</a:t>
            </a:r>
          </a:p>
          <a:p>
            <a:r>
              <a:rPr lang="en-US" dirty="0"/>
              <a:t>Please refer to [Project Document] for extra </a:t>
            </a:r>
            <a:r>
              <a:rPr lang="en-US" altLang="zh-CN" dirty="0"/>
              <a:t>information</a:t>
            </a:r>
            <a:r>
              <a:rPr lang="en-US" dirty="0"/>
              <a:t>. </a:t>
            </a:r>
          </a:p>
        </p:txBody>
      </p:sp>
      <p:pic>
        <p:nvPicPr>
          <p:cNvPr id="6" name="Picture 2" descr="ChatGPT - Wikipedia">
            <a:extLst>
              <a:ext uri="{FF2B5EF4-FFF2-40B4-BE49-F238E27FC236}">
                <a16:creationId xmlns:a16="http://schemas.microsoft.com/office/drawing/2014/main" id="{6874F0C3-35B3-1548-17C1-9C3AD1E3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273" y="350230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93C1C-1193-7072-CD44-9468BC3C1297}"/>
              </a:ext>
            </a:extLst>
          </p:cNvPr>
          <p:cNvSpPr txBox="1"/>
          <p:nvPr/>
        </p:nvSpPr>
        <p:spPr>
          <a:xfrm>
            <a:off x="2436802" y="3522667"/>
            <a:ext cx="75288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[Explain the code]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D802-312A-482D-9231-47FDE9A460DF}"/>
              </a:ext>
            </a:extLst>
          </p:cNvPr>
          <p:cNvSpPr txBox="1"/>
          <p:nvPr/>
        </p:nvSpPr>
        <p:spPr>
          <a:xfrm>
            <a:off x="2436804" y="4049805"/>
            <a:ext cx="75288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For the second specification checking…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24473-F69E-418C-C26D-6E19D8D5C392}"/>
              </a:ext>
            </a:extLst>
          </p:cNvPr>
          <p:cNvSpPr txBox="1"/>
          <p:nvPr/>
        </p:nvSpPr>
        <p:spPr>
          <a:xfrm>
            <a:off x="2436800" y="4549465"/>
            <a:ext cx="75288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[Explain the code]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970D0-14AA-52EF-B96B-A4C448D8AB7E}"/>
              </a:ext>
            </a:extLst>
          </p:cNvPr>
          <p:cNvSpPr txBox="1"/>
          <p:nvPr/>
        </p:nvSpPr>
        <p:spPr>
          <a:xfrm>
            <a:off x="2436804" y="5053353"/>
            <a:ext cx="752889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Please make a judgement whether these two constraints perform the same checking, answering </a:t>
            </a:r>
            <a:r>
              <a:rPr lang="en-US" altLang="zh-CN" dirty="0"/>
              <a:t>with “Yes” and “No” only. If unsure, answer “No”.</a:t>
            </a:r>
          </a:p>
          <a:p>
            <a:r>
              <a:rPr lang="en-US" altLang="zh-CN" dirty="0"/>
              <a:t>Please refer to [SPEC Document] for potential extra information.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D054B-A6FC-D792-CD38-F8226DDD820A}"/>
              </a:ext>
            </a:extLst>
          </p:cNvPr>
          <p:cNvSpPr txBox="1"/>
          <p:nvPr/>
        </p:nvSpPr>
        <p:spPr>
          <a:xfrm>
            <a:off x="2436804" y="6140755"/>
            <a:ext cx="75288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Yes/No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BF88F-1D6E-1195-0A0B-75744EA00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FAA93D-8A6F-2795-0CB4-D8FA5EBE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84"/>
            <a:ext cx="10733690" cy="4855179"/>
          </a:xfrm>
        </p:spPr>
        <p:txBody>
          <a:bodyPr/>
          <a:lstStyle/>
          <a:p>
            <a:r>
              <a:rPr lang="en-US" dirty="0"/>
              <a:t>Improper tracking policy may lead under/over-tracking</a:t>
            </a:r>
          </a:p>
          <a:p>
            <a:pPr lvl="1"/>
            <a:r>
              <a:rPr lang="en-US" dirty="0"/>
              <a:t>E.g., Common under-tracking cases: dependencies between pointers and values, between condition and in-branch variables</a:t>
            </a:r>
          </a:p>
          <a:p>
            <a:r>
              <a:rPr lang="en-US" dirty="0"/>
              <a:t>How to mutate tracking policy with </a:t>
            </a:r>
            <a:r>
              <a:rPr lang="en-US" dirty="0" err="1"/>
              <a:t>FlowMatrix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Directly patch DIFT rule matrix</a:t>
            </a:r>
          </a:p>
          <a:p>
            <a:endParaRPr 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346832" y="3824931"/>
            <a:ext cx="1215928" cy="604023"/>
            <a:chOff x="3346832" y="3824931"/>
            <a:chExt cx="1215928" cy="604023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32" y="3824931"/>
              <a:ext cx="1215928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711" y="3940623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32" y="393496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46832" y="4735372"/>
            <a:ext cx="1215928" cy="604023"/>
            <a:chOff x="3346832" y="4735372"/>
            <a:chExt cx="1215928" cy="604023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32" y="4735372"/>
              <a:ext cx="1215928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711" y="4851064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32" y="484540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ebx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3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rot="5400000">
            <a:off x="3698586" y="4303510"/>
            <a:ext cx="549387" cy="5457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1">
            <a:extLst>
              <a:ext uri="{FF2B5EF4-FFF2-40B4-BE49-F238E27FC236}">
                <a16:creationId xmlns:a16="http://schemas.microsoft.com/office/drawing/2014/main" id="{52545932-FD98-1E67-12C9-AD5E3B3E4E1E}"/>
              </a:ext>
            </a:extLst>
          </p:cNvPr>
          <p:cNvSpPr txBox="1"/>
          <p:nvPr/>
        </p:nvSpPr>
        <p:spPr>
          <a:xfrm>
            <a:off x="2257776" y="6269639"/>
            <a:ext cx="19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Rule Patching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41624" y="4469499"/>
            <a:ext cx="16323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dirty="0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ebx</a:t>
            </a:r>
            <a:r>
              <a:rPr lang="en-US" dirty="0"/>
              <a:t>]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345916" y="5519149"/>
            <a:ext cx="1890902" cy="632902"/>
            <a:chOff x="3027828" y="5501612"/>
            <a:chExt cx="1890902" cy="632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3027828" y="5546594"/>
                  <a:ext cx="1890902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828" y="5546594"/>
                  <a:ext cx="1890902" cy="554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圆角矩形 24">
              <a:extLst>
                <a:ext uri="{FF2B5EF4-FFF2-40B4-BE49-F238E27FC236}">
                  <a16:creationId xmlns:a16="http://schemas.microsoft.com/office/drawing/2014/main" id="{035A9521-981A-42F4-C825-E190F04B8B2E}"/>
                </a:ext>
              </a:extLst>
            </p:cNvPr>
            <p:cNvSpPr/>
            <p:nvPr/>
          </p:nvSpPr>
          <p:spPr>
            <a:xfrm>
              <a:off x="3037324" y="5501612"/>
              <a:ext cx="1844756" cy="632902"/>
            </a:xfrm>
            <a:prstGeom prst="round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675A1D61-462D-0467-6094-3E50D3AC1360}"/>
              </a:ext>
            </a:extLst>
          </p:cNvPr>
          <p:cNvSpPr txBox="1">
            <a:spLocks/>
          </p:cNvSpPr>
          <p:nvPr/>
        </p:nvSpPr>
        <p:spPr>
          <a:xfrm>
            <a:off x="0" y="-377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Support Under/Over-tracking in DIFT queries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E3648-7BD9-3010-F305-EDC6AA46D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9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FAA93D-8A6F-2795-0CB4-D8FA5EBE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84"/>
            <a:ext cx="10733690" cy="4855179"/>
          </a:xfrm>
        </p:spPr>
        <p:txBody>
          <a:bodyPr/>
          <a:lstStyle/>
          <a:p>
            <a:r>
              <a:rPr lang="en-US" dirty="0"/>
              <a:t>Improper tracking policy may lead under/over-tracking</a:t>
            </a:r>
          </a:p>
          <a:p>
            <a:pPr lvl="1"/>
            <a:r>
              <a:rPr lang="en-US" dirty="0"/>
              <a:t>E.g., Common under-tracking cases: dependencies between pointers and values, between condition and in-branch variables</a:t>
            </a:r>
          </a:p>
          <a:p>
            <a:r>
              <a:rPr lang="en-US" dirty="0"/>
              <a:t>How to mutate tracking policy with </a:t>
            </a:r>
            <a:r>
              <a:rPr lang="en-US" dirty="0" err="1"/>
              <a:t>FlowMatrix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Directly patch DIFT rule matrix</a:t>
            </a:r>
          </a:p>
          <a:p>
            <a:pPr lvl="1"/>
            <a:r>
              <a:rPr lang="en-US" dirty="0"/>
              <a:t>Add a temporary variable to bridge information flows</a:t>
            </a:r>
          </a:p>
          <a:p>
            <a:endParaRPr 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3D0C9BD9-F38B-8F03-07CE-AE63DC7F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32" y="3824931"/>
            <a:ext cx="1215928" cy="60402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F248390C-AC6F-429F-67CE-DA0DA4D5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711" y="3940623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2" y="3934965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ebx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3D0C9BD9-F38B-8F03-07CE-AE63DC7F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32" y="4735372"/>
            <a:ext cx="1215928" cy="60402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F248390C-AC6F-429F-67CE-DA0DA4D5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711" y="4851064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2" y="4845406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ebx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3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rot="5400000">
            <a:off x="3698586" y="4303510"/>
            <a:ext cx="549387" cy="5457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1624" y="4469499"/>
            <a:ext cx="16323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ebx</a:t>
            </a:r>
            <a:r>
              <a:rPr lang="en-US" dirty="0"/>
              <a:t>]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345916" y="5519149"/>
            <a:ext cx="1890902" cy="632902"/>
            <a:chOff x="3027828" y="5501612"/>
            <a:chExt cx="1890902" cy="632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027828" y="5546594"/>
                  <a:ext cx="1890902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828" y="5546594"/>
                  <a:ext cx="1890902" cy="554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24">
              <a:extLst>
                <a:ext uri="{FF2B5EF4-FFF2-40B4-BE49-F238E27FC236}">
                  <a16:creationId xmlns:a16="http://schemas.microsoft.com/office/drawing/2014/main" id="{035A9521-981A-42F4-C825-E190F04B8B2E}"/>
                </a:ext>
              </a:extLst>
            </p:cNvPr>
            <p:cNvSpPr/>
            <p:nvPr/>
          </p:nvSpPr>
          <p:spPr>
            <a:xfrm>
              <a:off x="3037324" y="5501612"/>
              <a:ext cx="1844756" cy="632902"/>
            </a:xfrm>
            <a:prstGeom prst="round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文本框 21">
            <a:extLst>
              <a:ext uri="{FF2B5EF4-FFF2-40B4-BE49-F238E27FC236}">
                <a16:creationId xmlns:a16="http://schemas.microsoft.com/office/drawing/2014/main" id="{52545932-FD98-1E67-12C9-AD5E3B3E4E1E}"/>
              </a:ext>
            </a:extLst>
          </p:cNvPr>
          <p:cNvSpPr txBox="1"/>
          <p:nvPr/>
        </p:nvSpPr>
        <p:spPr>
          <a:xfrm>
            <a:off x="2257776" y="6269639"/>
            <a:ext cx="19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Rule Patching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47825" y="3824931"/>
            <a:ext cx="1215928" cy="604023"/>
            <a:chOff x="8547825" y="3824931"/>
            <a:chExt cx="1215928" cy="604023"/>
          </a:xfrm>
        </p:grpSpPr>
        <p:sp>
          <p:nvSpPr>
            <p:cNvPr id="29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825" y="3824931"/>
              <a:ext cx="1215928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1704" y="3940623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425" y="3934965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ZF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47825" y="4735372"/>
            <a:ext cx="1215928" cy="604023"/>
            <a:chOff x="8547825" y="4735372"/>
            <a:chExt cx="1215928" cy="604023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3D0C9BD9-F38B-8F03-07CE-AE63DC7F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825" y="4735372"/>
              <a:ext cx="1215928" cy="60402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F248390C-AC6F-429F-67CE-DA0DA4D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1704" y="4851064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eax</a:t>
              </a:r>
              <a:endParaRPr lang="en-US" altLang="en-US" sz="1400" b="1" dirty="0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0887A314-2BF1-C725-68BF-D7883A53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425" y="4845406"/>
              <a:ext cx="379413" cy="366712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292929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ZF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493958" y="4011789"/>
            <a:ext cx="187758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    JNE &lt;branch1&gt;</a:t>
            </a:r>
          </a:p>
          <a:p>
            <a:r>
              <a:rPr lang="en-US" i="1" dirty="0"/>
              <a:t>branch1:</a:t>
            </a:r>
          </a:p>
          <a:p>
            <a:r>
              <a:rPr lang="en-US" i="1" dirty="0"/>
              <a:t>   XOR </a:t>
            </a:r>
            <a:r>
              <a:rPr lang="en-US" i="1" dirty="0" err="1"/>
              <a:t>ebx</a:t>
            </a:r>
            <a:r>
              <a:rPr lang="en-US" i="1" dirty="0"/>
              <a:t>, </a:t>
            </a:r>
            <a:r>
              <a:rPr lang="en-US" i="1" dirty="0" err="1"/>
              <a:t>ebx</a:t>
            </a:r>
            <a:r>
              <a:rPr lang="en-US" i="1" dirty="0"/>
              <a:t> </a:t>
            </a:r>
          </a:p>
          <a:p>
            <a:r>
              <a:rPr lang="en-US" i="1" dirty="0"/>
              <a:t>   MOV </a:t>
            </a:r>
            <a:r>
              <a:rPr lang="en-US" i="1" dirty="0" err="1"/>
              <a:t>eax</a:t>
            </a:r>
            <a:r>
              <a:rPr lang="en-US" i="1" dirty="0"/>
              <a:t>, </a:t>
            </a:r>
            <a:r>
              <a:rPr lang="en-US" i="1" dirty="0" err="1"/>
              <a:t>ebx</a:t>
            </a:r>
            <a:endParaRPr lang="en-US" i="1" dirty="0"/>
          </a:p>
        </p:txBody>
      </p:sp>
      <p:sp>
        <p:nvSpPr>
          <p:cNvPr id="39" name="文本框 21">
            <a:extLst>
              <a:ext uri="{FF2B5EF4-FFF2-40B4-BE49-F238E27FC236}">
                <a16:creationId xmlns:a16="http://schemas.microsoft.com/office/drawing/2014/main" id="{52545932-FD98-1E67-12C9-AD5E3B3E4E1E}"/>
              </a:ext>
            </a:extLst>
          </p:cNvPr>
          <p:cNvSpPr txBox="1"/>
          <p:nvPr/>
        </p:nvSpPr>
        <p:spPr>
          <a:xfrm>
            <a:off x="6869217" y="6243405"/>
            <a:ext cx="289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Temporary Variable Bridging</a:t>
            </a: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0887A314-2BF1-C725-68BF-D7883A53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035" y="4356975"/>
            <a:ext cx="379413" cy="3667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solidFill>
                  <a:srgbClr val="29292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tmp</a:t>
            </a:r>
            <a:endParaRPr lang="en-US" altLang="en-US" sz="1400" b="1" dirty="0">
              <a:solidFill>
                <a:srgbClr val="29292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41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31" idx="4"/>
            <a:endCxn id="40" idx="2"/>
          </p:cNvCxnSpPr>
          <p:nvPr/>
        </p:nvCxnSpPr>
        <p:spPr>
          <a:xfrm rot="16200000" flipH="1">
            <a:off x="9574256" y="4174552"/>
            <a:ext cx="238654" cy="49290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Curved 66">
            <a:extLst>
              <a:ext uri="{FF2B5EF4-FFF2-40B4-BE49-F238E27FC236}">
                <a16:creationId xmlns:a16="http://schemas.microsoft.com/office/drawing/2014/main" id="{EDD60ABE-9200-E94B-DE1A-B7957BDD5CC7}"/>
              </a:ext>
            </a:extLst>
          </p:cNvPr>
          <p:cNvCxnSpPr>
            <a:cxnSpLocks/>
            <a:stCxn id="40" idx="2"/>
            <a:endCxn id="33" idx="7"/>
          </p:cNvCxnSpPr>
          <p:nvPr/>
        </p:nvCxnSpPr>
        <p:spPr>
          <a:xfrm rot="10800000" flipV="1">
            <a:off x="9035553" y="4540330"/>
            <a:ext cx="904482" cy="364437"/>
          </a:xfrm>
          <a:prstGeom prst="curvedConnector2">
            <a:avLst/>
          </a:prstGeom>
          <a:ln w="38100">
            <a:solidFill>
              <a:srgbClr val="7030A0"/>
            </a:solidFill>
            <a:prstDash val="soli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662201" y="5418499"/>
            <a:ext cx="5110795" cy="824906"/>
            <a:chOff x="5761087" y="5386468"/>
            <a:chExt cx="5110795" cy="824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5761087" y="5386468"/>
                  <a:ext cx="5110795" cy="8249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7" y="5386468"/>
                  <a:ext cx="5110795" cy="8249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圆角矩形 24">
              <a:extLst>
                <a:ext uri="{FF2B5EF4-FFF2-40B4-BE49-F238E27FC236}">
                  <a16:creationId xmlns:a16="http://schemas.microsoft.com/office/drawing/2014/main" id="{035A9521-981A-42F4-C825-E190F04B8B2E}"/>
                </a:ext>
              </a:extLst>
            </p:cNvPr>
            <p:cNvSpPr/>
            <p:nvPr/>
          </p:nvSpPr>
          <p:spPr>
            <a:xfrm>
              <a:off x="6621517" y="5386469"/>
              <a:ext cx="3405352" cy="822525"/>
            </a:xfrm>
            <a:prstGeom prst="round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A67539E7-575B-0FAB-28EE-5F316A9853D8}"/>
              </a:ext>
            </a:extLst>
          </p:cNvPr>
          <p:cNvSpPr txBox="1">
            <a:spLocks/>
          </p:cNvSpPr>
          <p:nvPr/>
        </p:nvSpPr>
        <p:spPr>
          <a:xfrm>
            <a:off x="0" y="-377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Support Under/Over-tracking in DIFT queries</a:t>
            </a:r>
            <a:endParaRPr kumimoji="1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06608-2DBB-0227-EE63-7D5EFBD8E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C891B9-063E-9867-7944-583B3F3E24B4}"/>
              </a:ext>
            </a:extLst>
          </p:cNvPr>
          <p:cNvSpPr txBox="1"/>
          <p:nvPr/>
        </p:nvSpPr>
        <p:spPr>
          <a:xfrm>
            <a:off x="5907532" y="3128543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74123-1A7D-45F2-2CF1-C197E34C0653}"/>
              </a:ext>
            </a:extLst>
          </p:cNvPr>
          <p:cNvSpPr/>
          <p:nvPr/>
        </p:nvSpPr>
        <p:spPr>
          <a:xfrm>
            <a:off x="6217268" y="388299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0AC515-08C4-6283-B263-2F3FA77AEA72}"/>
              </a:ext>
            </a:extLst>
          </p:cNvPr>
          <p:cNvSpPr/>
          <p:nvPr/>
        </p:nvSpPr>
        <p:spPr>
          <a:xfrm>
            <a:off x="5886782" y="3133871"/>
            <a:ext cx="1252658" cy="3156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A5AD0-056F-C884-F254-DFF11144D71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rot="5400000">
            <a:off x="6296304" y="3666183"/>
            <a:ext cx="433485" cy="13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E65F5-722B-9F79-E753-7EBD9C9BE58F}"/>
              </a:ext>
            </a:extLst>
          </p:cNvPr>
          <p:cNvSpPr txBox="1"/>
          <p:nvPr/>
        </p:nvSpPr>
        <p:spPr>
          <a:xfrm>
            <a:off x="5917905" y="346500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45AAEB-1B00-2BDF-55DB-73CF7604C809}"/>
              </a:ext>
            </a:extLst>
          </p:cNvPr>
          <p:cNvGrpSpPr/>
          <p:nvPr/>
        </p:nvGrpSpPr>
        <p:grpSpPr>
          <a:xfrm>
            <a:off x="7467941" y="3092821"/>
            <a:ext cx="1252658" cy="320963"/>
            <a:chOff x="1459685" y="753353"/>
            <a:chExt cx="1111541" cy="3209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8E8221-1E4C-47C6-CD3A-6DE09D8B423C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7CB91-C281-EE62-8E4E-E7D79FCCCD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5D3AA10-6094-7952-35D6-2A936AE96940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6808692" y="3255967"/>
            <a:ext cx="659249" cy="75076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7114A3-F912-B7C0-A866-56B6FE6A9772}"/>
              </a:ext>
            </a:extLst>
          </p:cNvPr>
          <p:cNvSpPr txBox="1"/>
          <p:nvPr/>
        </p:nvSpPr>
        <p:spPr>
          <a:xfrm>
            <a:off x="6992326" y="346071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60C2C5-C637-F34E-7979-784A8B3B1CF6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>
          <a:xfrm rot="5400000">
            <a:off x="7858719" y="3648143"/>
            <a:ext cx="469911" cy="119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2CC2D51-56AE-AC30-C0A6-53277AC56A5A}"/>
              </a:ext>
            </a:extLst>
          </p:cNvPr>
          <p:cNvSpPr/>
          <p:nvPr/>
        </p:nvSpPr>
        <p:spPr>
          <a:xfrm>
            <a:off x="7742307" y="3883695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C1693-EEEF-B7AC-C9F1-0F0A43E443A1}"/>
              </a:ext>
            </a:extLst>
          </p:cNvPr>
          <p:cNvSpPr txBox="1"/>
          <p:nvPr/>
        </p:nvSpPr>
        <p:spPr>
          <a:xfrm>
            <a:off x="7901379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0C60A6F-B181-2F84-0361-D919F0C1686D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 flipV="1">
            <a:off x="8443846" y="3266645"/>
            <a:ext cx="559477" cy="74078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6039F-9E6B-C3B0-FF45-473B8DC877CE}"/>
              </a:ext>
            </a:extLst>
          </p:cNvPr>
          <p:cNvGrpSpPr/>
          <p:nvPr/>
        </p:nvGrpSpPr>
        <p:grpSpPr>
          <a:xfrm>
            <a:off x="9003323" y="3103499"/>
            <a:ext cx="1498083" cy="320963"/>
            <a:chOff x="1459685" y="753353"/>
            <a:chExt cx="1111541" cy="3209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81AF9A-4311-F65C-9609-83F33709A57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4FF8AC-65A9-6E7A-15D8-0139F8290302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818E5BA-E6F8-F9F0-7A8D-BD888B6AE485}"/>
              </a:ext>
            </a:extLst>
          </p:cNvPr>
          <p:cNvSpPr txBox="1"/>
          <p:nvPr/>
        </p:nvSpPr>
        <p:spPr>
          <a:xfrm>
            <a:off x="8597569" y="3449506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7B03B5-3AB4-D66B-18CE-CFD3164EA874}"/>
              </a:ext>
            </a:extLst>
          </p:cNvPr>
          <p:cNvSpPr/>
          <p:nvPr/>
        </p:nvSpPr>
        <p:spPr>
          <a:xfrm>
            <a:off x="9403222" y="389171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A17462B-2AF2-EA70-D6A8-04F01DDD2F34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9534032" y="3671756"/>
            <a:ext cx="43992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FB87C5-AA44-4A89-0BB4-20BE90285711}"/>
              </a:ext>
            </a:extLst>
          </p:cNvPr>
          <p:cNvGrpSpPr/>
          <p:nvPr/>
        </p:nvGrpSpPr>
        <p:grpSpPr>
          <a:xfrm>
            <a:off x="8743179" y="4594460"/>
            <a:ext cx="2046914" cy="449466"/>
            <a:chOff x="6884367" y="2896809"/>
            <a:chExt cx="2046914" cy="449466"/>
          </a:xfrm>
        </p:grpSpPr>
        <p:sp>
          <p:nvSpPr>
            <p:cNvPr id="122" name="Flowchart: Decision 121">
              <a:extLst>
                <a:ext uri="{FF2B5EF4-FFF2-40B4-BE49-F238E27FC236}">
                  <a16:creationId xmlns:a16="http://schemas.microsoft.com/office/drawing/2014/main" id="{F5F3E924-32D4-52B4-3575-2F9CC7CF6BAD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CFEA46-9845-6226-3566-B821B0B5CAB7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6CD7A40-CF2D-FB02-32B4-A4A4178516E9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5400000">
            <a:off x="9525789" y="4366257"/>
            <a:ext cx="455268" cy="113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9CFB4E4-8162-B6DC-9A54-E2570A916205}"/>
              </a:ext>
            </a:extLst>
          </p:cNvPr>
          <p:cNvSpPr txBox="1"/>
          <p:nvPr/>
        </p:nvSpPr>
        <p:spPr>
          <a:xfrm>
            <a:off x="9571976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39B03C-E456-45D7-8195-5926C3C2F143}"/>
              </a:ext>
            </a:extLst>
          </p:cNvPr>
          <p:cNvSpPr txBox="1"/>
          <p:nvPr/>
        </p:nvSpPr>
        <p:spPr>
          <a:xfrm>
            <a:off x="9152187" y="41833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b="1" dirty="0"/>
              <a:t>Cornerstone: </a:t>
            </a:r>
            <a:r>
              <a:rPr lang="en-US" b="1" i="1" dirty="0"/>
              <a:t>Dependency tracking </a:t>
            </a:r>
            <a:r>
              <a:rPr lang="en-US" b="1" dirty="0"/>
              <a:t>on provenance graphs</a:t>
            </a:r>
          </a:p>
          <a:p>
            <a:pPr lvl="1"/>
            <a:r>
              <a:rPr lang="en-US" dirty="0"/>
              <a:t>Rule-based intrusion detection system(IDS)</a:t>
            </a:r>
          </a:p>
          <a:p>
            <a:pPr lvl="1"/>
            <a:r>
              <a:rPr lang="en-US" dirty="0"/>
              <a:t>Security Query </a:t>
            </a:r>
            <a:r>
              <a:rPr lang="en-US" altLang="zh-CN" dirty="0"/>
              <a:t>for Forensic Analysis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665D-A352-6684-418A-F5AC05377792}"/>
              </a:ext>
            </a:extLst>
          </p:cNvPr>
          <p:cNvSpPr txBox="1"/>
          <p:nvPr/>
        </p:nvSpPr>
        <p:spPr>
          <a:xfrm>
            <a:off x="1089473" y="3876077"/>
            <a:ext cx="343450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Someone remotely accesses our HR’s desktop, </a:t>
            </a:r>
            <a:r>
              <a:rPr lang="en-US" sz="1600" b="1" u="sng" dirty="0"/>
              <a:t>compresses</a:t>
            </a:r>
            <a:r>
              <a:rPr lang="en-US" sz="1600" dirty="0"/>
              <a:t> a sensitive </a:t>
            </a:r>
            <a:r>
              <a:rPr lang="en-US" sz="1600" b="1" u="sng" dirty="0"/>
              <a:t>file</a:t>
            </a:r>
            <a:r>
              <a:rPr lang="en-US" sz="1600" dirty="0"/>
              <a:t>,  </a:t>
            </a:r>
            <a:r>
              <a:rPr lang="en-US" sz="1600" b="1" u="sng" dirty="0"/>
              <a:t>encrypts</a:t>
            </a:r>
            <a:r>
              <a:rPr lang="en-US" sz="1600" dirty="0"/>
              <a:t> it and then </a:t>
            </a:r>
            <a:r>
              <a:rPr lang="en-US" sz="1600" b="1" u="sng" dirty="0"/>
              <a:t>sends</a:t>
            </a:r>
            <a:r>
              <a:rPr lang="en-US" sz="1600" dirty="0"/>
              <a:t> data to a remote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4E9A0-2414-DA6A-A70E-AA1EFDD43704}"/>
              </a:ext>
            </a:extLst>
          </p:cNvPr>
          <p:cNvSpPr txBox="1"/>
          <p:nvPr/>
        </p:nvSpPr>
        <p:spPr>
          <a:xfrm>
            <a:off x="685137" y="5043291"/>
            <a:ext cx="423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Security Query*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ACEF3-290C-2682-A461-F70E33ED95B2}"/>
              </a:ext>
            </a:extLst>
          </p:cNvPr>
          <p:cNvSpPr/>
          <p:nvPr/>
        </p:nvSpPr>
        <p:spPr>
          <a:xfrm>
            <a:off x="6217268" y="3882991"/>
            <a:ext cx="591424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2B3F0-B0BC-780B-0E25-6CC58A90C3BE}"/>
              </a:ext>
            </a:extLst>
          </p:cNvPr>
          <p:cNvSpPr/>
          <p:nvPr/>
        </p:nvSpPr>
        <p:spPr>
          <a:xfrm>
            <a:off x="7748235" y="3889265"/>
            <a:ext cx="701538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1193F-33A0-E492-07F8-71960139A054}"/>
              </a:ext>
            </a:extLst>
          </p:cNvPr>
          <p:cNvSpPr/>
          <p:nvPr/>
        </p:nvSpPr>
        <p:spPr>
          <a:xfrm>
            <a:off x="9404928" y="3894988"/>
            <a:ext cx="701538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AC3818-EB46-A3FD-3BA3-4F7F10094952}"/>
              </a:ext>
            </a:extLst>
          </p:cNvPr>
          <p:cNvSpPr/>
          <p:nvPr/>
        </p:nvSpPr>
        <p:spPr>
          <a:xfrm>
            <a:off x="4874748" y="3930132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8865E-A80E-09BB-2CF4-49D5E984A956}"/>
              </a:ext>
            </a:extLst>
          </p:cNvPr>
          <p:cNvSpPr txBox="1"/>
          <p:nvPr/>
        </p:nvSpPr>
        <p:spPr>
          <a:xfrm>
            <a:off x="6381447" y="5064634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D84775-1291-31B7-F09A-045947C82CDB}"/>
              </a:ext>
            </a:extLst>
          </p:cNvPr>
          <p:cNvSpPr/>
          <p:nvPr/>
        </p:nvSpPr>
        <p:spPr>
          <a:xfrm>
            <a:off x="1289932" y="3096622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4AAA-06EF-DFE9-690B-32298B98661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547687" y="3219867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958A33-DDDC-1116-790D-1BB39524193F}"/>
              </a:ext>
            </a:extLst>
          </p:cNvPr>
          <p:cNvCxnSpPr>
            <a:cxnSpLocks/>
          </p:cNvCxnSpPr>
          <p:nvPr/>
        </p:nvCxnSpPr>
        <p:spPr>
          <a:xfrm flipV="1">
            <a:off x="3162810" y="323666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8F899-A252-875A-B146-1DC46B745A6A}"/>
              </a:ext>
            </a:extLst>
          </p:cNvPr>
          <p:cNvSpPr txBox="1"/>
          <p:nvPr/>
        </p:nvSpPr>
        <p:spPr>
          <a:xfrm>
            <a:off x="714569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86785-5014-5627-4E72-797223A1126B}"/>
              </a:ext>
            </a:extLst>
          </p:cNvPr>
          <p:cNvSpPr txBox="1"/>
          <p:nvPr/>
        </p:nvSpPr>
        <p:spPr>
          <a:xfrm>
            <a:off x="3126291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0185C13-D4E2-D2A4-0662-CC179BECEF85}"/>
              </a:ext>
            </a:extLst>
          </p:cNvPr>
          <p:cNvSpPr/>
          <p:nvPr/>
        </p:nvSpPr>
        <p:spPr>
          <a:xfrm>
            <a:off x="3493053" y="3091293"/>
            <a:ext cx="763745" cy="2895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6B2E51-8AF8-7A2F-290C-6C5103122796}"/>
              </a:ext>
            </a:extLst>
          </p:cNvPr>
          <p:cNvSpPr/>
          <p:nvPr/>
        </p:nvSpPr>
        <p:spPr>
          <a:xfrm>
            <a:off x="2394326" y="3070816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52A6-5172-0262-5E17-B27009390CB5}"/>
              </a:ext>
            </a:extLst>
          </p:cNvPr>
          <p:cNvSpPr txBox="1"/>
          <p:nvPr/>
        </p:nvSpPr>
        <p:spPr>
          <a:xfrm>
            <a:off x="1803142" y="2991949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4C587-73DE-D158-D811-EBFE272EA67B}"/>
              </a:ext>
            </a:extLst>
          </p:cNvPr>
          <p:cNvSpPr txBox="1"/>
          <p:nvPr/>
        </p:nvSpPr>
        <p:spPr>
          <a:xfrm>
            <a:off x="2887827" y="3005040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CC8A4-AC50-37E0-7D49-5B4F91DCDBED}"/>
              </a:ext>
            </a:extLst>
          </p:cNvPr>
          <p:cNvCxnSpPr>
            <a:cxnSpLocks/>
          </p:cNvCxnSpPr>
          <p:nvPr/>
        </p:nvCxnSpPr>
        <p:spPr>
          <a:xfrm flipV="1">
            <a:off x="2669336" y="323607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E30E96-01CC-4205-3ED0-D7B0459AA6AF}"/>
              </a:ext>
            </a:extLst>
          </p:cNvPr>
          <p:cNvSpPr txBox="1"/>
          <p:nvPr/>
        </p:nvSpPr>
        <p:spPr>
          <a:xfrm>
            <a:off x="1807969" y="3436320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Operations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3FD019-CD73-13FA-AD28-011A857FE350}"/>
              </a:ext>
            </a:extLst>
          </p:cNvPr>
          <p:cNvCxnSpPr>
            <a:cxnSpLocks/>
          </p:cNvCxnSpPr>
          <p:nvPr/>
        </p:nvCxnSpPr>
        <p:spPr>
          <a:xfrm flipV="1">
            <a:off x="2120057" y="321583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EF70F4-9417-C916-C93A-2D9F087E909B}"/>
              </a:ext>
            </a:extLst>
          </p:cNvPr>
          <p:cNvSpPr txBox="1"/>
          <p:nvPr/>
        </p:nvSpPr>
        <p:spPr>
          <a:xfrm>
            <a:off x="155447" y="6035040"/>
            <a:ext cx="33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VLDB’15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ATC’18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Security’18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2900-58DD-14A2-BD85-AC0A487B5E96}"/>
              </a:ext>
            </a:extLst>
          </p:cNvPr>
          <p:cNvSpPr/>
          <p:nvPr/>
        </p:nvSpPr>
        <p:spPr>
          <a:xfrm>
            <a:off x="-3027" y="1423682"/>
            <a:ext cx="12192000" cy="49426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113B92F8-42B8-9D74-BB31-94FCA86AEAD0}"/>
              </a:ext>
            </a:extLst>
          </p:cNvPr>
          <p:cNvSpPr/>
          <p:nvPr/>
        </p:nvSpPr>
        <p:spPr>
          <a:xfrm>
            <a:off x="498213" y="3049518"/>
            <a:ext cx="11385919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key is to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identify the dependency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a provenance graph.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5324-65A4-202C-76CD-856D802AB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b="1" dirty="0"/>
              <a:t>Cornerstone: </a:t>
            </a:r>
            <a:r>
              <a:rPr lang="en-US" b="1" i="1" dirty="0"/>
              <a:t>Dependency tracking </a:t>
            </a:r>
            <a:r>
              <a:rPr lang="en-US" b="1" dirty="0"/>
              <a:t>on provenance graphs</a:t>
            </a:r>
          </a:p>
          <a:p>
            <a:pPr lvl="1"/>
            <a:r>
              <a:rPr lang="en-US" dirty="0"/>
              <a:t>Rule-based intrusion detection system(IDS)</a:t>
            </a:r>
          </a:p>
          <a:p>
            <a:pPr lvl="1"/>
            <a:r>
              <a:rPr lang="en-US" dirty="0"/>
              <a:t>Security Query </a:t>
            </a:r>
            <a:r>
              <a:rPr lang="en-US" altLang="zh-CN" dirty="0"/>
              <a:t>for Forensic Analysis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665D-A352-6684-418A-F5AC05377792}"/>
              </a:ext>
            </a:extLst>
          </p:cNvPr>
          <p:cNvSpPr txBox="1"/>
          <p:nvPr/>
        </p:nvSpPr>
        <p:spPr>
          <a:xfrm>
            <a:off x="1089473" y="3876077"/>
            <a:ext cx="343450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Someone remotely accesses our HR’s desktop, </a:t>
            </a:r>
            <a:r>
              <a:rPr lang="en-US" sz="1600" b="1" u="sng" dirty="0"/>
              <a:t>compresses</a:t>
            </a:r>
            <a:r>
              <a:rPr lang="en-US" sz="1600" dirty="0"/>
              <a:t> a sensitive </a:t>
            </a:r>
            <a:r>
              <a:rPr lang="en-US" sz="1600" b="1" u="sng" dirty="0"/>
              <a:t>file</a:t>
            </a:r>
            <a:r>
              <a:rPr lang="en-US" sz="1600" dirty="0"/>
              <a:t>,  </a:t>
            </a:r>
            <a:r>
              <a:rPr lang="en-US" sz="1600" b="1" u="sng" dirty="0"/>
              <a:t>encrypts</a:t>
            </a:r>
            <a:r>
              <a:rPr lang="en-US" sz="1600" dirty="0"/>
              <a:t> it and then </a:t>
            </a:r>
            <a:r>
              <a:rPr lang="en-US" sz="1600" b="1" u="sng" dirty="0"/>
              <a:t>sends</a:t>
            </a:r>
            <a:r>
              <a:rPr lang="en-US" sz="1600" dirty="0"/>
              <a:t> data to a remote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4E9A0-2414-DA6A-A70E-AA1EFDD43704}"/>
              </a:ext>
            </a:extLst>
          </p:cNvPr>
          <p:cNvSpPr txBox="1"/>
          <p:nvPr/>
        </p:nvSpPr>
        <p:spPr>
          <a:xfrm>
            <a:off x="685137" y="5043291"/>
            <a:ext cx="423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Security Query*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AC3818-EB46-A3FD-3BA3-4F7F10094952}"/>
              </a:ext>
            </a:extLst>
          </p:cNvPr>
          <p:cNvSpPr/>
          <p:nvPr/>
        </p:nvSpPr>
        <p:spPr>
          <a:xfrm>
            <a:off x="4874748" y="3930132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D84775-1291-31B7-F09A-045947C82CDB}"/>
              </a:ext>
            </a:extLst>
          </p:cNvPr>
          <p:cNvSpPr/>
          <p:nvPr/>
        </p:nvSpPr>
        <p:spPr>
          <a:xfrm>
            <a:off x="1289932" y="3096622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4AAA-06EF-DFE9-690B-32298B98661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547687" y="3219867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958A33-DDDC-1116-790D-1BB39524193F}"/>
              </a:ext>
            </a:extLst>
          </p:cNvPr>
          <p:cNvCxnSpPr>
            <a:cxnSpLocks/>
          </p:cNvCxnSpPr>
          <p:nvPr/>
        </p:nvCxnSpPr>
        <p:spPr>
          <a:xfrm flipV="1">
            <a:off x="3162810" y="323666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8F899-A252-875A-B146-1DC46B745A6A}"/>
              </a:ext>
            </a:extLst>
          </p:cNvPr>
          <p:cNvSpPr txBox="1"/>
          <p:nvPr/>
        </p:nvSpPr>
        <p:spPr>
          <a:xfrm>
            <a:off x="714569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86785-5014-5627-4E72-797223A1126B}"/>
              </a:ext>
            </a:extLst>
          </p:cNvPr>
          <p:cNvSpPr txBox="1"/>
          <p:nvPr/>
        </p:nvSpPr>
        <p:spPr>
          <a:xfrm>
            <a:off x="3126291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0185C13-D4E2-D2A4-0662-CC179BECEF85}"/>
              </a:ext>
            </a:extLst>
          </p:cNvPr>
          <p:cNvSpPr/>
          <p:nvPr/>
        </p:nvSpPr>
        <p:spPr>
          <a:xfrm>
            <a:off x="3493053" y="3091293"/>
            <a:ext cx="763745" cy="2895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6B2E51-8AF8-7A2F-290C-6C5103122796}"/>
              </a:ext>
            </a:extLst>
          </p:cNvPr>
          <p:cNvSpPr/>
          <p:nvPr/>
        </p:nvSpPr>
        <p:spPr>
          <a:xfrm>
            <a:off x="2394326" y="3070816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52A6-5172-0262-5E17-B27009390CB5}"/>
              </a:ext>
            </a:extLst>
          </p:cNvPr>
          <p:cNvSpPr txBox="1"/>
          <p:nvPr/>
        </p:nvSpPr>
        <p:spPr>
          <a:xfrm>
            <a:off x="1803142" y="2991949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4C587-73DE-D158-D811-EBFE272EA67B}"/>
              </a:ext>
            </a:extLst>
          </p:cNvPr>
          <p:cNvSpPr txBox="1"/>
          <p:nvPr/>
        </p:nvSpPr>
        <p:spPr>
          <a:xfrm>
            <a:off x="2887827" y="3005040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CC8A4-AC50-37E0-7D49-5B4F91DCDBED}"/>
              </a:ext>
            </a:extLst>
          </p:cNvPr>
          <p:cNvCxnSpPr>
            <a:cxnSpLocks/>
          </p:cNvCxnSpPr>
          <p:nvPr/>
        </p:nvCxnSpPr>
        <p:spPr>
          <a:xfrm flipV="1">
            <a:off x="2669336" y="323607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E30E96-01CC-4205-3ED0-D7B0459AA6AF}"/>
              </a:ext>
            </a:extLst>
          </p:cNvPr>
          <p:cNvSpPr txBox="1"/>
          <p:nvPr/>
        </p:nvSpPr>
        <p:spPr>
          <a:xfrm>
            <a:off x="1807969" y="3436320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Operations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3FD019-CD73-13FA-AD28-011A857FE350}"/>
              </a:ext>
            </a:extLst>
          </p:cNvPr>
          <p:cNvCxnSpPr>
            <a:cxnSpLocks/>
          </p:cNvCxnSpPr>
          <p:nvPr/>
        </p:nvCxnSpPr>
        <p:spPr>
          <a:xfrm flipV="1">
            <a:off x="2120057" y="321583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EF70F4-9417-C916-C93A-2D9F087E909B}"/>
              </a:ext>
            </a:extLst>
          </p:cNvPr>
          <p:cNvSpPr txBox="1"/>
          <p:nvPr/>
        </p:nvSpPr>
        <p:spPr>
          <a:xfrm>
            <a:off x="155447" y="6035040"/>
            <a:ext cx="33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VLDB’15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ATC’18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Security’18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593E-5F36-BF70-BAF6-D83E7EDDE70B}"/>
              </a:ext>
            </a:extLst>
          </p:cNvPr>
          <p:cNvSpPr txBox="1"/>
          <p:nvPr/>
        </p:nvSpPr>
        <p:spPr>
          <a:xfrm>
            <a:off x="5907532" y="3128543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065F5-2218-32E0-092C-BB681F8CE837}"/>
              </a:ext>
            </a:extLst>
          </p:cNvPr>
          <p:cNvSpPr/>
          <p:nvPr/>
        </p:nvSpPr>
        <p:spPr>
          <a:xfrm>
            <a:off x="6217268" y="388299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A410F5-9AB2-82DA-8123-24D97BE6A50A}"/>
              </a:ext>
            </a:extLst>
          </p:cNvPr>
          <p:cNvSpPr/>
          <p:nvPr/>
        </p:nvSpPr>
        <p:spPr>
          <a:xfrm>
            <a:off x="5886782" y="3133871"/>
            <a:ext cx="1252658" cy="3156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331BC4F-18F8-85EF-45D3-39F2F2470375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rot="5400000">
            <a:off x="6296304" y="3666183"/>
            <a:ext cx="433485" cy="1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510611-8A6A-0F12-768D-8C646C89B343}"/>
              </a:ext>
            </a:extLst>
          </p:cNvPr>
          <p:cNvSpPr txBox="1"/>
          <p:nvPr/>
        </p:nvSpPr>
        <p:spPr>
          <a:xfrm>
            <a:off x="5917905" y="346500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67BA9-20E3-4AA0-1C0E-A445BDD7B50C}"/>
              </a:ext>
            </a:extLst>
          </p:cNvPr>
          <p:cNvGrpSpPr/>
          <p:nvPr/>
        </p:nvGrpSpPr>
        <p:grpSpPr>
          <a:xfrm>
            <a:off x="7467941" y="3092821"/>
            <a:ext cx="1252658" cy="320963"/>
            <a:chOff x="1459685" y="753353"/>
            <a:chExt cx="1111541" cy="320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3AD20D-E308-1329-46A7-3E5A626F753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51E5B3-6FDB-9055-56DE-09F7A27FD2FC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AD00715-40D8-7D87-FF22-9ECB47BBA350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6808692" y="3255967"/>
            <a:ext cx="659249" cy="75076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E781DC-D5C8-475E-56AF-E77F235388A7}"/>
              </a:ext>
            </a:extLst>
          </p:cNvPr>
          <p:cNvSpPr txBox="1"/>
          <p:nvPr/>
        </p:nvSpPr>
        <p:spPr>
          <a:xfrm>
            <a:off x="6992326" y="346071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1665C6E-84C2-4FF2-E09B-9939A761AFB8}"/>
              </a:ext>
            </a:extLst>
          </p:cNvPr>
          <p:cNvCxnSpPr>
            <a:cxnSpLocks/>
            <a:stCxn id="12" idx="4"/>
            <a:endCxn id="29" idx="0"/>
          </p:cNvCxnSpPr>
          <p:nvPr/>
        </p:nvCxnSpPr>
        <p:spPr>
          <a:xfrm rot="5400000">
            <a:off x="7858719" y="3648143"/>
            <a:ext cx="469911" cy="119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E90A36-1A35-ADEB-F11C-63007AFC04EF}"/>
              </a:ext>
            </a:extLst>
          </p:cNvPr>
          <p:cNvSpPr/>
          <p:nvPr/>
        </p:nvSpPr>
        <p:spPr>
          <a:xfrm>
            <a:off x="7742307" y="3883695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12019-BDB3-4FDD-C72D-453EB8A172DA}"/>
              </a:ext>
            </a:extLst>
          </p:cNvPr>
          <p:cNvSpPr txBox="1"/>
          <p:nvPr/>
        </p:nvSpPr>
        <p:spPr>
          <a:xfrm>
            <a:off x="7901379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AA27A1E-1EDA-50E7-6D5F-32A430612E5B}"/>
              </a:ext>
            </a:extLst>
          </p:cNvPr>
          <p:cNvCxnSpPr>
            <a:cxnSpLocks/>
            <a:stCxn id="29" idx="3"/>
            <a:endCxn id="43" idx="2"/>
          </p:cNvCxnSpPr>
          <p:nvPr/>
        </p:nvCxnSpPr>
        <p:spPr>
          <a:xfrm flipV="1">
            <a:off x="8443846" y="3266645"/>
            <a:ext cx="559477" cy="7407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A42836-50B3-E24C-7767-D42684588841}"/>
              </a:ext>
            </a:extLst>
          </p:cNvPr>
          <p:cNvGrpSpPr/>
          <p:nvPr/>
        </p:nvGrpSpPr>
        <p:grpSpPr>
          <a:xfrm>
            <a:off x="9003323" y="3103499"/>
            <a:ext cx="1498083" cy="320963"/>
            <a:chOff x="1459685" y="753353"/>
            <a:chExt cx="1111541" cy="32096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82F995-72CB-98A7-6CFD-E8B6ACC2D12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46AF0E-B76C-81ED-29B4-CA197A479751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410B321-1C3B-CF65-201B-583A9D043BC5}"/>
              </a:ext>
            </a:extLst>
          </p:cNvPr>
          <p:cNvSpPr txBox="1"/>
          <p:nvPr/>
        </p:nvSpPr>
        <p:spPr>
          <a:xfrm>
            <a:off x="8597569" y="3449506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8FF13A-214B-8BBD-ACE4-FFEC4489F75A}"/>
              </a:ext>
            </a:extLst>
          </p:cNvPr>
          <p:cNvSpPr/>
          <p:nvPr/>
        </p:nvSpPr>
        <p:spPr>
          <a:xfrm>
            <a:off x="9403222" y="389171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B4847EE-4332-7A91-CBB2-40E2B301C9C3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9534032" y="3671756"/>
            <a:ext cx="43992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362A06-23E4-A6B5-1631-BAA99A443233}"/>
              </a:ext>
            </a:extLst>
          </p:cNvPr>
          <p:cNvGrpSpPr/>
          <p:nvPr/>
        </p:nvGrpSpPr>
        <p:grpSpPr>
          <a:xfrm>
            <a:off x="8743179" y="4594460"/>
            <a:ext cx="2046914" cy="449466"/>
            <a:chOff x="6884367" y="2896809"/>
            <a:chExt cx="2046914" cy="449466"/>
          </a:xfrm>
        </p:grpSpPr>
        <p:sp>
          <p:nvSpPr>
            <p:cNvPr id="49" name="Flowchart: Decision 48">
              <a:extLst>
                <a:ext uri="{FF2B5EF4-FFF2-40B4-BE49-F238E27FC236}">
                  <a16:creationId xmlns:a16="http://schemas.microsoft.com/office/drawing/2014/main" id="{73116473-6485-D994-1C8C-3B3F2035BBA3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CEEBEB-067D-1CEC-BD57-973CFEE33B0C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5ADCE8E-F69C-AA23-DD44-FF45199894E4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9525789" y="4366257"/>
            <a:ext cx="455268" cy="11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1F987E-6BC8-2614-D72C-9F81382E7273}"/>
              </a:ext>
            </a:extLst>
          </p:cNvPr>
          <p:cNvSpPr txBox="1"/>
          <p:nvPr/>
        </p:nvSpPr>
        <p:spPr>
          <a:xfrm>
            <a:off x="9571976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5F0AFD-D30B-D083-73E2-3D92B6B92E72}"/>
              </a:ext>
            </a:extLst>
          </p:cNvPr>
          <p:cNvSpPr txBox="1"/>
          <p:nvPr/>
        </p:nvSpPr>
        <p:spPr>
          <a:xfrm>
            <a:off x="9152187" y="41833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B55192-C0D0-A93D-7372-2FB9ECC70992}"/>
              </a:ext>
            </a:extLst>
          </p:cNvPr>
          <p:cNvSpPr txBox="1"/>
          <p:nvPr/>
        </p:nvSpPr>
        <p:spPr>
          <a:xfrm>
            <a:off x="6381447" y="5064634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474009-AAF5-CDFE-D032-A06B5E072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C891B9-063E-9867-7944-583B3F3E24B4}"/>
              </a:ext>
            </a:extLst>
          </p:cNvPr>
          <p:cNvSpPr txBox="1"/>
          <p:nvPr/>
        </p:nvSpPr>
        <p:spPr>
          <a:xfrm>
            <a:off x="5907532" y="3128543"/>
            <a:ext cx="118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secret.txt</a:t>
            </a: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11E376B7-F57E-6492-5BAA-BC9805F96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Cyber Threat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</a:t>
            </a:r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Auditing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74123-1A7D-45F2-2CF1-C197E34C0653}"/>
              </a:ext>
            </a:extLst>
          </p:cNvPr>
          <p:cNvSpPr/>
          <p:nvPr/>
        </p:nvSpPr>
        <p:spPr>
          <a:xfrm>
            <a:off x="6217268" y="3882991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0AC515-08C4-6283-B263-2F3FA77AEA72}"/>
              </a:ext>
            </a:extLst>
          </p:cNvPr>
          <p:cNvSpPr/>
          <p:nvPr/>
        </p:nvSpPr>
        <p:spPr>
          <a:xfrm>
            <a:off x="5886782" y="3133871"/>
            <a:ext cx="1252658" cy="3156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A5AD0-056F-C884-F254-DFF11144D71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 rot="5400000">
            <a:off x="6296304" y="3666183"/>
            <a:ext cx="433485" cy="13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E65F5-722B-9F79-E753-7EBD9C9BE58F}"/>
              </a:ext>
            </a:extLst>
          </p:cNvPr>
          <p:cNvSpPr txBox="1"/>
          <p:nvPr/>
        </p:nvSpPr>
        <p:spPr>
          <a:xfrm>
            <a:off x="5917905" y="3465000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45AAEB-1B00-2BDF-55DB-73CF7604C809}"/>
              </a:ext>
            </a:extLst>
          </p:cNvPr>
          <p:cNvGrpSpPr/>
          <p:nvPr/>
        </p:nvGrpSpPr>
        <p:grpSpPr>
          <a:xfrm>
            <a:off x="7467941" y="3092821"/>
            <a:ext cx="1252658" cy="320963"/>
            <a:chOff x="1459685" y="753353"/>
            <a:chExt cx="1111541" cy="3209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8E8221-1E4C-47C6-CD3A-6DE09D8B423C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7CB91-C281-EE62-8E4E-E7D79FCCCD4A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5D3AA10-6094-7952-35D6-2A936AE96940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6808692" y="3255967"/>
            <a:ext cx="659249" cy="75076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7114A3-F912-B7C0-A866-56B6FE6A9772}"/>
              </a:ext>
            </a:extLst>
          </p:cNvPr>
          <p:cNvSpPr txBox="1"/>
          <p:nvPr/>
        </p:nvSpPr>
        <p:spPr>
          <a:xfrm>
            <a:off x="6992326" y="3460713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60C2C5-C637-F34E-7979-784A8B3B1CF6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>
          <a:xfrm rot="5400000">
            <a:off x="7858719" y="3648143"/>
            <a:ext cx="469911" cy="119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2CC2D51-56AE-AC30-C0A6-53277AC56A5A}"/>
              </a:ext>
            </a:extLst>
          </p:cNvPr>
          <p:cNvSpPr/>
          <p:nvPr/>
        </p:nvSpPr>
        <p:spPr>
          <a:xfrm>
            <a:off x="7742307" y="3883695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C1693-EEEF-B7AC-C9F1-0F0A43E443A1}"/>
              </a:ext>
            </a:extLst>
          </p:cNvPr>
          <p:cNvSpPr txBox="1"/>
          <p:nvPr/>
        </p:nvSpPr>
        <p:spPr>
          <a:xfrm>
            <a:off x="7901379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0C60A6F-B181-2F84-0361-D919F0C1686D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 flipV="1">
            <a:off x="8443846" y="3266645"/>
            <a:ext cx="559477" cy="74078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66039F-9E6B-C3B0-FF45-473B8DC877CE}"/>
              </a:ext>
            </a:extLst>
          </p:cNvPr>
          <p:cNvGrpSpPr/>
          <p:nvPr/>
        </p:nvGrpSpPr>
        <p:grpSpPr>
          <a:xfrm>
            <a:off x="9003323" y="3103499"/>
            <a:ext cx="1498083" cy="320963"/>
            <a:chOff x="1459685" y="753353"/>
            <a:chExt cx="1111541" cy="32096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81AF9A-4311-F65C-9609-83F33709A574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4FF8AC-65A9-6E7A-15D8-0139F8290302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818E5BA-E6F8-F9F0-7A8D-BD888B6AE485}"/>
              </a:ext>
            </a:extLst>
          </p:cNvPr>
          <p:cNvSpPr txBox="1"/>
          <p:nvPr/>
        </p:nvSpPr>
        <p:spPr>
          <a:xfrm>
            <a:off x="8597569" y="3449506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7B03B5-3AB4-D66B-18CE-CFD3164EA874}"/>
              </a:ext>
            </a:extLst>
          </p:cNvPr>
          <p:cNvSpPr/>
          <p:nvPr/>
        </p:nvSpPr>
        <p:spPr>
          <a:xfrm>
            <a:off x="9403222" y="389171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A17462B-2AF2-EA70-D6A8-04F01DDD2F34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9534032" y="3671756"/>
            <a:ext cx="43992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FB87C5-AA44-4A89-0BB4-20BE90285711}"/>
              </a:ext>
            </a:extLst>
          </p:cNvPr>
          <p:cNvGrpSpPr/>
          <p:nvPr/>
        </p:nvGrpSpPr>
        <p:grpSpPr>
          <a:xfrm>
            <a:off x="8743179" y="4594460"/>
            <a:ext cx="2046914" cy="449466"/>
            <a:chOff x="6884367" y="2896809"/>
            <a:chExt cx="2046914" cy="449466"/>
          </a:xfrm>
        </p:grpSpPr>
        <p:sp>
          <p:nvSpPr>
            <p:cNvPr id="122" name="Flowchart: Decision 121">
              <a:extLst>
                <a:ext uri="{FF2B5EF4-FFF2-40B4-BE49-F238E27FC236}">
                  <a16:creationId xmlns:a16="http://schemas.microsoft.com/office/drawing/2014/main" id="{F5F3E924-32D4-52B4-3575-2F9CC7CF6BAD}"/>
                </a:ext>
              </a:extLst>
            </p:cNvPr>
            <p:cNvSpPr/>
            <p:nvPr/>
          </p:nvSpPr>
          <p:spPr>
            <a:xfrm>
              <a:off x="7214532" y="2896809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2CFEA46-9845-6226-3566-B821B0B5CAB7}"/>
                </a:ext>
              </a:extLst>
            </p:cNvPr>
            <p:cNvSpPr txBox="1"/>
            <p:nvPr/>
          </p:nvSpPr>
          <p:spPr>
            <a:xfrm>
              <a:off x="6884367" y="2969382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6CD7A40-CF2D-FB02-32B4-A4A4178516E9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5400000">
            <a:off x="9525789" y="4366257"/>
            <a:ext cx="455268" cy="113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9CFB4E4-8162-B6DC-9A54-E2570A916205}"/>
              </a:ext>
            </a:extLst>
          </p:cNvPr>
          <p:cNvSpPr txBox="1"/>
          <p:nvPr/>
        </p:nvSpPr>
        <p:spPr>
          <a:xfrm>
            <a:off x="9571976" y="3466638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39B03C-E456-45D7-8195-5926C3C2F143}"/>
              </a:ext>
            </a:extLst>
          </p:cNvPr>
          <p:cNvSpPr txBox="1"/>
          <p:nvPr/>
        </p:nvSpPr>
        <p:spPr>
          <a:xfrm>
            <a:off x="9152187" y="4183345"/>
            <a:ext cx="77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85AB4025-6983-F6BE-45FC-458D709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1313365"/>
          </a:xfrm>
        </p:spPr>
        <p:txBody>
          <a:bodyPr>
            <a:normAutofit/>
          </a:bodyPr>
          <a:lstStyle/>
          <a:p>
            <a:r>
              <a:rPr lang="en-US" b="1" dirty="0"/>
              <a:t>Cornerstone: </a:t>
            </a:r>
            <a:r>
              <a:rPr lang="en-US" b="1" i="1" dirty="0"/>
              <a:t>Dependency tracking </a:t>
            </a:r>
            <a:r>
              <a:rPr lang="en-US" b="1" dirty="0"/>
              <a:t>on provenance graphs</a:t>
            </a:r>
          </a:p>
          <a:p>
            <a:pPr lvl="1"/>
            <a:r>
              <a:rPr lang="en-US" dirty="0"/>
              <a:t>Rule-based intrusion detection system(IDS)</a:t>
            </a:r>
          </a:p>
          <a:p>
            <a:pPr lvl="1"/>
            <a:r>
              <a:rPr lang="en-US" dirty="0"/>
              <a:t>Security Query </a:t>
            </a:r>
            <a:r>
              <a:rPr lang="en-US" altLang="zh-CN" dirty="0"/>
              <a:t>for Forensic Analysis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665D-A352-6684-418A-F5AC05377792}"/>
              </a:ext>
            </a:extLst>
          </p:cNvPr>
          <p:cNvSpPr txBox="1"/>
          <p:nvPr/>
        </p:nvSpPr>
        <p:spPr>
          <a:xfrm>
            <a:off x="1089473" y="3876077"/>
            <a:ext cx="343450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Someone remotely accesses our HR’s desktop, </a:t>
            </a:r>
            <a:r>
              <a:rPr lang="en-US" sz="1600" b="1" u="sng" dirty="0"/>
              <a:t>compresses</a:t>
            </a:r>
            <a:r>
              <a:rPr lang="en-US" sz="1600" dirty="0"/>
              <a:t> a sensitive </a:t>
            </a:r>
            <a:r>
              <a:rPr lang="en-US" sz="1600" b="1" u="sng" dirty="0"/>
              <a:t>file</a:t>
            </a:r>
            <a:r>
              <a:rPr lang="en-US" sz="1600" dirty="0"/>
              <a:t>,  </a:t>
            </a:r>
            <a:r>
              <a:rPr lang="en-US" sz="1600" b="1" u="sng" dirty="0"/>
              <a:t>encrypts</a:t>
            </a:r>
            <a:r>
              <a:rPr lang="en-US" sz="1600" dirty="0"/>
              <a:t> it and then </a:t>
            </a:r>
            <a:r>
              <a:rPr lang="en-US" sz="1600" b="1" u="sng" dirty="0"/>
              <a:t>sends</a:t>
            </a:r>
            <a:r>
              <a:rPr lang="en-US" sz="1600" dirty="0"/>
              <a:t> data to a remote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4E9A0-2414-DA6A-A70E-AA1EFDD43704}"/>
              </a:ext>
            </a:extLst>
          </p:cNvPr>
          <p:cNvSpPr txBox="1"/>
          <p:nvPr/>
        </p:nvSpPr>
        <p:spPr>
          <a:xfrm>
            <a:off x="685137" y="5043291"/>
            <a:ext cx="423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Security Query*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ACEF3-290C-2682-A461-F70E33ED95B2}"/>
              </a:ext>
            </a:extLst>
          </p:cNvPr>
          <p:cNvSpPr/>
          <p:nvPr/>
        </p:nvSpPr>
        <p:spPr>
          <a:xfrm>
            <a:off x="6217268" y="3882991"/>
            <a:ext cx="591424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2B3F0-B0BC-780B-0E25-6CC58A90C3BE}"/>
              </a:ext>
            </a:extLst>
          </p:cNvPr>
          <p:cNvSpPr/>
          <p:nvPr/>
        </p:nvSpPr>
        <p:spPr>
          <a:xfrm>
            <a:off x="7748235" y="3889265"/>
            <a:ext cx="701538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1193F-33A0-E492-07F8-71960139A054}"/>
              </a:ext>
            </a:extLst>
          </p:cNvPr>
          <p:cNvSpPr/>
          <p:nvPr/>
        </p:nvSpPr>
        <p:spPr>
          <a:xfrm>
            <a:off x="9404928" y="3894988"/>
            <a:ext cx="701538" cy="25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AC3818-EB46-A3FD-3BA3-4F7F10094952}"/>
              </a:ext>
            </a:extLst>
          </p:cNvPr>
          <p:cNvSpPr/>
          <p:nvPr/>
        </p:nvSpPr>
        <p:spPr>
          <a:xfrm>
            <a:off x="4874748" y="3930132"/>
            <a:ext cx="540689" cy="24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8865E-A80E-09BB-2CF4-49D5E984A956}"/>
              </a:ext>
            </a:extLst>
          </p:cNvPr>
          <p:cNvSpPr txBox="1"/>
          <p:nvPr/>
        </p:nvSpPr>
        <p:spPr>
          <a:xfrm>
            <a:off x="6381447" y="5064634"/>
            <a:ext cx="355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Provenance Graph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D84775-1291-31B7-F09A-045947C82CDB}"/>
              </a:ext>
            </a:extLst>
          </p:cNvPr>
          <p:cNvSpPr/>
          <p:nvPr/>
        </p:nvSpPr>
        <p:spPr>
          <a:xfrm>
            <a:off x="1289932" y="3096622"/>
            <a:ext cx="257755" cy="2464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4AAA-06EF-DFE9-690B-32298B98661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547687" y="3219867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958A33-DDDC-1116-790D-1BB39524193F}"/>
              </a:ext>
            </a:extLst>
          </p:cNvPr>
          <p:cNvCxnSpPr>
            <a:cxnSpLocks/>
          </p:cNvCxnSpPr>
          <p:nvPr/>
        </p:nvCxnSpPr>
        <p:spPr>
          <a:xfrm flipV="1">
            <a:off x="3162810" y="323666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8F899-A252-875A-B146-1DC46B745A6A}"/>
              </a:ext>
            </a:extLst>
          </p:cNvPr>
          <p:cNvSpPr txBox="1"/>
          <p:nvPr/>
        </p:nvSpPr>
        <p:spPr>
          <a:xfrm>
            <a:off x="714569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Sensitive Files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86785-5014-5627-4E72-797223A1126B}"/>
              </a:ext>
            </a:extLst>
          </p:cNvPr>
          <p:cNvSpPr txBox="1"/>
          <p:nvPr/>
        </p:nvSpPr>
        <p:spPr>
          <a:xfrm>
            <a:off x="3126291" y="3439768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Externals</a:t>
            </a:r>
            <a:endParaRPr lang="en-US" sz="1400" dirty="0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0185C13-D4E2-D2A4-0662-CC179BECEF85}"/>
              </a:ext>
            </a:extLst>
          </p:cNvPr>
          <p:cNvSpPr/>
          <p:nvPr/>
        </p:nvSpPr>
        <p:spPr>
          <a:xfrm>
            <a:off x="3493053" y="3091293"/>
            <a:ext cx="763745" cy="28957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6B2E51-8AF8-7A2F-290C-6C5103122796}"/>
              </a:ext>
            </a:extLst>
          </p:cNvPr>
          <p:cNvSpPr/>
          <p:nvPr/>
        </p:nvSpPr>
        <p:spPr>
          <a:xfrm>
            <a:off x="2394326" y="3070816"/>
            <a:ext cx="267296" cy="2895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52A6-5172-0262-5E17-B27009390CB5}"/>
              </a:ext>
            </a:extLst>
          </p:cNvPr>
          <p:cNvSpPr txBox="1"/>
          <p:nvPr/>
        </p:nvSpPr>
        <p:spPr>
          <a:xfrm>
            <a:off x="1803142" y="2991949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4C587-73DE-D158-D811-EBFE272EA67B}"/>
              </a:ext>
            </a:extLst>
          </p:cNvPr>
          <p:cNvSpPr txBox="1"/>
          <p:nvPr/>
        </p:nvSpPr>
        <p:spPr>
          <a:xfrm>
            <a:off x="2887827" y="3005040"/>
            <a:ext cx="4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CC8A4-AC50-37E0-7D49-5B4F91DCDBED}"/>
              </a:ext>
            </a:extLst>
          </p:cNvPr>
          <p:cNvCxnSpPr>
            <a:cxnSpLocks/>
          </p:cNvCxnSpPr>
          <p:nvPr/>
        </p:nvCxnSpPr>
        <p:spPr>
          <a:xfrm flipV="1">
            <a:off x="2669336" y="323607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E30E96-01CC-4205-3ED0-D7B0459AA6AF}"/>
              </a:ext>
            </a:extLst>
          </p:cNvPr>
          <p:cNvSpPr txBox="1"/>
          <p:nvPr/>
        </p:nvSpPr>
        <p:spPr>
          <a:xfrm>
            <a:off x="1807969" y="3436320"/>
            <a:ext cx="145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Operations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3FD019-CD73-13FA-AD28-011A857FE350}"/>
              </a:ext>
            </a:extLst>
          </p:cNvPr>
          <p:cNvCxnSpPr>
            <a:cxnSpLocks/>
          </p:cNvCxnSpPr>
          <p:nvPr/>
        </p:nvCxnSpPr>
        <p:spPr>
          <a:xfrm flipV="1">
            <a:off x="2120057" y="3215838"/>
            <a:ext cx="267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EF70F4-9417-C916-C93A-2D9F087E909B}"/>
              </a:ext>
            </a:extLst>
          </p:cNvPr>
          <p:cNvSpPr txBox="1"/>
          <p:nvPr/>
        </p:nvSpPr>
        <p:spPr>
          <a:xfrm>
            <a:off x="155447" y="6035040"/>
            <a:ext cx="33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VLDB’15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ATC’18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Security’18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86D29-9A1C-DD93-D1D4-6DE3FC733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CA9A-9E61-7040-ACD0-55F8CA4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93" y="1219476"/>
            <a:ext cx="10515599" cy="3154879"/>
          </a:xfrm>
        </p:spPr>
        <p:txBody>
          <a:bodyPr>
            <a:noAutofit/>
          </a:bodyPr>
          <a:lstStyle/>
          <a:p>
            <a:r>
              <a:rPr lang="en-US" dirty="0"/>
              <a:t>From specific to broader data structures in information flow tasks:</a:t>
            </a:r>
          </a:p>
          <a:p>
            <a:pPr lvl="1"/>
            <a:r>
              <a:rPr lang="en-US" b="1" dirty="0"/>
              <a:t>[1: Sequence] </a:t>
            </a:r>
            <a:r>
              <a:rPr lang="en-US" dirty="0"/>
              <a:t>How to accelerate information flow tracking by identifying linear order?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[2: Partial Order Graph] How to streamlining information flow identification in partial order graphs?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[3: Proposed Work – General Digraph] How to optimize analysis with information flows in direct graphs for specified task?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2E2ECD-3D94-87A9-78F0-05CFAD6D7DEE}"/>
              </a:ext>
            </a:extLst>
          </p:cNvPr>
          <p:cNvSpPr/>
          <p:nvPr/>
        </p:nvSpPr>
        <p:spPr>
          <a:xfrm>
            <a:off x="6222749" y="437435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AC148A-188C-D546-8473-8908B5758F7B}"/>
              </a:ext>
            </a:extLst>
          </p:cNvPr>
          <p:cNvSpPr/>
          <p:nvPr/>
        </p:nvSpPr>
        <p:spPr>
          <a:xfrm>
            <a:off x="6222749" y="474644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634157-08AD-9B96-E849-3AD8148EBFC8}"/>
              </a:ext>
            </a:extLst>
          </p:cNvPr>
          <p:cNvSpPr/>
          <p:nvPr/>
        </p:nvSpPr>
        <p:spPr>
          <a:xfrm>
            <a:off x="6222748" y="511854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6E5FF-937B-23FB-2A8A-DEA73C6F1421}"/>
              </a:ext>
            </a:extLst>
          </p:cNvPr>
          <p:cNvSpPr/>
          <p:nvPr/>
        </p:nvSpPr>
        <p:spPr>
          <a:xfrm>
            <a:off x="6222747" y="5490637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B949E-1B85-BC93-617C-6CC9ACB36C04}"/>
              </a:ext>
            </a:extLst>
          </p:cNvPr>
          <p:cNvSpPr/>
          <p:nvPr/>
        </p:nvSpPr>
        <p:spPr>
          <a:xfrm>
            <a:off x="6222746" y="586273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6C165-5A06-8B6E-38AE-81638B67BC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313794" y="4560402"/>
            <a:ext cx="0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EE07B-7B9E-BCBA-283B-07751CBAB4A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313793" y="4932496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F8EE9-D5C2-19AC-1F15-D93C00AA8AF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313792" y="5304590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761FD-5BAA-C0A7-9883-77D6645C043A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313791" y="5676684"/>
            <a:ext cx="1" cy="1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473B3-5641-CEA3-C038-25A83F2A86BD}"/>
              </a:ext>
            </a:extLst>
          </p:cNvPr>
          <p:cNvSpPr txBox="1"/>
          <p:nvPr/>
        </p:nvSpPr>
        <p:spPr>
          <a:xfrm>
            <a:off x="5649987" y="604877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Sequence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0FD9388C-6D32-5EF6-9F84-264D68EE670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Reduction in Information 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F2E2F-2845-1CE2-3F07-7841A2428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92"/>
            <a:ext cx="10515600" cy="2049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i="1" dirty="0"/>
              <a:t>1. Heavy </a:t>
            </a:r>
            <a:r>
              <a:rPr lang="en-US" b="1" i="1" dirty="0"/>
              <a:t>Performance Overhead</a:t>
            </a:r>
            <a:r>
              <a:rPr lang="en-US" b="1" dirty="0"/>
              <a:t>:</a:t>
            </a:r>
            <a:r>
              <a:rPr lang="en-US" dirty="0"/>
              <a:t> Instrumentation and tag propagation bring </a:t>
            </a:r>
            <a:r>
              <a:rPr lang="en-US" i="1" dirty="0"/>
              <a:t>8 to 40 times slowdown </a:t>
            </a:r>
            <a:r>
              <a:rPr lang="en-US" dirty="0"/>
              <a:t>to dynamic binary taint analysis.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D7949A7-CB82-8AAB-FBB4-BE651B000C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D6929C-F119-CDEB-30F9-20EF631BE73C}"/>
              </a:ext>
            </a:extLst>
          </p:cNvPr>
          <p:cNvSpPr txBox="1"/>
          <p:nvPr/>
        </p:nvSpPr>
        <p:spPr>
          <a:xfrm>
            <a:off x="3417412" y="6071997"/>
            <a:ext cx="464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Simplified example for instrumentation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C1DBC6-918C-713C-F727-486D764FEB6F}"/>
              </a:ext>
            </a:extLst>
          </p:cNvPr>
          <p:cNvSpPr txBox="1"/>
          <p:nvPr/>
        </p:nvSpPr>
        <p:spPr>
          <a:xfrm>
            <a:off x="4012990" y="3514653"/>
            <a:ext cx="352697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; Application instruction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FFFFFF"/>
                </a:highlight>
              </a:rPr>
              <a:t>eax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</a:rPr>
              <a:t>ebp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; Instrumented code for tainting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push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FFFFFF"/>
                </a:highlight>
              </a:rPr>
              <a:t>eax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lea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FFFFFF"/>
                </a:highlight>
              </a:rPr>
              <a:t>eax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</a:rPr>
              <a:t>ebp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push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FFFFFF"/>
                </a:highlight>
              </a:rPr>
              <a:t>eax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call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agPropagation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pop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7030A0"/>
                </a:solidFill>
                <a:highlight>
                  <a:srgbClr val="FFFFFF"/>
                </a:highlight>
              </a:rPr>
              <a:t>eax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A1CDA-6907-99AF-F9EB-D3F9D2CBA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446"/>
            <a:ext cx="1055176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/>
              <a:t>2. Massive Amount of Data: </a:t>
            </a:r>
            <a:r>
              <a:rPr lang="en-US" dirty="0"/>
              <a:t>Overwhelming </a:t>
            </a:r>
            <a:r>
              <a:rPr lang="en-US" i="1" dirty="0"/>
              <a:t>TBs of </a:t>
            </a:r>
            <a:r>
              <a:rPr lang="en-US" dirty="0"/>
              <a:t>real-world data makes dependency queries taking hours to execute in provenance-based system audit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0C836-E645-FCFD-10AC-92A8055FC879}"/>
              </a:ext>
            </a:extLst>
          </p:cNvPr>
          <p:cNvSpPr txBox="1"/>
          <p:nvPr/>
        </p:nvSpPr>
        <p:spPr>
          <a:xfrm>
            <a:off x="2240862" y="4197115"/>
            <a:ext cx="740228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$ </a:t>
            </a:r>
            <a:r>
              <a:rPr lang="en-US" sz="1600" b="1" dirty="0" err="1"/>
              <a:t>strace</a:t>
            </a:r>
            <a:r>
              <a:rPr lang="en-US" sz="1600" b="1" dirty="0"/>
              <a:t> ls</a:t>
            </a:r>
          </a:p>
          <a:p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execve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("/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/bin/ls", ["ls"], 0x7ffde2c6ee40 /* 24 vars */) = 0</a:t>
            </a:r>
          </a:p>
          <a:p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brk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(NULL)                               = 0x55993d854000</a:t>
            </a:r>
          </a:p>
          <a:p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arch_prctl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(0x3001 /* ARCH_??? */, 0x7ffc68fd71e0) = -1 EINVAL (Invalid argument)</a:t>
            </a:r>
            <a:br>
              <a:rPr lang="en-US" sz="1600" i="1" dirty="0"/>
            </a:br>
            <a:r>
              <a:rPr lang="en-US" sz="1600" b="1" i="1" dirty="0"/>
              <a:t>&lt;…144 system calls in total…&gt;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314CE-38A1-D801-2773-A63BC156888E}"/>
              </a:ext>
            </a:extLst>
          </p:cNvPr>
          <p:cNvSpPr txBox="1"/>
          <p:nvPr/>
        </p:nvSpPr>
        <p:spPr>
          <a:xfrm>
            <a:off x="2240862" y="5561112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command could generate hundreds of audit records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53FA7F37-77F4-1020-25B7-3CA99A9F1B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9F494-F822-E10B-8FE2-FDA4E79B7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02"/>
            <a:ext cx="10515600" cy="2448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/>
              <a:t>3. Large Searching Space</a:t>
            </a:r>
            <a:r>
              <a:rPr lang="en-US" dirty="0"/>
              <a:t>: In static code analysis of large codebases, the number of possible execution paths increases exponentially due to the lack of concrete execution decisions.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73198-0C1B-F917-66FA-843DA543F061}"/>
              </a:ext>
            </a:extLst>
          </p:cNvPr>
          <p:cNvSpPr/>
          <p:nvPr/>
        </p:nvSpPr>
        <p:spPr>
          <a:xfrm>
            <a:off x="5621665" y="428992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E5CBBA-FC23-9009-0E6A-9A0182A87CDA}"/>
              </a:ext>
            </a:extLst>
          </p:cNvPr>
          <p:cNvSpPr/>
          <p:nvPr/>
        </p:nvSpPr>
        <p:spPr>
          <a:xfrm>
            <a:off x="4700109" y="4691380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DAB8A-CF4B-52F0-4B7A-C10E8916805E}"/>
              </a:ext>
            </a:extLst>
          </p:cNvPr>
          <p:cNvSpPr/>
          <p:nvPr/>
        </p:nvSpPr>
        <p:spPr>
          <a:xfrm>
            <a:off x="6548493" y="469137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A6DDDEC-9761-A646-759C-1CC5D892329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5400000">
            <a:off x="5144227" y="4122896"/>
            <a:ext cx="215411" cy="9215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9FF0241-9A39-6FB5-9161-E0740EC6543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16200000" flipH="1">
            <a:off x="6068419" y="4120260"/>
            <a:ext cx="215410" cy="926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26C9E65-702D-BC12-0D89-41BF2F03E222}"/>
              </a:ext>
            </a:extLst>
          </p:cNvPr>
          <p:cNvSpPr/>
          <p:nvPr/>
        </p:nvSpPr>
        <p:spPr>
          <a:xfrm>
            <a:off x="5404455" y="553576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6C94B1B-13F4-DF5D-AA61-4F021C5A505F}"/>
              </a:ext>
            </a:extLst>
          </p:cNvPr>
          <p:cNvSpPr/>
          <p:nvPr/>
        </p:nvSpPr>
        <p:spPr>
          <a:xfrm>
            <a:off x="4944459" y="55357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0313AB2-C031-FF59-8036-CD9884AAC8B9}"/>
              </a:ext>
            </a:extLst>
          </p:cNvPr>
          <p:cNvSpPr/>
          <p:nvPr/>
        </p:nvSpPr>
        <p:spPr>
          <a:xfrm>
            <a:off x="4484463" y="553714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E83C1B8-B1B8-F8D4-9EBA-D50414F8583D}"/>
              </a:ext>
            </a:extLst>
          </p:cNvPr>
          <p:cNvSpPr/>
          <p:nvPr/>
        </p:nvSpPr>
        <p:spPr>
          <a:xfrm>
            <a:off x="4024467" y="555249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ABA3DA1-3A93-1AC6-58A3-3907D130693A}"/>
              </a:ext>
            </a:extLst>
          </p:cNvPr>
          <p:cNvSpPr/>
          <p:nvPr/>
        </p:nvSpPr>
        <p:spPr>
          <a:xfrm>
            <a:off x="7244439" y="551903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171DE3A-9989-0508-DAAD-B97CA04F902A}"/>
              </a:ext>
            </a:extLst>
          </p:cNvPr>
          <p:cNvSpPr/>
          <p:nvPr/>
        </p:nvSpPr>
        <p:spPr>
          <a:xfrm>
            <a:off x="6784443" y="5519034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524BAA1-404B-8F3D-6203-34EFABE997AF}"/>
              </a:ext>
            </a:extLst>
          </p:cNvPr>
          <p:cNvSpPr/>
          <p:nvPr/>
        </p:nvSpPr>
        <p:spPr>
          <a:xfrm>
            <a:off x="6324447" y="5520416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804A722-AA40-5FDD-DC78-005E17F09CA3}"/>
              </a:ext>
            </a:extLst>
          </p:cNvPr>
          <p:cNvSpPr/>
          <p:nvPr/>
        </p:nvSpPr>
        <p:spPr>
          <a:xfrm>
            <a:off x="5864451" y="553576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48252125-4732-A3EE-3049-0A4C18E54D79}"/>
              </a:ext>
            </a:extLst>
          </p:cNvPr>
          <p:cNvCxnSpPr>
            <a:cxnSpLocks/>
            <a:stCxn id="8" idx="4"/>
            <a:endCxn id="134" idx="0"/>
          </p:cNvCxnSpPr>
          <p:nvPr/>
        </p:nvCxnSpPr>
        <p:spPr>
          <a:xfrm rot="5400000">
            <a:off x="6302353" y="4751197"/>
            <a:ext cx="210956" cy="4634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5A66B0F8-4086-CFAA-D4C8-63CBE524FFE4}"/>
              </a:ext>
            </a:extLst>
          </p:cNvPr>
          <p:cNvSpPr/>
          <p:nvPr/>
        </p:nvSpPr>
        <p:spPr>
          <a:xfrm>
            <a:off x="6085079" y="5088382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675880-A597-9E35-03FC-9EBE88675A36}"/>
              </a:ext>
            </a:extLst>
          </p:cNvPr>
          <p:cNvSpPr/>
          <p:nvPr/>
        </p:nvSpPr>
        <p:spPr>
          <a:xfrm>
            <a:off x="7007823" y="508838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756210C-2DC6-BC17-7521-582EB79BCA52}"/>
              </a:ext>
            </a:extLst>
          </p:cNvPr>
          <p:cNvCxnSpPr>
            <a:cxnSpLocks/>
            <a:stCxn id="8" idx="4"/>
            <a:endCxn id="135" idx="0"/>
          </p:cNvCxnSpPr>
          <p:nvPr/>
        </p:nvCxnSpPr>
        <p:spPr>
          <a:xfrm rot="16200000" flipH="1">
            <a:off x="6763725" y="4753239"/>
            <a:ext cx="210957" cy="459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2655B63B-F822-4C8D-397B-01EDEF85238E}"/>
              </a:ext>
            </a:extLst>
          </p:cNvPr>
          <p:cNvCxnSpPr>
            <a:cxnSpLocks/>
            <a:stCxn id="134" idx="4"/>
            <a:endCxn id="128" idx="0"/>
          </p:cNvCxnSpPr>
          <p:nvPr/>
        </p:nvCxnSpPr>
        <p:spPr>
          <a:xfrm rot="5400000">
            <a:off x="5935143" y="5294782"/>
            <a:ext cx="261334" cy="220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41D5594E-E4F5-04D5-7321-177C880D9FDB}"/>
              </a:ext>
            </a:extLst>
          </p:cNvPr>
          <p:cNvCxnSpPr>
            <a:cxnSpLocks/>
            <a:stCxn id="134" idx="4"/>
            <a:endCxn id="127" idx="0"/>
          </p:cNvCxnSpPr>
          <p:nvPr/>
        </p:nvCxnSpPr>
        <p:spPr>
          <a:xfrm rot="16200000" flipH="1">
            <a:off x="6172815" y="5277738"/>
            <a:ext cx="245987" cy="239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60B87651-FE52-68AD-83A4-CDEDC60E58D9}"/>
              </a:ext>
            </a:extLst>
          </p:cNvPr>
          <p:cNvCxnSpPr>
            <a:cxnSpLocks/>
            <a:stCxn id="135" idx="4"/>
            <a:endCxn id="126" idx="0"/>
          </p:cNvCxnSpPr>
          <p:nvPr/>
        </p:nvCxnSpPr>
        <p:spPr>
          <a:xfrm rot="5400000">
            <a:off x="6864876" y="5285042"/>
            <a:ext cx="244604" cy="223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B07E5605-5B34-AB02-5F16-A6B1D3F4793E}"/>
              </a:ext>
            </a:extLst>
          </p:cNvPr>
          <p:cNvCxnSpPr>
            <a:cxnSpLocks/>
            <a:stCxn id="135" idx="4"/>
            <a:endCxn id="125" idx="0"/>
          </p:cNvCxnSpPr>
          <p:nvPr/>
        </p:nvCxnSpPr>
        <p:spPr>
          <a:xfrm rot="16200000" flipH="1">
            <a:off x="7094874" y="5278424"/>
            <a:ext cx="244605" cy="236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8C170154-840C-5CF8-E063-B09F95F54E5B}"/>
              </a:ext>
            </a:extLst>
          </p:cNvPr>
          <p:cNvSpPr/>
          <p:nvPr/>
        </p:nvSpPr>
        <p:spPr>
          <a:xfrm>
            <a:off x="5181077" y="5088383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ADE5E153-7728-41E7-5302-5651BEB77C0D}"/>
              </a:ext>
            </a:extLst>
          </p:cNvPr>
          <p:cNvCxnSpPr>
            <a:cxnSpLocks/>
            <a:stCxn id="158" idx="4"/>
            <a:endCxn id="122" idx="0"/>
          </p:cNvCxnSpPr>
          <p:nvPr/>
        </p:nvCxnSpPr>
        <p:spPr>
          <a:xfrm rot="5400000">
            <a:off x="5023147" y="5286787"/>
            <a:ext cx="261333" cy="236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380F2856-CDE9-AA4B-3D59-8185C47A9069}"/>
              </a:ext>
            </a:extLst>
          </p:cNvPr>
          <p:cNvCxnSpPr>
            <a:cxnSpLocks/>
            <a:stCxn id="158" idx="4"/>
            <a:endCxn id="121" idx="0"/>
          </p:cNvCxnSpPr>
          <p:nvPr/>
        </p:nvCxnSpPr>
        <p:spPr>
          <a:xfrm rot="16200000" flipH="1">
            <a:off x="5253144" y="5293408"/>
            <a:ext cx="261334" cy="223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44759460-2482-8F23-AC19-BDDF52287AD0}"/>
              </a:ext>
            </a:extLst>
          </p:cNvPr>
          <p:cNvSpPr/>
          <p:nvPr/>
        </p:nvSpPr>
        <p:spPr>
          <a:xfrm>
            <a:off x="4245095" y="508838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29203DB0-F719-CBFD-1C38-44372F6662AE}"/>
              </a:ext>
            </a:extLst>
          </p:cNvPr>
          <p:cNvCxnSpPr>
            <a:cxnSpLocks/>
            <a:stCxn id="165" idx="4"/>
            <a:endCxn id="124" idx="0"/>
          </p:cNvCxnSpPr>
          <p:nvPr/>
        </p:nvCxnSpPr>
        <p:spPr>
          <a:xfrm rot="5400000">
            <a:off x="4086794" y="5303146"/>
            <a:ext cx="278064" cy="220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1FFD9CDC-C2EB-5400-25E7-2DEB8F41E002}"/>
              </a:ext>
            </a:extLst>
          </p:cNvPr>
          <p:cNvCxnSpPr>
            <a:cxnSpLocks/>
            <a:stCxn id="165" idx="4"/>
            <a:endCxn id="123" idx="0"/>
          </p:cNvCxnSpPr>
          <p:nvPr/>
        </p:nvCxnSpPr>
        <p:spPr>
          <a:xfrm rot="16200000" flipH="1">
            <a:off x="4324466" y="5286102"/>
            <a:ext cx="262717" cy="239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A775FB3E-6FA0-4602-BA31-0326291E98AF}"/>
              </a:ext>
            </a:extLst>
          </p:cNvPr>
          <p:cNvCxnSpPr>
            <a:cxnSpLocks/>
            <a:stCxn id="7" idx="4"/>
            <a:endCxn id="165" idx="0"/>
          </p:cNvCxnSpPr>
          <p:nvPr/>
        </p:nvCxnSpPr>
        <p:spPr>
          <a:xfrm rot="5400000">
            <a:off x="4458170" y="4755397"/>
            <a:ext cx="210954" cy="455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6E6BC182-566A-601E-D53D-70D6817B2723}"/>
              </a:ext>
            </a:extLst>
          </p:cNvPr>
          <p:cNvCxnSpPr>
            <a:cxnSpLocks/>
            <a:stCxn id="7" idx="4"/>
            <a:endCxn id="158" idx="0"/>
          </p:cNvCxnSpPr>
          <p:nvPr/>
        </p:nvCxnSpPr>
        <p:spPr>
          <a:xfrm rot="16200000" flipH="1">
            <a:off x="4926160" y="4742421"/>
            <a:ext cx="210956" cy="480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ACED926-4DAA-C481-C5E4-FD598B5B6E5B}"/>
              </a:ext>
            </a:extLst>
          </p:cNvPr>
          <p:cNvSpPr txBox="1"/>
          <p:nvPr/>
        </p:nvSpPr>
        <p:spPr>
          <a:xfrm>
            <a:off x="3284632" y="4215178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1: if x&gt;0:</a:t>
            </a:r>
            <a:endParaRPr lang="en-US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863A2D2-5809-EF55-9A18-78E2D63152A0}"/>
              </a:ext>
            </a:extLst>
          </p:cNvPr>
          <p:cNvSpPr txBox="1"/>
          <p:nvPr/>
        </p:nvSpPr>
        <p:spPr>
          <a:xfrm>
            <a:off x="3284631" y="4601966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2: if y&gt;0:</a:t>
            </a:r>
            <a:endParaRPr lang="en-US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D163B2F-9661-CC49-1C2C-6CFF293D477D}"/>
              </a:ext>
            </a:extLst>
          </p:cNvPr>
          <p:cNvSpPr txBox="1"/>
          <p:nvPr/>
        </p:nvSpPr>
        <p:spPr>
          <a:xfrm>
            <a:off x="3281964" y="4988754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3: if z&gt;0: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3CBD4-D38B-63D8-CDA2-01B616982299}"/>
              </a:ext>
            </a:extLst>
          </p:cNvPr>
          <p:cNvSpPr txBox="1"/>
          <p:nvPr/>
        </p:nvSpPr>
        <p:spPr>
          <a:xfrm>
            <a:off x="4767482" y="5919266"/>
            <a:ext cx="252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Dynamic: </a:t>
            </a:r>
            <a:r>
              <a:rPr lang="en-US" altLang="zh-CN" sz="1600" b="1" dirty="0">
                <a:solidFill>
                  <a:schemeClr val="accent1"/>
                </a:solidFill>
              </a:rPr>
              <a:t>(</a:t>
            </a:r>
            <a:r>
              <a:rPr lang="en-US" altLang="zh-CN" sz="1600" b="1" dirty="0" err="1">
                <a:solidFill>
                  <a:schemeClr val="accent1"/>
                </a:solidFill>
              </a:rPr>
              <a:t>x,y,z</a:t>
            </a:r>
            <a:r>
              <a:rPr lang="en-US" altLang="zh-CN" sz="1600" b="1" dirty="0">
                <a:solidFill>
                  <a:schemeClr val="accent1"/>
                </a:solidFill>
              </a:rPr>
              <a:t>) = (1,3,5)</a:t>
            </a:r>
            <a:endParaRPr lang="en-US" altLang="zh-CN" sz="1600" dirty="0"/>
          </a:p>
          <a:p>
            <a:r>
              <a:rPr lang="en-US" altLang="zh-CN" sz="1600" dirty="0"/>
              <a:t>Static: 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x,y,z</a:t>
            </a:r>
            <a:r>
              <a:rPr lang="en-US" altLang="zh-CN" sz="1600" b="1" dirty="0">
                <a:solidFill>
                  <a:srgbClr val="C00000"/>
                </a:solidFill>
              </a:rPr>
              <a:t>) = (</a:t>
            </a:r>
            <a:r>
              <a:rPr lang="en-US" altLang="zh-CN" sz="1600" b="1" dirty="0" err="1">
                <a:solidFill>
                  <a:srgbClr val="C00000"/>
                </a:solidFill>
              </a:rPr>
              <a:t>int,int,int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5E3E2E6D-44AE-CD49-C870-0422935A0A0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CFFD111-3F13-CECC-221E-BFDF1EB2C0BB}"/>
              </a:ext>
            </a:extLst>
          </p:cNvPr>
          <p:cNvCxnSpPr>
            <a:cxnSpLocks/>
          </p:cNvCxnSpPr>
          <p:nvPr/>
        </p:nvCxnSpPr>
        <p:spPr>
          <a:xfrm>
            <a:off x="5803754" y="4382946"/>
            <a:ext cx="900162" cy="3356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9CA76C6-480D-79A6-0318-52A0AFC86073}"/>
              </a:ext>
            </a:extLst>
          </p:cNvPr>
          <p:cNvCxnSpPr>
            <a:cxnSpLocks/>
          </p:cNvCxnSpPr>
          <p:nvPr/>
        </p:nvCxnSpPr>
        <p:spPr>
          <a:xfrm>
            <a:off x="6730582" y="4784403"/>
            <a:ext cx="432664" cy="33122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430FEF-76B8-3FDC-44D0-40A268B83F7B}"/>
              </a:ext>
            </a:extLst>
          </p:cNvPr>
          <p:cNvCxnSpPr>
            <a:cxnSpLocks/>
          </p:cNvCxnSpPr>
          <p:nvPr/>
        </p:nvCxnSpPr>
        <p:spPr>
          <a:xfrm>
            <a:off x="7189912" y="5181407"/>
            <a:ext cx="209950" cy="36487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14BC12-9D11-6CB2-7B06-F1CBD231A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1B7-1F97-D247-8BA4-570A5E1C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77"/>
            <a:ext cx="10515600" cy="18354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Pros</a:t>
            </a:r>
            <a:r>
              <a:rPr lang="en-US" dirty="0"/>
              <a:t>: Universal Representation </a:t>
            </a:r>
          </a:p>
          <a:p>
            <a:r>
              <a:rPr lang="en-US" b="1" dirty="0"/>
              <a:t>Cons</a:t>
            </a:r>
            <a:r>
              <a:rPr lang="en-US" dirty="0"/>
              <a:t>: significant performance cost due to heavy computation and large scale of data</a:t>
            </a:r>
          </a:p>
          <a:p>
            <a:r>
              <a:rPr lang="en-US" dirty="0"/>
              <a:t>Goals:</a:t>
            </a:r>
          </a:p>
        </p:txBody>
      </p:sp>
      <p:pic>
        <p:nvPicPr>
          <p:cNvPr id="2050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273C06DB-F0EE-FC53-0026-03A27E390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16" y="4606021"/>
            <a:ext cx="1615914" cy="16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C96E92B5-CC7C-A6AE-84B5-6292978986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Representations in Information Flows - Graph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5B54592-5060-93BC-B43C-A4B266B84ECA}"/>
              </a:ext>
            </a:extLst>
          </p:cNvPr>
          <p:cNvSpPr/>
          <p:nvPr/>
        </p:nvSpPr>
        <p:spPr>
          <a:xfrm>
            <a:off x="3590576" y="2817974"/>
            <a:ext cx="5677898" cy="1991573"/>
          </a:xfrm>
          <a:prstGeom prst="wedgeEllipse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individual features of data structures in different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5329-E84C-503D-1830-D346FFF93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peech Bubble Outline Vector Art, Icons, and Graphics for Free Download">
            <a:extLst>
              <a:ext uri="{FF2B5EF4-FFF2-40B4-BE49-F238E27FC236}">
                <a16:creationId xmlns:a16="http://schemas.microsoft.com/office/drawing/2014/main" id="{21F72E21-2A9F-97FC-4B48-3406834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2" y="4076795"/>
            <a:ext cx="7598664" cy="25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Identification Optimizations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CC018A-2556-8F17-E4D1-38308BC7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2"/>
            <a:ext cx="10515600" cy="4466318"/>
          </a:xfrm>
        </p:spPr>
        <p:txBody>
          <a:bodyPr>
            <a:normAutofit/>
          </a:bodyPr>
          <a:lstStyle/>
          <a:p>
            <a:r>
              <a:rPr lang="en-US" b="1" dirty="0"/>
              <a:t>Prioritized Dependency Tracking </a:t>
            </a:r>
            <a:r>
              <a:rPr lang="en-US" sz="2400" dirty="0"/>
              <a:t>[NDSS’18, Security’21]</a:t>
            </a:r>
            <a:endParaRPr lang="en-US" dirty="0"/>
          </a:p>
          <a:p>
            <a:pPr lvl="1"/>
            <a:r>
              <a:rPr lang="en-US" dirty="0"/>
              <a:t>In forensic analysis, first check subgraphs that are more likely to be abnormal</a:t>
            </a:r>
          </a:p>
          <a:p>
            <a:pPr lvl="1"/>
            <a:r>
              <a:rPr lang="en-US" i="1" dirty="0"/>
              <a:t>Ad-hoc </a:t>
            </a:r>
            <a:r>
              <a:rPr lang="en-US" dirty="0"/>
              <a:t>optimization for threat detection</a:t>
            </a:r>
          </a:p>
          <a:p>
            <a:r>
              <a:rPr lang="en-US" b="1" dirty="0"/>
              <a:t>Optimization for Behavior Identification </a:t>
            </a:r>
            <a:r>
              <a:rPr lang="en-US" sz="2400" dirty="0"/>
              <a:t>[ATC’18, Security’18]</a:t>
            </a:r>
          </a:p>
          <a:p>
            <a:pPr lvl="1"/>
            <a:r>
              <a:rPr lang="en-US" dirty="0"/>
              <a:t>SQL-style query language for finding a particular behavior from audit records</a:t>
            </a:r>
          </a:p>
          <a:p>
            <a:pPr lvl="1"/>
            <a:r>
              <a:rPr lang="en-US" i="1" dirty="0"/>
              <a:t>No acceleration </a:t>
            </a:r>
            <a:r>
              <a:rPr lang="en-US" dirty="0"/>
              <a:t>for dependency tracking</a:t>
            </a:r>
          </a:p>
          <a:p>
            <a:pPr lvl="1"/>
            <a:r>
              <a:rPr lang="en-US" i="1" dirty="0"/>
              <a:t>Lack of supporting </a:t>
            </a:r>
            <a:r>
              <a:rPr lang="en-US" dirty="0"/>
              <a:t>existing threat detection mechanism</a:t>
            </a:r>
          </a:p>
        </p:txBody>
      </p:sp>
      <p:pic>
        <p:nvPicPr>
          <p:cNvPr id="2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ED5DED6C-F0A7-43FE-DFF7-8B8929C1F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59" y="4816333"/>
            <a:ext cx="1615914" cy="16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1C59F-16FB-5A7C-0464-DD6276D778F0}"/>
              </a:ext>
            </a:extLst>
          </p:cNvPr>
          <p:cNvSpPr txBox="1"/>
          <p:nvPr/>
        </p:nvSpPr>
        <p:spPr>
          <a:xfrm>
            <a:off x="4718422" y="4752325"/>
            <a:ext cx="60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achieve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efficient dependency tracking </a:t>
            </a:r>
            <a:r>
              <a:rPr lang="en-US" sz="2400" dirty="0"/>
              <a:t>while integrated with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r>
              <a:rPr lang="en-US" sz="2400" dirty="0"/>
              <a:t> techniques?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F0A8-4FCC-D5F5-10C5-60ABFED72A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A5F40-D15F-C676-C508-429B7C9A50FB}"/>
              </a:ext>
            </a:extLst>
          </p:cNvPr>
          <p:cNvSpPr txBox="1"/>
          <p:nvPr/>
        </p:nvSpPr>
        <p:spPr>
          <a:xfrm>
            <a:off x="1197812" y="4634971"/>
            <a:ext cx="288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Data Leak Prevention</a:t>
            </a:r>
            <a:endParaRPr lang="en-US" sz="2400" dirty="0"/>
          </a:p>
        </p:txBody>
      </p:sp>
      <p:pic>
        <p:nvPicPr>
          <p:cNvPr id="1030" name="Picture 6" descr="Everything You Need to Know About Static Code Analysis - Liventus">
            <a:extLst>
              <a:ext uri="{FF2B5EF4-FFF2-40B4-BE49-F238E27FC236}">
                <a16:creationId xmlns:a16="http://schemas.microsoft.com/office/drawing/2014/main" id="{7A04135A-2597-953B-9EB3-120B8104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6" y="2428907"/>
            <a:ext cx="2998824" cy="20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D98C2-4ED9-4AA3-AC9B-5DD369C27D00}"/>
              </a:ext>
            </a:extLst>
          </p:cNvPr>
          <p:cNvSpPr txBox="1"/>
          <p:nvPr/>
        </p:nvSpPr>
        <p:spPr>
          <a:xfrm>
            <a:off x="7613910" y="4634463"/>
            <a:ext cx="448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Static Application</a:t>
            </a:r>
          </a:p>
          <a:p>
            <a:pPr algn="ctr"/>
            <a:r>
              <a:rPr lang="en-US" altLang="zh-CN" sz="2400" dirty="0"/>
              <a:t>Security Testing</a:t>
            </a:r>
            <a:endParaRPr lang="en-US" sz="2400" dirty="0"/>
          </a:p>
        </p:txBody>
      </p:sp>
      <p:pic>
        <p:nvPicPr>
          <p:cNvPr id="1032" name="Picture 8" descr="Intrusion Detection System, cos'è e come attivare la “trappola” per  criminal hacker - Cyber Security 360">
            <a:extLst>
              <a:ext uri="{FF2B5EF4-FFF2-40B4-BE49-F238E27FC236}">
                <a16:creationId xmlns:a16="http://schemas.microsoft.com/office/drawing/2014/main" id="{A21A4CDD-AFD2-980C-2C1F-44F12AA3E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29" y="2452266"/>
            <a:ext cx="3555886" cy="20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7A220-6690-364F-47DA-649CD6593C77}"/>
              </a:ext>
            </a:extLst>
          </p:cNvPr>
          <p:cNvSpPr txBox="1"/>
          <p:nvPr/>
        </p:nvSpPr>
        <p:spPr>
          <a:xfrm>
            <a:off x="4819254" y="4634971"/>
            <a:ext cx="288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Intrusion Detection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056215-FAFA-AB8B-5554-CA2EF368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42"/>
            <a:ext cx="10515600" cy="703311"/>
          </a:xfrm>
        </p:spPr>
        <p:txBody>
          <a:bodyPr/>
          <a:lstStyle/>
          <a:p>
            <a:r>
              <a:rPr lang="en-US" dirty="0"/>
              <a:t>All these tasks requires </a:t>
            </a:r>
            <a:r>
              <a:rPr lang="en-US" i="1" dirty="0"/>
              <a:t>information-flow</a:t>
            </a:r>
            <a:r>
              <a:rPr lang="en-US" dirty="0"/>
              <a:t>-based techniques</a:t>
            </a:r>
          </a:p>
        </p:txBody>
      </p:sp>
      <p:pic>
        <p:nvPicPr>
          <p:cNvPr id="9" name="Picture 8" descr="A hand reaching out to open a computer&#10;&#10;Description automatically generated">
            <a:extLst>
              <a:ext uri="{FF2B5EF4-FFF2-40B4-BE49-F238E27FC236}">
                <a16:creationId xmlns:a16="http://schemas.microsoft.com/office/drawing/2014/main" id="{ABADF498-DA7D-4CE1-B8F6-EF647AC99D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46"/>
          <a:stretch/>
        </p:blipFill>
        <p:spPr>
          <a:xfrm>
            <a:off x="1112093" y="2452266"/>
            <a:ext cx="3059875" cy="2002327"/>
          </a:xfrm>
          <a:prstGeom prst="rect">
            <a:avLst/>
          </a:prstGeo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957F5BAE-2590-6392-9029-C65430892B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 Security Tasks for information 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8723D4-BA21-5A68-C6E9-3791E393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36" y="1331477"/>
            <a:ext cx="10515600" cy="2448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/>
              <a:t>3. Path Explosion</a:t>
            </a:r>
            <a:r>
              <a:rPr lang="en-US" dirty="0"/>
              <a:t>: In static code analysis of large codebases, the number of possible execution paths increases exponentially due to the lack of concrete execution decisions.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902CE68-2827-E146-09C7-24044E5484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2BC8C-B834-77AE-7478-B5B46749C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B0AA-64C8-1B48-AEAD-FDB67558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20" y="1331477"/>
            <a:ext cx="10515600" cy="4351338"/>
          </a:xfrm>
        </p:spPr>
        <p:txBody>
          <a:bodyPr/>
          <a:lstStyle/>
          <a:p>
            <a:r>
              <a:rPr lang="en-US" dirty="0"/>
              <a:t>To improve the efficiency and scalability of information flow analysis in a range of security tasks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777546-AEAA-B3D1-7B76-21C283BC24F8}"/>
              </a:ext>
            </a:extLst>
          </p:cNvPr>
          <p:cNvGrpSpPr/>
          <p:nvPr/>
        </p:nvGrpSpPr>
        <p:grpSpPr>
          <a:xfrm>
            <a:off x="1821329" y="3023872"/>
            <a:ext cx="3113749" cy="1721036"/>
            <a:chOff x="7415645" y="4111398"/>
            <a:chExt cx="3214479" cy="1906719"/>
          </a:xfrm>
        </p:grpSpPr>
        <p:pic>
          <p:nvPicPr>
            <p:cNvPr id="5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8E59B9A8-4FE2-4C8F-440E-A9DCDAD74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645" y="4588251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BAC24F4B-65F3-4C18-2F8B-1CE1E23D7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80" y="4588251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BF17B282-BCA0-E4E4-15A7-8B78A1625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977" y="4588251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00E068CE-7943-D5F0-C2DA-93E162824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907" y="4598009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65D77401-DF8C-E88F-6CAD-83FC94E6A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942" y="4598009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7C16B7A-F99E-BCD9-6FBB-F5203C65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33" y="5104827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0C16305C-5096-0F90-4AD8-3A19508E3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68" y="5104827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4A747E08-5CAD-C283-EB78-27E01B6A5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665" y="5104827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173E3F02-A44E-B18A-3B7F-958A2FE02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595" y="5114585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1BB0D2B-F2A2-1EBA-993D-67F71ED59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6630" y="5114585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6B0FEB28-74CC-D8A6-6440-A62BE1451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33" y="5561472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5A7F96C5-34C0-EFE1-D913-515D59BAF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68" y="5561472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F44DDAD-4069-6AB3-90FB-DCBAC68A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665" y="5561472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71407F2-D919-B0C1-A7EC-17BFAA9A3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595" y="5571230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5A740400-2B34-65DD-69E3-AABA2CF7E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6630" y="5571230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1692185-5FF9-C41B-BA19-B078A2770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33" y="4111398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8A4065C-21EA-1951-B0D9-9EF82EF15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68" y="4111398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6BB33B41-DAB7-7326-E606-881A965A2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665" y="4111398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659CF4C5-03A3-5059-FD86-3DF00CE0D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595" y="4121156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offee Cup Icon Vector Art, Icons, and Graphics for Free Download">
              <a:extLst>
                <a:ext uri="{FF2B5EF4-FFF2-40B4-BE49-F238E27FC236}">
                  <a16:creationId xmlns:a16="http://schemas.microsoft.com/office/drawing/2014/main" id="{F75660C5-0D89-D524-F436-E1B423AA1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6630" y="4121156"/>
              <a:ext cx="795459" cy="44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remium Vector | Three seconds stopwatch icon timer symbol 3 sec waiting  time vector illustration">
            <a:extLst>
              <a:ext uri="{FF2B5EF4-FFF2-40B4-BE49-F238E27FC236}">
                <a16:creationId xmlns:a16="http://schemas.microsoft.com/office/drawing/2014/main" id="{5330A5B3-F51A-3F7D-D0C3-5A295C34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04" y="2792444"/>
            <a:ext cx="2183892" cy="218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6B9FB52-76AA-1540-307F-3444C7BD50CD}"/>
              </a:ext>
            </a:extLst>
          </p:cNvPr>
          <p:cNvSpPr/>
          <p:nvPr/>
        </p:nvSpPr>
        <p:spPr>
          <a:xfrm>
            <a:off x="5641294" y="3628358"/>
            <a:ext cx="1390611" cy="512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94D0E-DD14-A85B-8566-37ADE5945CBD}"/>
              </a:ext>
            </a:extLst>
          </p:cNvPr>
          <p:cNvSpPr txBox="1"/>
          <p:nvPr/>
        </p:nvSpPr>
        <p:spPr>
          <a:xfrm>
            <a:off x="1797904" y="4875811"/>
            <a:ext cx="302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Hours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ED61B6-9705-15F1-22D9-E8521739E11D}"/>
              </a:ext>
            </a:extLst>
          </p:cNvPr>
          <p:cNvSpPr txBox="1"/>
          <p:nvPr/>
        </p:nvSpPr>
        <p:spPr>
          <a:xfrm>
            <a:off x="7788074" y="4875810"/>
            <a:ext cx="302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Seconds ~ Minutes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4B894-C02A-F8F5-0787-DFD919157EA6}"/>
              </a:ext>
            </a:extLst>
          </p:cNvPr>
          <p:cNvSpPr txBox="1"/>
          <p:nvPr/>
        </p:nvSpPr>
        <p:spPr>
          <a:xfrm>
            <a:off x="4792989" y="4916155"/>
            <a:ext cx="302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Optimize to</a:t>
            </a:r>
            <a:endParaRPr lang="en-US" sz="2400" dirty="0"/>
          </a:p>
        </p:txBody>
      </p:sp>
      <p:sp>
        <p:nvSpPr>
          <p:cNvPr id="29" name="Title 10">
            <a:extLst>
              <a:ext uri="{FF2B5EF4-FFF2-40B4-BE49-F238E27FC236}">
                <a16:creationId xmlns:a16="http://schemas.microsoft.com/office/drawing/2014/main" id="{5EAEBD41-6EE1-CBE5-F0CC-3364991E1D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 in this thesis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95248-A909-23CC-246C-F3EEDE4BE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36" y="1331477"/>
            <a:ext cx="10515600" cy="2448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/>
              <a:t>3. Path Explosion</a:t>
            </a:r>
            <a:r>
              <a:rPr lang="en-US" dirty="0"/>
              <a:t>: In static code analysis of large codebases, the number of possible execution paths increases exponentially due to the lack of concrete execution decisions.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73198-0C1B-F917-66FA-843DA543F061}"/>
              </a:ext>
            </a:extLst>
          </p:cNvPr>
          <p:cNvSpPr/>
          <p:nvPr/>
        </p:nvSpPr>
        <p:spPr>
          <a:xfrm>
            <a:off x="5651162" y="468281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DAB8A-CF4B-52F0-4B7A-C10E8916805E}"/>
              </a:ext>
            </a:extLst>
          </p:cNvPr>
          <p:cNvSpPr/>
          <p:nvPr/>
        </p:nvSpPr>
        <p:spPr>
          <a:xfrm>
            <a:off x="6577990" y="508427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9FF0241-9A39-6FB5-9161-E0740EC6543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16200000" flipH="1">
            <a:off x="6097916" y="4513156"/>
            <a:ext cx="215410" cy="926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ABA3DA1-3A93-1AC6-58A3-3907D130693A}"/>
              </a:ext>
            </a:extLst>
          </p:cNvPr>
          <p:cNvSpPr/>
          <p:nvPr/>
        </p:nvSpPr>
        <p:spPr>
          <a:xfrm>
            <a:off x="7273936" y="591193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675880-A597-9E35-03FC-9EBE88675A36}"/>
              </a:ext>
            </a:extLst>
          </p:cNvPr>
          <p:cNvSpPr/>
          <p:nvPr/>
        </p:nvSpPr>
        <p:spPr>
          <a:xfrm>
            <a:off x="7037320" y="548127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756210C-2DC6-BC17-7521-582EB79BCA52}"/>
              </a:ext>
            </a:extLst>
          </p:cNvPr>
          <p:cNvCxnSpPr>
            <a:cxnSpLocks/>
            <a:stCxn id="8" idx="4"/>
            <a:endCxn id="135" idx="0"/>
          </p:cNvCxnSpPr>
          <p:nvPr/>
        </p:nvCxnSpPr>
        <p:spPr>
          <a:xfrm rot="16200000" flipH="1">
            <a:off x="6793222" y="5146135"/>
            <a:ext cx="210957" cy="459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B07E5605-5B34-AB02-5F16-A6B1D3F4793E}"/>
              </a:ext>
            </a:extLst>
          </p:cNvPr>
          <p:cNvCxnSpPr>
            <a:cxnSpLocks/>
            <a:stCxn id="135" idx="4"/>
            <a:endCxn id="125" idx="0"/>
          </p:cNvCxnSpPr>
          <p:nvPr/>
        </p:nvCxnSpPr>
        <p:spPr>
          <a:xfrm rot="16200000" flipH="1">
            <a:off x="7124371" y="5671320"/>
            <a:ext cx="244605" cy="236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ACED926-4DAA-C481-C5E4-FD598B5B6E5B}"/>
              </a:ext>
            </a:extLst>
          </p:cNvPr>
          <p:cNvSpPr txBox="1"/>
          <p:nvPr/>
        </p:nvSpPr>
        <p:spPr>
          <a:xfrm>
            <a:off x="5310493" y="4390547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1: if x&gt;0:</a:t>
            </a:r>
            <a:endParaRPr lang="en-US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863A2D2-5809-EF55-9A18-78E2D63152A0}"/>
              </a:ext>
            </a:extLst>
          </p:cNvPr>
          <p:cNvSpPr txBox="1"/>
          <p:nvPr/>
        </p:nvSpPr>
        <p:spPr>
          <a:xfrm>
            <a:off x="6690481" y="4877220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2: if y&gt;0:</a:t>
            </a:r>
            <a:endParaRPr lang="en-US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D163B2F-9661-CC49-1C2C-6CFF293D477D}"/>
              </a:ext>
            </a:extLst>
          </p:cNvPr>
          <p:cNvSpPr txBox="1"/>
          <p:nvPr/>
        </p:nvSpPr>
        <p:spPr>
          <a:xfrm>
            <a:off x="7258221" y="5315873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3: if z&gt;0:</a:t>
            </a:r>
            <a:endParaRPr lang="en-US" sz="1600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D9D3A3B-04E1-280C-8A27-AEACDAF462CD}"/>
              </a:ext>
            </a:extLst>
          </p:cNvPr>
          <p:cNvCxnSpPr>
            <a:cxnSpLocks/>
            <a:stCxn id="6" idx="6"/>
            <a:endCxn id="8" idx="7"/>
          </p:cNvCxnSpPr>
          <p:nvPr/>
        </p:nvCxnSpPr>
        <p:spPr>
          <a:xfrm>
            <a:off x="5833251" y="4775842"/>
            <a:ext cx="900162" cy="3356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746DF949-EFAD-71E7-EFCC-138363C95771}"/>
              </a:ext>
            </a:extLst>
          </p:cNvPr>
          <p:cNvCxnSpPr>
            <a:cxnSpLocks/>
            <a:stCxn id="8" idx="6"/>
            <a:endCxn id="135" idx="7"/>
          </p:cNvCxnSpPr>
          <p:nvPr/>
        </p:nvCxnSpPr>
        <p:spPr>
          <a:xfrm>
            <a:off x="6760079" y="5177299"/>
            <a:ext cx="432664" cy="33122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27A63923-D88D-DCF4-682F-181BE8F28DFB}"/>
              </a:ext>
            </a:extLst>
          </p:cNvPr>
          <p:cNvCxnSpPr>
            <a:cxnSpLocks/>
            <a:stCxn id="135" idx="6"/>
            <a:endCxn id="125" idx="7"/>
          </p:cNvCxnSpPr>
          <p:nvPr/>
        </p:nvCxnSpPr>
        <p:spPr>
          <a:xfrm>
            <a:off x="7219409" y="5574303"/>
            <a:ext cx="209950" cy="36487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A40AAB6-43AC-40B2-38E2-94ADC9887E2B}"/>
              </a:ext>
            </a:extLst>
          </p:cNvPr>
          <p:cNvSpPr txBox="1"/>
          <p:nvPr/>
        </p:nvSpPr>
        <p:spPr>
          <a:xfrm>
            <a:off x="8301189" y="4437288"/>
            <a:ext cx="252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Dynamic: </a:t>
            </a:r>
            <a:r>
              <a:rPr lang="en-US" altLang="zh-CN" sz="1600" b="1" dirty="0">
                <a:solidFill>
                  <a:schemeClr val="accent1"/>
                </a:solidFill>
              </a:rPr>
              <a:t>(</a:t>
            </a:r>
            <a:r>
              <a:rPr lang="en-US" altLang="zh-CN" sz="1600" b="1" dirty="0" err="1">
                <a:solidFill>
                  <a:schemeClr val="accent1"/>
                </a:solidFill>
              </a:rPr>
              <a:t>x,y,z</a:t>
            </a:r>
            <a:r>
              <a:rPr lang="en-US" altLang="zh-CN" sz="1600" b="1" dirty="0">
                <a:solidFill>
                  <a:schemeClr val="accent1"/>
                </a:solidFill>
              </a:rPr>
              <a:t>) = (1,3,5)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902CE68-2827-E146-09C7-24044E5484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38A97-790A-C313-A1C8-C125999AF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Subgraph Summary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1"/>
            <a:ext cx="10515600" cy="2979095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Pre-summary is efficient for later query, but…</a:t>
            </a:r>
          </a:p>
          <a:p>
            <a:pPr lvl="1"/>
            <a:r>
              <a:rPr lang="en-US" altLang="zh-CN" dirty="0"/>
              <a:t>We are unable to pre-summarize intermediate subgraph for each possible source-destination pair</a:t>
            </a:r>
          </a:p>
          <a:p>
            <a:r>
              <a:rPr lang="en-US" altLang="zh-CN" b="1" dirty="0"/>
              <a:t>Pre-summarize for time intervals and combine in queries as need</a:t>
            </a:r>
          </a:p>
          <a:p>
            <a:pPr lvl="1"/>
            <a:r>
              <a:rPr lang="en-US" altLang="zh-CN" dirty="0"/>
              <a:t>Insight from human’s organization: In the first hour; the second hour; …</a:t>
            </a:r>
          </a:p>
          <a:p>
            <a:pPr lvl="1"/>
            <a:r>
              <a:rPr lang="en-US" altLang="zh-CN" dirty="0"/>
              <a:t>Q1: How to cut provenance graphs with time intervals?</a:t>
            </a:r>
          </a:p>
          <a:p>
            <a:pPr lvl="1"/>
            <a:r>
              <a:rPr lang="en-US" altLang="zh-CN" dirty="0"/>
              <a:t>Q2: How to combine the summary results?</a:t>
            </a:r>
          </a:p>
          <a:p>
            <a:pPr lvl="1"/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F0E46-B06A-96D2-44E3-8CA6C3564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BAD2E-E0E0-83B8-640D-1D8517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352198"/>
            <a:ext cx="1135839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DIFT</a:t>
            </a:r>
            <a:r>
              <a:rPr lang="en-US" dirty="0"/>
              <a:t>: An important </a:t>
            </a:r>
            <a:r>
              <a:rPr lang="en-US" altLang="zh-CN" dirty="0"/>
              <a:t>program analysis technique in security</a:t>
            </a:r>
          </a:p>
          <a:p>
            <a:pPr>
              <a:lnSpc>
                <a:spcPct val="100000"/>
              </a:lnSpc>
            </a:pPr>
            <a:r>
              <a:rPr lang="en-US" dirty="0"/>
              <a:t>Track information flows in a program: T</a:t>
            </a:r>
            <a:r>
              <a:rPr lang="en-US" altLang="zh-CN" dirty="0"/>
              <a:t>aint state transforms between </a:t>
            </a:r>
            <a:r>
              <a:rPr lang="en-US" altLang="zh-CN" b="1" dirty="0"/>
              <a:t>sources</a:t>
            </a:r>
            <a:r>
              <a:rPr lang="en-US" altLang="zh-CN" dirty="0"/>
              <a:t> and </a:t>
            </a:r>
            <a:r>
              <a:rPr lang="en-US" altLang="zh-CN" b="1" dirty="0"/>
              <a:t>sinks</a:t>
            </a:r>
            <a:r>
              <a:rPr lang="en-US" altLang="zh-CN" dirty="0"/>
              <a:t> of interest </a:t>
            </a:r>
          </a:p>
        </p:txBody>
      </p:sp>
      <p:sp>
        <p:nvSpPr>
          <p:cNvPr id="54" name="矩形 36">
            <a:extLst>
              <a:ext uri="{FF2B5EF4-FFF2-40B4-BE49-F238E27FC236}">
                <a16:creationId xmlns:a16="http://schemas.microsoft.com/office/drawing/2014/main" id="{BD5FECFB-3839-C114-7471-6F2CD0714567}"/>
              </a:ext>
            </a:extLst>
          </p:cNvPr>
          <p:cNvSpPr/>
          <p:nvPr/>
        </p:nvSpPr>
        <p:spPr>
          <a:xfrm>
            <a:off x="1221029" y="5622080"/>
            <a:ext cx="1418976" cy="4047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/etc/passwd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片 37" descr="形状&#10;&#10;低可信度描述已自动生成">
            <a:extLst>
              <a:ext uri="{FF2B5EF4-FFF2-40B4-BE49-F238E27FC236}">
                <a16:creationId xmlns:a16="http://schemas.microsoft.com/office/drawing/2014/main" id="{CB0999A1-E10B-615C-C31D-3D1E865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8" y="5568974"/>
            <a:ext cx="535848" cy="563412"/>
          </a:xfrm>
          <a:prstGeom prst="rect">
            <a:avLst/>
          </a:prstGeom>
        </p:spPr>
      </p:pic>
      <p:pic>
        <p:nvPicPr>
          <p:cNvPr id="56" name="图片 42" descr="背景图案&#10;&#10;中度可信度描述已自动生成">
            <a:extLst>
              <a:ext uri="{FF2B5EF4-FFF2-40B4-BE49-F238E27FC236}">
                <a16:creationId xmlns:a16="http://schemas.microsoft.com/office/drawing/2014/main" id="{80F8A0AE-76DB-A3BD-8340-EF46F74C4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585" y="4839593"/>
            <a:ext cx="588154" cy="588154"/>
          </a:xfrm>
          <a:prstGeom prst="rect">
            <a:avLst/>
          </a:prstGeom>
        </p:spPr>
      </p:pic>
      <p:sp>
        <p:nvSpPr>
          <p:cNvPr id="58" name="矩形 44">
            <a:extLst>
              <a:ext uri="{FF2B5EF4-FFF2-40B4-BE49-F238E27FC236}">
                <a16:creationId xmlns:a16="http://schemas.microsoft.com/office/drawing/2014/main" id="{35DC8D98-EEC9-2078-5769-DE945139E83A}"/>
              </a:ext>
            </a:extLst>
          </p:cNvPr>
          <p:cNvSpPr/>
          <p:nvPr/>
        </p:nvSpPr>
        <p:spPr>
          <a:xfrm>
            <a:off x="9792739" y="4939680"/>
            <a:ext cx="1561061" cy="4103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162.66.239.75</a:t>
            </a:r>
            <a:endParaRPr kumimoji="1"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C4E63B-6A53-E731-76AA-A91E694AC09F}"/>
              </a:ext>
            </a:extLst>
          </p:cNvPr>
          <p:cNvSpPr txBox="1"/>
          <p:nvPr/>
        </p:nvSpPr>
        <p:spPr>
          <a:xfrm>
            <a:off x="3491578" y="4060418"/>
            <a:ext cx="520884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endParaRPr lang="en-US" altLang="zh-CN" sz="2400" dirty="0">
              <a:latin typeface="+mj-lt"/>
              <a:cs typeface="Courier New" panose="02070309020205020404" pitchFamily="49" charset="0"/>
            </a:endParaRPr>
          </a:p>
          <a:p>
            <a:endParaRPr lang="en-US" altLang="zh-C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5C2A0121-6FB5-729D-7282-13E5DCE1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104" y="6182413"/>
            <a:ext cx="3151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Leakage Example</a:t>
            </a: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D43E6213-0017-C615-F289-8D3C0A0EF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104" y="4814470"/>
            <a:ext cx="3151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Vulnerable Program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8415633-BFA8-C5A2-774C-29D1475FA64E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 flipV="1">
            <a:off x="2640005" y="5029914"/>
            <a:ext cx="851573" cy="79455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4E355FC-9D5F-3889-F235-95FF7984DCBB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8700422" y="5029914"/>
            <a:ext cx="504163" cy="10375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0">
            <a:extLst>
              <a:ext uri="{FF2B5EF4-FFF2-40B4-BE49-F238E27FC236}">
                <a16:creationId xmlns:a16="http://schemas.microsoft.com/office/drawing/2014/main" id="{AB817A5F-0758-9B52-4A0B-E2333D4716C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Information Flow Tracking (DIFT)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8D078-7EB0-11DE-29A4-9AE0FCD9D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 of Mappings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69" y="1477280"/>
                <a:ext cx="10515600" cy="51246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Boundary Vector Space</a:t>
                </a:r>
              </a:p>
              <a:p>
                <a:pPr lvl="1"/>
                <a:r>
                  <a:rPr lang="en-US" dirty="0"/>
                  <a:t>Summarized mapping for a subgraph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  <m:sup/>
                    </m:sSub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/>
                    </m:sSubSup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Mapping with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Summary of multiple subgraphs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69" y="1477280"/>
                <a:ext cx="10515600" cy="5124687"/>
              </a:xfrm>
              <a:blipFill>
                <a:blip r:embed="rId3"/>
                <a:stretch>
                  <a:fillRect l="-1043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A3B3630B-E0AF-1E51-3762-8850883776EB}"/>
              </a:ext>
            </a:extLst>
          </p:cNvPr>
          <p:cNvSpPr/>
          <p:nvPr/>
        </p:nvSpPr>
        <p:spPr>
          <a:xfrm>
            <a:off x="3904819" y="3898852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6AC9F0-7C74-F4FA-8355-9A3B824A826E}"/>
              </a:ext>
            </a:extLst>
          </p:cNvPr>
          <p:cNvSpPr/>
          <p:nvPr/>
        </p:nvSpPr>
        <p:spPr>
          <a:xfrm>
            <a:off x="8353207" y="3898853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D010D03-39FC-ECFF-0779-C7191CD247E5}"/>
              </a:ext>
            </a:extLst>
          </p:cNvPr>
          <p:cNvSpPr/>
          <p:nvPr/>
        </p:nvSpPr>
        <p:spPr>
          <a:xfrm>
            <a:off x="3903461" y="4491712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8C2F043-00B4-8C5A-8C9D-88DF16864F36}"/>
              </a:ext>
            </a:extLst>
          </p:cNvPr>
          <p:cNvSpPr/>
          <p:nvPr/>
        </p:nvSpPr>
        <p:spPr>
          <a:xfrm>
            <a:off x="3903461" y="5084572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917F79-E15A-EF58-9E24-2F539BC0B8B7}"/>
              </a:ext>
            </a:extLst>
          </p:cNvPr>
          <p:cNvSpPr/>
          <p:nvPr/>
        </p:nvSpPr>
        <p:spPr>
          <a:xfrm>
            <a:off x="8353207" y="4491711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106E56-601B-70A7-45C4-DA68181F53E0}"/>
              </a:ext>
            </a:extLst>
          </p:cNvPr>
          <p:cNvSpPr/>
          <p:nvPr/>
        </p:nvSpPr>
        <p:spPr>
          <a:xfrm>
            <a:off x="8353207" y="5084569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5F6410-F8BB-71DC-17CE-1038CA1AE855}"/>
              </a:ext>
            </a:extLst>
          </p:cNvPr>
          <p:cNvSpPr/>
          <p:nvPr/>
        </p:nvSpPr>
        <p:spPr>
          <a:xfrm>
            <a:off x="3690965" y="3701953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015B7FF-3000-8D84-04B5-E82CBFCCBEAA}"/>
              </a:ext>
            </a:extLst>
          </p:cNvPr>
          <p:cNvSpPr/>
          <p:nvPr/>
        </p:nvSpPr>
        <p:spPr>
          <a:xfrm>
            <a:off x="8142731" y="3721177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265F62B-A441-2E5B-AEC3-02155AA434E6}"/>
              </a:ext>
            </a:extLst>
          </p:cNvPr>
          <p:cNvSpPr/>
          <p:nvPr/>
        </p:nvSpPr>
        <p:spPr>
          <a:xfrm>
            <a:off x="5536921" y="3843572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10CBD83-1A35-9694-6694-D90ADD664D22}"/>
              </a:ext>
            </a:extLst>
          </p:cNvPr>
          <p:cNvSpPr/>
          <p:nvPr/>
        </p:nvSpPr>
        <p:spPr>
          <a:xfrm>
            <a:off x="6117444" y="4680228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93F561-5B58-CE71-F42E-9AF2C95302EB}"/>
              </a:ext>
            </a:extLst>
          </p:cNvPr>
          <p:cNvSpPr/>
          <p:nvPr/>
        </p:nvSpPr>
        <p:spPr>
          <a:xfrm>
            <a:off x="5536921" y="5011616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D47DFC4-523D-F026-3116-FCEF7AC4A42B}"/>
              </a:ext>
            </a:extLst>
          </p:cNvPr>
          <p:cNvSpPr/>
          <p:nvPr/>
        </p:nvSpPr>
        <p:spPr>
          <a:xfrm>
            <a:off x="7103059" y="4693348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25302B-A145-5395-4786-3EB35B145573}"/>
              </a:ext>
            </a:extLst>
          </p:cNvPr>
          <p:cNvSpPr/>
          <p:nvPr/>
        </p:nvSpPr>
        <p:spPr>
          <a:xfrm>
            <a:off x="6713447" y="5155482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3192C61-E90C-3368-1FC2-CB29F70F867F}"/>
              </a:ext>
            </a:extLst>
          </p:cNvPr>
          <p:cNvSpPr/>
          <p:nvPr/>
        </p:nvSpPr>
        <p:spPr>
          <a:xfrm>
            <a:off x="6583901" y="4233302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101885-032A-997F-B39A-30FC643395EF}"/>
              </a:ext>
            </a:extLst>
          </p:cNvPr>
          <p:cNvSpPr/>
          <p:nvPr/>
        </p:nvSpPr>
        <p:spPr>
          <a:xfrm>
            <a:off x="5147940" y="4561729"/>
            <a:ext cx="280088" cy="287733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FAD6673-9DF9-BAF8-EB95-D933DE32D22F}"/>
              </a:ext>
            </a:extLst>
          </p:cNvPr>
          <p:cNvCxnSpPr>
            <a:cxnSpLocks/>
            <a:stCxn id="76" idx="6"/>
            <a:endCxn id="86" idx="2"/>
          </p:cNvCxnSpPr>
          <p:nvPr/>
        </p:nvCxnSpPr>
        <p:spPr>
          <a:xfrm flipV="1">
            <a:off x="4184907" y="3987439"/>
            <a:ext cx="1352014" cy="552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91C485E-36BA-0E1E-D0AD-E9814D33A859}"/>
              </a:ext>
            </a:extLst>
          </p:cNvPr>
          <p:cNvCxnSpPr>
            <a:cxnSpLocks/>
            <a:stCxn id="78" idx="6"/>
            <a:endCxn id="86" idx="3"/>
          </p:cNvCxnSpPr>
          <p:nvPr/>
        </p:nvCxnSpPr>
        <p:spPr>
          <a:xfrm flipV="1">
            <a:off x="4183549" y="4089167"/>
            <a:ext cx="1394390" cy="546412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C72FEC27-8A32-8E1C-8A7A-2B1EC24D7E0F}"/>
              </a:ext>
            </a:extLst>
          </p:cNvPr>
          <p:cNvCxnSpPr>
            <a:cxnSpLocks/>
            <a:stCxn id="78" idx="6"/>
            <a:endCxn id="92" idx="2"/>
          </p:cNvCxnSpPr>
          <p:nvPr/>
        </p:nvCxnSpPr>
        <p:spPr>
          <a:xfrm>
            <a:off x="4183549" y="4635579"/>
            <a:ext cx="964391" cy="700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5F03E433-A87E-2761-F090-0949E26806F4}"/>
              </a:ext>
            </a:extLst>
          </p:cNvPr>
          <p:cNvCxnSpPr>
            <a:cxnSpLocks/>
            <a:stCxn id="79" idx="6"/>
            <a:endCxn id="88" idx="2"/>
          </p:cNvCxnSpPr>
          <p:nvPr/>
        </p:nvCxnSpPr>
        <p:spPr>
          <a:xfrm flipV="1">
            <a:off x="4183549" y="5155483"/>
            <a:ext cx="1353372" cy="729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310AEB76-FF45-ED6D-CD1E-2E6D5228F223}"/>
              </a:ext>
            </a:extLst>
          </p:cNvPr>
          <p:cNvCxnSpPr>
            <a:cxnSpLocks/>
            <a:stCxn id="88" idx="6"/>
            <a:endCxn id="87" idx="3"/>
          </p:cNvCxnSpPr>
          <p:nvPr/>
        </p:nvCxnSpPr>
        <p:spPr>
          <a:xfrm flipV="1">
            <a:off x="5817009" y="4925823"/>
            <a:ext cx="341453" cy="22966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58039F8C-3854-DC29-AE27-ACEF8F7836DA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63989" y="4377169"/>
            <a:ext cx="239070" cy="4600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3D0696F8-6A9C-1EBD-80CC-064E296144CF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5817009" y="3987439"/>
            <a:ext cx="341453" cy="73492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9870A6F-1383-B5B6-837C-D0DBBF20A0E8}"/>
              </a:ext>
            </a:extLst>
          </p:cNvPr>
          <p:cNvCxnSpPr>
            <a:cxnSpLocks/>
            <a:stCxn id="87" idx="5"/>
            <a:endCxn id="90" idx="2"/>
          </p:cNvCxnSpPr>
          <p:nvPr/>
        </p:nvCxnSpPr>
        <p:spPr>
          <a:xfrm rot="16200000" flipH="1">
            <a:off x="6348217" y="4934119"/>
            <a:ext cx="373526" cy="35693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DF82914-A8E8-C99E-6EA4-099CA6D1F526}"/>
              </a:ext>
            </a:extLst>
          </p:cNvPr>
          <p:cNvCxnSpPr>
            <a:cxnSpLocks/>
            <a:stCxn id="90" idx="6"/>
            <a:endCxn id="81" idx="2"/>
          </p:cNvCxnSpPr>
          <p:nvPr/>
        </p:nvCxnSpPr>
        <p:spPr>
          <a:xfrm flipV="1">
            <a:off x="6993535" y="5228436"/>
            <a:ext cx="1359672" cy="709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4DB207B-2CA6-C56B-6D25-503A10DCAD79}"/>
              </a:ext>
            </a:extLst>
          </p:cNvPr>
          <p:cNvCxnSpPr>
            <a:cxnSpLocks/>
            <a:stCxn id="76" idx="7"/>
            <a:endCxn id="77" idx="1"/>
          </p:cNvCxnSpPr>
          <p:nvPr/>
        </p:nvCxnSpPr>
        <p:spPr>
          <a:xfrm rot="16200000" flipH="1">
            <a:off x="6269056" y="1815822"/>
            <a:ext cx="1" cy="4250336"/>
          </a:xfrm>
          <a:prstGeom prst="curvedConnector3">
            <a:avLst>
              <a:gd name="adj1" fmla="val -27073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DA2A4F4B-66A2-4B88-0449-5051AA2583AC}"/>
              </a:ext>
            </a:extLst>
          </p:cNvPr>
          <p:cNvCxnSpPr>
            <a:cxnSpLocks/>
            <a:stCxn id="89" idx="7"/>
            <a:endCxn id="80" idx="2"/>
          </p:cNvCxnSpPr>
          <p:nvPr/>
        </p:nvCxnSpPr>
        <p:spPr>
          <a:xfrm rot="5400000" flipH="1" flipV="1">
            <a:off x="7797714" y="4179993"/>
            <a:ext cx="99908" cy="101107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CD7F431E-CFB6-BE28-F2D2-59B9D608F904}"/>
              </a:ext>
            </a:extLst>
          </p:cNvPr>
          <p:cNvCxnSpPr>
            <a:cxnSpLocks/>
            <a:stCxn id="86" idx="6"/>
            <a:endCxn id="91" idx="1"/>
          </p:cNvCxnSpPr>
          <p:nvPr/>
        </p:nvCxnSpPr>
        <p:spPr>
          <a:xfrm>
            <a:off x="5817009" y="3987439"/>
            <a:ext cx="807910" cy="288001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EA0F9D0-92F4-644C-363E-A467573975AD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2711033" y="4042719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F6A538D8-5423-F18F-A572-2118B4701E1B}"/>
              </a:ext>
            </a:extLst>
          </p:cNvPr>
          <p:cNvCxnSpPr>
            <a:cxnSpLocks/>
          </p:cNvCxnSpPr>
          <p:nvPr/>
        </p:nvCxnSpPr>
        <p:spPr>
          <a:xfrm flipV="1">
            <a:off x="2717890" y="4635579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3993CE3-770B-71BE-0C55-E5F8C04C9263}"/>
              </a:ext>
            </a:extLst>
          </p:cNvPr>
          <p:cNvCxnSpPr>
            <a:cxnSpLocks/>
          </p:cNvCxnSpPr>
          <p:nvPr/>
        </p:nvCxnSpPr>
        <p:spPr>
          <a:xfrm flipV="1">
            <a:off x="2706564" y="5226330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C2A0E2A-D9B2-449E-4CC2-964C89DDB13A}"/>
              </a:ext>
            </a:extLst>
          </p:cNvPr>
          <p:cNvCxnSpPr>
            <a:cxnSpLocks/>
          </p:cNvCxnSpPr>
          <p:nvPr/>
        </p:nvCxnSpPr>
        <p:spPr>
          <a:xfrm flipV="1">
            <a:off x="8635949" y="4030139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EAD3B092-5F1E-2730-F281-515926926355}"/>
              </a:ext>
            </a:extLst>
          </p:cNvPr>
          <p:cNvCxnSpPr>
            <a:cxnSpLocks/>
          </p:cNvCxnSpPr>
          <p:nvPr/>
        </p:nvCxnSpPr>
        <p:spPr>
          <a:xfrm flipV="1">
            <a:off x="8633295" y="4616352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EAB782C0-AF8D-F442-DAC2-AD6B19AEE4DF}"/>
              </a:ext>
            </a:extLst>
          </p:cNvPr>
          <p:cNvCxnSpPr>
            <a:cxnSpLocks/>
          </p:cNvCxnSpPr>
          <p:nvPr/>
        </p:nvCxnSpPr>
        <p:spPr>
          <a:xfrm flipV="1">
            <a:off x="8633295" y="5217817"/>
            <a:ext cx="119378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ACEDB6F-75BE-92CD-208D-AAC3A623421B}"/>
                  </a:ext>
                </a:extLst>
              </p:cNvPr>
              <p:cNvSpPr txBox="1"/>
              <p:nvPr/>
            </p:nvSpPr>
            <p:spPr>
              <a:xfrm>
                <a:off x="2927523" y="5777893"/>
                <a:ext cx="2234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ACEDB6F-75BE-92CD-208D-AAC3A623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23" y="5777893"/>
                <a:ext cx="223467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0DEC5EB-CA34-F911-6467-801254796E8D}"/>
                  </a:ext>
                </a:extLst>
              </p:cNvPr>
              <p:cNvSpPr txBox="1"/>
              <p:nvPr/>
            </p:nvSpPr>
            <p:spPr>
              <a:xfrm>
                <a:off x="7367099" y="5748341"/>
                <a:ext cx="2234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0DEC5EB-CA34-F911-6467-80125479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99" y="5748341"/>
                <a:ext cx="22346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B42B287-45E0-F1E8-34C5-3D35607F48C5}"/>
                  </a:ext>
                </a:extLst>
              </p:cNvPr>
              <p:cNvSpPr txBox="1"/>
              <p:nvPr/>
            </p:nvSpPr>
            <p:spPr>
              <a:xfrm>
                <a:off x="4751829" y="5536862"/>
                <a:ext cx="2676260" cy="1066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B42B287-45E0-F1E8-34C5-3D35607F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9" y="5536862"/>
                <a:ext cx="2676260" cy="10665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4224A-2A51-2ED6-E1FF-975DC456E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Partitioned Subgraph Summary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FE63-5248-AA4F-ACF2-6ED25E52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7280"/>
            <a:ext cx="10515600" cy="5170407"/>
          </a:xfrm>
        </p:spPr>
        <p:txBody>
          <a:bodyPr>
            <a:normAutofit/>
          </a:bodyPr>
          <a:lstStyle/>
          <a:p>
            <a:r>
              <a:rPr lang="en-US" altLang="zh-CN" b="1" dirty="0"/>
              <a:t>Summarized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/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/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/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574B767-57F0-A789-827A-76295F8BCB2F}"/>
              </a:ext>
            </a:extLst>
          </p:cNvPr>
          <p:cNvGrpSpPr/>
          <p:nvPr/>
        </p:nvGrpSpPr>
        <p:grpSpPr>
          <a:xfrm>
            <a:off x="9022558" y="4980363"/>
            <a:ext cx="2046914" cy="449466"/>
            <a:chOff x="9296454" y="3417715"/>
            <a:chExt cx="2046914" cy="449466"/>
          </a:xfrm>
        </p:grpSpPr>
        <p:sp>
          <p:nvSpPr>
            <p:cNvPr id="139" name="Flowchart: Decision 138">
              <a:extLst>
                <a:ext uri="{FF2B5EF4-FFF2-40B4-BE49-F238E27FC236}">
                  <a16:creationId xmlns:a16="http://schemas.microsoft.com/office/drawing/2014/main" id="{4DD64119-A2A2-F01D-D8F7-D3CC55A66AFE}"/>
                </a:ext>
              </a:extLst>
            </p:cNvPr>
            <p:cNvSpPr/>
            <p:nvPr/>
          </p:nvSpPr>
          <p:spPr>
            <a:xfrm>
              <a:off x="9626619" y="3417715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79C1C1D-B2AB-7507-E9F8-FDC382E700F6}"/>
                </a:ext>
              </a:extLst>
            </p:cNvPr>
            <p:cNvSpPr txBox="1"/>
            <p:nvPr/>
          </p:nvSpPr>
          <p:spPr>
            <a:xfrm>
              <a:off x="9296454" y="3490288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2769CA-AF2C-42D4-D449-8EC35BC5AA0D}"/>
              </a:ext>
            </a:extLst>
          </p:cNvPr>
          <p:cNvSpPr/>
          <p:nvPr/>
        </p:nvSpPr>
        <p:spPr>
          <a:xfrm flipH="1">
            <a:off x="7212374" y="3387587"/>
            <a:ext cx="1799754" cy="253024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63CF5A-DFF6-350D-775B-0DB3F8BDE502}"/>
              </a:ext>
            </a:extLst>
          </p:cNvPr>
          <p:cNvSpPr/>
          <p:nvPr/>
        </p:nvSpPr>
        <p:spPr>
          <a:xfrm>
            <a:off x="5202439" y="3387587"/>
            <a:ext cx="2011356" cy="25302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4FA9DC-22DD-9331-FD8B-5473B66C56E0}"/>
              </a:ext>
            </a:extLst>
          </p:cNvPr>
          <p:cNvSpPr/>
          <p:nvPr/>
        </p:nvSpPr>
        <p:spPr>
          <a:xfrm>
            <a:off x="3257606" y="3387586"/>
            <a:ext cx="1944832" cy="253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257EAC-CA77-44BC-B503-D39F76D2E45B}"/>
              </a:ext>
            </a:extLst>
          </p:cNvPr>
          <p:cNvSpPr/>
          <p:nvPr/>
        </p:nvSpPr>
        <p:spPr>
          <a:xfrm>
            <a:off x="3792807" y="39589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4CF34AD-D84F-0C66-C3E9-7358A76B5EC9}"/>
              </a:ext>
            </a:extLst>
          </p:cNvPr>
          <p:cNvGrpSpPr/>
          <p:nvPr/>
        </p:nvGrpSpPr>
        <p:grpSpPr>
          <a:xfrm>
            <a:off x="1668386" y="5148725"/>
            <a:ext cx="1252658" cy="320963"/>
            <a:chOff x="1459685" y="753353"/>
            <a:chExt cx="1111541" cy="320963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2CC4D0B-E660-8E64-EE95-5932F5DC09A0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13EDF5B-A6AC-6EFF-A166-F9479F4AA8DF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/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4BF79B-2487-519B-2309-83AF230DDB50}"/>
              </a:ext>
            </a:extLst>
          </p:cNvPr>
          <p:cNvGrpSpPr/>
          <p:nvPr/>
        </p:nvGrpSpPr>
        <p:grpSpPr>
          <a:xfrm>
            <a:off x="3474425" y="5026818"/>
            <a:ext cx="1252658" cy="320963"/>
            <a:chOff x="1459685" y="753353"/>
            <a:chExt cx="1111541" cy="320963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6161D31-4BF6-8562-5D26-D69ABFA59363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23C6AF2-93A6-CEFE-90AD-48FC1A19723C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D6E2AF15-E4AD-9D36-67F8-3477AD6AB7D1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 rot="5400000">
            <a:off x="3678060" y="4616358"/>
            <a:ext cx="820421" cy="4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/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1961" r="-15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1BDA84E-E78D-BD66-2AD0-9C10F5EF95B5}"/>
              </a:ext>
            </a:extLst>
          </p:cNvPr>
          <p:cNvCxnSpPr>
            <a:cxnSpLocks/>
            <a:stCxn id="150" idx="6"/>
            <a:endCxn id="172" idx="2"/>
          </p:cNvCxnSpPr>
          <p:nvPr/>
        </p:nvCxnSpPr>
        <p:spPr>
          <a:xfrm flipV="1">
            <a:off x="4727083" y="4010125"/>
            <a:ext cx="718557" cy="1179839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353047-7930-A920-5D9B-0D76F57472FA}"/>
              </a:ext>
            </a:extLst>
          </p:cNvPr>
          <p:cNvSpPr/>
          <p:nvPr/>
        </p:nvSpPr>
        <p:spPr>
          <a:xfrm>
            <a:off x="5724983" y="4615204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/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06EDEDB-E7D9-DABE-0337-4AF40593C22D}"/>
              </a:ext>
            </a:extLst>
          </p:cNvPr>
          <p:cNvCxnSpPr>
            <a:cxnSpLocks/>
            <a:stCxn id="155" idx="2"/>
            <a:endCxn id="160" idx="0"/>
          </p:cNvCxnSpPr>
          <p:nvPr/>
        </p:nvCxnSpPr>
        <p:spPr>
          <a:xfrm rot="16200000" flipH="1">
            <a:off x="5798019" y="5140412"/>
            <a:ext cx="555469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6DBEFC-49B0-BC06-3CE4-20670D5FC833}"/>
              </a:ext>
            </a:extLst>
          </p:cNvPr>
          <p:cNvGrpSpPr/>
          <p:nvPr/>
        </p:nvGrpSpPr>
        <p:grpSpPr>
          <a:xfrm>
            <a:off x="5341940" y="5418148"/>
            <a:ext cx="1498083" cy="320963"/>
            <a:chOff x="1459685" y="753353"/>
            <a:chExt cx="1111541" cy="3209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E6837C-200F-4C4F-F71E-9916E633DD28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36FC64C-D01F-9BBB-CC93-497C5772AF6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/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blipFill>
                <a:blip r:embed="rId9"/>
                <a:stretch>
                  <a:fillRect t="-1961" r="-7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4D8EB-4CEB-F1F4-7199-C6C2AF25E63A}"/>
              </a:ext>
            </a:extLst>
          </p:cNvPr>
          <p:cNvSpPr/>
          <p:nvPr/>
        </p:nvSpPr>
        <p:spPr>
          <a:xfrm>
            <a:off x="7770783" y="507925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523BF801-6A9D-77D9-9AD3-DBFBBB2475F7}"/>
              </a:ext>
            </a:extLst>
          </p:cNvPr>
          <p:cNvCxnSpPr>
            <a:cxnSpLocks/>
            <a:stCxn id="162" idx="3"/>
            <a:endCxn id="139" idx="1"/>
          </p:cNvCxnSpPr>
          <p:nvPr/>
        </p:nvCxnSpPr>
        <p:spPr>
          <a:xfrm>
            <a:off x="8472322" y="5202995"/>
            <a:ext cx="880401" cy="21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/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/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/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/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/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blipFill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318F0464-AE1E-983F-B167-8A04F5AF0320}"/>
              </a:ext>
            </a:extLst>
          </p:cNvPr>
          <p:cNvSpPr txBox="1"/>
          <p:nvPr/>
        </p:nvSpPr>
        <p:spPr>
          <a:xfrm>
            <a:off x="1354739" y="5499304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47FB24-23F6-20D2-CCAE-6F816B3E9EC9}"/>
              </a:ext>
            </a:extLst>
          </p:cNvPr>
          <p:cNvSpPr txBox="1"/>
          <p:nvPr/>
        </p:nvSpPr>
        <p:spPr>
          <a:xfrm>
            <a:off x="9117689" y="5423476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33CE3ED-E00B-E081-025B-02203B738C10}"/>
              </a:ext>
            </a:extLst>
          </p:cNvPr>
          <p:cNvGrpSpPr/>
          <p:nvPr/>
        </p:nvGrpSpPr>
        <p:grpSpPr>
          <a:xfrm>
            <a:off x="5445640" y="3852307"/>
            <a:ext cx="1252658" cy="318530"/>
            <a:chOff x="5560810" y="3070762"/>
            <a:chExt cx="1252658" cy="31853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0B8601-F60B-9101-8144-F3CBC7FA5FA5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2D44E47-9218-2627-E97D-D9420B88E85A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3473BE87-CB21-726C-BD24-49CDF037DCE2}"/>
              </a:ext>
            </a:extLst>
          </p:cNvPr>
          <p:cNvCxnSpPr>
            <a:cxnSpLocks/>
            <a:stCxn id="172" idx="4"/>
            <a:endCxn id="155" idx="0"/>
          </p:cNvCxnSpPr>
          <p:nvPr/>
        </p:nvCxnSpPr>
        <p:spPr>
          <a:xfrm rot="16200000" flipH="1">
            <a:off x="5850230" y="4389681"/>
            <a:ext cx="447262" cy="37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A6D249DF-0162-7D8C-91DE-D1697CE03134}"/>
              </a:ext>
            </a:extLst>
          </p:cNvPr>
          <p:cNvCxnSpPr>
            <a:cxnSpLocks/>
            <a:stCxn id="146" idx="6"/>
            <a:endCxn id="144" idx="1"/>
          </p:cNvCxnSpPr>
          <p:nvPr/>
        </p:nvCxnSpPr>
        <p:spPr>
          <a:xfrm flipV="1">
            <a:off x="2921044" y="4082660"/>
            <a:ext cx="871763" cy="1229211"/>
          </a:xfrm>
          <a:prstGeom prst="curved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0B22EC4-8919-95C8-3730-8097F7DE489B}"/>
              </a:ext>
            </a:extLst>
          </p:cNvPr>
          <p:cNvGrpSpPr/>
          <p:nvPr/>
        </p:nvGrpSpPr>
        <p:grpSpPr>
          <a:xfrm>
            <a:off x="7523635" y="3849411"/>
            <a:ext cx="1252658" cy="318530"/>
            <a:chOff x="5560810" y="3070762"/>
            <a:chExt cx="1252658" cy="318530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8F35925-DEE0-758C-CE76-BE083EB9546F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8E77055-11F0-9E70-25F0-E58F392D78D8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3EF1E7BE-3FA1-51DE-DF00-DA6495293039}"/>
              </a:ext>
            </a:extLst>
          </p:cNvPr>
          <p:cNvCxnSpPr>
            <a:cxnSpLocks/>
            <a:stCxn id="159" idx="6"/>
            <a:endCxn id="178" idx="1"/>
          </p:cNvCxnSpPr>
          <p:nvPr/>
        </p:nvCxnSpPr>
        <p:spPr>
          <a:xfrm flipV="1">
            <a:off x="6840023" y="4014053"/>
            <a:ext cx="690953" cy="1567241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4764B807-8971-812C-50AE-C1C76A21159F}"/>
              </a:ext>
            </a:extLst>
          </p:cNvPr>
          <p:cNvCxnSpPr>
            <a:cxnSpLocks/>
            <a:stCxn id="178" idx="2"/>
            <a:endCxn id="162" idx="0"/>
          </p:cNvCxnSpPr>
          <p:nvPr/>
        </p:nvCxnSpPr>
        <p:spPr>
          <a:xfrm rot="5400000">
            <a:off x="7667030" y="4622465"/>
            <a:ext cx="911316" cy="226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E705B-A703-3238-77EF-EC9B036FC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Partitioned Subgraph Summary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Summarized Mapping</a:t>
                </a:r>
              </a:p>
              <a:p>
                <a:pPr lvl="1"/>
                <a:r>
                  <a:rPr lang="en-US" dirty="0"/>
                  <a:t>The incoming boundary node vector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 is the clone of the outgoing vector space from the previous subgraph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  <a:blipFill>
                <a:blip r:embed="rId3"/>
                <a:stretch>
                  <a:fillRect l="-98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/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/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/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574B767-57F0-A789-827A-76295F8BCB2F}"/>
              </a:ext>
            </a:extLst>
          </p:cNvPr>
          <p:cNvGrpSpPr/>
          <p:nvPr/>
        </p:nvGrpSpPr>
        <p:grpSpPr>
          <a:xfrm>
            <a:off x="9022558" y="4980363"/>
            <a:ext cx="2046914" cy="449466"/>
            <a:chOff x="9296454" y="3417715"/>
            <a:chExt cx="2046914" cy="449466"/>
          </a:xfrm>
        </p:grpSpPr>
        <p:sp>
          <p:nvSpPr>
            <p:cNvPr id="139" name="Flowchart: Decision 138">
              <a:extLst>
                <a:ext uri="{FF2B5EF4-FFF2-40B4-BE49-F238E27FC236}">
                  <a16:creationId xmlns:a16="http://schemas.microsoft.com/office/drawing/2014/main" id="{4DD64119-A2A2-F01D-D8F7-D3CC55A66AFE}"/>
                </a:ext>
              </a:extLst>
            </p:cNvPr>
            <p:cNvSpPr/>
            <p:nvPr/>
          </p:nvSpPr>
          <p:spPr>
            <a:xfrm>
              <a:off x="9626619" y="3417715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79C1C1D-B2AB-7507-E9F8-FDC382E700F6}"/>
                </a:ext>
              </a:extLst>
            </p:cNvPr>
            <p:cNvSpPr txBox="1"/>
            <p:nvPr/>
          </p:nvSpPr>
          <p:spPr>
            <a:xfrm>
              <a:off x="9296454" y="3490288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2769CA-AF2C-42D4-D449-8EC35BC5AA0D}"/>
              </a:ext>
            </a:extLst>
          </p:cNvPr>
          <p:cNvSpPr/>
          <p:nvPr/>
        </p:nvSpPr>
        <p:spPr>
          <a:xfrm flipH="1">
            <a:off x="7212374" y="3387587"/>
            <a:ext cx="1799754" cy="253024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63CF5A-DFF6-350D-775B-0DB3F8BDE502}"/>
              </a:ext>
            </a:extLst>
          </p:cNvPr>
          <p:cNvSpPr/>
          <p:nvPr/>
        </p:nvSpPr>
        <p:spPr>
          <a:xfrm>
            <a:off x="5202439" y="3387587"/>
            <a:ext cx="2011356" cy="25302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4FA9DC-22DD-9331-FD8B-5473B66C56E0}"/>
              </a:ext>
            </a:extLst>
          </p:cNvPr>
          <p:cNvSpPr/>
          <p:nvPr/>
        </p:nvSpPr>
        <p:spPr>
          <a:xfrm>
            <a:off x="3257606" y="3387586"/>
            <a:ext cx="1944832" cy="253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257EAC-CA77-44BC-B503-D39F76D2E45B}"/>
              </a:ext>
            </a:extLst>
          </p:cNvPr>
          <p:cNvSpPr/>
          <p:nvPr/>
        </p:nvSpPr>
        <p:spPr>
          <a:xfrm>
            <a:off x="3792807" y="39589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4CF34AD-D84F-0C66-C3E9-7358A76B5EC9}"/>
              </a:ext>
            </a:extLst>
          </p:cNvPr>
          <p:cNvGrpSpPr/>
          <p:nvPr/>
        </p:nvGrpSpPr>
        <p:grpSpPr>
          <a:xfrm>
            <a:off x="1668386" y="5148725"/>
            <a:ext cx="1252658" cy="320963"/>
            <a:chOff x="1459685" y="753353"/>
            <a:chExt cx="1111541" cy="320963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2CC4D0B-E660-8E64-EE95-5932F5DC09A0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13EDF5B-A6AC-6EFF-A166-F9479F4AA8DF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/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4BF79B-2487-519B-2309-83AF230DDB50}"/>
              </a:ext>
            </a:extLst>
          </p:cNvPr>
          <p:cNvGrpSpPr/>
          <p:nvPr/>
        </p:nvGrpSpPr>
        <p:grpSpPr>
          <a:xfrm>
            <a:off x="3474425" y="5026818"/>
            <a:ext cx="1252658" cy="320963"/>
            <a:chOff x="1459685" y="753353"/>
            <a:chExt cx="1111541" cy="320963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6161D31-4BF6-8562-5D26-D69ABFA59363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23C6AF2-93A6-CEFE-90AD-48FC1A19723C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D6E2AF15-E4AD-9D36-67F8-3477AD6AB7D1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 rot="5400000">
            <a:off x="3678060" y="4616358"/>
            <a:ext cx="820421" cy="4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/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blipFill>
                <a:blip r:embed="rId8"/>
                <a:stretch>
                  <a:fillRect t="-1961" r="-15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1BDA84E-E78D-BD66-2AD0-9C10F5EF95B5}"/>
              </a:ext>
            </a:extLst>
          </p:cNvPr>
          <p:cNvCxnSpPr>
            <a:cxnSpLocks/>
            <a:stCxn id="150" idx="6"/>
            <a:endCxn id="172" idx="2"/>
          </p:cNvCxnSpPr>
          <p:nvPr/>
        </p:nvCxnSpPr>
        <p:spPr>
          <a:xfrm flipV="1">
            <a:off x="4727083" y="4010125"/>
            <a:ext cx="718557" cy="1179839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353047-7930-A920-5D9B-0D76F57472FA}"/>
              </a:ext>
            </a:extLst>
          </p:cNvPr>
          <p:cNvSpPr/>
          <p:nvPr/>
        </p:nvSpPr>
        <p:spPr>
          <a:xfrm>
            <a:off x="5724983" y="4615204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/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06EDEDB-E7D9-DABE-0337-4AF40593C22D}"/>
              </a:ext>
            </a:extLst>
          </p:cNvPr>
          <p:cNvCxnSpPr>
            <a:cxnSpLocks/>
            <a:stCxn id="155" idx="2"/>
            <a:endCxn id="160" idx="0"/>
          </p:cNvCxnSpPr>
          <p:nvPr/>
        </p:nvCxnSpPr>
        <p:spPr>
          <a:xfrm rot="16200000" flipH="1">
            <a:off x="5798019" y="5140412"/>
            <a:ext cx="555469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6DBEFC-49B0-BC06-3CE4-20670D5FC833}"/>
              </a:ext>
            </a:extLst>
          </p:cNvPr>
          <p:cNvGrpSpPr/>
          <p:nvPr/>
        </p:nvGrpSpPr>
        <p:grpSpPr>
          <a:xfrm>
            <a:off x="5341940" y="5418148"/>
            <a:ext cx="1498083" cy="320963"/>
            <a:chOff x="1459685" y="753353"/>
            <a:chExt cx="1111541" cy="3209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E6837C-200F-4C4F-F71E-9916E633DD28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36FC64C-D01F-9BBB-CC93-497C5772AF6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/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blipFill>
                <a:blip r:embed="rId10"/>
                <a:stretch>
                  <a:fillRect t="-1961" r="-7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4D8EB-4CEB-F1F4-7199-C6C2AF25E63A}"/>
              </a:ext>
            </a:extLst>
          </p:cNvPr>
          <p:cNvSpPr/>
          <p:nvPr/>
        </p:nvSpPr>
        <p:spPr>
          <a:xfrm>
            <a:off x="7770783" y="507925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523BF801-6A9D-77D9-9AD3-DBFBBB2475F7}"/>
              </a:ext>
            </a:extLst>
          </p:cNvPr>
          <p:cNvCxnSpPr>
            <a:cxnSpLocks/>
            <a:stCxn id="162" idx="3"/>
            <a:endCxn id="139" idx="1"/>
          </p:cNvCxnSpPr>
          <p:nvPr/>
        </p:nvCxnSpPr>
        <p:spPr>
          <a:xfrm>
            <a:off x="8472322" y="5202995"/>
            <a:ext cx="880401" cy="21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/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blipFill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/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/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/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/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blipFill>
                <a:blip r:embed="rId1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318F0464-AE1E-983F-B167-8A04F5AF0320}"/>
              </a:ext>
            </a:extLst>
          </p:cNvPr>
          <p:cNvSpPr txBox="1"/>
          <p:nvPr/>
        </p:nvSpPr>
        <p:spPr>
          <a:xfrm>
            <a:off x="1354739" y="5499304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47FB24-23F6-20D2-CCAE-6F816B3E9EC9}"/>
              </a:ext>
            </a:extLst>
          </p:cNvPr>
          <p:cNvSpPr txBox="1"/>
          <p:nvPr/>
        </p:nvSpPr>
        <p:spPr>
          <a:xfrm>
            <a:off x="9117689" y="5423476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33CE3ED-E00B-E081-025B-02203B738C10}"/>
              </a:ext>
            </a:extLst>
          </p:cNvPr>
          <p:cNvGrpSpPr/>
          <p:nvPr/>
        </p:nvGrpSpPr>
        <p:grpSpPr>
          <a:xfrm>
            <a:off x="5445640" y="3852307"/>
            <a:ext cx="1252658" cy="318530"/>
            <a:chOff x="5560810" y="3070762"/>
            <a:chExt cx="1252658" cy="31853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0B8601-F60B-9101-8144-F3CBC7FA5FA5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2D44E47-9218-2627-E97D-D9420B88E85A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3473BE87-CB21-726C-BD24-49CDF037DCE2}"/>
              </a:ext>
            </a:extLst>
          </p:cNvPr>
          <p:cNvCxnSpPr>
            <a:cxnSpLocks/>
            <a:stCxn id="172" idx="4"/>
            <a:endCxn id="155" idx="0"/>
          </p:cNvCxnSpPr>
          <p:nvPr/>
        </p:nvCxnSpPr>
        <p:spPr>
          <a:xfrm rot="16200000" flipH="1">
            <a:off x="5850230" y="4389681"/>
            <a:ext cx="447262" cy="37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A6D249DF-0162-7D8C-91DE-D1697CE03134}"/>
              </a:ext>
            </a:extLst>
          </p:cNvPr>
          <p:cNvCxnSpPr>
            <a:cxnSpLocks/>
            <a:stCxn id="146" idx="6"/>
            <a:endCxn id="144" idx="1"/>
          </p:cNvCxnSpPr>
          <p:nvPr/>
        </p:nvCxnSpPr>
        <p:spPr>
          <a:xfrm flipV="1">
            <a:off x="2921044" y="4082660"/>
            <a:ext cx="871763" cy="1229211"/>
          </a:xfrm>
          <a:prstGeom prst="curved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0B22EC4-8919-95C8-3730-8097F7DE489B}"/>
              </a:ext>
            </a:extLst>
          </p:cNvPr>
          <p:cNvGrpSpPr/>
          <p:nvPr/>
        </p:nvGrpSpPr>
        <p:grpSpPr>
          <a:xfrm>
            <a:off x="7523635" y="3849411"/>
            <a:ext cx="1252658" cy="318530"/>
            <a:chOff x="5560810" y="3070762"/>
            <a:chExt cx="1252658" cy="318530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8F35925-DEE0-758C-CE76-BE083EB9546F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8E77055-11F0-9E70-25F0-E58F392D78D8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3EF1E7BE-3FA1-51DE-DF00-DA6495293039}"/>
              </a:ext>
            </a:extLst>
          </p:cNvPr>
          <p:cNvCxnSpPr>
            <a:cxnSpLocks/>
            <a:stCxn id="159" idx="6"/>
            <a:endCxn id="178" idx="1"/>
          </p:cNvCxnSpPr>
          <p:nvPr/>
        </p:nvCxnSpPr>
        <p:spPr>
          <a:xfrm flipV="1">
            <a:off x="6840023" y="4014053"/>
            <a:ext cx="690953" cy="1567241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4764B807-8971-812C-50AE-C1C76A21159F}"/>
              </a:ext>
            </a:extLst>
          </p:cNvPr>
          <p:cNvCxnSpPr>
            <a:cxnSpLocks/>
            <a:stCxn id="178" idx="2"/>
            <a:endCxn id="162" idx="0"/>
          </p:cNvCxnSpPr>
          <p:nvPr/>
        </p:nvCxnSpPr>
        <p:spPr>
          <a:xfrm rot="5400000">
            <a:off x="7667030" y="4622465"/>
            <a:ext cx="911316" cy="226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4E58-29D3-D074-EAF6-26059AC1F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Partitioned Subgraph Summary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Summarized Mapping</a:t>
                </a:r>
              </a:p>
              <a:p>
                <a:pPr lvl="1"/>
                <a:r>
                  <a:rPr lang="en-US" sz="2400" b="0" dirty="0"/>
                  <a:t>The </a:t>
                </a:r>
                <a:r>
                  <a:rPr lang="en-US" dirty="0"/>
                  <a:t>incoming boundary node vector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 is the clone of the outgoing vector space from the previous subgraph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  <a:blipFill>
                <a:blip r:embed="rId3"/>
                <a:stretch>
                  <a:fillRect l="-98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/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A1AA32-E294-2D06-614A-03577DC4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28" y="2803140"/>
                <a:ext cx="2630281" cy="551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/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96207-3C35-53A9-F593-72264F80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1" y="2806543"/>
                <a:ext cx="2390446" cy="558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/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2EADC-12A3-689C-47BA-1B9AAB0C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07" y="2794440"/>
                <a:ext cx="2759077" cy="558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574B767-57F0-A789-827A-76295F8BCB2F}"/>
              </a:ext>
            </a:extLst>
          </p:cNvPr>
          <p:cNvGrpSpPr/>
          <p:nvPr/>
        </p:nvGrpSpPr>
        <p:grpSpPr>
          <a:xfrm>
            <a:off x="9022558" y="4980363"/>
            <a:ext cx="2046914" cy="449466"/>
            <a:chOff x="9296454" y="3417715"/>
            <a:chExt cx="2046914" cy="449466"/>
          </a:xfrm>
        </p:grpSpPr>
        <p:sp>
          <p:nvSpPr>
            <p:cNvPr id="139" name="Flowchart: Decision 138">
              <a:extLst>
                <a:ext uri="{FF2B5EF4-FFF2-40B4-BE49-F238E27FC236}">
                  <a16:creationId xmlns:a16="http://schemas.microsoft.com/office/drawing/2014/main" id="{4DD64119-A2A2-F01D-D8F7-D3CC55A66AFE}"/>
                </a:ext>
              </a:extLst>
            </p:cNvPr>
            <p:cNvSpPr/>
            <p:nvPr/>
          </p:nvSpPr>
          <p:spPr>
            <a:xfrm>
              <a:off x="9626619" y="3417715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79C1C1D-B2AB-7507-E9F8-FDC382E700F6}"/>
                </a:ext>
              </a:extLst>
            </p:cNvPr>
            <p:cNvSpPr txBox="1"/>
            <p:nvPr/>
          </p:nvSpPr>
          <p:spPr>
            <a:xfrm>
              <a:off x="9296454" y="3490288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2769CA-AF2C-42D4-D449-8EC35BC5AA0D}"/>
              </a:ext>
            </a:extLst>
          </p:cNvPr>
          <p:cNvSpPr/>
          <p:nvPr/>
        </p:nvSpPr>
        <p:spPr>
          <a:xfrm flipH="1">
            <a:off x="7212374" y="3387587"/>
            <a:ext cx="1799754" cy="253024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63CF5A-DFF6-350D-775B-0DB3F8BDE502}"/>
              </a:ext>
            </a:extLst>
          </p:cNvPr>
          <p:cNvSpPr/>
          <p:nvPr/>
        </p:nvSpPr>
        <p:spPr>
          <a:xfrm>
            <a:off x="5202439" y="3387587"/>
            <a:ext cx="2011356" cy="25302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4FA9DC-22DD-9331-FD8B-5473B66C56E0}"/>
              </a:ext>
            </a:extLst>
          </p:cNvPr>
          <p:cNvSpPr/>
          <p:nvPr/>
        </p:nvSpPr>
        <p:spPr>
          <a:xfrm>
            <a:off x="3257606" y="3387586"/>
            <a:ext cx="1944832" cy="253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257EAC-CA77-44BC-B503-D39F76D2E45B}"/>
              </a:ext>
            </a:extLst>
          </p:cNvPr>
          <p:cNvSpPr/>
          <p:nvPr/>
        </p:nvSpPr>
        <p:spPr>
          <a:xfrm>
            <a:off x="3792807" y="39589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4CF34AD-D84F-0C66-C3E9-7358A76B5EC9}"/>
              </a:ext>
            </a:extLst>
          </p:cNvPr>
          <p:cNvGrpSpPr/>
          <p:nvPr/>
        </p:nvGrpSpPr>
        <p:grpSpPr>
          <a:xfrm>
            <a:off x="1668386" y="5148725"/>
            <a:ext cx="1252658" cy="320963"/>
            <a:chOff x="1459685" y="753353"/>
            <a:chExt cx="1111541" cy="320963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2CC4D0B-E660-8E64-EE95-5932F5DC09A0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13EDF5B-A6AC-6EFF-A166-F9479F4AA8DF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/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FBC2B5-1D3C-8715-B6BB-5AAFB8DCD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4BF79B-2487-519B-2309-83AF230DDB50}"/>
              </a:ext>
            </a:extLst>
          </p:cNvPr>
          <p:cNvGrpSpPr/>
          <p:nvPr/>
        </p:nvGrpSpPr>
        <p:grpSpPr>
          <a:xfrm>
            <a:off x="3474425" y="5026818"/>
            <a:ext cx="1252658" cy="320963"/>
            <a:chOff x="1459685" y="753353"/>
            <a:chExt cx="1111541" cy="320963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6161D31-4BF6-8562-5D26-D69ABFA59363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23C6AF2-93A6-CEFE-90AD-48FC1A19723C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D6E2AF15-E4AD-9D36-67F8-3477AD6AB7D1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 rot="5400000">
            <a:off x="3678060" y="4616358"/>
            <a:ext cx="820421" cy="4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/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EFE832-DB77-E571-030B-6346A63B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blipFill>
                <a:blip r:embed="rId8"/>
                <a:stretch>
                  <a:fillRect t="-1961" r="-15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1BDA84E-E78D-BD66-2AD0-9C10F5EF95B5}"/>
              </a:ext>
            </a:extLst>
          </p:cNvPr>
          <p:cNvCxnSpPr>
            <a:cxnSpLocks/>
            <a:stCxn id="150" idx="6"/>
            <a:endCxn id="172" idx="2"/>
          </p:cNvCxnSpPr>
          <p:nvPr/>
        </p:nvCxnSpPr>
        <p:spPr>
          <a:xfrm flipV="1">
            <a:off x="4727083" y="4010125"/>
            <a:ext cx="718557" cy="1179839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353047-7930-A920-5D9B-0D76F57472FA}"/>
              </a:ext>
            </a:extLst>
          </p:cNvPr>
          <p:cNvSpPr/>
          <p:nvPr/>
        </p:nvSpPr>
        <p:spPr>
          <a:xfrm>
            <a:off x="5724983" y="4615204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/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B183DC-4929-D700-B303-ADD91CB4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06EDEDB-E7D9-DABE-0337-4AF40593C22D}"/>
              </a:ext>
            </a:extLst>
          </p:cNvPr>
          <p:cNvCxnSpPr>
            <a:cxnSpLocks/>
            <a:stCxn id="155" idx="2"/>
            <a:endCxn id="160" idx="0"/>
          </p:cNvCxnSpPr>
          <p:nvPr/>
        </p:nvCxnSpPr>
        <p:spPr>
          <a:xfrm rot="16200000" flipH="1">
            <a:off x="5798019" y="5140412"/>
            <a:ext cx="555469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6DBEFC-49B0-BC06-3CE4-20670D5FC833}"/>
              </a:ext>
            </a:extLst>
          </p:cNvPr>
          <p:cNvGrpSpPr/>
          <p:nvPr/>
        </p:nvGrpSpPr>
        <p:grpSpPr>
          <a:xfrm>
            <a:off x="5341940" y="5418148"/>
            <a:ext cx="1498083" cy="320963"/>
            <a:chOff x="1459685" y="753353"/>
            <a:chExt cx="1111541" cy="3209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E6837C-200F-4C4F-F71E-9916E633DD28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36FC64C-D01F-9BBB-CC93-497C5772AF6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/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943B02-ED15-5CBE-15D9-83EA7F59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blipFill>
                <a:blip r:embed="rId10"/>
                <a:stretch>
                  <a:fillRect t="-1961" r="-7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4D8EB-4CEB-F1F4-7199-C6C2AF25E63A}"/>
              </a:ext>
            </a:extLst>
          </p:cNvPr>
          <p:cNvSpPr/>
          <p:nvPr/>
        </p:nvSpPr>
        <p:spPr>
          <a:xfrm>
            <a:off x="7770783" y="507925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523BF801-6A9D-77D9-9AD3-DBFBBB2475F7}"/>
              </a:ext>
            </a:extLst>
          </p:cNvPr>
          <p:cNvCxnSpPr>
            <a:cxnSpLocks/>
            <a:stCxn id="162" idx="3"/>
            <a:endCxn id="139" idx="1"/>
          </p:cNvCxnSpPr>
          <p:nvPr/>
        </p:nvCxnSpPr>
        <p:spPr>
          <a:xfrm>
            <a:off x="8472322" y="5202995"/>
            <a:ext cx="880401" cy="21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/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095045-EF9D-1FF2-BC58-29E74649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blipFill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/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834061E-C532-511F-1835-539DC9F98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/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32C19E-FA43-C983-3C37-5CDF559C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/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E75DC-007B-84B1-2A9D-F5F3CFCB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/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A9CAA1-8DB6-B3CA-954C-9AA069EF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blipFill>
                <a:blip r:embed="rId1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318F0464-AE1E-983F-B167-8A04F5AF0320}"/>
              </a:ext>
            </a:extLst>
          </p:cNvPr>
          <p:cNvSpPr txBox="1"/>
          <p:nvPr/>
        </p:nvSpPr>
        <p:spPr>
          <a:xfrm>
            <a:off x="1354739" y="5499304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47FB24-23F6-20D2-CCAE-6F816B3E9EC9}"/>
              </a:ext>
            </a:extLst>
          </p:cNvPr>
          <p:cNvSpPr txBox="1"/>
          <p:nvPr/>
        </p:nvSpPr>
        <p:spPr>
          <a:xfrm>
            <a:off x="9117689" y="5423476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33CE3ED-E00B-E081-025B-02203B738C10}"/>
              </a:ext>
            </a:extLst>
          </p:cNvPr>
          <p:cNvGrpSpPr/>
          <p:nvPr/>
        </p:nvGrpSpPr>
        <p:grpSpPr>
          <a:xfrm>
            <a:off x="5445640" y="3852307"/>
            <a:ext cx="1252658" cy="318530"/>
            <a:chOff x="5560810" y="3070762"/>
            <a:chExt cx="1252658" cy="31853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0B8601-F60B-9101-8144-F3CBC7FA5FA5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2D44E47-9218-2627-E97D-D9420B88E85A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3473BE87-CB21-726C-BD24-49CDF037DCE2}"/>
              </a:ext>
            </a:extLst>
          </p:cNvPr>
          <p:cNvCxnSpPr>
            <a:cxnSpLocks/>
            <a:stCxn id="172" idx="4"/>
            <a:endCxn id="155" idx="0"/>
          </p:cNvCxnSpPr>
          <p:nvPr/>
        </p:nvCxnSpPr>
        <p:spPr>
          <a:xfrm rot="16200000" flipH="1">
            <a:off x="5850230" y="4389681"/>
            <a:ext cx="447262" cy="37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A6D249DF-0162-7D8C-91DE-D1697CE03134}"/>
              </a:ext>
            </a:extLst>
          </p:cNvPr>
          <p:cNvCxnSpPr>
            <a:cxnSpLocks/>
            <a:stCxn id="146" idx="6"/>
            <a:endCxn id="144" idx="1"/>
          </p:cNvCxnSpPr>
          <p:nvPr/>
        </p:nvCxnSpPr>
        <p:spPr>
          <a:xfrm flipV="1">
            <a:off x="2921044" y="4082660"/>
            <a:ext cx="871763" cy="1229211"/>
          </a:xfrm>
          <a:prstGeom prst="curved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0B22EC4-8919-95C8-3730-8097F7DE489B}"/>
              </a:ext>
            </a:extLst>
          </p:cNvPr>
          <p:cNvGrpSpPr/>
          <p:nvPr/>
        </p:nvGrpSpPr>
        <p:grpSpPr>
          <a:xfrm>
            <a:off x="7523635" y="3849411"/>
            <a:ext cx="1252658" cy="318530"/>
            <a:chOff x="5560810" y="3070762"/>
            <a:chExt cx="1252658" cy="318530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8F35925-DEE0-758C-CE76-BE083EB9546F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8E77055-11F0-9E70-25F0-E58F392D78D8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3EF1E7BE-3FA1-51DE-DF00-DA6495293039}"/>
              </a:ext>
            </a:extLst>
          </p:cNvPr>
          <p:cNvCxnSpPr>
            <a:cxnSpLocks/>
            <a:stCxn id="159" idx="6"/>
            <a:endCxn id="178" idx="1"/>
          </p:cNvCxnSpPr>
          <p:nvPr/>
        </p:nvCxnSpPr>
        <p:spPr>
          <a:xfrm flipV="1">
            <a:off x="6840023" y="4014053"/>
            <a:ext cx="690953" cy="1567241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4764B807-8971-812C-50AE-C1C76A21159F}"/>
              </a:ext>
            </a:extLst>
          </p:cNvPr>
          <p:cNvCxnSpPr>
            <a:cxnSpLocks/>
            <a:stCxn id="178" idx="2"/>
            <a:endCxn id="162" idx="0"/>
          </p:cNvCxnSpPr>
          <p:nvPr/>
        </p:nvCxnSpPr>
        <p:spPr>
          <a:xfrm rot="5400000">
            <a:off x="7667030" y="4622465"/>
            <a:ext cx="911316" cy="226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06939-0A9D-AA96-3F97-8B95D6D52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Combination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Dependency Tracking through Subgraphs</a:t>
                </a:r>
              </a:p>
              <a:p>
                <a:pPr lvl="1"/>
                <a:r>
                  <a:rPr lang="en-US" altLang="zh-CN" dirty="0"/>
                  <a:t>Dependency Existence Query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𝑆𝑟𝑐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𝐷𝑒𝑠𝑡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can be addressed with: </a:t>
                </a:r>
              </a:p>
              <a:p>
                <a:pPr marL="457200" lvl="1" indent="0" algn="ctr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𝑆𝑟𝑐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𝐷𝑒𝑠𝑡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77280"/>
                <a:ext cx="10515600" cy="5170407"/>
              </a:xfrm>
              <a:blipFill>
                <a:blip r:embed="rId3"/>
                <a:stretch>
                  <a:fillRect l="-98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F3B07D5-63C1-0B5E-FB76-122DFD4E0E70}"/>
              </a:ext>
            </a:extLst>
          </p:cNvPr>
          <p:cNvGrpSpPr/>
          <p:nvPr/>
        </p:nvGrpSpPr>
        <p:grpSpPr>
          <a:xfrm>
            <a:off x="9022558" y="4980363"/>
            <a:ext cx="2046914" cy="449466"/>
            <a:chOff x="9296454" y="3417715"/>
            <a:chExt cx="2046914" cy="449466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2C8436AB-2ACD-3E03-B127-CF03E1206A4F}"/>
                </a:ext>
              </a:extLst>
            </p:cNvPr>
            <p:cNvSpPr/>
            <p:nvPr/>
          </p:nvSpPr>
          <p:spPr>
            <a:xfrm>
              <a:off x="9626619" y="3417715"/>
              <a:ext cx="1359017" cy="4494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7176A5-E626-2566-4B4D-28790225AFCA}"/>
                </a:ext>
              </a:extLst>
            </p:cNvPr>
            <p:cNvSpPr txBox="1"/>
            <p:nvPr/>
          </p:nvSpPr>
          <p:spPr>
            <a:xfrm>
              <a:off x="9296454" y="3490288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162.66.239.75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FD8A1-CDCC-3BC6-6C89-F4E87303A18A}"/>
              </a:ext>
            </a:extLst>
          </p:cNvPr>
          <p:cNvSpPr/>
          <p:nvPr/>
        </p:nvSpPr>
        <p:spPr>
          <a:xfrm flipH="1">
            <a:off x="7212374" y="3387587"/>
            <a:ext cx="1799754" cy="253024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7C76-52FA-5CFA-2AE8-113F521D143C}"/>
              </a:ext>
            </a:extLst>
          </p:cNvPr>
          <p:cNvSpPr/>
          <p:nvPr/>
        </p:nvSpPr>
        <p:spPr>
          <a:xfrm>
            <a:off x="5202439" y="3387587"/>
            <a:ext cx="2011356" cy="25302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13D3B-28A4-2D83-071E-6108FF63602A}"/>
              </a:ext>
            </a:extLst>
          </p:cNvPr>
          <p:cNvSpPr/>
          <p:nvPr/>
        </p:nvSpPr>
        <p:spPr>
          <a:xfrm>
            <a:off x="3257606" y="3387586"/>
            <a:ext cx="1944832" cy="253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ED84-EC9F-785E-41EE-0FECCAD5E430}"/>
              </a:ext>
            </a:extLst>
          </p:cNvPr>
          <p:cNvSpPr/>
          <p:nvPr/>
        </p:nvSpPr>
        <p:spPr>
          <a:xfrm>
            <a:off x="3792807" y="3958922"/>
            <a:ext cx="591424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gzip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0C225-4E7D-8EDA-5D6F-16A17DB2602A}"/>
              </a:ext>
            </a:extLst>
          </p:cNvPr>
          <p:cNvGrpSpPr/>
          <p:nvPr/>
        </p:nvGrpSpPr>
        <p:grpSpPr>
          <a:xfrm>
            <a:off x="1668386" y="5148725"/>
            <a:ext cx="1252658" cy="320963"/>
            <a:chOff x="1459685" y="753353"/>
            <a:chExt cx="1111541" cy="3209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E7FA2C-4F85-6177-1E0F-A1DB514D4512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9594BC-BB7E-461E-2FBD-F02F4DA7933F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C43A49-6FFA-58FE-A510-B740572C3F38}"/>
                  </a:ext>
                </a:extLst>
              </p:cNvPr>
              <p:cNvSpPr txBox="1"/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:read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C43A49-6FFA-58FE-A510-B740572C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97" y="4383061"/>
                <a:ext cx="773004" cy="307777"/>
              </a:xfrm>
              <a:prstGeom prst="rect">
                <a:avLst/>
              </a:prstGeom>
              <a:blipFill>
                <a:blip r:embed="rId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DCDCD-5373-FCB4-78CA-F9D4E8E030EE}"/>
              </a:ext>
            </a:extLst>
          </p:cNvPr>
          <p:cNvGrpSpPr/>
          <p:nvPr/>
        </p:nvGrpSpPr>
        <p:grpSpPr>
          <a:xfrm>
            <a:off x="3474425" y="5026818"/>
            <a:ext cx="1252658" cy="320963"/>
            <a:chOff x="1459685" y="753353"/>
            <a:chExt cx="1111541" cy="3209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C2A015-3A62-3EA2-EB89-5A175CFBC2F9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7CB248-24EB-A7F1-7597-372A15D6B4A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8E0FB2A-1174-50BC-2314-C4F23A12591B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3678060" y="4616358"/>
            <a:ext cx="820421" cy="4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8688A6-77D4-915C-9AC1-8C99013FDBFC}"/>
                  </a:ext>
                </a:extLst>
              </p:cNvPr>
              <p:cNvSpPr txBox="1"/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8688A6-77D4-915C-9AC1-8C99013F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7" y="4543543"/>
                <a:ext cx="773004" cy="307777"/>
              </a:xfrm>
              <a:prstGeom prst="rect">
                <a:avLst/>
              </a:prstGeom>
              <a:blipFill>
                <a:blip r:embed="rId5"/>
                <a:stretch>
                  <a:fillRect t="-1961" r="-15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EDED067-B476-BA63-A448-60C25F6CA172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4727083" y="4010125"/>
            <a:ext cx="718557" cy="1179839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8FA46BF-7E5D-04D6-CEE2-C815E86F7E8D}"/>
              </a:ext>
            </a:extLst>
          </p:cNvPr>
          <p:cNvSpPr/>
          <p:nvPr/>
        </p:nvSpPr>
        <p:spPr>
          <a:xfrm>
            <a:off x="5724983" y="4615204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ccrypt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DD7CF-CAC5-B2DC-0108-84BE931F0918}"/>
                  </a:ext>
                </a:extLst>
              </p:cNvPr>
              <p:cNvSpPr txBox="1"/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DD7CF-CAC5-B2DC-0108-84BE931F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4193158"/>
                <a:ext cx="773004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7AA3544-3FB2-8E07-54ED-CA0F60FE5772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16200000" flipH="1">
            <a:off x="5798019" y="5140412"/>
            <a:ext cx="555469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DB8D0-C8E7-F4A7-9AAD-5F46A9C41286}"/>
              </a:ext>
            </a:extLst>
          </p:cNvPr>
          <p:cNvGrpSpPr/>
          <p:nvPr/>
        </p:nvGrpSpPr>
        <p:grpSpPr>
          <a:xfrm>
            <a:off x="5341940" y="5418148"/>
            <a:ext cx="1498083" cy="320963"/>
            <a:chOff x="1459685" y="753353"/>
            <a:chExt cx="1111541" cy="3209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610516-166A-9B8A-83F6-811508FCA2BD}"/>
                </a:ext>
              </a:extLst>
            </p:cNvPr>
            <p:cNvSpPr/>
            <p:nvPr/>
          </p:nvSpPr>
          <p:spPr>
            <a:xfrm>
              <a:off x="1459685" y="758681"/>
              <a:ext cx="1111541" cy="3156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38DE32-AD4F-DBF5-9C7D-D7992F82EAE3}"/>
                </a:ext>
              </a:extLst>
            </p:cNvPr>
            <p:cNvSpPr txBox="1"/>
            <p:nvPr/>
          </p:nvSpPr>
          <p:spPr>
            <a:xfrm>
              <a:off x="1478097" y="753353"/>
              <a:ext cx="1052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secret</a:t>
              </a:r>
              <a:r>
                <a:rPr lang="en-US" altLang="zh-CN" sz="1400" dirty="0" err="1">
                  <a:solidFill>
                    <a:schemeClr val="dk1"/>
                  </a:solidFill>
                </a:rPr>
                <a:t>.gz.cpt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29D928-177C-815F-6E9B-11E7D399ED04}"/>
                  </a:ext>
                </a:extLst>
              </p:cNvPr>
              <p:cNvSpPr txBox="1"/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write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29D928-177C-815F-6E9B-11E7D399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56" y="5001430"/>
                <a:ext cx="773004" cy="307777"/>
              </a:xfrm>
              <a:prstGeom prst="rect">
                <a:avLst/>
              </a:prstGeom>
              <a:blipFill>
                <a:blip r:embed="rId7"/>
                <a:stretch>
                  <a:fillRect t="-1961" r="-78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A6C98BB-DB10-0E7C-76A2-C05200A6B765}"/>
              </a:ext>
            </a:extLst>
          </p:cNvPr>
          <p:cNvSpPr/>
          <p:nvPr/>
        </p:nvSpPr>
        <p:spPr>
          <a:xfrm>
            <a:off x="7770783" y="5079257"/>
            <a:ext cx="701539" cy="2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curl</a:t>
            </a:r>
            <a:endParaRPr lang="en-US" sz="140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6A4479E-5A90-A294-ED4A-1AF4D417BE22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8472322" y="5202995"/>
            <a:ext cx="880401" cy="21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0F06BF-A368-354E-F4FE-E2AF8FA12FA9}"/>
                  </a:ext>
                </a:extLst>
              </p:cNvPr>
              <p:cNvSpPr txBox="1"/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read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0F06BF-A368-354E-F4FE-E2AF8FA1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23" y="4500935"/>
                <a:ext cx="773004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FF8B2D-1FE1-667D-B9F5-A04B09C6A842}"/>
                  </a:ext>
                </a:extLst>
              </p:cNvPr>
              <p:cNvSpPr txBox="1"/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send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FF8B2D-1FE1-667D-B9F5-A04B09C6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60" y="5296581"/>
                <a:ext cx="773004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5E0D7E-341F-1974-8A75-BC41539B3EAE}"/>
                  </a:ext>
                </a:extLst>
              </p:cNvPr>
              <p:cNvSpPr txBox="1"/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5E0D7E-341F-1974-8A75-BC41539B3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97" y="6030130"/>
                <a:ext cx="185665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56F0C4-4E91-8027-C279-023DF29608A9}"/>
                  </a:ext>
                </a:extLst>
              </p:cNvPr>
              <p:cNvSpPr txBox="1"/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56F0C4-4E91-8027-C279-023DF2960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2" y="6030130"/>
                <a:ext cx="1856650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0F7680-135F-792D-753A-92BB0AADA480}"/>
                  </a:ext>
                </a:extLst>
              </p:cNvPr>
              <p:cNvSpPr txBox="1"/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0F7680-135F-792D-753A-92BB0AADA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6" y="6021773"/>
                <a:ext cx="1856650" cy="400110"/>
              </a:xfrm>
              <a:prstGeom prst="rect">
                <a:avLst/>
              </a:prstGeom>
              <a:blipFill>
                <a:blip r:embed="rId1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A321A84-B1B7-5983-5311-DB1CF08DFDE4}"/>
              </a:ext>
            </a:extLst>
          </p:cNvPr>
          <p:cNvSpPr txBox="1"/>
          <p:nvPr/>
        </p:nvSpPr>
        <p:spPr>
          <a:xfrm>
            <a:off x="1354739" y="5499304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77AC4F-3D81-E7BA-CA2A-68411CBBD74A}"/>
              </a:ext>
            </a:extLst>
          </p:cNvPr>
          <p:cNvSpPr txBox="1"/>
          <p:nvPr/>
        </p:nvSpPr>
        <p:spPr>
          <a:xfrm>
            <a:off x="9117689" y="5423476"/>
            <a:ext cx="185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8A1E4D-3293-DF75-D1F2-6DD06BAF867F}"/>
              </a:ext>
            </a:extLst>
          </p:cNvPr>
          <p:cNvGrpSpPr/>
          <p:nvPr/>
        </p:nvGrpSpPr>
        <p:grpSpPr>
          <a:xfrm>
            <a:off x="5445640" y="3852307"/>
            <a:ext cx="1252658" cy="318530"/>
            <a:chOff x="5560810" y="3070762"/>
            <a:chExt cx="1252658" cy="31853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78BB7D-9BB1-24D3-F61C-3580D4E4AF71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C85057-4C77-9DD9-285C-1465E51845CC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7264728-731F-5967-FB9A-CC3F59E12500}"/>
              </a:ext>
            </a:extLst>
          </p:cNvPr>
          <p:cNvCxnSpPr>
            <a:cxnSpLocks/>
            <a:stCxn id="42" idx="4"/>
            <a:endCxn id="22" idx="0"/>
          </p:cNvCxnSpPr>
          <p:nvPr/>
        </p:nvCxnSpPr>
        <p:spPr>
          <a:xfrm rot="16200000" flipH="1">
            <a:off x="5850230" y="4389681"/>
            <a:ext cx="447262" cy="37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584788C-BBC6-B389-3561-57125683FAA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 flipV="1">
            <a:off x="2921044" y="4082660"/>
            <a:ext cx="871763" cy="1229211"/>
          </a:xfrm>
          <a:prstGeom prst="curved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AE9037-A34E-0B49-8477-546654B99D50}"/>
              </a:ext>
            </a:extLst>
          </p:cNvPr>
          <p:cNvGrpSpPr/>
          <p:nvPr/>
        </p:nvGrpSpPr>
        <p:grpSpPr>
          <a:xfrm>
            <a:off x="7523635" y="3849411"/>
            <a:ext cx="1252658" cy="318530"/>
            <a:chOff x="5560810" y="3070762"/>
            <a:chExt cx="1252658" cy="31853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E6FD0B-650F-EB66-C3EC-B98E16689B94}"/>
                </a:ext>
              </a:extLst>
            </p:cNvPr>
            <p:cNvSpPr/>
            <p:nvPr/>
          </p:nvSpPr>
          <p:spPr>
            <a:xfrm>
              <a:off x="5560810" y="3070762"/>
              <a:ext cx="1252658" cy="31563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8B8E37-5881-1FB3-1149-9F4DC17C24E6}"/>
                </a:ext>
              </a:extLst>
            </p:cNvPr>
            <p:cNvSpPr txBox="1"/>
            <p:nvPr/>
          </p:nvSpPr>
          <p:spPr>
            <a:xfrm>
              <a:off x="5568151" y="3081515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  <a:r>
                <a:rPr lang="en-US" altLang="zh-CN" sz="1400" dirty="0">
                  <a:solidFill>
                    <a:schemeClr val="dk1"/>
                  </a:solidFill>
                </a:rPr>
                <a:t>.gz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44D019F-C306-6A8C-54ED-8C997E6315BA}"/>
              </a:ext>
            </a:extLst>
          </p:cNvPr>
          <p:cNvCxnSpPr>
            <a:cxnSpLocks/>
            <a:stCxn id="26" idx="6"/>
            <a:endCxn id="48" idx="1"/>
          </p:cNvCxnSpPr>
          <p:nvPr/>
        </p:nvCxnSpPr>
        <p:spPr>
          <a:xfrm flipV="1">
            <a:off x="6840023" y="4014053"/>
            <a:ext cx="690953" cy="1567241"/>
          </a:xfrm>
          <a:prstGeom prst="curvedConnector3">
            <a:avLst>
              <a:gd name="adj1" fmla="val 50000"/>
            </a:avLst>
          </a:prstGeom>
          <a:ln w="1270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B2C3FD5-4C3A-A0C1-0103-0B0F2E71DBA1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 rot="5400000">
            <a:off x="7667030" y="4622465"/>
            <a:ext cx="911316" cy="226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A628-4BE9-9870-AC72-13130D151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 with Matrices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69" y="1477280"/>
                <a:ext cx="10515600" cy="26209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Example: Summary of Two Subgraphs</a:t>
                </a:r>
              </a:p>
              <a:p>
                <a:pPr lvl="1"/>
                <a:r>
                  <a:rPr lang="en-US" b="0" dirty="0"/>
                  <a:t>The summarization is to multiply two matrices: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𝑆𝑢𝑚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General summarization: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(…(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))))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3FE63-5248-AA4F-ACF2-6ED25E5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69" y="1477280"/>
                <a:ext cx="10515600" cy="2620934"/>
              </a:xfrm>
              <a:blipFill>
                <a:blip r:embed="rId3"/>
                <a:stretch>
                  <a:fillRect l="-1043" t="-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A3B3630B-E0AF-1E51-3762-8850883776EB}"/>
              </a:ext>
            </a:extLst>
          </p:cNvPr>
          <p:cNvSpPr/>
          <p:nvPr/>
        </p:nvSpPr>
        <p:spPr>
          <a:xfrm>
            <a:off x="1561222" y="3984968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6AC9F0-7C74-F4FA-8355-9A3B824A826E}"/>
              </a:ext>
            </a:extLst>
          </p:cNvPr>
          <p:cNvSpPr/>
          <p:nvPr/>
        </p:nvSpPr>
        <p:spPr>
          <a:xfrm>
            <a:off x="3585674" y="3972001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D010D03-39FC-ECFF-0779-C7191CD247E5}"/>
              </a:ext>
            </a:extLst>
          </p:cNvPr>
          <p:cNvSpPr/>
          <p:nvPr/>
        </p:nvSpPr>
        <p:spPr>
          <a:xfrm>
            <a:off x="1559864" y="4577828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8C2F043-00B4-8C5A-8C9D-88DF16864F36}"/>
              </a:ext>
            </a:extLst>
          </p:cNvPr>
          <p:cNvSpPr/>
          <p:nvPr/>
        </p:nvSpPr>
        <p:spPr>
          <a:xfrm>
            <a:off x="1559864" y="5170688"/>
            <a:ext cx="280088" cy="28773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917F79-E15A-EF58-9E24-2F539BC0B8B7}"/>
              </a:ext>
            </a:extLst>
          </p:cNvPr>
          <p:cNvSpPr/>
          <p:nvPr/>
        </p:nvSpPr>
        <p:spPr>
          <a:xfrm>
            <a:off x="3585674" y="4564859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106E56-601B-70A7-45C4-DA68181F53E0}"/>
              </a:ext>
            </a:extLst>
          </p:cNvPr>
          <p:cNvSpPr/>
          <p:nvPr/>
        </p:nvSpPr>
        <p:spPr>
          <a:xfrm>
            <a:off x="3585674" y="5157717"/>
            <a:ext cx="280088" cy="2877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5F6410-F8BB-71DC-17CE-1038CA1AE855}"/>
              </a:ext>
            </a:extLst>
          </p:cNvPr>
          <p:cNvSpPr/>
          <p:nvPr/>
        </p:nvSpPr>
        <p:spPr>
          <a:xfrm>
            <a:off x="1347368" y="3788069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015B7FF-3000-8D84-04B5-E82CBFCCBEAA}"/>
              </a:ext>
            </a:extLst>
          </p:cNvPr>
          <p:cNvSpPr/>
          <p:nvPr/>
        </p:nvSpPr>
        <p:spPr>
          <a:xfrm>
            <a:off x="3375198" y="3794325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FAD6673-9DF9-BAF8-EB95-D933DE32D22F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1841310" y="4115868"/>
            <a:ext cx="1744364" cy="129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C72FEC27-8A32-8E1C-8A7A-2B1EC24D7E0F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1839952" y="4708726"/>
            <a:ext cx="1745722" cy="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5F03E433-A87E-2761-F090-0949E26806F4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1839952" y="5301584"/>
            <a:ext cx="1745722" cy="12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80237D-BB8A-71F5-277D-7E70001951EA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1839952" y="4721695"/>
            <a:ext cx="1745722" cy="5798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245025-9D62-AE06-CC81-4A446FE7AE6F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>
            <a:off x="1841310" y="4128835"/>
            <a:ext cx="1744364" cy="11727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59204E-AE1B-1D6C-9186-46F514E24F36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848167" y="4128836"/>
            <a:ext cx="1737507" cy="5798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4014DA-B7E6-0141-AF57-AFA6C84B1275}"/>
              </a:ext>
            </a:extLst>
          </p:cNvPr>
          <p:cNvSpPr/>
          <p:nvPr/>
        </p:nvSpPr>
        <p:spPr>
          <a:xfrm>
            <a:off x="5584783" y="3991224"/>
            <a:ext cx="280088" cy="2877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F8A3D9-F8F9-0CD7-9303-0E95CB17C5D1}"/>
              </a:ext>
            </a:extLst>
          </p:cNvPr>
          <p:cNvSpPr/>
          <p:nvPr/>
        </p:nvSpPr>
        <p:spPr>
          <a:xfrm>
            <a:off x="5583425" y="4584084"/>
            <a:ext cx="280088" cy="2877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22F724-FC79-DEA8-0179-116170BD8BD5}"/>
              </a:ext>
            </a:extLst>
          </p:cNvPr>
          <p:cNvSpPr/>
          <p:nvPr/>
        </p:nvSpPr>
        <p:spPr>
          <a:xfrm>
            <a:off x="5583425" y="5176944"/>
            <a:ext cx="280088" cy="2877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2EE994-677D-30E9-C7BB-72A22DA93734}"/>
              </a:ext>
            </a:extLst>
          </p:cNvPr>
          <p:cNvSpPr/>
          <p:nvPr/>
        </p:nvSpPr>
        <p:spPr>
          <a:xfrm>
            <a:off x="5370929" y="3794325"/>
            <a:ext cx="701040" cy="1828800"/>
          </a:xfrm>
          <a:prstGeom prst="roundRect">
            <a:avLst>
              <a:gd name="adj" fmla="val 97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85BD9D-A6DD-F8DD-9BBE-704733680C50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3865762" y="5301584"/>
            <a:ext cx="1717663" cy="19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CAFEF7-00C0-4596-1B9E-704843927227}"/>
              </a:ext>
            </a:extLst>
          </p:cNvPr>
          <p:cNvCxnSpPr>
            <a:cxnSpLocks/>
            <a:stCxn id="77" idx="6"/>
            <a:endCxn id="27" idx="2"/>
          </p:cNvCxnSpPr>
          <p:nvPr/>
        </p:nvCxnSpPr>
        <p:spPr>
          <a:xfrm>
            <a:off x="3865762" y="4115868"/>
            <a:ext cx="1719021" cy="192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5D6894-B7A5-3AEF-4359-8B4B28B2119A}"/>
              </a:ext>
            </a:extLst>
          </p:cNvPr>
          <p:cNvCxnSpPr>
            <a:cxnSpLocks/>
            <a:stCxn id="77" idx="6"/>
            <a:endCxn id="28" idx="2"/>
          </p:cNvCxnSpPr>
          <p:nvPr/>
        </p:nvCxnSpPr>
        <p:spPr>
          <a:xfrm>
            <a:off x="3865762" y="4115868"/>
            <a:ext cx="1717663" cy="6120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B5B9B-5147-595B-D9CC-5CE20030E955}"/>
              </a:ext>
            </a:extLst>
          </p:cNvPr>
          <p:cNvCxnSpPr>
            <a:cxnSpLocks/>
            <a:stCxn id="80" idx="6"/>
            <a:endCxn id="29" idx="2"/>
          </p:cNvCxnSpPr>
          <p:nvPr/>
        </p:nvCxnSpPr>
        <p:spPr>
          <a:xfrm>
            <a:off x="3865762" y="4708726"/>
            <a:ext cx="1717663" cy="612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FE597A-CB93-01FC-6835-69B8B5FD9308}"/>
                  </a:ext>
                </a:extLst>
              </p:cNvPr>
              <p:cNvSpPr txBox="1"/>
              <p:nvPr/>
            </p:nvSpPr>
            <p:spPr>
              <a:xfrm>
                <a:off x="6201917" y="3700319"/>
                <a:ext cx="6094476" cy="2412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2400" dirty="0"/>
                            <m:t> 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𝑆𝑢𝑚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FE597A-CB93-01FC-6835-69B8B5FD9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17" y="3700319"/>
                <a:ext cx="6094476" cy="2412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92521DF-6662-4ECB-44ED-213944C3F213}"/>
              </a:ext>
            </a:extLst>
          </p:cNvPr>
          <p:cNvSpPr txBox="1"/>
          <p:nvPr/>
        </p:nvSpPr>
        <p:spPr>
          <a:xfrm>
            <a:off x="2048408" y="5722308"/>
            <a:ext cx="338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Summary of two subgraphs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E931-15B5-8810-297F-8FBE67BE0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2160-06C9-3640-AAC0-F8252AE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36" y="1331477"/>
            <a:ext cx="10515600" cy="2448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flow analysis incurs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/>
              <a:t>3. Path Explosion</a:t>
            </a:r>
            <a:r>
              <a:rPr lang="en-US" dirty="0"/>
              <a:t>: In static code analysis of large codebases, the number of possible execution paths increases exponentially due to the lack of concrete execution decisions.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73198-0C1B-F917-66FA-843DA543F061}"/>
              </a:ext>
            </a:extLst>
          </p:cNvPr>
          <p:cNvSpPr/>
          <p:nvPr/>
        </p:nvSpPr>
        <p:spPr>
          <a:xfrm>
            <a:off x="5651162" y="4682818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DAB8A-CF4B-52F0-4B7A-C10E8916805E}"/>
              </a:ext>
            </a:extLst>
          </p:cNvPr>
          <p:cNvSpPr/>
          <p:nvPr/>
        </p:nvSpPr>
        <p:spPr>
          <a:xfrm>
            <a:off x="6577990" y="5084275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9FF0241-9A39-6FB5-9161-E0740EC6543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16200000" flipH="1">
            <a:off x="6097916" y="4513156"/>
            <a:ext cx="215410" cy="926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ABA3DA1-3A93-1AC6-58A3-3907D130693A}"/>
              </a:ext>
            </a:extLst>
          </p:cNvPr>
          <p:cNvSpPr/>
          <p:nvPr/>
        </p:nvSpPr>
        <p:spPr>
          <a:xfrm>
            <a:off x="7273936" y="5911931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675880-A597-9E35-03FC-9EBE88675A36}"/>
              </a:ext>
            </a:extLst>
          </p:cNvPr>
          <p:cNvSpPr/>
          <p:nvPr/>
        </p:nvSpPr>
        <p:spPr>
          <a:xfrm>
            <a:off x="7037320" y="5481279"/>
            <a:ext cx="182089" cy="186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756210C-2DC6-BC17-7521-582EB79BCA52}"/>
              </a:ext>
            </a:extLst>
          </p:cNvPr>
          <p:cNvCxnSpPr>
            <a:cxnSpLocks/>
            <a:stCxn id="8" idx="4"/>
            <a:endCxn id="135" idx="0"/>
          </p:cNvCxnSpPr>
          <p:nvPr/>
        </p:nvCxnSpPr>
        <p:spPr>
          <a:xfrm rot="16200000" flipH="1">
            <a:off x="6793222" y="5146135"/>
            <a:ext cx="210957" cy="459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B07E5605-5B34-AB02-5F16-A6B1D3F4793E}"/>
              </a:ext>
            </a:extLst>
          </p:cNvPr>
          <p:cNvCxnSpPr>
            <a:cxnSpLocks/>
            <a:stCxn id="135" idx="4"/>
            <a:endCxn id="125" idx="0"/>
          </p:cNvCxnSpPr>
          <p:nvPr/>
        </p:nvCxnSpPr>
        <p:spPr>
          <a:xfrm rot="16200000" flipH="1">
            <a:off x="7124371" y="5671320"/>
            <a:ext cx="244605" cy="236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ACED926-4DAA-C481-C5E4-FD598B5B6E5B}"/>
              </a:ext>
            </a:extLst>
          </p:cNvPr>
          <p:cNvSpPr txBox="1"/>
          <p:nvPr/>
        </p:nvSpPr>
        <p:spPr>
          <a:xfrm>
            <a:off x="5310493" y="4390547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1: if x&gt;0:</a:t>
            </a:r>
            <a:endParaRPr lang="en-US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863A2D2-5809-EF55-9A18-78E2D63152A0}"/>
              </a:ext>
            </a:extLst>
          </p:cNvPr>
          <p:cNvSpPr txBox="1"/>
          <p:nvPr/>
        </p:nvSpPr>
        <p:spPr>
          <a:xfrm>
            <a:off x="6690481" y="4877220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2: if y&gt;0:</a:t>
            </a:r>
            <a:endParaRPr lang="en-US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D163B2F-9661-CC49-1C2C-6CFF293D477D}"/>
              </a:ext>
            </a:extLst>
          </p:cNvPr>
          <p:cNvSpPr txBox="1"/>
          <p:nvPr/>
        </p:nvSpPr>
        <p:spPr>
          <a:xfrm>
            <a:off x="7258221" y="5315873"/>
            <a:ext cx="153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3: if z&gt;0:</a:t>
            </a:r>
            <a:endParaRPr lang="en-US" sz="1600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D9D3A3B-04E1-280C-8A27-AEACDAF462CD}"/>
              </a:ext>
            </a:extLst>
          </p:cNvPr>
          <p:cNvCxnSpPr>
            <a:cxnSpLocks/>
            <a:stCxn id="6" idx="6"/>
            <a:endCxn id="8" idx="7"/>
          </p:cNvCxnSpPr>
          <p:nvPr/>
        </p:nvCxnSpPr>
        <p:spPr>
          <a:xfrm>
            <a:off x="5833251" y="4775842"/>
            <a:ext cx="900162" cy="3356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746DF949-EFAD-71E7-EFCC-138363C95771}"/>
              </a:ext>
            </a:extLst>
          </p:cNvPr>
          <p:cNvCxnSpPr>
            <a:cxnSpLocks/>
            <a:stCxn id="8" idx="6"/>
            <a:endCxn id="135" idx="7"/>
          </p:cNvCxnSpPr>
          <p:nvPr/>
        </p:nvCxnSpPr>
        <p:spPr>
          <a:xfrm>
            <a:off x="6760079" y="5177299"/>
            <a:ext cx="432664" cy="33122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27A63923-D88D-DCF4-682F-181BE8F28DFB}"/>
              </a:ext>
            </a:extLst>
          </p:cNvPr>
          <p:cNvCxnSpPr>
            <a:cxnSpLocks/>
            <a:stCxn id="135" idx="6"/>
            <a:endCxn id="125" idx="7"/>
          </p:cNvCxnSpPr>
          <p:nvPr/>
        </p:nvCxnSpPr>
        <p:spPr>
          <a:xfrm>
            <a:off x="7219409" y="5574303"/>
            <a:ext cx="209950" cy="36487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A40AAB6-43AC-40B2-38E2-94ADC9887E2B}"/>
              </a:ext>
            </a:extLst>
          </p:cNvPr>
          <p:cNvSpPr txBox="1"/>
          <p:nvPr/>
        </p:nvSpPr>
        <p:spPr>
          <a:xfrm>
            <a:off x="8301189" y="4437288"/>
            <a:ext cx="252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Dynamic: </a:t>
            </a:r>
            <a:r>
              <a:rPr lang="en-US" altLang="zh-CN" sz="1600" b="1" dirty="0">
                <a:solidFill>
                  <a:schemeClr val="accent1"/>
                </a:solidFill>
              </a:rPr>
              <a:t>(</a:t>
            </a:r>
            <a:r>
              <a:rPr lang="en-US" altLang="zh-CN" sz="1600" b="1" dirty="0" err="1">
                <a:solidFill>
                  <a:schemeClr val="accent1"/>
                </a:solidFill>
              </a:rPr>
              <a:t>x,y,z</a:t>
            </a:r>
            <a:r>
              <a:rPr lang="en-US" altLang="zh-CN" sz="1600" b="1" dirty="0">
                <a:solidFill>
                  <a:schemeClr val="accent1"/>
                </a:solidFill>
              </a:rPr>
              <a:t>) = (1,3,5)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97" name="Multiplication Sign 196">
            <a:extLst>
              <a:ext uri="{FF2B5EF4-FFF2-40B4-BE49-F238E27FC236}">
                <a16:creationId xmlns:a16="http://schemas.microsoft.com/office/drawing/2014/main" id="{36A0C27D-C95D-DFE9-7797-A3A32B23EF25}"/>
              </a:ext>
            </a:extLst>
          </p:cNvPr>
          <p:cNvSpPr/>
          <p:nvPr/>
        </p:nvSpPr>
        <p:spPr>
          <a:xfrm>
            <a:off x="6114576" y="4731391"/>
            <a:ext cx="244175" cy="2152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Multiplication Sign 198">
            <a:extLst>
              <a:ext uri="{FF2B5EF4-FFF2-40B4-BE49-F238E27FC236}">
                <a16:creationId xmlns:a16="http://schemas.microsoft.com/office/drawing/2014/main" id="{2575668A-BF52-6EED-7BCB-F7E157890F61}"/>
              </a:ext>
            </a:extLst>
          </p:cNvPr>
          <p:cNvSpPr/>
          <p:nvPr/>
        </p:nvSpPr>
        <p:spPr>
          <a:xfrm>
            <a:off x="6889934" y="5143740"/>
            <a:ext cx="244175" cy="2152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Multiplication Sign 199">
            <a:extLst>
              <a:ext uri="{FF2B5EF4-FFF2-40B4-BE49-F238E27FC236}">
                <a16:creationId xmlns:a16="http://schemas.microsoft.com/office/drawing/2014/main" id="{756E7766-E666-A9A8-64E0-4E65B9FD192F}"/>
              </a:ext>
            </a:extLst>
          </p:cNvPr>
          <p:cNvSpPr/>
          <p:nvPr/>
        </p:nvSpPr>
        <p:spPr>
          <a:xfrm>
            <a:off x="7252475" y="5601853"/>
            <a:ext cx="244175" cy="2152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3A4CD96D-F44B-1DE4-946C-2288D4490DB7}"/>
              </a:ext>
            </a:extLst>
          </p:cNvPr>
          <p:cNvSpPr/>
          <p:nvPr/>
        </p:nvSpPr>
        <p:spPr>
          <a:xfrm>
            <a:off x="8079588" y="4496053"/>
            <a:ext cx="244175" cy="215237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902CE68-2827-E146-09C7-24044E5484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in Information Flow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15FB1-3564-E961-D2F1-BB5679B7A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D1DF226-55EC-EBA0-C6BD-3654363DCB07}"/>
                  </a:ext>
                </a:extLst>
              </p:cNvPr>
              <p:cNvSpPr txBox="1"/>
              <p:nvPr/>
            </p:nvSpPr>
            <p:spPr>
              <a:xfrm>
                <a:off x="1998482" y="6228977"/>
                <a:ext cx="78525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/>
                  <a:t>Dependency Path Finding: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𝐼𝑛𝑡𝑒𝑟𝑚𝑒𝑑𝑖𝑎𝑡𝑒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𝐷𝑒𝑠𝑡𝑖𝑛𝑎𝑡𝑖𝑜𝑛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D1DF226-55EC-EBA0-C6BD-3654363D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2" y="6228977"/>
                <a:ext cx="7852528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0">
            <a:extLst>
              <a:ext uri="{FF2B5EF4-FFF2-40B4-BE49-F238E27FC236}">
                <a16:creationId xmlns:a16="http://schemas.microsoft.com/office/drawing/2014/main" id="{6D9363CB-6FA9-391F-A13C-F9B77A5DC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on</a:t>
            </a:r>
            <a:r>
              <a:rPr kumimoji="1" lang="zh-CN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Graphs</a:t>
            </a:r>
            <a:endParaRPr kumimoji="1" lang="en-US" alt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E2D74B-30F1-B36A-F84E-171A2194F3C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20768" y="2987477"/>
            <a:ext cx="4932226" cy="2588332"/>
            <a:chOff x="6520768" y="2987477"/>
            <a:chExt cx="4932226" cy="2588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D6B9FD-975E-0671-2CD0-14AFCF0DD2C4}"/>
                </a:ext>
              </a:extLst>
            </p:cNvPr>
            <p:cNvSpPr txBox="1">
              <a:spLocks/>
            </p:cNvSpPr>
            <p:nvPr/>
          </p:nvSpPr>
          <p:spPr>
            <a:xfrm>
              <a:off x="6562325" y="5175699"/>
              <a:ext cx="457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Provenance Graph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39E859-5F04-2709-0830-0B8132FB80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92811" y="3931943"/>
              <a:ext cx="591424" cy="247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gzip</a:t>
              </a:r>
              <a:endParaRPr lang="en-US" sz="1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1B15FE-571D-BF75-280F-566D0A9360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2325" y="3182823"/>
              <a:ext cx="1252658" cy="315635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1175F-DDAB-9B92-0C2A-25600E69DF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09701" y="3177026"/>
              <a:ext cx="1185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secret.txt</a:t>
              </a:r>
              <a:endParaRPr lang="en-US" sz="1400" b="0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F05B7F9-8F25-0919-1CE3-1F877C272BB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4"/>
              <a:endCxn id="11" idx="0"/>
            </p:cNvCxnSpPr>
            <p:nvPr/>
          </p:nvCxnSpPr>
          <p:spPr>
            <a:xfrm rot="5400000">
              <a:off x="6971847" y="3715135"/>
              <a:ext cx="433485" cy="131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EFD55F2-B316-20AA-7C7C-19730D2DC22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520768" y="3505377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:read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EFD55F2-B316-20AA-7C7C-19730D2DC22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768" y="3505377"/>
                  <a:ext cx="773004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8A4C7B-39FC-FCC6-F9B7-41DA3CEDCAA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143484" y="3141773"/>
              <a:ext cx="1252658" cy="320963"/>
              <a:chOff x="1459685" y="753353"/>
              <a:chExt cx="1111541" cy="32096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0988D8D-651F-0CD3-01A4-BC6718D8146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59685" y="758681"/>
                <a:ext cx="1111541" cy="315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16343-DB97-9861-1AF8-202D0A8CCE0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78097" y="753353"/>
                <a:ext cx="1052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secret</a:t>
                </a:r>
                <a:r>
                  <a:rPr lang="en-US" altLang="zh-CN" sz="1400" dirty="0">
                    <a:solidFill>
                      <a:schemeClr val="dk1"/>
                    </a:solidFill>
                  </a:rPr>
                  <a:t>.gz</a:t>
                </a:r>
                <a:endParaRPr lang="en-US" sz="1400" dirty="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EB1B5150-3F85-F5E5-7C11-2818F2B88C7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3"/>
              <a:endCxn id="18" idx="2"/>
            </p:cNvCxnSpPr>
            <p:nvPr/>
          </p:nvCxnSpPr>
          <p:spPr>
            <a:xfrm flipV="1">
              <a:off x="7484235" y="3304919"/>
              <a:ext cx="659249" cy="750762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6C6784-0B04-A7F2-FEBC-27823681C86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805494" y="3519897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write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6C6784-0B04-A7F2-FEBC-27823681C868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494" y="3519897"/>
                  <a:ext cx="773004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1961" r="-157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1F3D2C84-C5E2-FC15-C074-8E7F9B9CF36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8" idx="4"/>
              <a:endCxn id="23" idx="0"/>
            </p:cNvCxnSpPr>
            <p:nvPr/>
          </p:nvCxnSpPr>
          <p:spPr>
            <a:xfrm rot="5400000">
              <a:off x="8534262" y="3697095"/>
              <a:ext cx="469911" cy="1193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94E26E-DBA7-0469-D2EA-49AF4A6BB8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17850" y="3932647"/>
              <a:ext cx="701539" cy="247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ccrypt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A96980-0847-81B8-E1C3-80C4C4932D3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678892" y="3522933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read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A96980-0847-81B8-E1C3-80C4C4932D3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892" y="3522933"/>
                  <a:ext cx="773004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89F4B97-9C11-952A-F36B-695F8758551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" idx="3"/>
              <a:endCxn id="27" idx="2"/>
            </p:cNvCxnSpPr>
            <p:nvPr/>
          </p:nvCxnSpPr>
          <p:spPr>
            <a:xfrm flipV="1">
              <a:off x="9119389" y="3315597"/>
              <a:ext cx="559477" cy="740788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46C4127-8F4C-FCBD-9D93-1450C7C5ECF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678866" y="3152451"/>
              <a:ext cx="1498083" cy="320963"/>
              <a:chOff x="1459685" y="753353"/>
              <a:chExt cx="1111541" cy="32096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5B369B9-1359-B8A1-D615-599CCE9356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59685" y="758681"/>
                <a:ext cx="1111541" cy="3156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730781-8525-47EF-FFB6-27648202895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78097" y="753353"/>
                <a:ext cx="1052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secret</a:t>
                </a:r>
                <a:r>
                  <a:rPr lang="en-US" altLang="zh-CN" sz="1400" dirty="0" err="1">
                    <a:solidFill>
                      <a:schemeClr val="dk1"/>
                    </a:solidFill>
                  </a:rPr>
                  <a:t>.gz.cpt</a:t>
                </a:r>
                <a:endParaRPr lang="en-US" sz="1400" dirty="0">
                  <a:solidFill>
                    <a:schemeClr val="dk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5F939CB-433A-09DF-102E-4967638232C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394951" y="3515590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write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5F939CB-433A-09DF-102E-4967638232CA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4951" y="3515590"/>
                  <a:ext cx="773004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r="-78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49E0AA-CEA7-BAAE-BD68-00AB457BBB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78765" y="3940669"/>
              <a:ext cx="701539" cy="247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curl</a:t>
              </a:r>
              <a:endParaRPr lang="en-US" sz="1400" dirty="0"/>
            </a:p>
          </p:txBody>
        </p: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DED9BC1F-717E-5C3D-643B-F6A6618227C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30" idx="0"/>
            </p:cNvCxnSpPr>
            <p:nvPr/>
          </p:nvCxnSpPr>
          <p:spPr>
            <a:xfrm rot="5400000">
              <a:off x="10209575" y="3720708"/>
              <a:ext cx="439922" cy="1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428FB3A3-54EB-A688-E4BD-9EC15965F2A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0" idx="2"/>
            </p:cNvCxnSpPr>
            <p:nvPr/>
          </p:nvCxnSpPr>
          <p:spPr>
            <a:xfrm rot="5400000">
              <a:off x="10201332" y="4415209"/>
              <a:ext cx="455268" cy="1139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274E6E-B4A9-F8B4-1186-BA7707D1543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359464" y="3515590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read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274E6E-B4A9-F8B4-1186-BA7707D1543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464" y="3515590"/>
                  <a:ext cx="773004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0CCD90-88FC-E741-0D7B-28C8DA42C49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761947" y="4232297"/>
                  <a:ext cx="773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send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0CCD90-88FC-E741-0D7B-28C8DA42C49B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947" y="4232297"/>
                  <a:ext cx="773004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76E246-DC98-93AD-FA33-4656F1CE9BE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406080" y="4652084"/>
              <a:ext cx="2046914" cy="449466"/>
              <a:chOff x="6884367" y="2896809"/>
              <a:chExt cx="2046914" cy="449466"/>
            </a:xfrm>
          </p:grpSpPr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BB08DD55-2BAF-34EF-6AE8-C3B3A5A247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14532" y="2896809"/>
                <a:ext cx="1359017" cy="449466"/>
              </a:xfrm>
              <a:prstGeom prst="flowChartDecision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D6A145-16E0-59D0-407F-B76681E669E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884367" y="2969382"/>
                <a:ext cx="20469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162.66.239.75</a:t>
                </a:r>
                <a:endParaRPr lang="en-US" sz="14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3B18CD-ABED-C5E7-5CAB-B6856843AD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83075" y="3519898"/>
              <a:ext cx="4700621" cy="112197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8F1DD5-918F-1FA3-7EF7-F4CA4FDC11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30809" y="2987477"/>
              <a:ext cx="3473637" cy="55393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07A47851-35F4-2DBA-9DC6-D9FA08FFCB9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6"/>
              <a:endCxn id="40" idx="0"/>
            </p:cNvCxnSpPr>
            <p:nvPr/>
          </p:nvCxnSpPr>
          <p:spPr>
            <a:xfrm>
              <a:off x="7814983" y="3340641"/>
              <a:ext cx="2600771" cy="1311443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BF790E-CE41-5916-94FA-61B5B3CE5E8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49721" y="3479767"/>
              <a:ext cx="454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BB375F-2F26-884A-B90E-B6CE5C653B6B}"/>
              </a:ext>
            </a:extLst>
          </p:cNvPr>
          <p:cNvGrpSpPr/>
          <p:nvPr/>
        </p:nvGrpSpPr>
        <p:grpSpPr>
          <a:xfrm>
            <a:off x="2778456" y="4122937"/>
            <a:ext cx="6630717" cy="1632126"/>
            <a:chOff x="2604720" y="4540074"/>
            <a:chExt cx="6630717" cy="1632126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DED3DCA-F137-D606-B740-411721C5CADE}"/>
                </a:ext>
              </a:extLst>
            </p:cNvPr>
            <p:cNvSpPr/>
            <p:nvPr/>
          </p:nvSpPr>
          <p:spPr>
            <a:xfrm>
              <a:off x="4334256" y="4540074"/>
              <a:ext cx="2826700" cy="1632126"/>
            </a:xfrm>
            <a:prstGeom prst="roundRect">
              <a:avLst>
                <a:gd name="adj" fmla="val 938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48572B-C5CC-6FE5-07F5-ECF45C2B39B2}"/>
                </a:ext>
              </a:extLst>
            </p:cNvPr>
            <p:cNvGrpSpPr/>
            <p:nvPr/>
          </p:nvGrpSpPr>
          <p:grpSpPr>
            <a:xfrm>
              <a:off x="2604720" y="5152169"/>
              <a:ext cx="1252658" cy="321432"/>
              <a:chOff x="6562325" y="3177026"/>
              <a:chExt cx="1252658" cy="32143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9D56BA4-49A2-EBED-CFCB-1F1266A154FC}"/>
                  </a:ext>
                </a:extLst>
              </p:cNvPr>
              <p:cNvSpPr/>
              <p:nvPr/>
            </p:nvSpPr>
            <p:spPr>
              <a:xfrm>
                <a:off x="6562325" y="3182823"/>
                <a:ext cx="1252658" cy="315635"/>
              </a:xfrm>
              <a:prstGeom prst="ellips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C6F84F-E738-742E-BA35-4B2D10A1C604}"/>
                  </a:ext>
                </a:extLst>
              </p:cNvPr>
              <p:cNvSpPr txBox="1"/>
              <p:nvPr/>
            </p:nvSpPr>
            <p:spPr>
              <a:xfrm>
                <a:off x="6609701" y="3177026"/>
                <a:ext cx="1185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secret.txt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0BC6A5-A9B2-951D-9716-332F60FBD6B7}"/>
                </a:ext>
              </a:extLst>
            </p:cNvPr>
            <p:cNvGrpSpPr/>
            <p:nvPr/>
          </p:nvGrpSpPr>
          <p:grpSpPr>
            <a:xfrm>
              <a:off x="7188523" y="5049320"/>
              <a:ext cx="2046914" cy="449466"/>
              <a:chOff x="6884367" y="2896809"/>
              <a:chExt cx="2046914" cy="449466"/>
            </a:xfrm>
          </p:grpSpPr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48D9038D-FC28-193B-8546-AC631C99633D}"/>
                  </a:ext>
                </a:extLst>
              </p:cNvPr>
              <p:cNvSpPr/>
              <p:nvPr/>
            </p:nvSpPr>
            <p:spPr>
              <a:xfrm>
                <a:off x="7214532" y="2896809"/>
                <a:ext cx="1359017" cy="449466"/>
              </a:xfrm>
              <a:prstGeom prst="flowChartDecision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0DF8C1-2E8A-C615-86AF-43C824E9891F}"/>
                  </a:ext>
                </a:extLst>
              </p:cNvPr>
              <p:cNvSpPr txBox="1"/>
              <p:nvPr/>
            </p:nvSpPr>
            <p:spPr>
              <a:xfrm>
                <a:off x="6884367" y="2969382"/>
                <a:ext cx="20469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162.66.239.75</a:t>
                </a:r>
                <a:endParaRPr lang="en-US" sz="14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C08966-58CD-DB36-428B-12B1F09E8106}"/>
                </a:ext>
              </a:extLst>
            </p:cNvPr>
            <p:cNvSpPr/>
            <p:nvPr/>
          </p:nvSpPr>
          <p:spPr>
            <a:xfrm>
              <a:off x="4683457" y="4641098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73CFCE-CC99-C71A-46B9-25B63999F584}"/>
                </a:ext>
              </a:extLst>
            </p:cNvPr>
            <p:cNvSpPr/>
            <p:nvPr/>
          </p:nvSpPr>
          <p:spPr>
            <a:xfrm>
              <a:off x="4683456" y="5189640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C9431-D44B-66DB-6BD2-93189AB99AA6}"/>
                </a:ext>
              </a:extLst>
            </p:cNvPr>
            <p:cNvSpPr/>
            <p:nvPr/>
          </p:nvSpPr>
          <p:spPr>
            <a:xfrm>
              <a:off x="4677756" y="5735376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AD0438-AE69-83F2-3CD7-D8DAB8CB0686}"/>
                </a:ext>
              </a:extLst>
            </p:cNvPr>
            <p:cNvSpPr/>
            <p:nvPr/>
          </p:nvSpPr>
          <p:spPr>
            <a:xfrm>
              <a:off x="6531270" y="4641098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5E66B1-A534-C7D6-7F1F-383C2ABEF607}"/>
                </a:ext>
              </a:extLst>
            </p:cNvPr>
            <p:cNvSpPr/>
            <p:nvPr/>
          </p:nvSpPr>
          <p:spPr>
            <a:xfrm>
              <a:off x="6531269" y="5189640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74B875-DB1C-5812-9DDB-C48D9A96A1A1}"/>
                </a:ext>
              </a:extLst>
            </p:cNvPr>
            <p:cNvSpPr/>
            <p:nvPr/>
          </p:nvSpPr>
          <p:spPr>
            <a:xfrm>
              <a:off x="6525569" y="5735376"/>
              <a:ext cx="257755" cy="246491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448D850-7C7E-54B1-4F32-DEF2365C9F90}"/>
                </a:ext>
              </a:extLst>
            </p:cNvPr>
            <p:cNvCxnSpPr>
              <a:stCxn id="4" idx="3"/>
              <a:endCxn id="12" idx="2"/>
            </p:cNvCxnSpPr>
            <p:nvPr/>
          </p:nvCxnSpPr>
          <p:spPr>
            <a:xfrm flipV="1">
              <a:off x="3837788" y="4764344"/>
              <a:ext cx="845669" cy="541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800307C-BFE3-FBE1-8033-1CC114B73EA6}"/>
                </a:ext>
              </a:extLst>
            </p:cNvPr>
            <p:cNvCxnSpPr>
              <a:cxnSpLocks/>
              <a:stCxn id="3" idx="6"/>
              <a:endCxn id="35" idx="2"/>
            </p:cNvCxnSpPr>
            <p:nvPr/>
          </p:nvCxnSpPr>
          <p:spPr>
            <a:xfrm flipV="1">
              <a:off x="3857378" y="5312886"/>
              <a:ext cx="826078" cy="28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6DCA214-F90B-3D31-CD59-136639512736}"/>
                </a:ext>
              </a:extLst>
            </p:cNvPr>
            <p:cNvCxnSpPr>
              <a:cxnSpLocks/>
              <a:stCxn id="3" idx="6"/>
              <a:endCxn id="36" idx="2"/>
            </p:cNvCxnSpPr>
            <p:nvPr/>
          </p:nvCxnSpPr>
          <p:spPr>
            <a:xfrm>
              <a:off x="3857378" y="5315784"/>
              <a:ext cx="820378" cy="54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F6381A0-EF03-E805-56D6-F1D72B6AD574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6789025" y="4764344"/>
              <a:ext cx="695210" cy="509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5A12FE8-2B8B-0844-75E8-E2CCF10ACE9C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V="1">
              <a:off x="6789024" y="5274053"/>
              <a:ext cx="729664" cy="38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399F92B-A286-B67B-7444-1A71610FE472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 flipV="1">
              <a:off x="6783324" y="5284825"/>
              <a:ext cx="700911" cy="5737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7470BC2-FA21-7C2B-2776-9CBB2C39E1B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941212" y="4764344"/>
              <a:ext cx="416358" cy="240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76B111E-5C13-3D98-BBA8-6E134C1D39B2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 flipV="1">
              <a:off x="4941211" y="5312885"/>
              <a:ext cx="4063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E092F02-F0E3-A8ED-F7D6-90D7ECFB824D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4935511" y="5732478"/>
              <a:ext cx="402289" cy="12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7BBF29-87CE-C8C3-E7B2-66A02DC696CB}"/>
                </a:ext>
              </a:extLst>
            </p:cNvPr>
            <p:cNvSpPr txBox="1"/>
            <p:nvPr/>
          </p:nvSpPr>
          <p:spPr>
            <a:xfrm>
              <a:off x="5544939" y="4940180"/>
              <a:ext cx="464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CDCC93A-2687-6D04-DF65-D2C13C1811E0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184815" y="5732478"/>
              <a:ext cx="340754" cy="12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3E8F52-E458-1A88-66FB-32D2CAB8CC85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6184815" y="5312886"/>
              <a:ext cx="346454" cy="28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6628662-6103-6E3F-8DFD-07CEFAE9DF4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6152908" y="4764344"/>
              <a:ext cx="378362" cy="1968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71C67F6-64A3-5E2F-DFBB-3157E09E87FE}"/>
              </a:ext>
            </a:extLst>
          </p:cNvPr>
          <p:cNvSpPr txBox="1"/>
          <p:nvPr/>
        </p:nvSpPr>
        <p:spPr>
          <a:xfrm>
            <a:off x="2193108" y="5002318"/>
            <a:ext cx="243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Source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0E22D4-5515-7A9D-916C-58311262C112}"/>
              </a:ext>
            </a:extLst>
          </p:cNvPr>
          <p:cNvSpPr txBox="1"/>
          <p:nvPr/>
        </p:nvSpPr>
        <p:spPr>
          <a:xfrm>
            <a:off x="7154301" y="5118184"/>
            <a:ext cx="243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C412A1-E66B-CA55-732C-5922FBE47C57}"/>
                  </a:ext>
                </a:extLst>
              </p:cNvPr>
              <p:cNvSpPr txBox="1"/>
              <p:nvPr/>
            </p:nvSpPr>
            <p:spPr>
              <a:xfrm>
                <a:off x="4223208" y="5718349"/>
                <a:ext cx="3261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𝐼𝑛𝑡𝑒𝑟𝑚𝑒𝑑𝑖𝑎𝑡𝑒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:Black Box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C412A1-E66B-CA55-732C-5922FBE4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08" y="5718349"/>
                <a:ext cx="326102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F413A128-D131-AF3F-27CD-7ADD59EB973D}"/>
              </a:ext>
            </a:extLst>
          </p:cNvPr>
          <p:cNvSpPr/>
          <p:nvPr/>
        </p:nvSpPr>
        <p:spPr>
          <a:xfrm>
            <a:off x="0" y="1104733"/>
            <a:ext cx="12192000" cy="55243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">
            <a:extLst>
              <a:ext uri="{FF2B5EF4-FFF2-40B4-BE49-F238E27FC236}">
                <a16:creationId xmlns:a16="http://schemas.microsoft.com/office/drawing/2014/main" id="{D2A6A558-1C9D-1457-301C-82588CFCB0F1}"/>
              </a:ext>
            </a:extLst>
          </p:cNvPr>
          <p:cNvSpPr/>
          <p:nvPr/>
        </p:nvSpPr>
        <p:spPr>
          <a:xfrm>
            <a:off x="498213" y="3049518"/>
            <a:ext cx="11385919" cy="959088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intermediate subgraphs, we only pay attention to </a:t>
            </a:r>
          </a:p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dependency transmission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rather than internal structure</a:t>
            </a:r>
            <a:endParaRPr kumimoji="1"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6E2B-2B66-B021-954A-007DF131F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23711 -0.268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5" grpId="0"/>
      <p:bldP spid="96" grpId="0"/>
      <p:bldP spid="97" grpId="0"/>
      <p:bldP spid="99" grpId="0" animBg="1"/>
      <p:bldP spid="9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Motivating Example: SIMD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F24E-6285-5866-177C-0C4DBE0B6A2A}"/>
              </a:ext>
            </a:extLst>
          </p:cNvPr>
          <p:cNvSpPr txBox="1"/>
          <p:nvPr/>
        </p:nvSpPr>
        <p:spPr>
          <a:xfrm>
            <a:off x="6379730" y="2697062"/>
            <a:ext cx="5312664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returnType.isV128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1" dirty="0">
                <a:solidFill>
                  <a:srgbClr val="000080"/>
                </a:solidFill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No architecture checking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D967D-5A01-20E4-A95E-B20AA2F7DD0B}"/>
              </a:ext>
            </a:extLst>
          </p:cNvPr>
          <p:cNvSpPr txBox="1"/>
          <p:nvPr/>
        </p:nvSpPr>
        <p:spPr>
          <a:xfrm>
            <a:off x="8131646" y="5097719"/>
            <a:ext cx="17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CC298D-59AC-4F9F-0BE1-EEA50FA01581}"/>
              </a:ext>
            </a:extLst>
          </p:cNvPr>
          <p:cNvSpPr txBox="1">
            <a:spLocks/>
          </p:cNvSpPr>
          <p:nvPr/>
        </p:nvSpPr>
        <p:spPr>
          <a:xfrm>
            <a:off x="510221" y="1224437"/>
            <a:ext cx="5869509" cy="524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Vector type handling in call instruction: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6EE00-5D10-E9AC-F974-8892C35CD8D0}"/>
              </a:ext>
            </a:extLst>
          </p:cNvPr>
          <p:cNvSpPr txBox="1"/>
          <p:nvPr/>
        </p:nvSpPr>
        <p:spPr>
          <a:xfrm>
            <a:off x="2145027" y="1749388"/>
            <a:ext cx="17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76C429A-5F80-E3AF-FC04-33EA28F28FE0}"/>
              </a:ext>
            </a:extLst>
          </p:cNvPr>
          <p:cNvSpPr/>
          <p:nvPr/>
        </p:nvSpPr>
        <p:spPr>
          <a:xfrm>
            <a:off x="2145028" y="2185585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v128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3211716-6B9E-E95C-BBD6-83D8DE066B83}"/>
              </a:ext>
            </a:extLst>
          </p:cNvPr>
          <p:cNvSpPr/>
          <p:nvPr/>
        </p:nvSpPr>
        <p:spPr>
          <a:xfrm>
            <a:off x="1879558" y="4251265"/>
            <a:ext cx="2267038" cy="100289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CCFE-AC0F-5043-0A3E-3EC40416F7A6}"/>
              </a:ext>
            </a:extLst>
          </p:cNvPr>
          <p:cNvSpPr txBox="1"/>
          <p:nvPr/>
        </p:nvSpPr>
        <p:spPr>
          <a:xfrm>
            <a:off x="1980687" y="4419416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ReturnType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128-bit Vector?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A3C6E29-13B9-756F-F361-FB83712FB65D}"/>
              </a:ext>
            </a:extLst>
          </p:cNvPr>
          <p:cNvSpPr/>
          <p:nvPr/>
        </p:nvSpPr>
        <p:spPr>
          <a:xfrm>
            <a:off x="2140815" y="5558431"/>
            <a:ext cx="1744524" cy="34132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C2339D-9ED7-6D4E-39D2-573579AC826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013077" y="2526905"/>
            <a:ext cx="4213" cy="1724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299D71-FA83-0654-1088-08C1EF88316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013077" y="5254155"/>
            <a:ext cx="0" cy="304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E2C26F-D51B-8FF9-49B9-55BA4DD86267}"/>
              </a:ext>
            </a:extLst>
          </p:cNvPr>
          <p:cNvSpPr txBox="1"/>
          <p:nvPr/>
        </p:nvSpPr>
        <p:spPr>
          <a:xfrm>
            <a:off x="2983840" y="5232615"/>
            <a:ext cx="5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8546C-E8F0-9CA4-D041-66EF2A5FF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9" grpId="0"/>
      <p:bldP spid="2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4AD05610-2232-44AF-5ADC-F23848804A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Motivating Example: SIMD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DB223-543E-8B84-21E6-8A7DB4FF1ECF}"/>
              </a:ext>
            </a:extLst>
          </p:cNvPr>
          <p:cNvSpPr txBox="1"/>
          <p:nvPr/>
        </p:nvSpPr>
        <p:spPr>
          <a:xfrm>
            <a:off x="6434327" y="888762"/>
            <a:ext cx="5312664" cy="286232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selectCall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/>
              <a:t>IsDirect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/>
              <a:t>ConstantExpr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 err="1"/>
              <a:t>CalledOperand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 &amp;&amp; !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hasSIMD128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Failed to select a call </a:t>
            </a:r>
            <a:r>
              <a:rPr lang="en-US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instr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Further convert to a detailed MVT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F24E-6285-5866-177C-0C4DBE0B6A2A}"/>
              </a:ext>
            </a:extLst>
          </p:cNvPr>
          <p:cNvSpPr txBox="1"/>
          <p:nvPr/>
        </p:nvSpPr>
        <p:spPr>
          <a:xfrm>
            <a:off x="6434327" y="4106334"/>
            <a:ext cx="5312664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parseExpression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returnType.isV128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No architecture checking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expressionStack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0207B-BC5F-D9D4-8380-191697F72F98}"/>
              </a:ext>
            </a:extLst>
          </p:cNvPr>
          <p:cNvSpPr txBox="1"/>
          <p:nvPr/>
        </p:nvSpPr>
        <p:spPr>
          <a:xfrm>
            <a:off x="8199779" y="373078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LLVM 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D967D-5A01-20E4-A95E-B20AA2F7DD0B}"/>
              </a:ext>
            </a:extLst>
          </p:cNvPr>
          <p:cNvSpPr txBox="1"/>
          <p:nvPr/>
        </p:nvSpPr>
        <p:spPr>
          <a:xfrm>
            <a:off x="8139891" y="6333584"/>
            <a:ext cx="17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CC298D-59AC-4F9F-0BE1-EEA50FA01581}"/>
              </a:ext>
            </a:extLst>
          </p:cNvPr>
          <p:cNvSpPr txBox="1">
            <a:spLocks/>
          </p:cNvSpPr>
          <p:nvPr/>
        </p:nvSpPr>
        <p:spPr>
          <a:xfrm>
            <a:off x="510221" y="1224437"/>
            <a:ext cx="5869509" cy="524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Vector type handling in call instruction:</a:t>
            </a:r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6D2953D-DC3E-8618-3E55-C01A798185EC}"/>
              </a:ext>
            </a:extLst>
          </p:cNvPr>
          <p:cNvSpPr/>
          <p:nvPr/>
        </p:nvSpPr>
        <p:spPr>
          <a:xfrm>
            <a:off x="4015773" y="2044873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v128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6E04719-8E40-89FA-4D49-097607333E24}"/>
              </a:ext>
            </a:extLst>
          </p:cNvPr>
          <p:cNvSpPr/>
          <p:nvPr/>
        </p:nvSpPr>
        <p:spPr>
          <a:xfrm>
            <a:off x="3750303" y="4110553"/>
            <a:ext cx="2267038" cy="100289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CD23A-FC98-AD0A-CE9C-8FBA587BEA71}"/>
              </a:ext>
            </a:extLst>
          </p:cNvPr>
          <p:cNvSpPr txBox="1"/>
          <p:nvPr/>
        </p:nvSpPr>
        <p:spPr>
          <a:xfrm>
            <a:off x="3851432" y="4278704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ReturnType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128-bit Vector?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5B7C3C5-B365-DC07-48FB-BEDE848CE4AE}"/>
              </a:ext>
            </a:extLst>
          </p:cNvPr>
          <p:cNvSpPr/>
          <p:nvPr/>
        </p:nvSpPr>
        <p:spPr>
          <a:xfrm>
            <a:off x="4011560" y="5417719"/>
            <a:ext cx="1744524" cy="34132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A4135-ED14-3991-2358-1925F659FF9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883822" y="2386193"/>
            <a:ext cx="4213" cy="1724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F638B-CB98-C3E0-C0BC-EF2EBA0E35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883822" y="5113443"/>
            <a:ext cx="0" cy="304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B1E22-12C7-E309-27D2-7AAE7BF0E446}"/>
              </a:ext>
            </a:extLst>
          </p:cNvPr>
          <p:cNvSpPr txBox="1"/>
          <p:nvPr/>
        </p:nvSpPr>
        <p:spPr>
          <a:xfrm>
            <a:off x="4854585" y="5091903"/>
            <a:ext cx="5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4C2F749-4A31-30D1-BB38-04107C4390FF}"/>
              </a:ext>
            </a:extLst>
          </p:cNvPr>
          <p:cNvSpPr/>
          <p:nvPr/>
        </p:nvSpPr>
        <p:spPr>
          <a:xfrm>
            <a:off x="1443233" y="2026613"/>
            <a:ext cx="1744524" cy="34132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D757516-78B2-D125-634C-737350FDC304}"/>
              </a:ext>
            </a:extLst>
          </p:cNvPr>
          <p:cNvSpPr/>
          <p:nvPr/>
        </p:nvSpPr>
        <p:spPr>
          <a:xfrm>
            <a:off x="1439020" y="5399459"/>
            <a:ext cx="1744524" cy="3413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v128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83BF2-A43D-755C-A4D6-5A239C36C4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15476" y="2367933"/>
            <a:ext cx="19" cy="581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576EB8-ACCE-650E-320C-D816EFA6B2F3}"/>
              </a:ext>
            </a:extLst>
          </p:cNvPr>
          <p:cNvSpPr txBox="1"/>
          <p:nvPr/>
        </p:nvSpPr>
        <p:spPr>
          <a:xfrm>
            <a:off x="2058448" y="3894944"/>
            <a:ext cx="5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&amp;&amp;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586FE4A-05A7-0DFC-C028-559E3D144F56}"/>
              </a:ext>
            </a:extLst>
          </p:cNvPr>
          <p:cNvSpPr/>
          <p:nvPr/>
        </p:nvSpPr>
        <p:spPr>
          <a:xfrm>
            <a:off x="1177763" y="4184753"/>
            <a:ext cx="2267038" cy="885033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16504-26E4-9142-05E0-B3A565FAD0D1}"/>
              </a:ext>
            </a:extLst>
          </p:cNvPr>
          <p:cNvSpPr txBox="1"/>
          <p:nvPr/>
        </p:nvSpPr>
        <p:spPr>
          <a:xfrm>
            <a:off x="1278834" y="4301541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ReturnType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128-bit Vector?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6206D3-27FB-5004-33AF-06CB91F99F18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2311282" y="5069786"/>
            <a:ext cx="0" cy="329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110A6-B123-39A3-A1AB-EB42DC088AD6}"/>
              </a:ext>
            </a:extLst>
          </p:cNvPr>
          <p:cNvSpPr txBox="1"/>
          <p:nvPr/>
        </p:nvSpPr>
        <p:spPr>
          <a:xfrm>
            <a:off x="923807" y="4316866"/>
            <a:ext cx="5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5A824-D5CB-C340-101B-3B2BEA67CBFC}"/>
              </a:ext>
            </a:extLst>
          </p:cNvPr>
          <p:cNvSpPr txBox="1"/>
          <p:nvPr/>
        </p:nvSpPr>
        <p:spPr>
          <a:xfrm>
            <a:off x="1090283" y="5733736"/>
            <a:ext cx="24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LLVM Compiler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FCBD7-C5D8-BA99-928D-DE9FD14BC1A0}"/>
              </a:ext>
            </a:extLst>
          </p:cNvPr>
          <p:cNvSpPr txBox="1"/>
          <p:nvPr/>
        </p:nvSpPr>
        <p:spPr>
          <a:xfrm>
            <a:off x="4011560" y="5794633"/>
            <a:ext cx="17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WebKit</a:t>
            </a:r>
            <a:r>
              <a:rPr lang="en-US" dirty="0"/>
              <a:t> Runtime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50A043-4622-C794-5466-B7E0A5A43009}"/>
              </a:ext>
            </a:extLst>
          </p:cNvPr>
          <p:cNvCxnSpPr>
            <a:cxnSpLocks/>
            <a:stCxn id="22" idx="1"/>
            <a:endCxn id="40" idx="3"/>
          </p:cNvCxnSpPr>
          <p:nvPr/>
        </p:nvCxnSpPr>
        <p:spPr>
          <a:xfrm flipH="1">
            <a:off x="911170" y="4627270"/>
            <a:ext cx="266593" cy="1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DD6C14-C40D-37BD-40EF-725D2725A79B}"/>
              </a:ext>
            </a:extLst>
          </p:cNvPr>
          <p:cNvSpPr txBox="1"/>
          <p:nvPr/>
        </p:nvSpPr>
        <p:spPr>
          <a:xfrm>
            <a:off x="2315495" y="5069786"/>
            <a:ext cx="5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7A8111A7-2222-152A-8A01-A9E043E95C7A}"/>
              </a:ext>
            </a:extLst>
          </p:cNvPr>
          <p:cNvSpPr/>
          <p:nvPr/>
        </p:nvSpPr>
        <p:spPr>
          <a:xfrm>
            <a:off x="147484" y="4501532"/>
            <a:ext cx="763686" cy="254737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D97C8-64C7-6978-1C82-3D49D30F1F67}"/>
              </a:ext>
            </a:extLst>
          </p:cNvPr>
          <p:cNvSpPr txBox="1"/>
          <p:nvPr/>
        </p:nvSpPr>
        <p:spPr>
          <a:xfrm>
            <a:off x="3242354" y="1712898"/>
            <a:ext cx="3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Source, Forward Tracking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0BB809-4729-6802-15A2-A06327EF6490}"/>
              </a:ext>
            </a:extLst>
          </p:cNvPr>
          <p:cNvSpPr txBox="1"/>
          <p:nvPr/>
        </p:nvSpPr>
        <p:spPr>
          <a:xfrm>
            <a:off x="157437" y="5399687"/>
            <a:ext cx="18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FBB356-42FD-9948-61A1-89EF50921D57}"/>
              </a:ext>
            </a:extLst>
          </p:cNvPr>
          <p:cNvSpPr/>
          <p:nvPr/>
        </p:nvSpPr>
        <p:spPr>
          <a:xfrm>
            <a:off x="0" y="1017538"/>
            <a:ext cx="6190681" cy="55243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3ECEC2BA-4E34-F310-9190-5F5274FB4A92}"/>
              </a:ext>
            </a:extLst>
          </p:cNvPr>
          <p:cNvSpPr/>
          <p:nvPr/>
        </p:nvSpPr>
        <p:spPr>
          <a:xfrm>
            <a:off x="404130" y="4090613"/>
            <a:ext cx="5676448" cy="1038451"/>
          </a:xfrm>
          <a:prstGeom prst="rect">
            <a:avLst/>
          </a:prstGeom>
          <a:solidFill>
            <a:schemeClr val="bg1"/>
          </a:solidFill>
          <a:ln w="666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Discrepancy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hardware feature required?</a:t>
            </a:r>
            <a:endParaRPr kumimoji="1"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69FA53-1C5E-F64E-07AE-F80948BB3E04}"/>
              </a:ext>
            </a:extLst>
          </p:cNvPr>
          <p:cNvGrpSpPr/>
          <p:nvPr/>
        </p:nvGrpSpPr>
        <p:grpSpPr>
          <a:xfrm>
            <a:off x="1181957" y="2949540"/>
            <a:ext cx="2267038" cy="1002890"/>
            <a:chOff x="1181957" y="2949540"/>
            <a:chExt cx="2267038" cy="1002890"/>
          </a:xfrm>
        </p:grpSpPr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0A4D0773-A953-955D-5F68-49A926F47135}"/>
                </a:ext>
              </a:extLst>
            </p:cNvPr>
            <p:cNvSpPr/>
            <p:nvPr/>
          </p:nvSpPr>
          <p:spPr>
            <a:xfrm>
              <a:off x="1181957" y="2949540"/>
              <a:ext cx="2267038" cy="1002890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7402F-FC1B-2398-4A7A-67249578E4F7}"/>
                </a:ext>
              </a:extLst>
            </p:cNvPr>
            <p:cNvSpPr txBox="1"/>
            <p:nvPr/>
          </p:nvSpPr>
          <p:spPr>
            <a:xfrm>
              <a:off x="1287533" y="3087723"/>
              <a:ext cx="2090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Platform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supports SIMD?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37C443-090B-6B97-1598-B147DB8737AA}"/>
              </a:ext>
            </a:extLst>
          </p:cNvPr>
          <p:cNvSpPr/>
          <p:nvPr/>
        </p:nvSpPr>
        <p:spPr>
          <a:xfrm>
            <a:off x="1136708" y="2878252"/>
            <a:ext cx="2340494" cy="114399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9A098C2-B9B1-A350-DCC3-A09D9EBA5663}"/>
              </a:ext>
            </a:extLst>
          </p:cNvPr>
          <p:cNvSpPr/>
          <p:nvPr/>
        </p:nvSpPr>
        <p:spPr>
          <a:xfrm>
            <a:off x="9456016" y="1757494"/>
            <a:ext cx="1406673" cy="269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5EEDA9A-740E-D28D-820C-857AC8156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6571-4A25-3B45-A866-883DBB48F24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38" grpId="0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DABA823-A122-9248-9370-D826FA5D5677}" vid="{85AD3C71-73B9-494E-896D-D7306CA66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5AFEB05242CE74D84C6B7BA8C18F90A" ma:contentTypeVersion="15" ma:contentTypeDescription="新建文档。" ma:contentTypeScope="" ma:versionID="29bd267cd26753b50204c70a126add24">
  <xsd:schema xmlns:xsd="http://www.w3.org/2001/XMLSchema" xmlns:xs="http://www.w3.org/2001/XMLSchema" xmlns:p="http://schemas.microsoft.com/office/2006/metadata/properties" xmlns:ns2="24bcb436-67cd-4489-b2e7-a68f7aad1bf6" xmlns:ns3="43ada060-6c17-4598-89ad-cde562b0a7ca" targetNamespace="http://schemas.microsoft.com/office/2006/metadata/properties" ma:root="true" ma:fieldsID="ab1a1454d5455e2322e7e746e3a9a900" ns2:_="" ns3:_="">
    <xsd:import namespace="24bcb436-67cd-4489-b2e7-a68f7aad1bf6"/>
    <xsd:import namespace="43ada060-6c17-4598-89ad-cde562b0a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cb436-67cd-4489-b2e7-a68f7aad1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da060-6c17-4598-89ad-cde562b0a7ca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02C71C-2C69-4CEC-BEEC-22A22B93C24E}">
  <ds:schemaRefs>
    <ds:schemaRef ds:uri="http://www.w3.org/XML/1998/namespace"/>
    <ds:schemaRef ds:uri="http://schemas.openxmlformats.org/package/2006/metadata/core-properties"/>
    <ds:schemaRef ds:uri="24bcb436-67cd-4489-b2e7-a68f7aad1bf6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43ada060-6c17-4598-89ad-cde562b0a7ca"/>
  </ds:schemaRefs>
</ds:datastoreItem>
</file>

<file path=customXml/itemProps2.xml><?xml version="1.0" encoding="utf-8"?>
<ds:datastoreItem xmlns:ds="http://schemas.openxmlformats.org/officeDocument/2006/customXml" ds:itemID="{FCDB33FE-86ED-4C4B-98C1-3CD408B9A1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bcb436-67cd-4489-b2e7-a68f7aad1bf6"/>
    <ds:schemaRef ds:uri="43ada060-6c17-4598-89ad-cde562b0a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FED68-FDCF-4FC8-AA3F-390A98CD77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31039</TotalTime>
  <Words>8481</Words>
  <Application>Microsoft Office PowerPoint</Application>
  <PresentationFormat>Widescreen</PresentationFormat>
  <Paragraphs>1806</Paragraphs>
  <Slides>104</Slides>
  <Notes>74</Notes>
  <HiddenSlides>30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7" baseType="lpstr">
      <vt:lpstr>Calibri (Body)</vt:lpstr>
      <vt:lpstr>NimbusRomNo9L-Regu</vt:lpstr>
      <vt:lpstr>NimbusRomNo9L-ReguItal</vt:lpstr>
      <vt:lpstr>ui-monospace</vt:lpstr>
      <vt:lpstr>Aptos</vt:lpstr>
      <vt:lpstr>Arial</vt:lpstr>
      <vt:lpstr>Calibri</vt:lpstr>
      <vt:lpstr>Cambria Math</vt:lpstr>
      <vt:lpstr>Courier New</vt:lpstr>
      <vt:lpstr>Times</vt:lpstr>
      <vt:lpstr>Times New Roman</vt:lpstr>
      <vt:lpstr>Wingdings</vt:lpstr>
      <vt:lpstr>Office Theme</vt:lpstr>
      <vt:lpstr>Efficient Representations of  Information Flows in System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Propagation Summary as 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</dc:title>
  <dc:creator>Kaihang Ji</dc:creator>
  <cp:lastModifiedBy>Kaihang Ji</cp:lastModifiedBy>
  <cp:revision>36</cp:revision>
  <dcterms:created xsi:type="dcterms:W3CDTF">2021-08-19T04:40:40Z</dcterms:created>
  <dcterms:modified xsi:type="dcterms:W3CDTF">2024-07-29T05:22:23Z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0x01010055AFEB05242CE74D84C6B7BA8C18F90A</vt:lpwstr>
  </property>
</Properties>
</file>