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6" r:id="rId4"/>
    <p:sldId id="258" r:id="rId5"/>
    <p:sldId id="269" r:id="rId6"/>
    <p:sldId id="270" r:id="rId7"/>
    <p:sldId id="271" r:id="rId8"/>
    <p:sldId id="267" r:id="rId9"/>
    <p:sldId id="259" r:id="rId10"/>
    <p:sldId id="268" r:id="rId11"/>
    <p:sldId id="260" r:id="rId12"/>
    <p:sldId id="262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1" r:id="rId21"/>
    <p:sldId id="263" r:id="rId22"/>
    <p:sldId id="264" r:id="rId23"/>
    <p:sldId id="265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66221" autoAdjust="0"/>
  </p:normalViewPr>
  <p:slideViewPr>
    <p:cSldViewPr snapToGrid="0">
      <p:cViewPr varScale="1">
        <p:scale>
          <a:sx n="105" d="100"/>
          <a:sy n="105" d="100"/>
        </p:scale>
        <p:origin x="13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63A53-12F1-455E-818C-D992A80074D3}" type="datetimeFigureOut">
              <a:rPr lang="de-AT" smtClean="0"/>
              <a:t>04.06.2025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D9287-5E3E-4798-9EC8-F0BA4AB97A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099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“Let’s build a model that can.”</a:t>
            </a:r>
            <a:endParaRPr lang="en-US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2430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1164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80971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695506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4772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029628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57861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2111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920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D1B0C-7F57-0552-3BDD-C078F8B62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272F51B-BD10-54D9-BC30-68F127A19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6930EC-053A-F1CA-D986-D2FE2A1F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E25D14-9292-2980-A250-7E8F7A597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901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6931-8E47-54BB-FF70-740C159A5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6B19BF5-F589-1710-E91D-8ED98D95D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D743551-7A54-7617-D4D8-E4B582531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C971D5-0614-7161-418C-7C36D7094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742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803BD-E8E7-CBA9-CFE8-BC6A88A77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2ACDEC3-ACFA-D226-5B97-CCF11EF77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5597254-5345-44F4-1056-C85DB1EB6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0ACA10-DEAA-5033-ACC5-CCF233E84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585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D8D80-19BC-6A3D-9D3E-BB8501A4D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48C341-EE87-099A-316A-8C2BB6D6E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E6DF7C-935E-A78F-F2CC-662AE77BC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Done</a:t>
            </a:r>
            <a:r>
              <a:rPr lang="de-AT" dirty="0"/>
              <a:t> 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Visualizations</a:t>
            </a:r>
            <a:r>
              <a:rPr lang="de-AT" dirty="0"/>
              <a:t> and Outputs…. This </a:t>
            </a:r>
            <a:r>
              <a:rPr lang="de-AT" dirty="0" err="1"/>
              <a:t>is</a:t>
            </a:r>
            <a:r>
              <a:rPr lang="de-AT" dirty="0"/>
              <a:t> just a </a:t>
            </a:r>
            <a:r>
              <a:rPr lang="de-AT" dirty="0" err="1"/>
              <a:t>short</a:t>
            </a:r>
            <a:r>
              <a:rPr lang="de-AT" dirty="0"/>
              <a:t> </a:t>
            </a:r>
            <a:r>
              <a:rPr lang="de-AT" dirty="0" err="1"/>
              <a:t>excerpt</a:t>
            </a:r>
            <a:r>
              <a:rPr lang="de-AT" dirty="0"/>
              <a:t> </a:t>
            </a:r>
            <a:br>
              <a:rPr lang="de-AT" dirty="0"/>
            </a:br>
            <a:br>
              <a:rPr lang="de-AT" dirty="0"/>
            </a:br>
            <a:r>
              <a:rPr lang="de-AT" dirty="0"/>
              <a:t>About: </a:t>
            </a:r>
          </a:p>
          <a:p>
            <a:pPr marL="171450" indent="-171450">
              <a:buFontTx/>
              <a:buChar char="-"/>
            </a:pPr>
            <a:r>
              <a:rPr lang="de-AT" dirty="0" err="1"/>
              <a:t>Outliers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/>
              <a:t>Regional Trends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Change Over 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Redundances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Low-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</a:t>
            </a:r>
            <a:endParaRPr lang="de-AT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Correlations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(-&gt;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endParaRPr lang="de-AT" dirty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3E41A6-AE7F-CDA8-6A63-1EB446E04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195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Done</a:t>
            </a:r>
            <a:r>
              <a:rPr lang="de-AT" dirty="0"/>
              <a:t> 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Visualizations</a:t>
            </a:r>
            <a:r>
              <a:rPr lang="de-AT" dirty="0"/>
              <a:t>….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963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40B25-A6B8-819D-87E2-7E8D324D0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5B4448F-4B20-1FF0-8199-1300879499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02D5245-B090-4127-C5CC-121F49040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Done</a:t>
            </a:r>
            <a:r>
              <a:rPr lang="de-AT" dirty="0"/>
              <a:t> 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Visualizations</a:t>
            </a:r>
            <a:r>
              <a:rPr lang="de-AT" dirty="0"/>
              <a:t>….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913C0C-A7B2-5906-C8EC-A7EA6D942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279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6343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EDDA3-0295-03FB-15EA-502B05E2C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A25DFE-7939-8C48-3C29-D8233A345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E01C7A-DEEC-A9E6-6BCC-38012DDF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04.06.2025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D7C6EF-AADD-314E-53D2-AB733C71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E8D52-21FF-A8DA-5042-981A4053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464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7574C-6A35-4573-283F-F4CCE037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A7843E-7D78-FA72-DB4D-16ADFBA1F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603F5B-5C9A-5371-9CF6-F536D2F8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04.06.2025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C58D4-2C8B-3375-7A9E-5F6A3BC6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69137-C1DB-0DCF-9D45-F0649119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244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B0E917-9B12-EE39-FC89-BE141F5EA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3CCEDB-6321-0582-496E-ED264FD0F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0AF82A-C446-95DA-3EE7-522035A8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04.06.2025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8ACA9-76B4-E71B-5AD4-279E4AC7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B068B-93F8-EA0D-E34D-5351121E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18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A6E8F-BF6F-3A19-124D-8BAC615E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3A54FF-556F-7601-32C2-EB621416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66202-9518-DB1B-CEB3-BEC178A3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04.06.2025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4D3C7F-206F-546F-3DC3-FFED453B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80AC5-ED93-D6DC-0659-353C4D25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61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066AF-04EB-0562-1F78-6485F87B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2131CC-17FB-A619-4551-ECC7F052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2D959-0A92-3656-E136-09C0BAC3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04.06.2025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43D00-1DEE-DA61-FF89-656FD8D6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CB4C3-1D0C-D76D-689B-2FB78055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868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F1DCB-CC00-CD62-AFEE-A7C885DB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F88A2-2797-5529-6C26-C127B6676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C14470-A6AC-5AFB-1D22-FC3931E6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429438-1841-4012-B0FB-E4C5F2D5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04.06.2025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7DFDC-9077-F436-4FF8-D9EA5757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FBA0DD-6B97-9100-E5A3-1A884C53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80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BB8E5-EAE2-44CC-02A0-EF516B9F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70F80-762D-7737-B20F-DAFFE7B83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885ED3-FB0E-E067-4115-CF4FE453B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9B643F-7B64-A7FC-DC79-1C72FE16F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A32275-B3B6-2C9A-89F4-FD5451C10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1ECF14-16CE-782E-3868-B323B9EC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04.06.2025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84348E-D9E5-D886-7819-E2C85196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8B4A3B-CFCF-D787-0E76-96BA84C1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09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E1385-4735-56FD-1387-83D40DAE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A4FB05-86D4-C1CC-8975-A9ABD94E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04.06.2025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2E711E-1151-5BC9-BA27-F97183CD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E07BB2-AD80-4A94-99D6-B0885EF6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954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7B70A4-A8E5-1850-C134-3712A3B8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04.06.2025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96A137-9D47-693F-50F4-7153F59C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58AE4E-9EA5-3A52-34BE-B865AEF7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600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00D0C-DE69-53EF-9137-F4C1DD8B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CF602-EE69-9883-E040-60D1498A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09ED58-6FAB-EFA1-4A9E-7DC806A7B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130B8D-8BB8-2A99-4E60-65B6296E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04.06.2025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99CDF7-78A1-750D-7142-8651E788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E4AE98-978B-AB42-E11B-2CC3A9E4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004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4C862-2EBA-1150-A187-5A02268C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51314-4AF7-EF12-DB29-8D9A73A7D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FCFB0-00C5-27AB-BC53-FD529583E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1536BD-7950-6385-EF45-45133B1B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04.06.2025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75D1-8DF8-BFE6-2C5E-1E5BED5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4A0ED-4D18-9C6F-4983-5D32660C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472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6D0F84-B773-9405-6D36-FB8FE3F1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CDE7FF-A230-FE6F-7B25-0D0F65EC3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D0E67-B410-F664-3B75-3BE3BDCE0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535EDF-0F33-4B59-912F-68761F335446}" type="datetimeFigureOut">
              <a:rPr lang="de-AT" smtClean="0"/>
              <a:t>04.06.2025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7B6724-B19E-CBF7-5596-977A202C9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6D0862-6737-8421-E522-881355683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139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DCE2-470E-5CB1-68F2-BD691C0AB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a Country’s Region from Data – A Health &amp; Economy Driven Approach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52993B-1D09-BCE2-0E71-A1F8D8CCB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on Global Development Indicators</a:t>
            </a:r>
          </a:p>
          <a:p>
            <a:endParaRPr lang="en-US" dirty="0"/>
          </a:p>
          <a:p>
            <a:r>
              <a:rPr lang="en-US" dirty="0"/>
              <a:t>By Marcel Gössl, Simon Marek, Dominik Schrenk &amp; Miriam Unger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1693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35404-37DB-4EC7-A1B2-7A73429BE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AAFFF-890C-150B-4330-1FC1BAD3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Exploration - </a:t>
            </a:r>
            <a:r>
              <a:rPr lang="de-AT" dirty="0" err="1"/>
              <a:t>Examples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F4C8C0-BB8C-A391-04C4-D4330044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" y="1338368"/>
            <a:ext cx="8227053" cy="493623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36A37AE-11C3-4E57-B396-E9A6170F5C21}"/>
              </a:ext>
            </a:extLst>
          </p:cNvPr>
          <p:cNvSpPr txBox="1"/>
          <p:nvPr/>
        </p:nvSpPr>
        <p:spPr>
          <a:xfrm>
            <a:off x="7928289" y="1952625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 Additional Insight</a:t>
            </a:r>
          </a:p>
        </p:txBody>
      </p:sp>
    </p:spTree>
    <p:extLst>
      <p:ext uri="{BB962C8B-B14F-4D97-AF65-F5344CB8AC3E}">
        <p14:creationId xmlns:p14="http://schemas.microsoft.com/office/powerpoint/2010/main" val="186225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2275B-1CC2-8688-74C3-106516C5E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C55CD-1095-4FDE-77F7-95CD44DA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Modeling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DBDEC9-FD58-FE8C-A464-5EDFB4CC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K-</a:t>
            </a:r>
            <a:r>
              <a:rPr lang="de-DE" dirty="0" err="1"/>
              <a:t>Nearest</a:t>
            </a:r>
            <a:r>
              <a:rPr lang="de-DE" dirty="0"/>
              <a:t>-</a:t>
            </a:r>
            <a:r>
              <a:rPr lang="de-DE" dirty="0" err="1"/>
              <a:t>Neighbour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endParaRPr lang="de-DE" dirty="0"/>
          </a:p>
          <a:p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Clustering:</a:t>
            </a:r>
          </a:p>
          <a:p>
            <a:pPr marL="0" indent="0">
              <a:buNone/>
            </a:pPr>
            <a:endParaRPr lang="de-DE" dirty="0"/>
          </a:p>
          <a:p>
            <a:pPr lvl="1"/>
            <a:endParaRPr lang="de-DE" dirty="0"/>
          </a:p>
          <a:p>
            <a:pPr marL="457200" lvl="1" indent="0">
              <a:buNone/>
            </a:pPr>
            <a:r>
              <a:rPr lang="de-DE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62514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79721-723A-8474-D19C-CC7308BC6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ECCCA-638D-F59A-0865-9C4FB575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KNN</a:t>
            </a:r>
          </a:p>
        </p:txBody>
      </p:sp>
      <p:pic>
        <p:nvPicPr>
          <p:cNvPr id="1026" name="Picture 2" descr="Using K Nearest Neighbours algorithm in scenario tuning - SAS Users">
            <a:extLst>
              <a:ext uri="{FF2B5EF4-FFF2-40B4-BE49-F238E27FC236}">
                <a16:creationId xmlns:a16="http://schemas.microsoft.com/office/drawing/2014/main" id="{6663ED2A-0E66-5F1A-5C91-747EF4E9B2D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30" y="1448224"/>
            <a:ext cx="9105665" cy="504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08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B7F69-8FED-6347-6655-85401120E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Distribution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target</a:t>
            </a:r>
            <a:r>
              <a:rPr lang="de-DE" dirty="0"/>
              <a:t> variable (Region)</a:t>
            </a:r>
            <a:endParaRPr lang="de-AT" dirty="0"/>
          </a:p>
        </p:txBody>
      </p:sp>
      <p:pic>
        <p:nvPicPr>
          <p:cNvPr id="6" name="Inhaltsplatzhalter 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61F36BD5-B0ED-E958-5386-10A54D514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618" y="1405000"/>
            <a:ext cx="8856684" cy="5453000"/>
          </a:xfrm>
        </p:spPr>
      </p:pic>
    </p:spTree>
    <p:extLst>
      <p:ext uri="{BB962C8B-B14F-4D97-AF65-F5344CB8AC3E}">
        <p14:creationId xmlns:p14="http://schemas.microsoft.com/office/powerpoint/2010/main" val="3270406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3E462-9390-6196-CE0B-A684860A6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Picking </a:t>
            </a:r>
            <a:r>
              <a:rPr lang="de-DE" dirty="0" err="1"/>
              <a:t>hyperparameter</a:t>
            </a:r>
            <a:r>
              <a:rPr lang="de-DE" dirty="0"/>
              <a:t> k</a:t>
            </a:r>
            <a:endParaRPr lang="de-AT" dirty="0"/>
          </a:p>
        </p:txBody>
      </p:sp>
      <p:pic>
        <p:nvPicPr>
          <p:cNvPr id="5" name="Grafik 4" descr="Ein Bild, das Text, Reihe, Diagramm, Zahl enthält.&#10;&#10;KI-generierte Inhalte können fehlerhaft sein.">
            <a:extLst>
              <a:ext uri="{FF2B5EF4-FFF2-40B4-BE49-F238E27FC236}">
                <a16:creationId xmlns:a16="http://schemas.microsoft.com/office/drawing/2014/main" id="{9FB09C96-41F4-BAE2-5883-768BB61F3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92" y="1371600"/>
            <a:ext cx="7595616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18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EC3B0-7751-FB12-0400-C57D845E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Overall </a:t>
            </a:r>
            <a:r>
              <a:rPr lang="de-DE" dirty="0" err="1"/>
              <a:t>accuracy</a:t>
            </a:r>
            <a:r>
              <a:rPr lang="de-DE" dirty="0"/>
              <a:t> and </a:t>
            </a:r>
            <a:r>
              <a:rPr lang="de-DE" dirty="0" err="1"/>
              <a:t>Confusion</a:t>
            </a:r>
            <a:r>
              <a:rPr lang="de-DE" dirty="0"/>
              <a:t> Matrix</a:t>
            </a:r>
            <a:endParaRPr lang="de-AT" dirty="0"/>
          </a:p>
        </p:txBody>
      </p:sp>
      <p:pic>
        <p:nvPicPr>
          <p:cNvPr id="5" name="Grafik 4" descr="Ein Bild, das Text, Screenshot, Diagramm, parallel enthält.&#10;&#10;KI-generierte Inhalte können fehlerhaft sein.">
            <a:extLst>
              <a:ext uri="{FF2B5EF4-FFF2-40B4-BE49-F238E27FC236}">
                <a16:creationId xmlns:a16="http://schemas.microsoft.com/office/drawing/2014/main" id="{2E3C45CD-2456-1AAA-EBE4-EC695E154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556" y="1256538"/>
            <a:ext cx="8002089" cy="560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729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E26F0-F7D9-27DF-3BF5-207FA008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 </a:t>
            </a:r>
            <a:r>
              <a:rPr lang="de-DE" dirty="0" err="1"/>
              <a:t>distributions</a:t>
            </a:r>
            <a:endParaRPr lang="de-AT" dirty="0"/>
          </a:p>
        </p:txBody>
      </p:sp>
      <p:pic>
        <p:nvPicPr>
          <p:cNvPr id="7" name="Grafik 6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80180956-1944-C2C1-D03A-46D9E64E7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642" y="1309370"/>
            <a:ext cx="7252716" cy="543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26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AD0614-4350-9646-EFBE-DC814321F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Classification Report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1759777-F1D1-D5DA-A379-2BFACD521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205" y="1499058"/>
            <a:ext cx="7811590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9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7C1E0-B24C-22ED-3E3A-68C4952B7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Importance</a:t>
            </a:r>
            <a:endParaRPr lang="de-AT" dirty="0"/>
          </a:p>
        </p:txBody>
      </p:sp>
      <p:pic>
        <p:nvPicPr>
          <p:cNvPr id="5" name="Grafik 4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28F5ADB1-9C2D-4A9D-C5B0-146A516E3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478" y="1384554"/>
            <a:ext cx="7591044" cy="531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46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31B65-2008-FAF1-2434-9601923D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T-SNE </a:t>
            </a:r>
            <a:r>
              <a:rPr lang="de-DE" dirty="0" err="1"/>
              <a:t>Visualization</a:t>
            </a:r>
            <a:endParaRPr lang="de-AT" dirty="0"/>
          </a:p>
        </p:txBody>
      </p:sp>
      <p:pic>
        <p:nvPicPr>
          <p:cNvPr id="5" name="Grafik 4" descr="Ein Bild, das Text, Screenshot, Diagramm, Karte enthält.&#10;&#10;KI-generierte Inhalte können fehlerhaft sein.">
            <a:extLst>
              <a:ext uri="{FF2B5EF4-FFF2-40B4-BE49-F238E27FC236}">
                <a16:creationId xmlns:a16="http://schemas.microsoft.com/office/drawing/2014/main" id="{8ECB87BF-9D69-48BD-4015-42A3BC0A1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45" y="1252728"/>
            <a:ext cx="7501509" cy="541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9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CD8AB-E7C3-9286-9EE8-0376A184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“Can you guess the region of this country?”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2EFA6B-E035-1206-270C-9CD2182E6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60" y="2065142"/>
            <a:ext cx="11498280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D8510-F580-0A79-1D03-A8574EA7D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6ADAA-117F-3C72-AE0B-3EA3E8E7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Decision</a:t>
            </a:r>
            <a:r>
              <a:rPr lang="de-AT" dirty="0"/>
              <a:t> </a:t>
            </a:r>
            <a:r>
              <a:rPr lang="de-AT" dirty="0" err="1"/>
              <a:t>Tree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49568B-9FA9-57D9-444E-7D90E3D7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5874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FBF8F-7015-D778-89D8-89248E9F4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3E6E2-45DD-9A23-6CF1-0558B9A4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Clustering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AB9E0-B6DF-64CE-E427-F4DB4DE6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2316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B721-9BFC-744E-883E-B3E32E8BE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4CB05-1090-5927-4CE5-D110E26A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Key </a:t>
            </a:r>
            <a:r>
              <a:rPr lang="de-AT" dirty="0" err="1"/>
              <a:t>Insights</a:t>
            </a:r>
            <a:r>
              <a:rPr lang="de-AT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A153C-E240-6400-81EF-0691E0D4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2909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F0727-A68F-DC52-1AC0-BD99A086D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B29EA-A57D-6C69-0CB4-33943047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Wrap-Up &amp; </a:t>
            </a:r>
            <a:r>
              <a:rPr lang="de-AT" dirty="0" err="1"/>
              <a:t>Discussion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4A59FC-7C4F-B703-E613-487FC430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877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38EF1-4D4C-0D85-DA17-A4DFC663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465D5-4B66-2068-1C07-19DD49C1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(Goal)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F3A40-DA62-FD69-46EB-22C6463C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.... (vermutlich nicht notwendig)</a:t>
            </a:r>
          </a:p>
        </p:txBody>
      </p:sp>
    </p:spTree>
    <p:extLst>
      <p:ext uri="{BB962C8B-B14F-4D97-AF65-F5344CB8AC3E}">
        <p14:creationId xmlns:p14="http://schemas.microsoft.com/office/powerpoint/2010/main" val="340366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36C3F-A29A-289C-71EF-D2BD9F63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Cleaning</a:t>
            </a:r>
            <a:r>
              <a:rPr lang="de-AT" dirty="0"/>
              <a:t> -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7ADC5-8E4D-600D-51FE-173CC859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/>
              <a:t>Missing</a:t>
            </a:r>
            <a:r>
              <a:rPr lang="de-AT" dirty="0"/>
              <a:t> Values </a:t>
            </a:r>
          </a:p>
          <a:p>
            <a:endParaRPr lang="de-AT" dirty="0"/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Data-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Types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&amp;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Categories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Duplicates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Class Distribution</a:t>
            </a: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… (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as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in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exercise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„Data Handling“) </a:t>
            </a:r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9D7CAC-FFE9-6FDD-5206-3B64FEA96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392" y="1409700"/>
            <a:ext cx="3692408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8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811CA-DB43-C802-0729-40E7FC425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2033C-1952-8855-ED90-A4727761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Cleaning</a:t>
            </a:r>
            <a:r>
              <a:rPr lang="de-AT" dirty="0"/>
              <a:t> -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D0C74-3E22-82E5-1C0D-17DB4D1C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Missing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Values </a:t>
            </a:r>
          </a:p>
          <a:p>
            <a:endParaRPr lang="de-AT" dirty="0"/>
          </a:p>
          <a:p>
            <a:r>
              <a:rPr lang="de-AT" dirty="0"/>
              <a:t>Data-</a:t>
            </a:r>
            <a:r>
              <a:rPr lang="de-AT" dirty="0" err="1"/>
              <a:t>Types</a:t>
            </a:r>
            <a:r>
              <a:rPr lang="de-AT" dirty="0"/>
              <a:t> &amp; </a:t>
            </a:r>
            <a:r>
              <a:rPr lang="de-AT" dirty="0" err="1"/>
              <a:t>Categories</a:t>
            </a:r>
            <a:endParaRPr lang="de-AT" dirty="0"/>
          </a:p>
          <a:p>
            <a:endParaRPr lang="de-AT" dirty="0"/>
          </a:p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Duplicates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Class Distribution</a:t>
            </a: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… (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as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in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exercise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„Data Handling“) </a:t>
            </a:r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4709FF-3C95-F0DB-685E-543E0269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145" y="1452429"/>
            <a:ext cx="4657805" cy="44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5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94696-4B89-8D80-D02C-BB838A35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C06E0-1110-E364-76C6-87DB567D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Cleaning</a:t>
            </a:r>
            <a:r>
              <a:rPr lang="de-AT" dirty="0"/>
              <a:t> -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C264A-CDA2-9F70-7A23-3B7A5ED0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Missing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Values </a:t>
            </a:r>
          </a:p>
          <a:p>
            <a:endParaRPr lang="de-AT" dirty="0"/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Data-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Types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&amp;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Categories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 err="1"/>
              <a:t>Duplicates</a:t>
            </a:r>
            <a:endParaRPr lang="de-AT" dirty="0"/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Class Distribution</a:t>
            </a: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… (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as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in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exercise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„Data Handling“) </a:t>
            </a:r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049AA6-8F53-A3AD-4C95-F326C2AAC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9" y="3183007"/>
            <a:ext cx="3906675" cy="9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6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1DABA-488F-D2D3-913A-5AD8F646D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DB96D-72B1-B014-8919-83FA7C28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Cleaning</a:t>
            </a:r>
            <a:r>
              <a:rPr lang="de-AT" dirty="0"/>
              <a:t> -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A09CE7-7B66-9E59-A22F-65B8CCBF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Missing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Values </a:t>
            </a:r>
          </a:p>
          <a:p>
            <a:endParaRPr lang="de-AT" dirty="0"/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Data-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Types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&amp;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Categories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Duplicates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/>
              <a:t>Class Distribution</a:t>
            </a: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dirty="0"/>
              <a:t>… (</a:t>
            </a:r>
            <a:r>
              <a:rPr lang="de-AT" dirty="0" err="1"/>
              <a:t>as</a:t>
            </a:r>
            <a:r>
              <a:rPr lang="de-AT" dirty="0"/>
              <a:t> in </a:t>
            </a:r>
            <a:r>
              <a:rPr lang="de-AT" dirty="0" err="1"/>
              <a:t>exercise</a:t>
            </a:r>
            <a:r>
              <a:rPr lang="de-AT" dirty="0"/>
              <a:t> „Data Handling“) </a:t>
            </a:r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2FA041-D112-98FE-E20B-177785A61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61" y="1571566"/>
            <a:ext cx="5238289" cy="35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9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07C1D-1A95-6A76-68CD-C6D292361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8803B-6691-2EE4-E4DC-B3F36638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Exploration – </a:t>
            </a:r>
            <a:r>
              <a:rPr lang="de-AT" dirty="0" err="1"/>
              <a:t>Overview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B36467-6EE5-70AA-31B7-06148F3D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943533" cy="19435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271F24-375E-96F8-35E5-9C0CCD51D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904" y="1690688"/>
            <a:ext cx="1943533" cy="194353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DFFC85-3499-8F7A-7761-7D92C234E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030" y="0"/>
            <a:ext cx="2774372" cy="208077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6AFB24F-2583-6B91-38E2-3662610AC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473" y="1622065"/>
            <a:ext cx="4161557" cy="208077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1358AF2-4183-9F6C-285F-229D615E3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18" y="3795258"/>
            <a:ext cx="3776663" cy="269761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320E404-32D2-BB13-10A2-6118C5E2F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8096" y="3863880"/>
            <a:ext cx="4259460" cy="255567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95E512F-97D6-A65A-5298-062EFE6227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0463" y="3817711"/>
            <a:ext cx="4681537" cy="267516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E85DC1D-9C31-3DFF-BA81-CCD10E2C04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6350" y="2731153"/>
            <a:ext cx="3083895" cy="93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3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9C7FB-34A4-7341-572E-FB70B918F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A768C-ED48-7BD8-9FF1-C5C2843A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Exploration - </a:t>
            </a:r>
            <a:r>
              <a:rPr lang="de-AT" dirty="0" err="1"/>
              <a:t>Examples</a:t>
            </a:r>
            <a:endParaRPr lang="de-AT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8FA2DB2-1E3F-9E91-B776-C89A31764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6" y="1298517"/>
            <a:ext cx="7022305" cy="50159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9876BAF8-CEFC-C6B3-9540-A764A1B8F5E4}"/>
              </a:ext>
            </a:extLst>
          </p:cNvPr>
          <p:cNvSpPr txBox="1"/>
          <p:nvPr/>
        </p:nvSpPr>
        <p:spPr>
          <a:xfrm>
            <a:off x="7448550" y="565785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-&gt; </a:t>
            </a:r>
            <a:r>
              <a:rPr lang="de-AT" sz="2800" dirty="0" err="1"/>
              <a:t>drop</a:t>
            </a:r>
            <a:r>
              <a:rPr lang="de-AT" sz="2800" dirty="0"/>
              <a:t> </a:t>
            </a:r>
            <a:r>
              <a:rPr lang="de-AT" sz="2800" dirty="0" err="1"/>
              <a:t>features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167050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Office PowerPoint</Application>
  <PresentationFormat>Breitbild</PresentationFormat>
  <Paragraphs>100</Paragraphs>
  <Slides>23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</vt:lpstr>
      <vt:lpstr>Predicting a Country’s Region from Data – A Health &amp; Economy Driven Approach</vt:lpstr>
      <vt:lpstr>“Can you guess the region of this country?”</vt:lpstr>
      <vt:lpstr>(Goal)</vt:lpstr>
      <vt:lpstr>Data Cleaning - Overview</vt:lpstr>
      <vt:lpstr>Data Cleaning - Overview</vt:lpstr>
      <vt:lpstr>Data Cleaning - Overview</vt:lpstr>
      <vt:lpstr>Data Cleaning - Overview</vt:lpstr>
      <vt:lpstr>Data Exploration – Overview</vt:lpstr>
      <vt:lpstr>Data Exploration - Examples</vt:lpstr>
      <vt:lpstr>Data Exploration - Examples</vt:lpstr>
      <vt:lpstr>Modeling Overview</vt:lpstr>
      <vt:lpstr>KNN</vt:lpstr>
      <vt:lpstr>Distribution of the target variable (Region)</vt:lpstr>
      <vt:lpstr>Picking hyperparameter k</vt:lpstr>
      <vt:lpstr>Overall accuracy and Confusion Matrix</vt:lpstr>
      <vt:lpstr>Class distributions</vt:lpstr>
      <vt:lpstr>Classification Report</vt:lpstr>
      <vt:lpstr>Feature Importance</vt:lpstr>
      <vt:lpstr>T-SNE Visualization</vt:lpstr>
      <vt:lpstr>Decision Tree</vt:lpstr>
      <vt:lpstr>Clustering</vt:lpstr>
      <vt:lpstr>Key Insights </vt:lpstr>
      <vt:lpstr>Wrap-Up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Miriam Unger</dc:creator>
  <cp:lastModifiedBy>Dominik Schrenk</cp:lastModifiedBy>
  <cp:revision>7</cp:revision>
  <dcterms:created xsi:type="dcterms:W3CDTF">2025-06-03T14:27:50Z</dcterms:created>
  <dcterms:modified xsi:type="dcterms:W3CDTF">2025-06-04T07:45:46Z</dcterms:modified>
</cp:coreProperties>
</file>