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6" r:id="rId4"/>
    <p:sldId id="258" r:id="rId5"/>
    <p:sldId id="269" r:id="rId6"/>
    <p:sldId id="270" r:id="rId7"/>
    <p:sldId id="271" r:id="rId8"/>
    <p:sldId id="267" r:id="rId9"/>
    <p:sldId id="259" r:id="rId10"/>
    <p:sldId id="268" r:id="rId11"/>
    <p:sldId id="260" r:id="rId12"/>
    <p:sldId id="262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1" r:id="rId21"/>
    <p:sldId id="280" r:id="rId22"/>
    <p:sldId id="279" r:id="rId23"/>
    <p:sldId id="282" r:id="rId24"/>
    <p:sldId id="281" r:id="rId25"/>
    <p:sldId id="263" r:id="rId26"/>
    <p:sldId id="283" r:id="rId27"/>
    <p:sldId id="284" r:id="rId28"/>
    <p:sldId id="287" r:id="rId29"/>
    <p:sldId id="285" r:id="rId30"/>
    <p:sldId id="286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CD18B-A66C-7B51-2A39-2E8560747CA2}" v="571" dt="2025-06-05T22:44:13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3789" autoAdjust="0"/>
  </p:normalViewPr>
  <p:slideViewPr>
    <p:cSldViewPr snapToGrid="0">
      <p:cViewPr varScale="1">
        <p:scale>
          <a:sx n="86" d="100"/>
          <a:sy n="86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63A53-12F1-455E-818C-D992A80074D3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9287-5E3E-4798-9EC8-F0BA4AB97AA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099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Welcome to our presentation.</a:t>
            </a:r>
            <a:br>
              <a:rPr lang="en-US" sz="1200" dirty="0"/>
            </a:br>
            <a:r>
              <a:rPr lang="en-US" sz="1200" dirty="0"/>
              <a:t>In this project, we explore how health, economic, and demographic indicators can be used to predict the region a country belongs to — without knowing the country’s name.</a:t>
            </a:r>
            <a:br>
              <a:rPr lang="en-US" sz="1200" dirty="0"/>
            </a:br>
            <a:r>
              <a:rPr lang="en-US" sz="1200" dirty="0"/>
              <a:t>Our goal was to uncover hidden patterns in global development data using machine learning.</a:t>
            </a:r>
            <a:endParaRPr lang="de-AT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091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343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16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097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95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7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962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578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2111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also </a:t>
            </a:r>
            <a:r>
              <a:rPr lang="de-AT" dirty="0" err="1"/>
              <a:t>trained</a:t>
            </a:r>
            <a:r>
              <a:rPr lang="de-AT" dirty="0"/>
              <a:t> a </a:t>
            </a:r>
            <a:r>
              <a:rPr lang="de-AT" dirty="0" err="1"/>
              <a:t>classification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predict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regions</a:t>
            </a:r>
            <a:r>
              <a:rPr lang="de-AT" baseline="0" dirty="0"/>
              <a:t> </a:t>
            </a:r>
            <a:r>
              <a:rPr lang="de-AT" baseline="0" dirty="0" err="1"/>
              <a:t>and</a:t>
            </a:r>
            <a:r>
              <a:rPr lang="de-AT" baseline="0" dirty="0"/>
              <a:t> </a:t>
            </a:r>
            <a:r>
              <a:rPr lang="de-AT" baseline="0" dirty="0" err="1"/>
              <a:t>we</a:t>
            </a:r>
            <a:r>
              <a:rPr lang="de-AT" baseline="0" dirty="0"/>
              <a:t> </a:t>
            </a:r>
            <a:r>
              <a:rPr lang="de-AT" baseline="0" dirty="0" err="1"/>
              <a:t>tried</a:t>
            </a:r>
            <a:r>
              <a:rPr lang="de-AT" baseline="0" dirty="0"/>
              <a:t> out </a:t>
            </a:r>
            <a:r>
              <a:rPr lang="de-AT" baseline="0" dirty="0" err="1"/>
              <a:t>grid</a:t>
            </a:r>
            <a:r>
              <a:rPr lang="de-AT" baseline="0" dirty="0"/>
              <a:t> </a:t>
            </a:r>
            <a:r>
              <a:rPr lang="de-AT" baseline="0" dirty="0" err="1"/>
              <a:t>approximation</a:t>
            </a:r>
            <a:r>
              <a:rPr lang="de-AT" baseline="0" dirty="0"/>
              <a:t> </a:t>
            </a:r>
            <a:r>
              <a:rPr lang="de-AT" baseline="0" dirty="0" err="1"/>
              <a:t>for</a:t>
            </a:r>
            <a:r>
              <a:rPr lang="de-AT" baseline="0" dirty="0"/>
              <a:t> different </a:t>
            </a:r>
            <a:r>
              <a:rPr lang="de-AT" baseline="0" dirty="0" err="1"/>
              <a:t>hyperparameters</a:t>
            </a:r>
            <a:r>
              <a:rPr lang="de-AT" baseline="0" dirty="0"/>
              <a:t>. </a:t>
            </a:r>
            <a:r>
              <a:rPr lang="de-AT" baseline="0" dirty="0" err="1"/>
              <a:t>For</a:t>
            </a:r>
            <a:r>
              <a:rPr lang="de-AT" baseline="0" dirty="0"/>
              <a:t> </a:t>
            </a:r>
            <a:r>
              <a:rPr lang="de-AT" baseline="0" dirty="0" err="1"/>
              <a:t>performance</a:t>
            </a:r>
            <a:r>
              <a:rPr lang="de-AT" baseline="0" dirty="0"/>
              <a:t> </a:t>
            </a:r>
            <a:r>
              <a:rPr lang="de-AT" baseline="0" dirty="0" err="1"/>
              <a:t>evaluation</a:t>
            </a:r>
            <a:r>
              <a:rPr lang="de-AT" baseline="0" dirty="0"/>
              <a:t> </a:t>
            </a:r>
            <a:r>
              <a:rPr lang="de-AT" baseline="0" dirty="0" err="1"/>
              <a:t>and</a:t>
            </a:r>
            <a:r>
              <a:rPr lang="de-AT" baseline="0" dirty="0"/>
              <a:t> </a:t>
            </a:r>
            <a:r>
              <a:rPr lang="de-AT" baseline="0" dirty="0" err="1"/>
              <a:t>comparison</a:t>
            </a:r>
            <a:r>
              <a:rPr lang="de-AT" baseline="0" dirty="0"/>
              <a:t>, k-</a:t>
            </a:r>
            <a:r>
              <a:rPr lang="de-AT" baseline="0" dirty="0" err="1"/>
              <a:t>Fold</a:t>
            </a:r>
            <a:r>
              <a:rPr lang="de-AT" baseline="0" dirty="0"/>
              <a:t> </a:t>
            </a:r>
            <a:r>
              <a:rPr lang="de-AT" baseline="0" dirty="0" err="1"/>
              <a:t>cross</a:t>
            </a:r>
            <a:r>
              <a:rPr lang="de-AT" baseline="0" dirty="0"/>
              <a:t> </a:t>
            </a:r>
            <a:r>
              <a:rPr lang="de-AT" baseline="0" dirty="0" err="1"/>
              <a:t>validation</a:t>
            </a:r>
            <a:r>
              <a:rPr lang="de-AT" baseline="0" dirty="0"/>
              <a:t> was </a:t>
            </a:r>
            <a:r>
              <a:rPr lang="de-AT" baseline="0" dirty="0" err="1"/>
              <a:t>used</a:t>
            </a:r>
            <a:r>
              <a:rPr lang="de-AT" baseline="0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2279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baseline="0" dirty="0"/>
              <a:t> </a:t>
            </a:r>
            <a:r>
              <a:rPr lang="de-AT" baseline="0" dirty="0" err="1"/>
              <a:t>tried</a:t>
            </a:r>
            <a:r>
              <a:rPr lang="de-AT" baseline="0" dirty="0"/>
              <a:t> a </a:t>
            </a:r>
            <a:r>
              <a:rPr lang="de-AT" baseline="0" dirty="0" err="1"/>
              <a:t>principal</a:t>
            </a:r>
            <a:r>
              <a:rPr lang="de-AT" baseline="0" dirty="0"/>
              <a:t> </a:t>
            </a:r>
            <a:r>
              <a:rPr lang="de-AT" baseline="0" dirty="0" err="1"/>
              <a:t>component</a:t>
            </a:r>
            <a:r>
              <a:rPr lang="de-AT" baseline="0" dirty="0"/>
              <a:t> </a:t>
            </a:r>
            <a:r>
              <a:rPr lang="de-AT" baseline="0" dirty="0" err="1"/>
              <a:t>analysis</a:t>
            </a:r>
            <a:r>
              <a:rPr lang="de-AT" baseline="0" dirty="0"/>
              <a:t> but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accuracy</a:t>
            </a:r>
            <a:r>
              <a:rPr lang="de-AT" baseline="0" dirty="0"/>
              <a:t> </a:t>
            </a:r>
            <a:r>
              <a:rPr lang="de-AT" baseline="0" dirty="0" err="1"/>
              <a:t>dopped</a:t>
            </a:r>
            <a:r>
              <a:rPr lang="de-AT" baseline="0" dirty="0"/>
              <a:t> </a:t>
            </a:r>
            <a:r>
              <a:rPr lang="de-AT" baseline="0" dirty="0" err="1"/>
              <a:t>even</a:t>
            </a:r>
            <a:r>
              <a:rPr lang="de-AT" baseline="0" dirty="0"/>
              <a:t> </a:t>
            </a:r>
            <a:r>
              <a:rPr lang="de-AT" baseline="0" dirty="0" err="1"/>
              <a:t>with</a:t>
            </a:r>
            <a:r>
              <a:rPr lang="de-AT" baseline="0" dirty="0"/>
              <a:t> a high </a:t>
            </a:r>
            <a:r>
              <a:rPr lang="de-AT" baseline="0" dirty="0" err="1"/>
              <a:t>number</a:t>
            </a:r>
            <a:r>
              <a:rPr lang="de-AT" baseline="0" dirty="0"/>
              <a:t> </a:t>
            </a:r>
            <a:r>
              <a:rPr lang="de-AT" baseline="0" dirty="0" err="1"/>
              <a:t>of</a:t>
            </a:r>
            <a:r>
              <a:rPr lang="de-AT" baseline="0" dirty="0"/>
              <a:t> </a:t>
            </a:r>
            <a:r>
              <a:rPr lang="de-AT" baseline="0" dirty="0" err="1"/>
              <a:t>principal</a:t>
            </a:r>
            <a:r>
              <a:rPr lang="de-AT" baseline="0" dirty="0"/>
              <a:t> </a:t>
            </a:r>
            <a:r>
              <a:rPr lang="de-AT" baseline="0" dirty="0" err="1"/>
              <a:t>components</a:t>
            </a:r>
            <a:r>
              <a:rPr lang="de-AT" baseline="0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228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Let’s start with a question:</a:t>
            </a:r>
            <a:br>
              <a:rPr lang="en-US" dirty="0"/>
            </a:br>
            <a:r>
              <a:rPr lang="en-US" dirty="0"/>
              <a:t>If we hide the country name but show you statistics like life expectancy, schooling, or GDP — could you guess which region it belongs to?</a:t>
            </a:r>
            <a:br>
              <a:rPr lang="en-US" dirty="0"/>
            </a:br>
            <a:r>
              <a:rPr lang="en-US" dirty="0"/>
              <a:t>That’s exactly the challenge we tackle in this project.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2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Therefore</a:t>
            </a:r>
            <a:r>
              <a:rPr lang="de-AT" dirty="0"/>
              <a:t>,</a:t>
            </a:r>
            <a:r>
              <a:rPr lang="de-AT" baseline="0" dirty="0"/>
              <a:t> </a:t>
            </a:r>
            <a:r>
              <a:rPr lang="de-AT" baseline="0" dirty="0" err="1"/>
              <a:t>feature</a:t>
            </a:r>
            <a:r>
              <a:rPr lang="de-AT" baseline="0" dirty="0"/>
              <a:t> </a:t>
            </a:r>
            <a:r>
              <a:rPr lang="de-AT" baseline="0" dirty="0" err="1"/>
              <a:t>selection</a:t>
            </a:r>
            <a:r>
              <a:rPr lang="de-AT" baseline="0" dirty="0"/>
              <a:t> was </a:t>
            </a:r>
            <a:r>
              <a:rPr lang="de-AT" baseline="0" dirty="0" err="1"/>
              <a:t>done</a:t>
            </a:r>
            <a:r>
              <a:rPr lang="de-AT" baseline="0" dirty="0"/>
              <a:t> </a:t>
            </a:r>
            <a:r>
              <a:rPr lang="de-AT" baseline="0" dirty="0" err="1"/>
              <a:t>manually</a:t>
            </a:r>
            <a:r>
              <a:rPr lang="de-AT" baseline="0" dirty="0"/>
              <a:t>. </a:t>
            </a:r>
            <a:r>
              <a:rPr lang="de-AT" dirty="0" err="1"/>
              <a:t>What</a:t>
            </a:r>
            <a:r>
              <a:rPr lang="de-AT" dirty="0"/>
              <a:t> was </a:t>
            </a:r>
            <a:r>
              <a:rPr lang="de-AT" dirty="0" err="1"/>
              <a:t>intersting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 was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status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economy</a:t>
            </a:r>
            <a:r>
              <a:rPr lang="de-AT" baseline="0" dirty="0"/>
              <a:t> </a:t>
            </a:r>
            <a:r>
              <a:rPr lang="de-AT" baseline="0" dirty="0" err="1"/>
              <a:t>is</a:t>
            </a:r>
            <a:r>
              <a:rPr lang="de-AT" baseline="0" dirty="0"/>
              <a:t> </a:t>
            </a:r>
            <a:r>
              <a:rPr lang="de-AT" baseline="0" dirty="0" err="1"/>
              <a:t>only</a:t>
            </a:r>
            <a:r>
              <a:rPr lang="de-AT" baseline="0" dirty="0"/>
              <a:t> </a:t>
            </a:r>
            <a:r>
              <a:rPr lang="de-AT" baseline="0" dirty="0" err="1"/>
              <a:t>useful</a:t>
            </a:r>
            <a:r>
              <a:rPr lang="de-AT" baseline="0" dirty="0"/>
              <a:t> </a:t>
            </a:r>
            <a:r>
              <a:rPr lang="de-AT" baseline="0" dirty="0" err="1"/>
              <a:t>for</a:t>
            </a:r>
            <a:r>
              <a:rPr lang="de-AT" baseline="0" dirty="0"/>
              <a:t> </a:t>
            </a:r>
            <a:r>
              <a:rPr lang="de-AT" baseline="0" dirty="0" err="1"/>
              <a:t>regions</a:t>
            </a:r>
            <a:r>
              <a:rPr lang="de-AT" baseline="0" dirty="0"/>
              <a:t> </a:t>
            </a:r>
            <a:r>
              <a:rPr lang="de-AT" baseline="0" dirty="0" err="1"/>
              <a:t>where</a:t>
            </a:r>
            <a:r>
              <a:rPr lang="de-AT" baseline="0" dirty="0"/>
              <a:t>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development</a:t>
            </a:r>
            <a:r>
              <a:rPr lang="de-AT" baseline="0" dirty="0"/>
              <a:t> </a:t>
            </a:r>
            <a:r>
              <a:rPr lang="de-AT" baseline="0" dirty="0" err="1"/>
              <a:t>state</a:t>
            </a:r>
            <a:r>
              <a:rPr lang="de-AT" baseline="0" dirty="0"/>
              <a:t> </a:t>
            </a:r>
            <a:r>
              <a:rPr lang="de-AT" baseline="0" dirty="0" err="1"/>
              <a:t>is</a:t>
            </a:r>
            <a:r>
              <a:rPr lang="de-AT" baseline="0" dirty="0"/>
              <a:t> </a:t>
            </a:r>
            <a:r>
              <a:rPr lang="de-AT" baseline="0" dirty="0" err="1"/>
              <a:t>very</a:t>
            </a:r>
            <a:r>
              <a:rPr lang="de-AT" baseline="0" dirty="0"/>
              <a:t> </a:t>
            </a:r>
            <a:r>
              <a:rPr lang="de-AT" baseline="0" dirty="0" err="1"/>
              <a:t>differnt</a:t>
            </a:r>
            <a:r>
              <a:rPr lang="de-AT" baseline="0" dirty="0"/>
              <a:t>. </a:t>
            </a:r>
            <a:r>
              <a:rPr lang="de-AT" baseline="0" dirty="0" err="1"/>
              <a:t>For</a:t>
            </a:r>
            <a:r>
              <a:rPr lang="de-AT" baseline="0" dirty="0"/>
              <a:t> </a:t>
            </a:r>
            <a:r>
              <a:rPr lang="de-AT" baseline="0" dirty="0" err="1"/>
              <a:t>example</a:t>
            </a:r>
            <a:r>
              <a:rPr lang="de-AT" baseline="0" dirty="0"/>
              <a:t>, after </a:t>
            </a:r>
            <a:r>
              <a:rPr lang="de-AT" baseline="0" dirty="0" err="1"/>
              <a:t>dropping</a:t>
            </a:r>
            <a:r>
              <a:rPr lang="de-AT" baseline="0" dirty="0"/>
              <a:t> </a:t>
            </a:r>
            <a:r>
              <a:rPr lang="de-AT" baseline="0" dirty="0" err="1"/>
              <a:t>this</a:t>
            </a:r>
            <a:r>
              <a:rPr lang="de-AT" baseline="0" dirty="0"/>
              <a:t> </a:t>
            </a:r>
            <a:r>
              <a:rPr lang="de-AT" baseline="0" dirty="0" err="1"/>
              <a:t>feature</a:t>
            </a:r>
            <a:r>
              <a:rPr lang="de-AT" baseline="0" dirty="0"/>
              <a:t>,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performance</a:t>
            </a:r>
            <a:r>
              <a:rPr lang="de-AT" baseline="0" dirty="0"/>
              <a:t> </a:t>
            </a:r>
            <a:r>
              <a:rPr lang="de-AT" baseline="0" dirty="0" err="1"/>
              <a:t>of</a:t>
            </a:r>
            <a:r>
              <a:rPr lang="de-AT" baseline="0" dirty="0"/>
              <a:t> Europe </a:t>
            </a:r>
            <a:r>
              <a:rPr lang="de-AT" baseline="0" dirty="0" err="1"/>
              <a:t>decrased</a:t>
            </a:r>
            <a:r>
              <a:rPr lang="de-AT" baseline="0" dirty="0"/>
              <a:t> but </a:t>
            </a:r>
            <a:r>
              <a:rPr lang="de-AT" baseline="0" dirty="0" err="1"/>
              <a:t>it</a:t>
            </a:r>
            <a:r>
              <a:rPr lang="de-AT" baseline="0" dirty="0"/>
              <a:t> </a:t>
            </a:r>
            <a:r>
              <a:rPr lang="de-AT" baseline="0" dirty="0" err="1"/>
              <a:t>improved</a:t>
            </a:r>
            <a:r>
              <a:rPr lang="de-AT" baseline="0" dirty="0"/>
              <a:t> </a:t>
            </a:r>
            <a:r>
              <a:rPr lang="de-AT" baseline="0" dirty="0" err="1"/>
              <a:t>for</a:t>
            </a:r>
            <a:r>
              <a:rPr lang="de-AT" baseline="0" dirty="0"/>
              <a:t> </a:t>
            </a:r>
            <a:r>
              <a:rPr lang="de-AT" baseline="0" dirty="0" err="1"/>
              <a:t>Africa</a:t>
            </a:r>
            <a:r>
              <a:rPr lang="de-AT" baseline="0" dirty="0"/>
              <a:t> </a:t>
            </a:r>
            <a:r>
              <a:rPr lang="de-AT" baseline="0" dirty="0" err="1"/>
              <a:t>because</a:t>
            </a:r>
            <a:r>
              <a:rPr lang="de-AT" baseline="0" dirty="0"/>
              <a:t> all </a:t>
            </a:r>
            <a:r>
              <a:rPr lang="de-AT" baseline="0" dirty="0" err="1"/>
              <a:t>of</a:t>
            </a:r>
            <a:r>
              <a:rPr lang="de-AT" baseline="0" dirty="0"/>
              <a:t> </a:t>
            </a:r>
            <a:r>
              <a:rPr lang="de-AT" baseline="0" dirty="0" err="1"/>
              <a:t>the</a:t>
            </a:r>
            <a:r>
              <a:rPr lang="de-AT" baseline="0" dirty="0"/>
              <a:t> countries </a:t>
            </a:r>
            <a:r>
              <a:rPr lang="de-AT" baseline="0" dirty="0" err="1"/>
              <a:t>there</a:t>
            </a:r>
            <a:r>
              <a:rPr lang="de-AT" baseline="0" dirty="0"/>
              <a:t> </a:t>
            </a:r>
            <a:r>
              <a:rPr lang="de-AT" baseline="0" dirty="0" err="1"/>
              <a:t>have</a:t>
            </a:r>
            <a:r>
              <a:rPr lang="de-AT" baseline="0" dirty="0"/>
              <a:t> </a:t>
            </a:r>
            <a:r>
              <a:rPr lang="de-AT" baseline="0" dirty="0" err="1"/>
              <a:t>the</a:t>
            </a:r>
            <a:r>
              <a:rPr lang="de-AT" baseline="0" dirty="0"/>
              <a:t> same </a:t>
            </a:r>
            <a:r>
              <a:rPr lang="de-AT" baseline="0" dirty="0" err="1"/>
              <a:t>development</a:t>
            </a:r>
            <a:r>
              <a:rPr lang="de-AT" baseline="0" dirty="0"/>
              <a:t> </a:t>
            </a:r>
            <a:r>
              <a:rPr lang="de-AT" baseline="0" dirty="0" err="1"/>
              <a:t>status</a:t>
            </a:r>
            <a:r>
              <a:rPr lang="de-AT" baseline="0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9782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final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HIV </a:t>
            </a:r>
            <a:r>
              <a:rPr lang="de-AT" dirty="0" err="1"/>
              <a:t>incidents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baseline="0" dirty="0"/>
              <a:t> </a:t>
            </a:r>
            <a:r>
              <a:rPr lang="de-AT" baseline="0" dirty="0" err="1"/>
              <a:t>alcohol</a:t>
            </a:r>
            <a:r>
              <a:rPr lang="de-AT" baseline="0" dirty="0"/>
              <a:t> </a:t>
            </a:r>
            <a:r>
              <a:rPr lang="de-AT" baseline="0" dirty="0" err="1"/>
              <a:t>consumption</a:t>
            </a:r>
            <a:r>
              <a:rPr lang="de-AT" baseline="0" dirty="0"/>
              <a:t>. </a:t>
            </a:r>
            <a:r>
              <a:rPr lang="de-AT" baseline="0" dirty="0" err="1"/>
              <a:t>And</a:t>
            </a:r>
            <a:r>
              <a:rPr lang="de-AT" baseline="0" dirty="0"/>
              <a:t> </a:t>
            </a:r>
            <a:r>
              <a:rPr lang="de-AT" baseline="0" dirty="0" err="1"/>
              <a:t>this</a:t>
            </a:r>
            <a:r>
              <a:rPr lang="de-AT" baseline="0" dirty="0"/>
              <a:t> </a:t>
            </a:r>
            <a:r>
              <a:rPr lang="de-AT" baseline="0" dirty="0" err="1"/>
              <a:t>is</a:t>
            </a:r>
            <a:r>
              <a:rPr lang="de-AT" baseline="0" dirty="0"/>
              <a:t> </a:t>
            </a:r>
            <a:r>
              <a:rPr lang="de-AT" baseline="0" dirty="0" err="1"/>
              <a:t>very</a:t>
            </a:r>
            <a:r>
              <a:rPr lang="de-AT" baseline="0" dirty="0"/>
              <a:t> </a:t>
            </a:r>
            <a:r>
              <a:rPr lang="de-AT" baseline="0" dirty="0" err="1"/>
              <a:t>differnt</a:t>
            </a:r>
            <a:r>
              <a:rPr lang="de-AT" baseline="0" dirty="0"/>
              <a:t> </a:t>
            </a:r>
            <a:r>
              <a:rPr lang="de-AT" baseline="0" dirty="0" err="1"/>
              <a:t>for</a:t>
            </a:r>
            <a:r>
              <a:rPr lang="de-AT" baseline="0" dirty="0"/>
              <a:t>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kNN</a:t>
            </a:r>
            <a:r>
              <a:rPr lang="de-AT" baseline="0" dirty="0"/>
              <a:t> </a:t>
            </a:r>
            <a:r>
              <a:rPr lang="de-AT" baseline="0" dirty="0" err="1"/>
              <a:t>Algorithm</a:t>
            </a:r>
            <a:r>
              <a:rPr lang="de-AT" baseline="0" dirty="0"/>
              <a:t> </a:t>
            </a:r>
            <a:r>
              <a:rPr lang="de-AT" baseline="0" dirty="0" err="1"/>
              <a:t>because</a:t>
            </a:r>
            <a:r>
              <a:rPr lang="de-AT" baseline="0" dirty="0"/>
              <a:t> </a:t>
            </a:r>
            <a:r>
              <a:rPr lang="de-AT" baseline="0" dirty="0" err="1"/>
              <a:t>there</a:t>
            </a:r>
            <a:r>
              <a:rPr lang="de-AT" baseline="0" dirty="0"/>
              <a:t>, </a:t>
            </a:r>
            <a:r>
              <a:rPr lang="de-AT" baseline="0" dirty="0" err="1"/>
              <a:t>the</a:t>
            </a:r>
            <a:r>
              <a:rPr lang="de-AT" baseline="0" dirty="0"/>
              <a:t> HIV </a:t>
            </a:r>
            <a:r>
              <a:rPr lang="de-AT" baseline="0" dirty="0" err="1"/>
              <a:t>incidents</a:t>
            </a:r>
            <a:r>
              <a:rPr lang="de-AT" baseline="0" dirty="0"/>
              <a:t> </a:t>
            </a:r>
            <a:r>
              <a:rPr lang="de-AT" baseline="0" dirty="0" err="1"/>
              <a:t>played</a:t>
            </a:r>
            <a:r>
              <a:rPr lang="de-AT" baseline="0" dirty="0"/>
              <a:t> </a:t>
            </a:r>
            <a:r>
              <a:rPr lang="de-AT" baseline="0" dirty="0" err="1"/>
              <a:t>the</a:t>
            </a:r>
            <a:r>
              <a:rPr lang="de-AT" baseline="0" dirty="0"/>
              <a:t> least </a:t>
            </a:r>
            <a:r>
              <a:rPr lang="de-AT" baseline="0" dirty="0" err="1"/>
              <a:t>important</a:t>
            </a:r>
            <a:r>
              <a:rPr lang="de-AT" baseline="0" dirty="0"/>
              <a:t> </a:t>
            </a:r>
            <a:r>
              <a:rPr lang="de-AT" baseline="0" dirty="0" err="1"/>
              <a:t>role</a:t>
            </a:r>
            <a:r>
              <a:rPr lang="de-AT" baseline="0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108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observed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precision</a:t>
            </a:r>
            <a:r>
              <a:rPr lang="de-AT" baseline="0" dirty="0"/>
              <a:t> </a:t>
            </a:r>
            <a:r>
              <a:rPr lang="de-AT" baseline="0" dirty="0" err="1"/>
              <a:t>for</a:t>
            </a:r>
            <a:r>
              <a:rPr lang="de-AT" baseline="0" dirty="0"/>
              <a:t> </a:t>
            </a:r>
            <a:r>
              <a:rPr lang="de-AT" baseline="0" dirty="0" err="1"/>
              <a:t>most</a:t>
            </a:r>
            <a:r>
              <a:rPr lang="de-AT" baseline="0" dirty="0"/>
              <a:t> </a:t>
            </a:r>
            <a:r>
              <a:rPr lang="de-AT" baseline="0" dirty="0" err="1"/>
              <a:t>of</a:t>
            </a:r>
            <a:r>
              <a:rPr lang="de-AT" baseline="0" dirty="0"/>
              <a:t>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regions</a:t>
            </a:r>
            <a:r>
              <a:rPr lang="de-AT" baseline="0" dirty="0"/>
              <a:t> was </a:t>
            </a:r>
            <a:r>
              <a:rPr lang="de-AT" baseline="0" dirty="0" err="1"/>
              <a:t>very</a:t>
            </a:r>
            <a:r>
              <a:rPr lang="de-AT" baseline="0" dirty="0"/>
              <a:t> high. The </a:t>
            </a:r>
            <a:r>
              <a:rPr lang="de-AT" baseline="0" dirty="0" err="1"/>
              <a:t>middle</a:t>
            </a:r>
            <a:r>
              <a:rPr lang="de-AT" baseline="0" dirty="0"/>
              <a:t> </a:t>
            </a:r>
            <a:r>
              <a:rPr lang="de-AT" baseline="0" dirty="0" err="1"/>
              <a:t>east</a:t>
            </a:r>
            <a:r>
              <a:rPr lang="de-AT" baseline="0" dirty="0"/>
              <a:t> </a:t>
            </a:r>
            <a:r>
              <a:rPr lang="de-AT" baseline="0" dirty="0" err="1"/>
              <a:t>had</a:t>
            </a:r>
            <a:r>
              <a:rPr lang="de-AT" baseline="0" dirty="0"/>
              <a:t>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highest</a:t>
            </a:r>
            <a:r>
              <a:rPr lang="de-AT" baseline="0" dirty="0"/>
              <a:t> </a:t>
            </a:r>
            <a:r>
              <a:rPr lang="de-AT" baseline="0" dirty="0" err="1"/>
              <a:t>error</a:t>
            </a:r>
            <a:r>
              <a:rPr lang="de-AT" baseline="0" dirty="0"/>
              <a:t> rate.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8148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As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got</a:t>
            </a:r>
            <a:r>
              <a:rPr lang="de-AT" dirty="0"/>
              <a:t> </a:t>
            </a:r>
            <a:r>
              <a:rPr lang="de-AT" dirty="0" err="1"/>
              <a:t>confused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Asia</a:t>
            </a:r>
            <a:r>
              <a:rPr lang="de-AT" dirty="0"/>
              <a:t> </a:t>
            </a:r>
            <a:r>
              <a:rPr lang="de-AT" dirty="0" err="1"/>
              <a:t>several</a:t>
            </a:r>
            <a:r>
              <a:rPr lang="de-AT" baseline="0" dirty="0"/>
              <a:t> </a:t>
            </a:r>
            <a:r>
              <a:rPr lang="de-AT" baseline="0" dirty="0" err="1"/>
              <a:t>times</a:t>
            </a:r>
            <a:r>
              <a:rPr lang="de-AT" baseline="0" dirty="0"/>
              <a:t>: </a:t>
            </a:r>
            <a:r>
              <a:rPr lang="pt-BR" baseline="0" dirty="0"/>
              <a:t>Pakistan, Brunei Darussalam, Azerbaijan, Brunei Darussalam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Finland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Latvia were identified as European Union but they belong to the class Rest Of Europe but that actually makes sense as these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countries are similar to the EU based on their health access. Our assumption was that Switzerland would also be classified as European Union but surprisingly, it was correctly identified.</a:t>
            </a:r>
            <a:endParaRPr lang="de-AT" dirty="0"/>
          </a:p>
          <a:p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overall</a:t>
            </a:r>
            <a:r>
              <a:rPr lang="de-AT" baseline="0" dirty="0"/>
              <a:t> </a:t>
            </a:r>
            <a:r>
              <a:rPr lang="de-AT" baseline="0" dirty="0" err="1"/>
              <a:t>b</a:t>
            </a:r>
            <a:r>
              <a:rPr lang="de-AT" dirty="0" err="1"/>
              <a:t>alanced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baseline="0" dirty="0"/>
              <a:t> </a:t>
            </a:r>
            <a:r>
              <a:rPr lang="de-AT" baseline="0" dirty="0" err="1"/>
              <a:t>is</a:t>
            </a:r>
            <a:r>
              <a:rPr lang="de-AT" baseline="0" dirty="0"/>
              <a:t> 94% </a:t>
            </a:r>
            <a:r>
              <a:rPr lang="de-AT" baseline="0" dirty="0" err="1"/>
              <a:t>which</a:t>
            </a:r>
            <a:r>
              <a:rPr lang="de-AT" baseline="0" dirty="0"/>
              <a:t> </a:t>
            </a:r>
            <a:r>
              <a:rPr lang="de-AT" baseline="0" dirty="0" err="1"/>
              <a:t>is</a:t>
            </a:r>
            <a:r>
              <a:rPr lang="de-AT" baseline="0" dirty="0"/>
              <a:t> </a:t>
            </a:r>
            <a:r>
              <a:rPr lang="de-AT" baseline="0" dirty="0" err="1"/>
              <a:t>higher</a:t>
            </a:r>
            <a:r>
              <a:rPr lang="de-AT" baseline="0" dirty="0"/>
              <a:t> </a:t>
            </a:r>
            <a:r>
              <a:rPr lang="de-AT" baseline="0" dirty="0" err="1"/>
              <a:t>compared</a:t>
            </a:r>
            <a:r>
              <a:rPr lang="de-AT" baseline="0" dirty="0"/>
              <a:t> </a:t>
            </a:r>
            <a:r>
              <a:rPr lang="de-AT" baseline="0" dirty="0" err="1"/>
              <a:t>to</a:t>
            </a:r>
            <a:r>
              <a:rPr lang="de-AT" baseline="0" dirty="0"/>
              <a:t> </a:t>
            </a:r>
            <a:r>
              <a:rPr lang="de-AT" baseline="0" dirty="0" err="1"/>
              <a:t>kNN</a:t>
            </a:r>
            <a:r>
              <a:rPr lang="de-AT" baseline="0" dirty="0"/>
              <a:t> but </a:t>
            </a:r>
            <a:r>
              <a:rPr lang="de-AT" baseline="0" dirty="0" err="1"/>
              <a:t>only</a:t>
            </a:r>
            <a:r>
              <a:rPr lang="de-AT" baseline="0" dirty="0"/>
              <a:t> </a:t>
            </a:r>
            <a:r>
              <a:rPr lang="de-AT" baseline="0" dirty="0" err="1"/>
              <a:t>for</a:t>
            </a:r>
            <a:r>
              <a:rPr lang="de-AT" baseline="0" dirty="0"/>
              <a:t> </a:t>
            </a:r>
            <a:r>
              <a:rPr lang="de-AT" baseline="0" dirty="0" err="1"/>
              <a:t>this</a:t>
            </a:r>
            <a:r>
              <a:rPr lang="de-AT" baseline="0" dirty="0"/>
              <a:t> </a:t>
            </a:r>
            <a:r>
              <a:rPr lang="de-AT" baseline="0" dirty="0" err="1"/>
              <a:t>set</a:t>
            </a:r>
            <a:r>
              <a:rPr lang="de-AT" baseline="0" dirty="0"/>
              <a:t> </a:t>
            </a:r>
            <a:r>
              <a:rPr lang="de-AT" baseline="0" dirty="0" err="1"/>
              <a:t>of</a:t>
            </a:r>
            <a:r>
              <a:rPr lang="de-AT" baseline="0" dirty="0"/>
              <a:t> </a:t>
            </a:r>
            <a:r>
              <a:rPr lang="de-AT" baseline="0" dirty="0" err="1"/>
              <a:t>features</a:t>
            </a:r>
            <a:r>
              <a:rPr lang="de-AT" baseline="0" dirty="0"/>
              <a:t>.</a:t>
            </a:r>
          </a:p>
          <a:p>
            <a:r>
              <a:rPr lang="de-AT" baseline="0" dirty="0" err="1"/>
              <a:t>When</a:t>
            </a:r>
            <a:r>
              <a:rPr lang="de-AT" baseline="0" dirty="0"/>
              <a:t> </a:t>
            </a:r>
            <a:r>
              <a:rPr lang="de-AT" baseline="0" dirty="0" err="1"/>
              <a:t>using</a:t>
            </a:r>
            <a:r>
              <a:rPr lang="de-AT" baseline="0" dirty="0"/>
              <a:t> </a:t>
            </a:r>
            <a:r>
              <a:rPr lang="de-AT" baseline="0" dirty="0" err="1"/>
              <a:t>more</a:t>
            </a:r>
            <a:r>
              <a:rPr lang="de-AT" baseline="0" dirty="0"/>
              <a:t> </a:t>
            </a:r>
            <a:r>
              <a:rPr lang="de-AT" baseline="0" dirty="0" err="1"/>
              <a:t>features</a:t>
            </a:r>
            <a:r>
              <a:rPr lang="de-AT" baseline="0" dirty="0"/>
              <a:t>,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difference</a:t>
            </a:r>
            <a:r>
              <a:rPr lang="de-AT" baseline="0" dirty="0"/>
              <a:t> in </a:t>
            </a:r>
            <a:r>
              <a:rPr lang="de-AT" baseline="0" dirty="0" err="1"/>
              <a:t>accuracy</a:t>
            </a:r>
            <a:r>
              <a:rPr lang="de-AT" baseline="0" dirty="0"/>
              <a:t> </a:t>
            </a:r>
            <a:r>
              <a:rPr lang="de-AT" baseline="0" dirty="0" err="1"/>
              <a:t>gets</a:t>
            </a:r>
            <a:r>
              <a:rPr lang="de-AT" baseline="0" dirty="0"/>
              <a:t> </a:t>
            </a:r>
            <a:r>
              <a:rPr lang="de-AT" baseline="0" dirty="0" err="1"/>
              <a:t>very</a:t>
            </a:r>
            <a:r>
              <a:rPr lang="de-AT" baseline="0" dirty="0"/>
              <a:t> </a:t>
            </a:r>
            <a:r>
              <a:rPr lang="de-AT" baseline="0" dirty="0" err="1"/>
              <a:t>small</a:t>
            </a:r>
            <a:r>
              <a:rPr lang="de-AT" baseline="0" dirty="0"/>
              <a:t> </a:t>
            </a:r>
            <a:r>
              <a:rPr lang="de-AT" baseline="0" dirty="0" err="1"/>
              <a:t>which</a:t>
            </a:r>
            <a:r>
              <a:rPr lang="de-AT" baseline="0" dirty="0"/>
              <a:t> </a:t>
            </a:r>
            <a:r>
              <a:rPr lang="de-AT" baseline="0" dirty="0" err="1"/>
              <a:t>shows</a:t>
            </a:r>
            <a:r>
              <a:rPr lang="de-AT" baseline="0" dirty="0"/>
              <a:t>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performance</a:t>
            </a:r>
            <a:r>
              <a:rPr lang="de-AT" baseline="0" dirty="0"/>
              <a:t> </a:t>
            </a:r>
            <a:r>
              <a:rPr lang="de-AT" baseline="0" dirty="0" err="1"/>
              <a:t>of</a:t>
            </a:r>
            <a:r>
              <a:rPr lang="de-AT" baseline="0" dirty="0"/>
              <a:t> an </a:t>
            </a:r>
            <a:r>
              <a:rPr lang="de-AT" baseline="0" dirty="0" err="1"/>
              <a:t>algorithm</a:t>
            </a:r>
            <a:r>
              <a:rPr lang="de-AT" baseline="0" dirty="0"/>
              <a:t> </a:t>
            </a:r>
            <a:r>
              <a:rPr lang="de-AT" baseline="0" dirty="0" err="1"/>
              <a:t>highly</a:t>
            </a:r>
            <a:r>
              <a:rPr lang="de-AT" baseline="0" dirty="0"/>
              <a:t> </a:t>
            </a:r>
            <a:r>
              <a:rPr lang="de-AT" baseline="0" dirty="0" err="1"/>
              <a:t>depends</a:t>
            </a:r>
            <a:r>
              <a:rPr lang="de-AT" baseline="0" dirty="0"/>
              <a:t> on </a:t>
            </a:r>
            <a:r>
              <a:rPr lang="de-AT" baseline="0" dirty="0" err="1"/>
              <a:t>the</a:t>
            </a:r>
            <a:r>
              <a:rPr lang="de-AT" baseline="0" dirty="0"/>
              <a:t> </a:t>
            </a:r>
            <a:r>
              <a:rPr lang="de-AT" baseline="0" dirty="0" err="1"/>
              <a:t>training</a:t>
            </a:r>
            <a:r>
              <a:rPr lang="de-AT" baseline="0" dirty="0"/>
              <a:t> </a:t>
            </a:r>
            <a:r>
              <a:rPr lang="de-AT" baseline="0" dirty="0" err="1"/>
              <a:t>data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32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ensure clean and consistent input data, we performed several preprocessing steps:</a:t>
            </a:r>
          </a:p>
          <a:p>
            <a:r>
              <a:rPr lang="en-US" dirty="0"/>
              <a:t>	- We handled missing values and replaced invalid entries. (As you can see, there were no missing values but we checked just to be sure)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20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D1B0C-7F57-0552-3BDD-C078F8B6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72F51B-BD10-54D9-BC30-68F127A19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6930EC-053A-F1CA-D986-D2FE2A1F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- We verified data types and defined categorical features.</a:t>
            </a:r>
            <a:br>
              <a:rPr lang="en-US" dirty="0"/>
            </a:b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E25D14-9292-2980-A250-7E8F7A597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01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6931-8E47-54BB-FF70-740C159A5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6B19BF5-F589-1710-E91D-8ED98D95D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D743551-7A54-7617-D4D8-E4B582531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	- We checked for and removed duplicates.</a:t>
            </a:r>
            <a:br>
              <a:rPr lang="en-US" dirty="0"/>
            </a:b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C971D5-0614-7161-418C-7C36D7094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742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803BD-E8E7-CBA9-CFE8-BC6A88A77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ACDEC3-ACFA-D226-5B97-CCF11EF77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597254-5345-44F4-1056-C85DB1EB6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Finally, we examined class distribution to ensure balanced representation.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just a small overview</a:t>
            </a:r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0ACA10-DEAA-5033-ACC5-CCF233E84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58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D8D80-19BC-6A3D-9D3E-BB8501A4D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48C341-EE87-099A-316A-8C2BB6D6E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E6DF7C-935E-A78F-F2CC-662AE77BC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Done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Visualizations</a:t>
            </a:r>
            <a:r>
              <a:rPr lang="de-AT" dirty="0"/>
              <a:t> and Outputs…. This </a:t>
            </a:r>
            <a:r>
              <a:rPr lang="de-AT" dirty="0" err="1"/>
              <a:t>is</a:t>
            </a:r>
            <a:r>
              <a:rPr lang="de-AT" dirty="0"/>
              <a:t> just a </a:t>
            </a:r>
            <a:r>
              <a:rPr lang="de-AT" dirty="0" err="1"/>
              <a:t>short</a:t>
            </a:r>
            <a:r>
              <a:rPr lang="de-AT" dirty="0"/>
              <a:t> </a:t>
            </a:r>
            <a:r>
              <a:rPr lang="de-AT" dirty="0" err="1"/>
              <a:t>excerpt</a:t>
            </a:r>
            <a:r>
              <a:rPr lang="de-AT" dirty="0"/>
              <a:t> </a:t>
            </a:r>
            <a:br>
              <a:rPr lang="de-AT" dirty="0"/>
            </a:br>
            <a:br>
              <a:rPr lang="de-AT" dirty="0"/>
            </a:br>
            <a:r>
              <a:rPr lang="de-AT" dirty="0"/>
              <a:t>About: 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Outliers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/>
              <a:t>Regional Trends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Change Over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Redundances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Low-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endParaRPr lang="de-A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(-&gt;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endParaRPr lang="de-A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AT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3E41A6-AE7F-CDA8-6A63-1EB446E04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195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go into more detail:</a:t>
            </a:r>
          </a:p>
          <a:p>
            <a:r>
              <a:rPr lang="en-US" dirty="0"/>
              <a:t>We created a correlation matrix to identify strong relationships between variables.</a:t>
            </a:r>
            <a:br>
              <a:rPr lang="en-US" dirty="0"/>
            </a:br>
            <a:r>
              <a:rPr lang="en-US" dirty="0"/>
              <a:t>This helps us detect multicollinearity and uncover which features may be redundant or especially important for prediction — like GDP, schooling, or HIV incidence.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96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40B25-A6B8-819D-87E2-7E8D324D0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B4448F-4B20-1FF0-8199-130087949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2D5245-B090-4127-C5CC-121F49040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also created some rather useless visualizations — just out of curiosity.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13C0C-A7B2-5906-C8EC-A7EA6D942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27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EDDA3-0295-03FB-15EA-502B05E2C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A25DFE-7939-8C48-3C29-D8233A34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01C7A-DEEC-A9E6-6BCC-38012DDF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7C6EF-AADD-314E-53D2-AB733C71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E8D52-21FF-A8DA-5042-981A4053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46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7574C-6A35-4573-283F-F4CCE0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A7843E-7D78-FA72-DB4D-16ADFBA1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03F5B-5C9A-5371-9CF6-F536D2F8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C58D4-2C8B-3375-7A9E-5F6A3BC6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69137-C1DB-0DCF-9D45-F0649119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44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B0E917-9B12-EE39-FC89-BE141F5EA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CCEDB-6321-0582-496E-ED264FD0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AF82A-C446-95DA-3EE7-522035A8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8ACA9-76B4-E71B-5AD4-279E4AC7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B068B-93F8-EA0D-E34D-5351121E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A6E8F-BF6F-3A19-124D-8BAC615E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A54FF-556F-7601-32C2-EB62141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66202-9518-DB1B-CEB3-BEC178A3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D3C7F-206F-546F-3DC3-FFED453B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80AC5-ED93-D6DC-0659-353C4D2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1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066AF-04EB-0562-1F78-6485F87B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2131CC-17FB-A619-4551-ECC7F052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2D959-0A92-3656-E136-09C0BAC3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43D00-1DEE-DA61-FF89-656FD8D6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CB4C3-1D0C-D76D-689B-2FB78055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868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F1DCB-CC00-CD62-AFEE-A7C885DB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F88A2-2797-5529-6C26-C127B6676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14470-A6AC-5AFB-1D22-FC3931E6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429438-1841-4012-B0FB-E4C5F2D5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7DFDC-9077-F436-4FF8-D9EA5757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FBA0DD-6B97-9100-E5A3-1A884C5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8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BB8E5-EAE2-44CC-02A0-EF516B9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70F80-762D-7737-B20F-DAFFE7B8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85ED3-FB0E-E067-4115-CF4FE453B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9B643F-7B64-A7FC-DC79-1C72FE16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A32275-B3B6-2C9A-89F4-FD5451C1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1ECF14-16CE-782E-3868-B323B9E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84348E-D9E5-D886-7819-E2C85196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8B4A3B-CFCF-D787-0E76-96BA84C1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09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E1385-4735-56FD-1387-83D40DAE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A4FB05-86D4-C1CC-8975-A9ABD94E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2E711E-1151-5BC9-BA27-F97183CD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E07BB2-AD80-4A94-99D6-B0885EF6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54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B70A4-A8E5-1850-C134-3712A3B8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96A137-9D47-693F-50F4-7153F59C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58AE4E-9EA5-3A52-34BE-B865AEF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00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00D0C-DE69-53EF-9137-F4C1DD8B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CF602-EE69-9883-E040-60D1498A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9ED58-6FAB-EFA1-4A9E-7DC806A7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30B8D-8BB8-2A99-4E60-65B6296E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9CDF7-78A1-750D-7142-8651E788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4AE98-978B-AB42-E11B-2CC3A9E4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04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4C862-2EBA-1150-A187-5A02268C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51314-4AF7-EF12-DB29-8D9A73A7D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FCFB0-00C5-27AB-BC53-FD529583E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536BD-7950-6385-EF45-45133B1B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75D1-8DF8-BFE6-2C5E-1E5BED5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A0ED-4D18-9C6F-4983-5D32660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472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D0F84-B773-9405-6D36-FB8FE3F1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DE7FF-A230-FE6F-7B25-0D0F65EC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D0E67-B410-F664-3B75-3BE3BDCE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35EDF-0F33-4B59-912F-68761F335446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B6724-B19E-CBF7-5596-977A202C9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D0862-6737-8421-E522-88135568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95ED5-3281-41C0-A33B-86F183C313E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39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DCE2-470E-5CB1-68F2-BD691C0AB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a Country’s Region from Data – A Health &amp; Economy Driven Approach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52993B-1D09-BCE2-0E71-A1F8D8CCB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on Global Development Indicators</a:t>
            </a:r>
          </a:p>
          <a:p>
            <a:endParaRPr lang="en-US" dirty="0"/>
          </a:p>
          <a:p>
            <a:r>
              <a:rPr lang="en-US" dirty="0"/>
              <a:t>By Marcel Gössl, Simon Marek, Dominik Schrenk &amp; Miriam Unger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693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5404-37DB-4EC7-A1B2-7A73429B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AAFFF-890C-150B-4330-1FC1BAD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- </a:t>
            </a:r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F4C8C0-BB8C-A391-04C4-D4330044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1338368"/>
            <a:ext cx="8227053" cy="493623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36A37AE-11C3-4E57-B396-E9A6170F5C21}"/>
              </a:ext>
            </a:extLst>
          </p:cNvPr>
          <p:cNvSpPr txBox="1"/>
          <p:nvPr/>
        </p:nvSpPr>
        <p:spPr>
          <a:xfrm>
            <a:off x="7928289" y="195262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 Additional Insight</a:t>
            </a:r>
          </a:p>
        </p:txBody>
      </p:sp>
    </p:spTree>
    <p:extLst>
      <p:ext uri="{BB962C8B-B14F-4D97-AF65-F5344CB8AC3E}">
        <p14:creationId xmlns:p14="http://schemas.microsoft.com/office/powerpoint/2010/main" val="186225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2275B-1CC2-8688-74C3-106516C5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55CD-1095-4FDE-77F7-95CD44DA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Modeling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BDEC9-FD58-FE8C-A464-5EDFB4CC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Clustering: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2514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79721-723A-8474-D19C-CC7308BC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ECCCA-638D-F59A-0865-9C4FB575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KNN</a:t>
            </a:r>
          </a:p>
        </p:txBody>
      </p:sp>
      <p:pic>
        <p:nvPicPr>
          <p:cNvPr id="1026" name="Picture 2" descr="Using K Nearest Neighbours algorithm in scenario tuning - SAS Users">
            <a:extLst>
              <a:ext uri="{FF2B5EF4-FFF2-40B4-BE49-F238E27FC236}">
                <a16:creationId xmlns:a16="http://schemas.microsoft.com/office/drawing/2014/main" id="{6663ED2A-0E66-5F1A-5C91-747EF4E9B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30" y="1448224"/>
            <a:ext cx="9105665" cy="50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0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B7F69-8FED-6347-6655-85401120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variable (Region)</a:t>
            </a:r>
            <a:endParaRPr lang="de-AT" dirty="0"/>
          </a:p>
        </p:txBody>
      </p:sp>
      <p:pic>
        <p:nvPicPr>
          <p:cNvPr id="6" name="Inhaltsplatzhalter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61F36BD5-B0ED-E958-5386-10A54D514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18" y="1405000"/>
            <a:ext cx="8856684" cy="5453000"/>
          </a:xfrm>
        </p:spPr>
      </p:pic>
    </p:spTree>
    <p:extLst>
      <p:ext uri="{BB962C8B-B14F-4D97-AF65-F5344CB8AC3E}">
        <p14:creationId xmlns:p14="http://schemas.microsoft.com/office/powerpoint/2010/main" val="327040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3E462-9390-6196-CE0B-A684860A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Picking </a:t>
            </a:r>
            <a:r>
              <a:rPr lang="de-DE" dirty="0" err="1"/>
              <a:t>hyperparameter</a:t>
            </a:r>
            <a:r>
              <a:rPr lang="de-DE" dirty="0"/>
              <a:t> k</a:t>
            </a:r>
            <a:endParaRPr lang="de-AT" dirty="0"/>
          </a:p>
        </p:txBody>
      </p:sp>
      <p:pic>
        <p:nvPicPr>
          <p:cNvPr id="5" name="Grafik 4" descr="Ein Bild, das Text, Reihe, Diagramm, Zahl enthält.&#10;&#10;KI-generierte Inhalte können fehlerhaft sein.">
            <a:extLst>
              <a:ext uri="{FF2B5EF4-FFF2-40B4-BE49-F238E27FC236}">
                <a16:creationId xmlns:a16="http://schemas.microsoft.com/office/drawing/2014/main" id="{9FB09C96-41F4-BAE2-5883-768BB61F3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92" y="1371600"/>
            <a:ext cx="75956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1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EC3B0-7751-FB12-0400-C57D845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Confusion</a:t>
            </a:r>
            <a:r>
              <a:rPr lang="de-DE" dirty="0"/>
              <a:t> Matrix</a:t>
            </a:r>
            <a:endParaRPr lang="de-AT" dirty="0"/>
          </a:p>
        </p:txBody>
      </p:sp>
      <p:pic>
        <p:nvPicPr>
          <p:cNvPr id="5" name="Grafik 4" descr="Ein Bild, das Text, Screenshot, Diagramm, parallel enthält.&#10;&#10;KI-generierte Inhalte können fehlerhaft sein.">
            <a:extLst>
              <a:ext uri="{FF2B5EF4-FFF2-40B4-BE49-F238E27FC236}">
                <a16:creationId xmlns:a16="http://schemas.microsoft.com/office/drawing/2014/main" id="{2E3C45CD-2456-1AAA-EBE4-EC695E154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56" y="1256538"/>
            <a:ext cx="8002089" cy="56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E26F0-F7D9-27DF-3BF5-207FA008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distributions</a:t>
            </a:r>
            <a:endParaRPr lang="de-AT" dirty="0"/>
          </a:p>
        </p:txBody>
      </p:sp>
      <p:pic>
        <p:nvPicPr>
          <p:cNvPr id="7" name="Grafik 6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80180956-1944-C2C1-D03A-46D9E64E7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42" y="1309370"/>
            <a:ext cx="7252716" cy="54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D0614-4350-9646-EFBE-DC814321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Report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759777-F1D1-D5DA-A379-2BFACD52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05" y="1499058"/>
            <a:ext cx="781159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7C1E0-B24C-22ED-3E3A-68C4952B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Importance</a:t>
            </a:r>
            <a:endParaRPr lang="de-AT" dirty="0"/>
          </a:p>
        </p:txBody>
      </p:sp>
      <p:pic>
        <p:nvPicPr>
          <p:cNvPr id="5" name="Grafik 4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28F5ADB1-9C2D-4A9D-C5B0-146A516E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78" y="1384554"/>
            <a:ext cx="7591044" cy="53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31B65-2008-FAF1-2434-9601923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T-SNE </a:t>
            </a:r>
            <a:r>
              <a:rPr lang="de-DE" dirty="0" err="1"/>
              <a:t>Visualization</a:t>
            </a:r>
            <a:endParaRPr lang="de-AT" dirty="0"/>
          </a:p>
        </p:txBody>
      </p:sp>
      <p:pic>
        <p:nvPicPr>
          <p:cNvPr id="5" name="Grafik 4" descr="Ein Bild, das Text, Screenshot, Diagramm, Karte enthält.&#10;&#10;KI-generierte Inhalte können fehlerhaft sein.">
            <a:extLst>
              <a:ext uri="{FF2B5EF4-FFF2-40B4-BE49-F238E27FC236}">
                <a16:creationId xmlns:a16="http://schemas.microsoft.com/office/drawing/2014/main" id="{8ECB87BF-9D69-48BD-4015-42A3BC0A1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45" y="1252728"/>
            <a:ext cx="7501509" cy="54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CD8AB-E7C3-9286-9EE8-0376A184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“Can you guess the region of this country?”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EFA6B-E035-1206-270C-9CD2182E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60" y="2065142"/>
            <a:ext cx="1149828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D8510-F580-0A79-1D03-A8574EA7D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6ADAA-117F-3C72-AE0B-3EA3E8E7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9568B-9FA9-57D9-444E-7D90E3D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DecisionTreeClassifier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sklearn</a:t>
            </a:r>
            <a:r>
              <a:rPr lang="de-AT" dirty="0"/>
              <a:t> was </a:t>
            </a:r>
            <a:r>
              <a:rPr lang="de-AT" dirty="0" err="1"/>
              <a:t>used</a:t>
            </a:r>
            <a:endParaRPr lang="de-AT" dirty="0"/>
          </a:p>
          <a:p>
            <a:pPr lvl="1"/>
            <a:r>
              <a:rPr lang="de-AT" dirty="0"/>
              <a:t>Different Hyperparameters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tested</a:t>
            </a:r>
            <a:r>
              <a:rPr lang="de-AT" dirty="0"/>
              <a:t> via </a:t>
            </a:r>
            <a:r>
              <a:rPr lang="de-AT" dirty="0" err="1"/>
              <a:t>grid</a:t>
            </a:r>
            <a:r>
              <a:rPr lang="de-AT" dirty="0"/>
              <a:t> </a:t>
            </a:r>
            <a:r>
              <a:rPr lang="de-AT" dirty="0" err="1"/>
              <a:t>approximation</a:t>
            </a:r>
            <a:endParaRPr lang="de-AT" dirty="0"/>
          </a:p>
          <a:p>
            <a:r>
              <a:rPr lang="de-AT" dirty="0" err="1"/>
              <a:t>Holdout</a:t>
            </a:r>
            <a:r>
              <a:rPr lang="de-AT" dirty="0"/>
              <a:t>, k-</a:t>
            </a:r>
            <a:r>
              <a:rPr lang="de-AT" dirty="0" err="1"/>
              <a:t>Fold</a:t>
            </a:r>
            <a:r>
              <a:rPr lang="de-AT" dirty="0"/>
              <a:t> CV </a:t>
            </a:r>
            <a:r>
              <a:rPr lang="de-AT" dirty="0" err="1"/>
              <a:t>and</a:t>
            </a:r>
            <a:r>
              <a:rPr lang="de-AT" dirty="0"/>
              <a:t> Monte Carlo CV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compared</a:t>
            </a:r>
            <a:endParaRPr lang="de-AT" dirty="0"/>
          </a:p>
          <a:p>
            <a:pPr lvl="1"/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similar</a:t>
            </a:r>
            <a:r>
              <a:rPr lang="de-AT" dirty="0"/>
              <a:t> </a:t>
            </a:r>
            <a:r>
              <a:rPr lang="de-AT" dirty="0" err="1"/>
              <a:t>results</a:t>
            </a:r>
            <a:endParaRPr lang="de-AT" dirty="0"/>
          </a:p>
          <a:p>
            <a:pPr lvl="1"/>
            <a:r>
              <a:rPr lang="de-AT" dirty="0"/>
              <a:t>CV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since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tested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4587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D8510-F580-0A79-1D03-A8574EA7D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6ADAA-117F-3C72-AE0B-3EA3E8E7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Principal</a:t>
            </a:r>
            <a:r>
              <a:rPr lang="de-AT" dirty="0"/>
              <a:t> </a:t>
            </a:r>
            <a:r>
              <a:rPr lang="de-AT" dirty="0" err="1"/>
              <a:t>Component</a:t>
            </a:r>
            <a:r>
              <a:rPr lang="de-AT" dirty="0"/>
              <a:t>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9568B-9FA9-57D9-444E-7D90E3D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Resulted</a:t>
            </a:r>
            <a:r>
              <a:rPr lang="de-AT" dirty="0"/>
              <a:t> in </a:t>
            </a:r>
            <a:r>
              <a:rPr lang="de-AT" dirty="0" err="1"/>
              <a:t>major</a:t>
            </a:r>
            <a:r>
              <a:rPr lang="de-AT" dirty="0"/>
              <a:t> </a:t>
            </a:r>
            <a:r>
              <a:rPr lang="de-AT" dirty="0" err="1"/>
              <a:t>drop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performance</a:t>
            </a:r>
            <a:endParaRPr lang="de-AT" dirty="0"/>
          </a:p>
          <a:p>
            <a:r>
              <a:rPr lang="de-AT" dirty="0" err="1"/>
              <a:t>Balanced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(</a:t>
            </a:r>
            <a:r>
              <a:rPr lang="de-AT" dirty="0" err="1"/>
              <a:t>with</a:t>
            </a:r>
            <a:r>
              <a:rPr lang="de-AT" dirty="0"/>
              <a:t> 12 </a:t>
            </a:r>
            <a:r>
              <a:rPr lang="de-AT" dirty="0" err="1"/>
              <a:t>features</a:t>
            </a:r>
            <a:r>
              <a:rPr lang="de-AT" dirty="0"/>
              <a:t>): 0.96</a:t>
            </a:r>
          </a:p>
          <a:p>
            <a:r>
              <a:rPr lang="de-AT" dirty="0" err="1"/>
              <a:t>Balanced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(</a:t>
            </a:r>
            <a:r>
              <a:rPr lang="de-AT" dirty="0" err="1"/>
              <a:t>with</a:t>
            </a:r>
            <a:r>
              <a:rPr lang="de-AT" dirty="0"/>
              <a:t> 12! PC): 0.88</a:t>
            </a:r>
          </a:p>
          <a:p>
            <a:pPr lvl="1"/>
            <a:r>
              <a:rPr lang="de-AT" dirty="0"/>
              <a:t>11 </a:t>
            </a:r>
            <a:r>
              <a:rPr lang="de-AT" dirty="0" err="1"/>
              <a:t>PC‘s</a:t>
            </a:r>
            <a:r>
              <a:rPr lang="de-AT" dirty="0"/>
              <a:t>: 0.86</a:t>
            </a:r>
          </a:p>
          <a:p>
            <a:pPr lvl="1"/>
            <a:r>
              <a:rPr lang="de-AT" dirty="0"/>
              <a:t>10 </a:t>
            </a:r>
            <a:r>
              <a:rPr lang="de-AT" dirty="0" err="1"/>
              <a:t>PC‘s</a:t>
            </a:r>
            <a:r>
              <a:rPr lang="de-AT" dirty="0"/>
              <a:t>: 0.85</a:t>
            </a:r>
          </a:p>
          <a:p>
            <a:pPr lvl="1"/>
            <a:r>
              <a:rPr lang="de-AT" dirty="0"/>
              <a:t>09 </a:t>
            </a:r>
            <a:r>
              <a:rPr lang="de-AT" dirty="0" err="1"/>
              <a:t>PC‘s</a:t>
            </a:r>
            <a:r>
              <a:rPr lang="de-AT" dirty="0"/>
              <a:t>: 0.82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82" y="3293942"/>
            <a:ext cx="5240060" cy="33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D8510-F580-0A79-1D03-A8574EA7D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6ADAA-117F-3C72-AE0B-3EA3E8E7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 </a:t>
            </a:r>
            <a:r>
              <a:rPr lang="de-AT" dirty="0" err="1"/>
              <a:t>Selection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9568B-9FA9-57D9-444E-7D90E3D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Various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dropped</a:t>
            </a:r>
            <a:r>
              <a:rPr lang="de-AT" dirty="0"/>
              <a:t> </a:t>
            </a:r>
            <a:r>
              <a:rPr lang="de-AT" dirty="0" err="1"/>
              <a:t>until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was </a:t>
            </a:r>
            <a:r>
              <a:rPr lang="de-AT" dirty="0" err="1"/>
              <a:t>left</a:t>
            </a:r>
            <a:endParaRPr lang="de-AT" dirty="0"/>
          </a:p>
          <a:p>
            <a:pPr lvl="1"/>
            <a:r>
              <a:rPr lang="de-AT" dirty="0"/>
              <a:t>Development </a:t>
            </a:r>
            <a:r>
              <a:rPr lang="de-AT" dirty="0" err="1"/>
              <a:t>status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economy</a:t>
            </a:r>
            <a:r>
              <a:rPr lang="de-AT" dirty="0"/>
              <a:t>:</a:t>
            </a:r>
          </a:p>
          <a:p>
            <a:pPr lvl="2"/>
            <a:r>
              <a:rPr lang="de-AT" dirty="0" err="1"/>
              <a:t>Africa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South </a:t>
            </a:r>
            <a:r>
              <a:rPr lang="de-AT" dirty="0" err="1"/>
              <a:t>America</a:t>
            </a:r>
            <a:r>
              <a:rPr lang="de-AT" dirty="0"/>
              <a:t> </a:t>
            </a:r>
            <a:r>
              <a:rPr lang="de-AT" dirty="0" err="1"/>
              <a:t>improved</a:t>
            </a:r>
            <a:endParaRPr lang="de-AT" dirty="0"/>
          </a:p>
          <a:p>
            <a:pPr lvl="2"/>
            <a:r>
              <a:rPr lang="en-US" dirty="0"/>
              <a:t>European Union and Rest of Europe got worse</a:t>
            </a:r>
          </a:p>
          <a:p>
            <a:pPr marL="914400" lvl="2" indent="0">
              <a:buNone/>
            </a:pPr>
            <a:r>
              <a:rPr lang="en-US" dirty="0"/>
              <a:t>-&gt; Regions where the economy status is the same benefit from dropping</a:t>
            </a:r>
          </a:p>
          <a:p>
            <a:pPr marL="914400" lvl="2" indent="0">
              <a:buNone/>
            </a:pPr>
            <a:r>
              <a:rPr lang="en-US" dirty="0"/>
              <a:t>-&gt; Europe has </a:t>
            </a:r>
            <a:r>
              <a:rPr lang="en-US" dirty="0" err="1"/>
              <a:t>differenty</a:t>
            </a:r>
            <a:r>
              <a:rPr lang="en-US" dirty="0"/>
              <a:t> developed countries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316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Most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features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07" y="1896397"/>
            <a:ext cx="6987829" cy="42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0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D8510-F580-0A79-1D03-A8574EA7D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6ADAA-117F-3C72-AE0B-3EA3E8E7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Results</a:t>
            </a:r>
            <a:r>
              <a:rPr lang="de-AT" dirty="0"/>
              <a:t> Final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9568B-9FA9-57D9-444E-7D90E3D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14" y="1411908"/>
            <a:ext cx="8458112" cy="50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5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FBF8F-7015-D778-89D8-89248E9F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AB9E0-B6DF-64CE-E427-F4DB4DE6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81" y="40995"/>
            <a:ext cx="7190678" cy="6817005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2316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4D29-2414-FBEB-DFDE-6ECBE4FA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5B0ED-1E1F-6FB2-B364-43DCDC8C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449" y="284748"/>
            <a:ext cx="4772527" cy="2860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42C6B-4A58-BF15-CDEA-B0330CD147E0}"/>
              </a:ext>
            </a:extLst>
          </p:cNvPr>
          <p:cNvSpPr txBox="1"/>
          <p:nvPr/>
        </p:nvSpPr>
        <p:spPr>
          <a:xfrm>
            <a:off x="282669" y="2550911"/>
            <a:ext cx="45018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Started with clustering to replicate country regions using socio-health indicators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Shifted focus toward discovering structural similarities between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3475E-B00E-0BDD-B7A9-ED1E556A2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81" y="3549310"/>
            <a:ext cx="6109035" cy="25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D0F-2ED2-CE95-650C-C1ADE491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Region-Based Clustering (k= </a:t>
            </a:r>
            <a:r>
              <a:rPr lang="en-US" dirty="0" err="1"/>
              <a:t>num_regions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21626-4BF1-0023-80B5-DC0950AB7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47" y="2026234"/>
            <a:ext cx="3848100" cy="8286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CDE57-1CC8-0B55-D559-C377E92D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63" y="1935697"/>
            <a:ext cx="6182873" cy="368433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574529-2398-E2D2-13F7-E0C27A87C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97368"/>
              </p:ext>
            </p:extLst>
          </p:nvPr>
        </p:nvGraphicFramePr>
        <p:xfrm>
          <a:off x="890530" y="3295879"/>
          <a:ext cx="3797158" cy="2103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98579">
                  <a:extLst>
                    <a:ext uri="{9D8B030D-6E8A-4147-A177-3AD203B41FA5}">
                      <a16:colId xmlns:a16="http://schemas.microsoft.com/office/drawing/2014/main" val="2324616544"/>
                    </a:ext>
                  </a:extLst>
                </a:gridCol>
                <a:gridCol w="1898579">
                  <a:extLst>
                    <a:ext uri="{9D8B030D-6E8A-4147-A177-3AD203B41FA5}">
                      <a16:colId xmlns:a16="http://schemas.microsoft.com/office/drawing/2014/main" val="2632908292"/>
                    </a:ext>
                  </a:extLst>
                </a:gridCol>
              </a:tblGrid>
              <a:tr h="285713">
                <a:tc>
                  <a:txBody>
                    <a:bodyPr/>
                    <a:lstStyle/>
                    <a:p>
                      <a:r>
                        <a:rPr lang="en-US" dirty="0"/>
                        <a:t>Good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2647"/>
                  </a:ext>
                </a:extLst>
              </a:tr>
              <a:tr h="2857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Oceania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93321"/>
                  </a:ext>
                </a:extLst>
              </a:tr>
              <a:tr h="2857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13985"/>
                  </a:ext>
                </a:extLst>
              </a:tr>
              <a:tr h="285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Central America and 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80702"/>
                  </a:ext>
                </a:extLst>
              </a:tr>
              <a:tr h="2857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 of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1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922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806A-A4FB-24B3-8210-1F29EDC2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A70362-0B3B-9786-F2A7-EF8FD3376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387" y="1715804"/>
            <a:ext cx="10086473" cy="3418195"/>
          </a:xfrm>
        </p:spPr>
      </p:pic>
    </p:spTree>
    <p:extLst>
      <p:ext uri="{BB962C8B-B14F-4D97-AF65-F5344CB8AC3E}">
        <p14:creationId xmlns:p14="http://schemas.microsoft.com/office/powerpoint/2010/main" val="339136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67B-4AEC-BB8E-69B5-AEBA8A94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Hierachical</a:t>
            </a:r>
            <a:r>
              <a:rPr lang="en-US" dirty="0"/>
              <a:t> Clustering: No real gain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FF803-0AD1-59C1-F3FE-7FCC9A8E6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554" y="2131487"/>
            <a:ext cx="6096000" cy="366616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EFCBA-C179-7249-3B7D-E5075963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9" y="2132624"/>
            <a:ext cx="3857625" cy="8667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D258A1-7E6F-1863-6E6C-477E3E99C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07542"/>
              </p:ext>
            </p:extLst>
          </p:nvPr>
        </p:nvGraphicFramePr>
        <p:xfrm>
          <a:off x="569205" y="3718192"/>
          <a:ext cx="3797157" cy="2103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45105">
                  <a:extLst>
                    <a:ext uri="{9D8B030D-6E8A-4147-A177-3AD203B41FA5}">
                      <a16:colId xmlns:a16="http://schemas.microsoft.com/office/drawing/2014/main" val="2324616544"/>
                    </a:ext>
                  </a:extLst>
                </a:gridCol>
                <a:gridCol w="1852052">
                  <a:extLst>
                    <a:ext uri="{9D8B030D-6E8A-4147-A177-3AD203B41FA5}">
                      <a16:colId xmlns:a16="http://schemas.microsoft.com/office/drawing/2014/main" val="2632908292"/>
                    </a:ext>
                  </a:extLst>
                </a:gridCol>
              </a:tblGrid>
              <a:tr h="285713">
                <a:tc>
                  <a:txBody>
                    <a:bodyPr/>
                    <a:lstStyle/>
                    <a:p>
                      <a:r>
                        <a:rPr lang="en-US" dirty="0"/>
                        <a:t>Good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2647"/>
                  </a:ext>
                </a:extLst>
              </a:tr>
              <a:tr h="2857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Oceania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93321"/>
                  </a:ext>
                </a:extLst>
              </a:tr>
              <a:tr h="28571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13985"/>
                  </a:ext>
                </a:extLst>
              </a:tr>
              <a:tr h="2857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Aptos"/>
                        </a:rPr>
                        <a:t>Central America and Caribbean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80702"/>
                  </a:ext>
                </a:extLst>
              </a:tr>
              <a:tr h="2857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 of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1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6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38EF1-4D4C-0D85-DA17-A4DFC663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465D5-4B66-2068-1C07-19DD49C1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(Goal)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F3A40-DA62-FD69-46EB-22C6463C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.... (vermutlich nicht notwendig)</a:t>
            </a:r>
          </a:p>
        </p:txBody>
      </p:sp>
    </p:spTree>
    <p:extLst>
      <p:ext uri="{BB962C8B-B14F-4D97-AF65-F5344CB8AC3E}">
        <p14:creationId xmlns:p14="http://schemas.microsoft.com/office/powerpoint/2010/main" val="3403661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4F11-7E87-6230-060B-AC0F3845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with k=5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9B0759-9697-BF57-D708-FAACEE927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07" y="1320523"/>
            <a:ext cx="4865784" cy="259814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9EBED-D8D6-FAFF-2B45-08D2BCF8E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64" y="1323057"/>
            <a:ext cx="5226013" cy="2596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349F3-F47B-A028-5BB6-2D4F3BC43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2" y="4200352"/>
            <a:ext cx="5690557" cy="245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41731-2177-8936-0785-DBFBF6E19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930" y="4042100"/>
            <a:ext cx="5240357" cy="25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3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36C3F-A29A-289C-71EF-D2BD9F63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7ADC5-8E4D-600D-51FE-173CC859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Missing</a:t>
            </a:r>
            <a:r>
              <a:rPr lang="de-AT" dirty="0"/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9D7CAC-FFE9-6FDD-5206-3B64FEA9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92" y="1409700"/>
            <a:ext cx="369240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811CA-DB43-C802-0729-40E7FC42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2033C-1952-8855-ED90-A4727761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D0C74-3E22-82E5-1C0D-17DB4D1C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/>
              <a:t>Data-</a:t>
            </a:r>
            <a:r>
              <a:rPr lang="de-AT" dirty="0" err="1"/>
              <a:t>Types</a:t>
            </a:r>
            <a:r>
              <a:rPr lang="de-AT" dirty="0"/>
              <a:t> &amp; </a:t>
            </a:r>
            <a:r>
              <a:rPr lang="de-AT" dirty="0" err="1"/>
              <a:t>Categories</a:t>
            </a:r>
            <a:endParaRPr lang="de-AT" dirty="0"/>
          </a:p>
          <a:p>
            <a:endParaRPr lang="de-AT" dirty="0"/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4709FF-3C95-F0DB-685E-543E0269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145" y="1452429"/>
            <a:ext cx="4657805" cy="44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94696-4B89-8D80-D02C-BB838A35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06E0-1110-E364-76C6-87DB567D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C264A-CDA2-9F70-7A23-3B7A5ED0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/>
              <a:t>Duplicates</a:t>
            </a:r>
            <a:endParaRPr lang="de-AT" dirty="0"/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049AA6-8F53-A3AD-4C95-F326C2AA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9" y="3183007"/>
            <a:ext cx="3906675" cy="9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DABA-488F-D2D3-913A-5AD8F646D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DB96D-72B1-B014-8919-83FA7C2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09CE7-7B66-9E59-A22F-65B8CCBF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/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/>
              <a:t>… (</a:t>
            </a:r>
            <a:r>
              <a:rPr lang="de-AT" dirty="0" err="1"/>
              <a:t>as</a:t>
            </a:r>
            <a:r>
              <a:rPr lang="de-AT" dirty="0"/>
              <a:t> in </a:t>
            </a:r>
            <a:r>
              <a:rPr lang="de-AT" dirty="0" err="1"/>
              <a:t>exercise</a:t>
            </a:r>
            <a:r>
              <a:rPr lang="de-AT" dirty="0"/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2FA041-D112-98FE-E20B-177785A6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61" y="1571566"/>
            <a:ext cx="5238289" cy="35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07C1D-1A95-6A76-68CD-C6D292361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803B-6691-2EE4-E4DC-B3F36638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– </a:t>
            </a:r>
            <a:r>
              <a:rPr lang="de-AT" dirty="0" err="1"/>
              <a:t>Overview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B36467-6EE5-70AA-31B7-06148F3D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943533" cy="194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271F24-375E-96F8-35E5-9C0CCD51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904" y="1690688"/>
            <a:ext cx="1943533" cy="19435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DFFC85-3499-8F7A-7761-7D92C234E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030" y="0"/>
            <a:ext cx="2774372" cy="20807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AFB24F-2583-6B91-38E2-3662610AC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473" y="1622065"/>
            <a:ext cx="4161557" cy="20807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358AF2-4183-9F6C-285F-229D615E3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18" y="3795258"/>
            <a:ext cx="3776663" cy="269761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320E404-32D2-BB13-10A2-6118C5E2F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096" y="3863880"/>
            <a:ext cx="4259460" cy="25556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95E512F-97D6-A65A-5298-062EFE6227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463" y="3817711"/>
            <a:ext cx="4681537" cy="26751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E85DC1D-9C31-3DFF-BA81-CCD10E2C04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350" y="2731153"/>
            <a:ext cx="3083895" cy="9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C7FB-34A4-7341-572E-FB70B918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768C-ED48-7BD8-9FF1-C5C2843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- </a:t>
            </a:r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8FA2DB2-1E3F-9E91-B776-C89A3176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6" y="1298517"/>
            <a:ext cx="7022305" cy="50159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876BAF8-CEFC-C6B3-9540-A764A1B8F5E4}"/>
              </a:ext>
            </a:extLst>
          </p:cNvPr>
          <p:cNvSpPr txBox="1"/>
          <p:nvPr/>
        </p:nvSpPr>
        <p:spPr>
          <a:xfrm>
            <a:off x="7448550" y="565785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-&gt; </a:t>
            </a:r>
            <a:r>
              <a:rPr lang="de-AT" sz="2800" dirty="0" err="1"/>
              <a:t>drop</a:t>
            </a:r>
            <a:r>
              <a:rPr lang="de-AT" sz="2800" dirty="0"/>
              <a:t> </a:t>
            </a:r>
            <a:r>
              <a:rPr lang="de-AT" sz="2800" dirty="0" err="1"/>
              <a:t>features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67050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Widescreen</PresentationFormat>
  <Paragraphs>148</Paragraphs>
  <Slides>30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</vt:lpstr>
      <vt:lpstr>Predicting a Country’s Region from Data – A Health &amp; Economy Driven Approach</vt:lpstr>
      <vt:lpstr>“Can you guess the region of this country?”</vt:lpstr>
      <vt:lpstr>(Goal)</vt:lpstr>
      <vt:lpstr>Data Cleaning - Overview</vt:lpstr>
      <vt:lpstr>Data Cleaning - Overview</vt:lpstr>
      <vt:lpstr>Data Cleaning - Overview</vt:lpstr>
      <vt:lpstr>Data Cleaning - Overview</vt:lpstr>
      <vt:lpstr>Data Exploration – Overview</vt:lpstr>
      <vt:lpstr>Data Exploration - Examples</vt:lpstr>
      <vt:lpstr>Data Exploration - Examples</vt:lpstr>
      <vt:lpstr>Modeling Overview</vt:lpstr>
      <vt:lpstr>KNN</vt:lpstr>
      <vt:lpstr>Distribution of the target variable (Region)</vt:lpstr>
      <vt:lpstr>Picking hyperparameter k</vt:lpstr>
      <vt:lpstr>Overall accuracy and Confusion Matrix</vt:lpstr>
      <vt:lpstr>Class distributions</vt:lpstr>
      <vt:lpstr>Classification Report</vt:lpstr>
      <vt:lpstr>Feature Importance</vt:lpstr>
      <vt:lpstr>T-SNE Visualization</vt:lpstr>
      <vt:lpstr>Decision Tree</vt:lpstr>
      <vt:lpstr>Principal Component Analysis</vt:lpstr>
      <vt:lpstr>Feature Selection</vt:lpstr>
      <vt:lpstr>Most important features</vt:lpstr>
      <vt:lpstr>Results Final Model</vt:lpstr>
      <vt:lpstr>PowerPoint Presentation</vt:lpstr>
      <vt:lpstr>Clustering</vt:lpstr>
      <vt:lpstr>Region-Based Clustering (k= num_regions)</vt:lpstr>
      <vt:lpstr>PowerPoint Presentation</vt:lpstr>
      <vt:lpstr>Hierachical Clustering: No real gain</vt:lpstr>
      <vt:lpstr>Clustering with k=5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Country’s Region from Data – A Health &amp; Economy Driven Approach</dc:title>
  <dc:creator>Miriam Unger</dc:creator>
  <cp:lastModifiedBy>Microsoft-Konto</cp:lastModifiedBy>
  <cp:revision>137</cp:revision>
  <dcterms:created xsi:type="dcterms:W3CDTF">2025-06-03T14:27:50Z</dcterms:created>
  <dcterms:modified xsi:type="dcterms:W3CDTF">2025-06-05T22:44:36Z</dcterms:modified>
</cp:coreProperties>
</file>