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d62e8bdd5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d62e8bdd5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d62e8bdd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d62e8bdd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d62e8bdd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d62e8bdd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d62e8bdd5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d62e8bdd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d62e8bdd5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d62e8bdd5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d62e8bdd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d62e8bdd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d62e8bd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d62e8bd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d62e8bdd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d62e8bdd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d62e8bdd5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d62e8bdd5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d62e8bdd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d62e8bdd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scientificamerican.com/article/thousands-of-u-s-areas-afflicted-with-lead-poisoning-beyond-flints/" TargetMode="External"/><Relationship Id="rId4" Type="http://schemas.openxmlformats.org/officeDocument/2006/relationships/hyperlink" Target="https://github.com/mimiflynn/water-quality-sensing/" TargetMode="External"/><Relationship Id="rId5" Type="http://schemas.openxmlformats.org/officeDocument/2006/relationships/hyperlink" Target="https://news.umich.edu/affordable-lead-sensor-for-home-city-water-lin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cdc.gov/nceh/lead/default.htm" TargetMode="External"/><Relationship Id="rId4" Type="http://schemas.openxmlformats.org/officeDocument/2006/relationships/hyperlink" Target="https://www.epa.gov/lead/learn-about-lead#effects" TargetMode="External"/><Relationship Id="rId5" Type="http://schemas.openxmlformats.org/officeDocument/2006/relationships/hyperlink" Target="https://www.epa.gov/lead/learn-about-lead#effec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news.umich.edu/affordable-lead-sensor-for-home-city-water-lines/" TargetMode="External"/><Relationship Id="rId4" Type="http://schemas.openxmlformats.org/officeDocument/2006/relationships/hyperlink" Target="https://news.umich.edu/affordable-lead-sensor-for-home-city-water-lines/" TargetMode="External"/><Relationship Id="rId5" Type="http://schemas.openxmlformats.org/officeDocument/2006/relationships/image" Target="../media/image6.jpg"/><Relationship Id="rId6" Type="http://schemas.openxmlformats.org/officeDocument/2006/relationships/image" Target="../media/image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mcci-catena/docker-ttn-dashboard"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Water Quality Project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Sensing lead in residential pipelines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346" name="Google Shape;346;p22"/>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AutoNum type="arabicPeriod"/>
            </a:pPr>
            <a:r>
              <a:rPr lang="en"/>
              <a:t>Research suitable and inexpensive sensors</a:t>
            </a:r>
            <a:endParaRPr/>
          </a:p>
          <a:p>
            <a:pPr indent="-311150" lvl="0" marL="457200" rtl="0" algn="l">
              <a:lnSpc>
                <a:spcPct val="150000"/>
              </a:lnSpc>
              <a:spcBef>
                <a:spcPts val="0"/>
              </a:spcBef>
              <a:spcAft>
                <a:spcPts val="0"/>
              </a:spcAft>
              <a:buSzPts val="1300"/>
              <a:buAutoNum type="arabicPeriod"/>
            </a:pPr>
            <a:r>
              <a:rPr lang="en"/>
              <a:t>Outreach grant writing </a:t>
            </a:r>
            <a:endParaRPr/>
          </a:p>
          <a:p>
            <a:pPr indent="-311150" lvl="0" marL="457200" rtl="0" algn="l">
              <a:lnSpc>
                <a:spcPct val="150000"/>
              </a:lnSpc>
              <a:spcBef>
                <a:spcPts val="0"/>
              </a:spcBef>
              <a:spcAft>
                <a:spcPts val="0"/>
              </a:spcAft>
              <a:buSzPts val="1300"/>
              <a:buAutoNum type="arabicPeriod"/>
            </a:pPr>
            <a:r>
              <a:rPr lang="en"/>
              <a:t>Reach out for potential partnerships for funding and human resources </a:t>
            </a:r>
            <a:endParaRPr/>
          </a:p>
          <a:p>
            <a:pPr indent="-311150" lvl="0" marL="457200" rtl="0" algn="l">
              <a:lnSpc>
                <a:spcPct val="150000"/>
              </a:lnSpc>
              <a:spcBef>
                <a:spcPts val="0"/>
              </a:spcBef>
              <a:spcAft>
                <a:spcPts val="0"/>
              </a:spcAft>
              <a:buSzPts val="1300"/>
              <a:buAutoNum type="arabicPeriod"/>
            </a:pPr>
            <a:r>
              <a:rPr lang="en"/>
              <a:t>Build a working prototype</a:t>
            </a:r>
            <a:endParaRPr/>
          </a:p>
          <a:p>
            <a:pPr indent="-311150" lvl="0" marL="457200" rtl="0" algn="l">
              <a:lnSpc>
                <a:spcPct val="150000"/>
              </a:lnSpc>
              <a:spcBef>
                <a:spcPts val="0"/>
              </a:spcBef>
              <a:spcAft>
                <a:spcPts val="0"/>
              </a:spcAft>
              <a:buSzPts val="1300"/>
              <a:buAutoNum type="arabicPeriod"/>
            </a:pPr>
            <a:r>
              <a:rPr lang="en"/>
              <a:t>Contribute to coding into our GitHub Repo [2]</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52" name="Google Shape;352;p23"/>
          <p:cNvSpPr txBox="1"/>
          <p:nvPr>
            <p:ph idx="1" type="body"/>
          </p:nvPr>
        </p:nvSpPr>
        <p:spPr>
          <a:xfrm>
            <a:off x="1303800" y="14941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u="sng">
                <a:solidFill>
                  <a:schemeClr val="hlink"/>
                </a:solidFill>
                <a:hlinkClick r:id="rId3"/>
              </a:rPr>
              <a:t>https://www.scientificamerican.com/article/thousands-of-u-s-areas-afflicted-with-lead-poisoning-beyond-flints/</a:t>
            </a:r>
            <a:endParaRPr/>
          </a:p>
          <a:p>
            <a:pPr indent="0" lvl="0" marL="0" rtl="0" algn="l">
              <a:spcBef>
                <a:spcPts val="1600"/>
              </a:spcBef>
              <a:spcAft>
                <a:spcPts val="0"/>
              </a:spcAft>
              <a:buNone/>
            </a:pPr>
            <a:r>
              <a:rPr lang="en"/>
              <a:t>[2] Github Repo:</a:t>
            </a:r>
            <a:endParaRPr/>
          </a:p>
          <a:p>
            <a:pPr indent="0" lvl="0" marL="0" rtl="0" algn="l">
              <a:spcBef>
                <a:spcPts val="1600"/>
              </a:spcBef>
              <a:spcAft>
                <a:spcPts val="0"/>
              </a:spcAft>
              <a:buNone/>
            </a:pPr>
            <a:r>
              <a:rPr lang="en" u="sng">
                <a:solidFill>
                  <a:schemeClr val="hlink"/>
                </a:solidFill>
                <a:hlinkClick r:id="rId4"/>
              </a:rPr>
              <a:t>https://github.com/mimiflynn/water-quality-sensing/</a:t>
            </a:r>
            <a:endParaRPr/>
          </a:p>
          <a:p>
            <a:pPr indent="0" lvl="0" marL="0" rtl="0" algn="l">
              <a:spcBef>
                <a:spcPts val="1600"/>
              </a:spcBef>
              <a:spcAft>
                <a:spcPts val="0"/>
              </a:spcAft>
              <a:buNone/>
            </a:pPr>
            <a:r>
              <a:rPr lang="en"/>
              <a:t>Additional Information:</a:t>
            </a:r>
            <a:endParaRPr/>
          </a:p>
          <a:p>
            <a:pPr indent="0" lvl="0" marL="0" rtl="0" algn="l">
              <a:spcBef>
                <a:spcPts val="1600"/>
              </a:spcBef>
              <a:spcAft>
                <a:spcPts val="0"/>
              </a:spcAft>
              <a:buNone/>
            </a:pPr>
            <a:r>
              <a:rPr lang="en" u="sng">
                <a:solidFill>
                  <a:schemeClr val="hlink"/>
                </a:solidFill>
                <a:hlinkClick r:id="rId5"/>
              </a:rPr>
              <a:t>https://news.umich.edu/affordable-lead-sensor-for-home-city-water-lines/</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284" name="Google Shape;284;p14"/>
          <p:cNvSpPr txBox="1"/>
          <p:nvPr>
            <p:ph idx="1" type="body"/>
          </p:nvPr>
        </p:nvSpPr>
        <p:spPr>
          <a:xfrm>
            <a:off x="1303800" y="1300950"/>
            <a:ext cx="4179900" cy="3134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Motivation - The problem we are trying to solve</a:t>
            </a:r>
            <a:endParaRPr sz="1800"/>
          </a:p>
          <a:p>
            <a:pPr indent="-342900" lvl="0" marL="457200" rtl="0" algn="l">
              <a:lnSpc>
                <a:spcPct val="150000"/>
              </a:lnSpc>
              <a:spcBef>
                <a:spcPts val="0"/>
              </a:spcBef>
              <a:spcAft>
                <a:spcPts val="0"/>
              </a:spcAft>
              <a:buSzPts val="1800"/>
              <a:buChar char="-"/>
            </a:pPr>
            <a:r>
              <a:rPr lang="en" sz="1800"/>
              <a:t>Proposed Idea - Our approach to the problem</a:t>
            </a:r>
            <a:endParaRPr sz="1800"/>
          </a:p>
          <a:p>
            <a:pPr indent="-342900" lvl="0" marL="457200" rtl="0" algn="l">
              <a:lnSpc>
                <a:spcPct val="150000"/>
              </a:lnSpc>
              <a:spcBef>
                <a:spcPts val="0"/>
              </a:spcBef>
              <a:spcAft>
                <a:spcPts val="0"/>
              </a:spcAft>
              <a:buSzPts val="1800"/>
              <a:buChar char="-"/>
            </a:pPr>
            <a:r>
              <a:rPr lang="en" sz="1800"/>
              <a:t>Tech arquitecture</a:t>
            </a:r>
            <a:endParaRPr sz="1800"/>
          </a:p>
          <a:p>
            <a:pPr indent="-342900" lvl="0" marL="457200" rtl="0" algn="l">
              <a:lnSpc>
                <a:spcPct val="150000"/>
              </a:lnSpc>
              <a:spcBef>
                <a:spcPts val="0"/>
              </a:spcBef>
              <a:spcAft>
                <a:spcPts val="0"/>
              </a:spcAft>
              <a:buSzPts val="1800"/>
              <a:buChar char="-"/>
            </a:pPr>
            <a:r>
              <a:rPr lang="en" sz="1800"/>
              <a:t>Next steps</a:t>
            </a:r>
            <a:endParaRPr sz="1800"/>
          </a:p>
          <a:p>
            <a:pPr indent="0" lvl="0" marL="457200" rtl="0" algn="l">
              <a:spcBef>
                <a:spcPts val="1600"/>
              </a:spcBef>
              <a:spcAft>
                <a:spcPts val="1600"/>
              </a:spcAft>
              <a:buNone/>
            </a:pPr>
            <a:r>
              <a:t/>
            </a:r>
            <a:endParaRPr sz="1800"/>
          </a:p>
        </p:txBody>
      </p:sp>
      <p:pic>
        <p:nvPicPr>
          <p:cNvPr id="285" name="Google Shape;285;p14"/>
          <p:cNvPicPr preferRelativeResize="0"/>
          <p:nvPr/>
        </p:nvPicPr>
        <p:blipFill>
          <a:blip r:embed="rId3">
            <a:alphaModFix/>
          </a:blip>
          <a:stretch>
            <a:fillRect/>
          </a:stretch>
        </p:blipFill>
        <p:spPr>
          <a:xfrm>
            <a:off x="5483575" y="1176050"/>
            <a:ext cx="3343975" cy="3823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 Why this matters?</a:t>
            </a:r>
            <a:endParaRPr/>
          </a:p>
          <a:p>
            <a:pPr indent="0" lvl="0" marL="0" rtl="0" algn="l">
              <a:spcBef>
                <a:spcPts val="0"/>
              </a:spcBef>
              <a:spcAft>
                <a:spcPts val="0"/>
              </a:spcAft>
              <a:buNone/>
            </a:pPr>
            <a:r>
              <a:t/>
            </a:r>
            <a:endParaRPr/>
          </a:p>
        </p:txBody>
      </p:sp>
      <p:sp>
        <p:nvSpPr>
          <p:cNvPr id="291" name="Google Shape;291;p15"/>
          <p:cNvSpPr txBox="1"/>
          <p:nvPr>
            <p:ph idx="1" type="body"/>
          </p:nvPr>
        </p:nvSpPr>
        <p:spPr>
          <a:xfrm>
            <a:off x="1303800" y="1529550"/>
            <a:ext cx="7424700" cy="3698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101010"/>
              </a:buClr>
              <a:buSzPts val="1300"/>
              <a:buChar char="●"/>
            </a:pPr>
            <a:r>
              <a:rPr lang="en">
                <a:solidFill>
                  <a:srgbClr val="101010"/>
                </a:solidFill>
                <a:highlight>
                  <a:srgbClr val="FFFFFF"/>
                </a:highlight>
              </a:rPr>
              <a:t>Lead can enter drinking water when plumbing materials that contain lead corrode. The most common sources of lead in drinking water are lead pipes, faucets, and fixtures in buildings built before 1985.</a:t>
            </a:r>
            <a:endParaRPr>
              <a:solidFill>
                <a:srgbClr val="101010"/>
              </a:solidFill>
              <a:highlight>
                <a:srgbClr val="FFFFFF"/>
              </a:highlight>
            </a:endParaRPr>
          </a:p>
          <a:p>
            <a:pPr indent="-311150" lvl="0" marL="457200" rtl="0" algn="l">
              <a:lnSpc>
                <a:spcPct val="150000"/>
              </a:lnSpc>
              <a:spcBef>
                <a:spcPts val="0"/>
              </a:spcBef>
              <a:spcAft>
                <a:spcPts val="0"/>
              </a:spcAft>
              <a:buClr>
                <a:srgbClr val="101010"/>
              </a:buClr>
              <a:buSzPts val="1300"/>
              <a:buChar char="●"/>
            </a:pPr>
            <a:r>
              <a:rPr lang="en">
                <a:solidFill>
                  <a:srgbClr val="101010"/>
                </a:solidFill>
                <a:highlight>
                  <a:schemeClr val="lt1"/>
                </a:highlight>
              </a:rPr>
              <a:t>There is no </a:t>
            </a:r>
            <a:r>
              <a:rPr lang="en">
                <a:solidFill>
                  <a:srgbClr val="101010"/>
                </a:solidFill>
                <a:uFill>
                  <a:noFill/>
                </a:uFill>
                <a:hlinkClick r:id="rId3"/>
              </a:rPr>
              <a:t>acceptable</a:t>
            </a:r>
            <a:r>
              <a:rPr lang="en">
                <a:solidFill>
                  <a:srgbClr val="101010"/>
                </a:solidFill>
                <a:highlight>
                  <a:schemeClr val="lt1"/>
                </a:highlight>
              </a:rPr>
              <a:t> level of lead in drinking water, according to the Centers for Disease Control and the</a:t>
            </a:r>
            <a:r>
              <a:rPr lang="en">
                <a:solidFill>
                  <a:srgbClr val="101010"/>
                </a:solidFill>
                <a:highlight>
                  <a:schemeClr val="lt1"/>
                </a:highlight>
                <a:uFill>
                  <a:noFill/>
                </a:uFill>
                <a:hlinkClick r:id="rId4"/>
              </a:rPr>
              <a:t> </a:t>
            </a:r>
            <a:r>
              <a:rPr lang="en">
                <a:solidFill>
                  <a:srgbClr val="101010"/>
                </a:solidFill>
                <a:uFill>
                  <a:noFill/>
                </a:uFill>
                <a:hlinkClick r:id="rId5"/>
              </a:rPr>
              <a:t>U.S. Environmental Protection Agency</a:t>
            </a:r>
            <a:r>
              <a:rPr lang="en">
                <a:solidFill>
                  <a:srgbClr val="101010"/>
                </a:solidFill>
                <a:highlight>
                  <a:srgbClr val="FFFFFF"/>
                </a:highlight>
              </a:rPr>
              <a:t>. Boiling water actually makes it worse.</a:t>
            </a:r>
            <a:endParaRPr>
              <a:solidFill>
                <a:srgbClr val="101010"/>
              </a:solidFill>
              <a:highlight>
                <a:srgbClr val="FFFFFF"/>
              </a:highlight>
            </a:endParaRPr>
          </a:p>
          <a:p>
            <a:pPr indent="-311150" lvl="0" marL="457200" rtl="0" algn="l">
              <a:lnSpc>
                <a:spcPct val="150000"/>
              </a:lnSpc>
              <a:spcBef>
                <a:spcPts val="0"/>
              </a:spcBef>
              <a:spcAft>
                <a:spcPts val="0"/>
              </a:spcAft>
              <a:buSzPts val="1300"/>
              <a:buChar char="●"/>
            </a:pPr>
            <a:r>
              <a:rPr lang="en"/>
              <a:t>In the US alone, </a:t>
            </a:r>
            <a:r>
              <a:rPr lang="en">
                <a:solidFill>
                  <a:srgbClr val="323232"/>
                </a:solidFill>
                <a:highlight>
                  <a:srgbClr val="FFFFFF"/>
                </a:highlight>
              </a:rPr>
              <a:t>the Centre for </a:t>
            </a:r>
            <a:r>
              <a:rPr lang="en">
                <a:solidFill>
                  <a:srgbClr val="323232"/>
                </a:solidFill>
                <a:highlight>
                  <a:srgbClr val="FFFFFF"/>
                </a:highlight>
              </a:rPr>
              <a:t>Disease</a:t>
            </a:r>
            <a:r>
              <a:rPr lang="en">
                <a:solidFill>
                  <a:srgbClr val="323232"/>
                </a:solidFill>
                <a:highlight>
                  <a:srgbClr val="FFFFFF"/>
                </a:highlight>
              </a:rPr>
              <a:t> Control estimates that 2.5 percent of small children have elevated levels. [1]</a:t>
            </a:r>
            <a:endParaRPr>
              <a:solidFill>
                <a:srgbClr val="323232"/>
              </a:solidFill>
              <a:highlight>
                <a:srgbClr val="FFFFFF"/>
              </a:highlight>
            </a:endParaRPr>
          </a:p>
          <a:p>
            <a:pPr indent="-311150" lvl="0" marL="457200" rtl="0" algn="l">
              <a:lnSpc>
                <a:spcPct val="150000"/>
              </a:lnSpc>
              <a:spcBef>
                <a:spcPts val="0"/>
              </a:spcBef>
              <a:spcAft>
                <a:spcPts val="0"/>
              </a:spcAft>
              <a:buClr>
                <a:srgbClr val="323232"/>
              </a:buClr>
              <a:buSzPts val="1300"/>
              <a:buChar char="●"/>
            </a:pPr>
            <a:r>
              <a:rPr lang="en">
                <a:solidFill>
                  <a:srgbClr val="323232"/>
                </a:solidFill>
                <a:highlight>
                  <a:srgbClr val="FFFFFF"/>
                </a:highlight>
              </a:rPr>
              <a:t>Lead affects children development as it prevents calcium absorption</a:t>
            </a:r>
            <a:endParaRPr>
              <a:solidFill>
                <a:srgbClr val="323232"/>
              </a:solidFill>
              <a:highlight>
                <a:srgbClr val="FFFFFF"/>
              </a:highlight>
            </a:endParaRPr>
          </a:p>
          <a:p>
            <a:pPr indent="-311150" lvl="0" marL="457200" rtl="0" algn="l">
              <a:lnSpc>
                <a:spcPct val="150000"/>
              </a:lnSpc>
              <a:spcBef>
                <a:spcPts val="0"/>
              </a:spcBef>
              <a:spcAft>
                <a:spcPts val="0"/>
              </a:spcAft>
              <a:buClr>
                <a:srgbClr val="323232"/>
              </a:buClr>
              <a:buSzPts val="1300"/>
              <a:buChar char="●"/>
            </a:pPr>
            <a:r>
              <a:rPr lang="en">
                <a:solidFill>
                  <a:srgbClr val="323232"/>
                </a:solidFill>
                <a:highlight>
                  <a:srgbClr val="FFFFFF"/>
                </a:highlight>
              </a:rPr>
              <a:t>Lead contamination is a slow moving disaster</a:t>
            </a:r>
            <a:endParaRPr>
              <a:solidFill>
                <a:srgbClr val="323232"/>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pic>
        <p:nvPicPr>
          <p:cNvPr id="296" name="Google Shape;296;p16"/>
          <p:cNvPicPr preferRelativeResize="0"/>
          <p:nvPr/>
        </p:nvPicPr>
        <p:blipFill>
          <a:blip r:embed="rId3">
            <a:alphaModFix/>
          </a:blip>
          <a:stretch>
            <a:fillRect/>
          </a:stretch>
        </p:blipFill>
        <p:spPr>
          <a:xfrm>
            <a:off x="1406700" y="219075"/>
            <a:ext cx="7222475" cy="4924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247100" y="3718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Approach</a:t>
            </a:r>
            <a:endParaRPr/>
          </a:p>
        </p:txBody>
      </p:sp>
      <p:sp>
        <p:nvSpPr>
          <p:cNvPr id="302" name="Google Shape;302;p17"/>
          <p:cNvSpPr txBox="1"/>
          <p:nvPr>
            <p:ph idx="1" type="body"/>
          </p:nvPr>
        </p:nvSpPr>
        <p:spPr>
          <a:xfrm>
            <a:off x="712075" y="1509900"/>
            <a:ext cx="5809200" cy="26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Monitor for lead content in water sources at the point of use. By placing a sensor in a toilet tank, the sensor will have a fresh tank of water to sample with every flush.</a:t>
            </a:r>
            <a:endParaRPr/>
          </a:p>
          <a:p>
            <a:pPr indent="0" lvl="0" marL="0" rtl="0" algn="l">
              <a:lnSpc>
                <a:spcPct val="138000"/>
              </a:lnSpc>
              <a:spcBef>
                <a:spcPts val="1600"/>
              </a:spcBef>
              <a:spcAft>
                <a:spcPts val="0"/>
              </a:spcAft>
              <a:buNone/>
            </a:pPr>
            <a:r>
              <a:rPr b="1" lang="en"/>
              <a:t>Our proposal is superior to existing solutions because:</a:t>
            </a:r>
            <a:endParaRPr b="1"/>
          </a:p>
          <a:p>
            <a:pPr indent="0" lvl="0" marL="0" rtl="0" algn="l">
              <a:lnSpc>
                <a:spcPct val="138000"/>
              </a:lnSpc>
              <a:spcBef>
                <a:spcPts val="0"/>
              </a:spcBef>
              <a:spcAft>
                <a:spcPts val="0"/>
              </a:spcAft>
              <a:buNone/>
            </a:pPr>
            <a:r>
              <a:rPr lang="en"/>
              <a:t>&gt; It minimises the human intervention </a:t>
            </a:r>
            <a:endParaRPr/>
          </a:p>
          <a:p>
            <a:pPr indent="0" lvl="0" marL="0" rtl="0" algn="l">
              <a:lnSpc>
                <a:spcPct val="138000"/>
              </a:lnSpc>
              <a:spcBef>
                <a:spcPts val="0"/>
              </a:spcBef>
              <a:spcAft>
                <a:spcPts val="0"/>
              </a:spcAft>
              <a:buNone/>
            </a:pPr>
            <a:r>
              <a:rPr lang="en"/>
              <a:t>&gt; It uploads the information automatically to a centralized database, therefore it can be used to advocate for residents.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03" name="Google Shape;303;p17"/>
          <p:cNvPicPr preferRelativeResize="0"/>
          <p:nvPr/>
        </p:nvPicPr>
        <p:blipFill rotWithShape="1">
          <a:blip r:embed="rId3">
            <a:alphaModFix/>
          </a:blip>
          <a:srcRect b="5979" l="18735" r="19858" t="8957"/>
          <a:stretch/>
        </p:blipFill>
        <p:spPr>
          <a:xfrm>
            <a:off x="6739400" y="1326575"/>
            <a:ext cx="1908575" cy="2609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Architecture</a:t>
            </a:r>
            <a:endParaRPr/>
          </a:p>
        </p:txBody>
      </p:sp>
      <p:sp>
        <p:nvSpPr>
          <p:cNvPr id="309" name="Google Shape;309;p18"/>
          <p:cNvSpPr/>
          <p:nvPr/>
        </p:nvSpPr>
        <p:spPr>
          <a:xfrm>
            <a:off x="354750" y="2366943"/>
            <a:ext cx="1064100" cy="106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Lead Sensor</a:t>
            </a:r>
            <a:endParaRPr/>
          </a:p>
        </p:txBody>
      </p:sp>
      <p:sp>
        <p:nvSpPr>
          <p:cNvPr id="310" name="Google Shape;310;p18"/>
          <p:cNvSpPr/>
          <p:nvPr/>
        </p:nvSpPr>
        <p:spPr>
          <a:xfrm>
            <a:off x="1518650" y="2632893"/>
            <a:ext cx="1308000" cy="5322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LoRaWAN</a:t>
            </a:r>
            <a:endParaRPr/>
          </a:p>
        </p:txBody>
      </p:sp>
      <p:sp>
        <p:nvSpPr>
          <p:cNvPr id="311" name="Google Shape;311;p18"/>
          <p:cNvSpPr/>
          <p:nvPr/>
        </p:nvSpPr>
        <p:spPr>
          <a:xfrm>
            <a:off x="2926450" y="2366943"/>
            <a:ext cx="1064100" cy="106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The Things Network</a:t>
            </a:r>
            <a:endParaRPr/>
          </a:p>
        </p:txBody>
      </p:sp>
      <p:sp>
        <p:nvSpPr>
          <p:cNvPr id="312" name="Google Shape;312;p18"/>
          <p:cNvSpPr/>
          <p:nvPr/>
        </p:nvSpPr>
        <p:spPr>
          <a:xfrm>
            <a:off x="6462556" y="1690750"/>
            <a:ext cx="1064100" cy="106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Backend Server</a:t>
            </a:r>
            <a:endParaRPr/>
          </a:p>
        </p:txBody>
      </p:sp>
      <p:sp>
        <p:nvSpPr>
          <p:cNvPr id="313" name="Google Shape;313;p18"/>
          <p:cNvSpPr/>
          <p:nvPr/>
        </p:nvSpPr>
        <p:spPr>
          <a:xfrm>
            <a:off x="4090338" y="2632893"/>
            <a:ext cx="1308000" cy="5322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MQTT</a:t>
            </a:r>
            <a:endParaRPr/>
          </a:p>
        </p:txBody>
      </p:sp>
      <p:sp>
        <p:nvSpPr>
          <p:cNvPr id="314" name="Google Shape;314;p18"/>
          <p:cNvSpPr/>
          <p:nvPr/>
        </p:nvSpPr>
        <p:spPr>
          <a:xfrm>
            <a:off x="7766281" y="1754350"/>
            <a:ext cx="842400" cy="9369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a:t>
            </a:r>
            <a:endParaRPr/>
          </a:p>
        </p:txBody>
      </p:sp>
      <p:cxnSp>
        <p:nvCxnSpPr>
          <p:cNvPr id="315" name="Google Shape;315;p18"/>
          <p:cNvCxnSpPr>
            <a:stCxn id="312" idx="3"/>
            <a:endCxn id="314" idx="2"/>
          </p:cNvCxnSpPr>
          <p:nvPr/>
        </p:nvCxnSpPr>
        <p:spPr>
          <a:xfrm>
            <a:off x="7526656" y="2222800"/>
            <a:ext cx="239700" cy="0"/>
          </a:xfrm>
          <a:prstGeom prst="straightConnector1">
            <a:avLst/>
          </a:prstGeom>
          <a:noFill/>
          <a:ln cap="flat" cmpd="sng" w="9525">
            <a:solidFill>
              <a:schemeClr val="dk2"/>
            </a:solidFill>
            <a:prstDash val="solid"/>
            <a:round/>
            <a:headEnd len="med" w="med" type="none"/>
            <a:tailEnd len="med" w="med" type="triangle"/>
          </a:ln>
        </p:spPr>
      </p:cxnSp>
      <p:sp>
        <p:nvSpPr>
          <p:cNvPr id="316" name="Google Shape;316;p18"/>
          <p:cNvSpPr/>
          <p:nvPr/>
        </p:nvSpPr>
        <p:spPr>
          <a:xfrm>
            <a:off x="6462556" y="2973875"/>
            <a:ext cx="1687800" cy="106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Twilio Notifications</a:t>
            </a:r>
            <a:endParaRPr/>
          </a:p>
        </p:txBody>
      </p:sp>
      <p:cxnSp>
        <p:nvCxnSpPr>
          <p:cNvPr id="317" name="Google Shape;317;p18"/>
          <p:cNvCxnSpPr/>
          <p:nvPr/>
        </p:nvCxnSpPr>
        <p:spPr>
          <a:xfrm flipH="1" rot="-5400000">
            <a:off x="5115888" y="3333843"/>
            <a:ext cx="1623600" cy="753900"/>
          </a:xfrm>
          <a:prstGeom prst="bentConnector3">
            <a:avLst>
              <a:gd fmla="val -355" name="adj1"/>
            </a:avLst>
          </a:prstGeom>
          <a:noFill/>
          <a:ln cap="flat" cmpd="sng" w="9525">
            <a:solidFill>
              <a:schemeClr val="dk2"/>
            </a:solidFill>
            <a:prstDash val="solid"/>
            <a:round/>
            <a:headEnd len="med" w="med" type="none"/>
            <a:tailEnd len="med" w="med" type="none"/>
          </a:ln>
        </p:spPr>
      </p:cxnSp>
      <p:cxnSp>
        <p:nvCxnSpPr>
          <p:cNvPr id="318" name="Google Shape;318;p18"/>
          <p:cNvCxnSpPr/>
          <p:nvPr/>
        </p:nvCxnSpPr>
        <p:spPr>
          <a:xfrm flipH="1" rot="10800000">
            <a:off x="5554812" y="1269618"/>
            <a:ext cx="753900" cy="16236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Stack - Lead Sensor</a:t>
            </a:r>
            <a:endParaRPr/>
          </a:p>
        </p:txBody>
      </p:sp>
      <p:sp>
        <p:nvSpPr>
          <p:cNvPr id="324" name="Google Shape;324;p19"/>
          <p:cNvSpPr txBox="1"/>
          <p:nvPr>
            <p:ph idx="1" type="body"/>
          </p:nvPr>
        </p:nvSpPr>
        <p:spPr>
          <a:xfrm>
            <a:off x="1303800" y="1290575"/>
            <a:ext cx="3182400" cy="1178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LoRaWAN radio</a:t>
            </a:r>
            <a:endParaRPr/>
          </a:p>
          <a:p>
            <a:pPr indent="-311150" lvl="0" marL="457200" rtl="0" algn="l">
              <a:spcBef>
                <a:spcPts val="0"/>
              </a:spcBef>
              <a:spcAft>
                <a:spcPts val="0"/>
              </a:spcAft>
              <a:buSzPts val="1300"/>
              <a:buChar char="●"/>
            </a:pPr>
            <a:r>
              <a:rPr lang="en" u="sng">
                <a:solidFill>
                  <a:schemeClr val="hlink"/>
                </a:solidFill>
                <a:hlinkClick r:id="rId3"/>
              </a:rPr>
              <a:t>UMich l</a:t>
            </a:r>
            <a:r>
              <a:rPr lang="en" u="sng">
                <a:solidFill>
                  <a:schemeClr val="hlink"/>
                </a:solidFill>
                <a:hlinkClick r:id="rId4"/>
              </a:rPr>
              <a:t>ead sensor</a:t>
            </a:r>
            <a:r>
              <a:rPr lang="en"/>
              <a:t> </a:t>
            </a:r>
            <a:endParaRPr/>
          </a:p>
          <a:p>
            <a:pPr indent="-311150" lvl="0" marL="457200" rtl="0" algn="l">
              <a:spcBef>
                <a:spcPts val="0"/>
              </a:spcBef>
              <a:spcAft>
                <a:spcPts val="0"/>
              </a:spcAft>
              <a:buSzPts val="1300"/>
              <a:buChar char="●"/>
            </a:pPr>
            <a:r>
              <a:rPr lang="en"/>
              <a:t>Microcontroller</a:t>
            </a:r>
            <a:endParaRPr/>
          </a:p>
          <a:p>
            <a:pPr indent="-311150" lvl="0" marL="457200" rtl="0" algn="l">
              <a:spcBef>
                <a:spcPts val="0"/>
              </a:spcBef>
              <a:spcAft>
                <a:spcPts val="0"/>
              </a:spcAft>
              <a:buSzPts val="1300"/>
              <a:buChar char="●"/>
            </a:pPr>
            <a:r>
              <a:rPr lang="en"/>
              <a:t>Battery</a:t>
            </a:r>
            <a:endParaRPr/>
          </a:p>
          <a:p>
            <a:pPr indent="0" lvl="0" marL="0" rtl="0" algn="l">
              <a:spcBef>
                <a:spcPts val="1600"/>
              </a:spcBef>
              <a:spcAft>
                <a:spcPts val="1600"/>
              </a:spcAft>
              <a:buNone/>
            </a:pPr>
            <a:r>
              <a:t/>
            </a:r>
            <a:endParaRPr/>
          </a:p>
        </p:txBody>
      </p:sp>
      <p:pic>
        <p:nvPicPr>
          <p:cNvPr id="325" name="Google Shape;325;p19"/>
          <p:cNvPicPr preferRelativeResize="0"/>
          <p:nvPr/>
        </p:nvPicPr>
        <p:blipFill rotWithShape="1">
          <a:blip r:embed="rId5">
            <a:alphaModFix/>
          </a:blip>
          <a:srcRect b="10682" l="0" r="25550" t="0"/>
          <a:stretch/>
        </p:blipFill>
        <p:spPr>
          <a:xfrm>
            <a:off x="5537325" y="1245075"/>
            <a:ext cx="3182400" cy="3593626"/>
          </a:xfrm>
          <a:prstGeom prst="rect">
            <a:avLst/>
          </a:prstGeom>
          <a:noFill/>
          <a:ln>
            <a:noFill/>
          </a:ln>
        </p:spPr>
      </p:pic>
      <p:pic>
        <p:nvPicPr>
          <p:cNvPr id="326" name="Google Shape;326;p19"/>
          <p:cNvPicPr preferRelativeResize="0"/>
          <p:nvPr/>
        </p:nvPicPr>
        <p:blipFill>
          <a:blip r:embed="rId6">
            <a:alphaModFix/>
          </a:blip>
          <a:stretch>
            <a:fillRect/>
          </a:stretch>
        </p:blipFill>
        <p:spPr>
          <a:xfrm>
            <a:off x="1303800" y="2468675"/>
            <a:ext cx="3680163" cy="237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Stack - The Things Network</a:t>
            </a:r>
            <a:endParaRPr/>
          </a:p>
        </p:txBody>
      </p:sp>
      <p:sp>
        <p:nvSpPr>
          <p:cNvPr id="332" name="Google Shape;332;p20"/>
          <p:cNvSpPr txBox="1"/>
          <p:nvPr>
            <p:ph idx="1" type="body"/>
          </p:nvPr>
        </p:nvSpPr>
        <p:spPr>
          <a:xfrm>
            <a:off x="1176275" y="1196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Aggregate data through The Things Network and emit formatted data via MQTT.</a:t>
            </a:r>
            <a:endParaRPr/>
          </a:p>
          <a:p>
            <a:pPr indent="0" lvl="0" marL="0" rtl="0" algn="l">
              <a:spcBef>
                <a:spcPts val="1600"/>
              </a:spcBef>
              <a:spcAft>
                <a:spcPts val="1600"/>
              </a:spcAft>
              <a:buNone/>
            </a:pPr>
            <a:r>
              <a:rPr lang="en"/>
              <a:t>Multiple applications can subscribe to live MQTT data to store, notify, and or analyze the data.</a:t>
            </a:r>
            <a:endParaRPr/>
          </a:p>
        </p:txBody>
      </p:sp>
      <p:pic>
        <p:nvPicPr>
          <p:cNvPr id="333" name="Google Shape;333;p20"/>
          <p:cNvPicPr preferRelativeResize="0"/>
          <p:nvPr/>
        </p:nvPicPr>
        <p:blipFill>
          <a:blip r:embed="rId3">
            <a:alphaModFix/>
          </a:blip>
          <a:stretch>
            <a:fillRect/>
          </a:stretch>
        </p:blipFill>
        <p:spPr>
          <a:xfrm>
            <a:off x="524414" y="2130492"/>
            <a:ext cx="8334221" cy="2541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storage and visualization</a:t>
            </a:r>
            <a:endParaRPr/>
          </a:p>
        </p:txBody>
      </p:sp>
      <p:sp>
        <p:nvSpPr>
          <p:cNvPr id="339" name="Google Shape;339;p21"/>
          <p:cNvSpPr txBox="1"/>
          <p:nvPr>
            <p:ph idx="1" type="body"/>
          </p:nvPr>
        </p:nvSpPr>
        <p:spPr>
          <a:xfrm>
            <a:off x="1352100" y="1377150"/>
            <a:ext cx="7030500" cy="5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Node-RED, Grafana, and InfluxDB via this </a:t>
            </a:r>
            <a:r>
              <a:rPr lang="en" u="sng">
                <a:solidFill>
                  <a:schemeClr val="hlink"/>
                </a:solidFill>
                <a:hlinkClick r:id="rId3"/>
              </a:rPr>
              <a:t>Docker config</a:t>
            </a:r>
            <a:endParaRPr/>
          </a:p>
          <a:p>
            <a:pPr indent="0" lvl="0" marL="0" rtl="0" algn="l">
              <a:spcBef>
                <a:spcPts val="1600"/>
              </a:spcBef>
              <a:spcAft>
                <a:spcPts val="1600"/>
              </a:spcAft>
              <a:buNone/>
            </a:pPr>
            <a:r>
              <a:t/>
            </a:r>
            <a:endParaRPr/>
          </a:p>
        </p:txBody>
      </p:sp>
      <p:pic>
        <p:nvPicPr>
          <p:cNvPr id="340" name="Google Shape;340;p21"/>
          <p:cNvPicPr preferRelativeResize="0"/>
          <p:nvPr/>
        </p:nvPicPr>
        <p:blipFill>
          <a:blip r:embed="rId4">
            <a:alphaModFix/>
          </a:blip>
          <a:stretch>
            <a:fillRect/>
          </a:stretch>
        </p:blipFill>
        <p:spPr>
          <a:xfrm>
            <a:off x="393875" y="2007051"/>
            <a:ext cx="8387349" cy="4647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