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0" r:id="rId3"/>
    <p:sldId id="279" r:id="rId4"/>
    <p:sldId id="324" r:id="rId5"/>
    <p:sldId id="325" r:id="rId6"/>
    <p:sldId id="326" r:id="rId7"/>
    <p:sldId id="327" r:id="rId8"/>
    <p:sldId id="328" r:id="rId9"/>
    <p:sldId id="329" r:id="rId10"/>
    <p:sldId id="259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907E2FA7-1514-1E4E-A4AE-45CDC9B8ECAD}">
          <p14:sldIdLst>
            <p14:sldId id="256"/>
            <p14:sldId id="260"/>
            <p14:sldId id="279"/>
            <p14:sldId id="324"/>
            <p14:sldId id="325"/>
            <p14:sldId id="326"/>
            <p14:sldId id="327"/>
            <p14:sldId id="328"/>
            <p14:sldId id="32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77" autoAdjust="0"/>
  </p:normalViewPr>
  <p:slideViewPr>
    <p:cSldViewPr snapToGrid="0" snapToObjects="1">
      <p:cViewPr varScale="1">
        <p:scale>
          <a:sx n="115" d="100"/>
          <a:sy n="115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5CA8A3-2FF0-4743-9603-7BC5B1B3ADF9}" type="datetimeFigureOut">
              <a:rPr lang="zh-CN" altLang="en-US"/>
              <a:pPr>
                <a:defRPr/>
              </a:pPr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C27F2C-650E-844F-A9DF-B85857BE77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31170"/>
            <a:ext cx="9144000" cy="2387600"/>
          </a:xfrm>
        </p:spPr>
        <p:txBody>
          <a:bodyPr anchor="b">
            <a:normAutofit/>
          </a:bodyPr>
          <a:lstStyle>
            <a:lvl1pPr algn="ctr">
              <a:defRPr lang="zh-CN" altLang="en-US" sz="6000" b="1" i="0" kern="12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35000">
                      <a:srgbClr val="FFFF00"/>
                    </a:gs>
                    <a:gs pos="84000">
                      <a:srgbClr val="FFC000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effectLst>
                  <a:glow rad="152400">
                    <a:schemeClr val="tx2">
                      <a:lumMod val="75000"/>
                      <a:alpha val="20000"/>
                    </a:schemeClr>
                  </a:glow>
                </a:effectLst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1915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kumimoji="1" lang="zh-CN" altLang="en-US" sz="3600" b="1" kern="1200" dirty="0">
                <a:solidFill>
                  <a:schemeClr val="bg1"/>
                </a:solidFill>
                <a:effectLst>
                  <a:glow rad="127000">
                    <a:schemeClr val="tx2">
                      <a:alpha val="41000"/>
                    </a:schemeClr>
                  </a:glow>
                </a:effectLst>
                <a:latin typeface="STKaiti" charset="-122"/>
                <a:ea typeface="STKaiti" charset="-122"/>
                <a:cs typeface="STKait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819" y="0"/>
            <a:ext cx="10515600" cy="640080"/>
          </a:xfrm>
        </p:spPr>
        <p:txBody>
          <a:bodyPr>
            <a:normAutofit/>
          </a:bodyPr>
          <a:lstStyle>
            <a:lvl1pPr>
              <a:defRPr lang="zh-CN" altLang="en-US" sz="2400" b="1" kern="1200"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5936"/>
            <a:ext cx="10515600" cy="4351338"/>
          </a:xfrm>
          <a:effectLst/>
        </p:spPr>
        <p:txBody>
          <a:bodyPr/>
          <a:lstStyle>
            <a:lvl1pPr>
              <a:defRPr lang="zh-CN" altLang="en-US" sz="2400" b="0" i="0" kern="120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  <a:lvl2pPr>
              <a:defRPr sz="1600" b="0" i="0">
                <a:solidFill>
                  <a:srgbClr val="0070C0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2pPr>
            <a:lvl3pPr>
              <a:defRPr sz="1600" b="0" i="0">
                <a:solidFill>
                  <a:srgbClr val="0070C0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3pPr>
            <a:lvl4pPr>
              <a:defRPr sz="1600" b="0" i="0">
                <a:solidFill>
                  <a:srgbClr val="0070C0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4pPr>
            <a:lvl5pPr>
              <a:defRPr sz="1600" b="0" i="0">
                <a:solidFill>
                  <a:srgbClr val="0070C0"/>
                </a:solidFill>
                <a:effectLst/>
                <a:latin typeface="STKaiti" charset="-122"/>
                <a:ea typeface="STKaiti" charset="-122"/>
                <a:cs typeface="STKaiti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8" y="2663482"/>
            <a:ext cx="10515600" cy="1325563"/>
          </a:xfrm>
        </p:spPr>
        <p:txBody>
          <a:bodyPr>
            <a:normAutofit/>
          </a:bodyPr>
          <a:lstStyle>
            <a:lvl1pPr algn="ctr">
              <a:defRPr lang="zh-CN" altLang="en-US" sz="6600" b="1" i="0" kern="12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楷体" pitchFamily="49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FD9D-2E3E-394B-85E5-8052DFB3F509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4AE1-1BB1-1C4B-8B63-7675C3C063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6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vue-jest</a:t>
            </a:r>
            <a:r>
              <a:rPr lang="zh-CN" altLang="en-US" b="0" dirty="0">
                <a:effectLst/>
              </a:rPr>
              <a:t>单元测试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19309" y="4183928"/>
            <a:ext cx="2072640" cy="645766"/>
          </a:xfrm>
        </p:spPr>
        <p:txBody>
          <a:bodyPr/>
          <a:lstStyle/>
          <a:p>
            <a:r>
              <a:rPr lang="zh-CN" altLang="en-US" dirty="0"/>
              <a:t>郭荣</a:t>
            </a:r>
          </a:p>
        </p:txBody>
      </p:sp>
    </p:spTree>
    <p:extLst>
      <p:ext uri="{BB962C8B-B14F-4D97-AF65-F5344CB8AC3E}">
        <p14:creationId xmlns:p14="http://schemas.microsoft.com/office/powerpoint/2010/main" val="33146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、为什么要做单元测试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kern="1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Jest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kern="1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3</a:t>
            </a:r>
            <a:r>
              <a:rPr lang="zh-CN" altLang="en-US" dirty="0">
                <a:solidFill>
                  <a:schemeClr val="tx1"/>
                </a:solidFill>
              </a:rPr>
              <a:t>、测试</a:t>
            </a:r>
            <a:r>
              <a:rPr lang="zh-CN" altLang="en-US" dirty="0" smtClean="0">
                <a:solidFill>
                  <a:schemeClr val="tx1"/>
                </a:solidFill>
              </a:rPr>
              <a:t>流程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kern="1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Jest</a:t>
            </a:r>
            <a:r>
              <a:rPr lang="zh-CN" altLang="en-US" kern="1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安装及使用</a:t>
            </a:r>
            <a:endParaRPr lang="en-US" altLang="zh-CN" kern="1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62792" y="1022465"/>
            <a:ext cx="3387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提供</a:t>
            </a:r>
            <a:r>
              <a:rPr lang="zh-CN" altLang="en-US" dirty="0"/>
              <a:t>描述组件行为的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节省</a:t>
            </a:r>
            <a:r>
              <a:rPr lang="zh-CN" altLang="en-US" dirty="0"/>
              <a:t>手动测试的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减少</a:t>
            </a:r>
            <a:r>
              <a:rPr lang="zh-CN" altLang="en-US" dirty="0"/>
              <a:t>研发新特性时产生的 </a:t>
            </a:r>
            <a:r>
              <a:rPr lang="en-US" altLang="zh-CN" dirty="0"/>
              <a:t>bug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改进</a:t>
            </a:r>
            <a:r>
              <a:rPr lang="zh-CN" altLang="en-US" dirty="0"/>
              <a:t>设计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促进</a:t>
            </a:r>
            <a:r>
              <a:rPr lang="zh-CN" altLang="en-US" dirty="0"/>
              <a:t>重构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、为什么要做单元测试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1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79419" y="1850132"/>
            <a:ext cx="7177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    Jest </a:t>
            </a:r>
            <a:r>
              <a:rPr lang="zh-CN" altLang="en-US" dirty="0"/>
              <a:t>是用来创建、执行和构建测试用例的一个 </a:t>
            </a:r>
            <a:r>
              <a:rPr lang="en-US" altLang="zh-CN" dirty="0"/>
              <a:t>JavaScript </a:t>
            </a:r>
            <a:r>
              <a:rPr lang="zh-CN" altLang="en-US" dirty="0"/>
              <a:t>测试库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</a:t>
            </a:r>
            <a:r>
              <a:rPr lang="zh-CN" altLang="en-US" dirty="0"/>
              <a:t>可以在任何项目中以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包的形式，安装并使用它。</a:t>
            </a:r>
            <a:r>
              <a:rPr lang="en-US" altLang="zh-CN" dirty="0"/>
              <a:t>Jest </a:t>
            </a:r>
            <a:r>
              <a:rPr lang="zh-CN" altLang="en-US" dirty="0"/>
              <a:t>是当前</a:t>
            </a:r>
            <a:r>
              <a:rPr lang="zh-CN" altLang="en-US" dirty="0" smtClean="0"/>
              <a:t>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受</a:t>
            </a:r>
            <a:r>
              <a:rPr lang="zh-CN" altLang="en-US" dirty="0"/>
              <a:t>欢迎的测试</a:t>
            </a:r>
            <a:r>
              <a:rPr lang="zh-CN" altLang="en-US" dirty="0" smtClean="0"/>
              <a:t>执行器。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1306" y="1130531"/>
            <a:ext cx="58464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一个典型的测试流程如下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引入</a:t>
            </a:r>
            <a:r>
              <a:rPr lang="zh-CN" altLang="en-US" dirty="0"/>
              <a:t>要测试的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给函数一个</a:t>
            </a:r>
            <a:r>
              <a:rPr lang="zh-CN" altLang="en-US" dirty="0" smtClean="0"/>
              <a:t>输入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定义预期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检查函数是否返回了预期的输出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所以我们要做的就是：输入 </a:t>
            </a:r>
            <a:r>
              <a:rPr lang="en-US" altLang="zh-CN" dirty="0"/>
              <a:t>—— </a:t>
            </a:r>
            <a:r>
              <a:rPr lang="zh-CN" altLang="en-US" dirty="0"/>
              <a:t>预期输出 </a:t>
            </a:r>
            <a:r>
              <a:rPr lang="en-US" altLang="zh-CN" dirty="0"/>
              <a:t>—— </a:t>
            </a:r>
            <a:r>
              <a:rPr lang="zh-CN" altLang="en-US" dirty="0"/>
              <a:t>验证结果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、测试流程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0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5590" y="1315197"/>
            <a:ext cx="53048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使用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构建的项目，在初始化</a:t>
            </a:r>
            <a:r>
              <a:rPr lang="zh-CN" altLang="en-US" dirty="0" smtClean="0"/>
              <a:t>时会询</a:t>
            </a:r>
            <a:endParaRPr lang="en-US" altLang="zh-CN" dirty="0" smtClean="0"/>
          </a:p>
          <a:p>
            <a:r>
              <a:rPr lang="zh-CN" altLang="en-US" dirty="0"/>
              <a:t>问</a:t>
            </a:r>
            <a:r>
              <a:rPr lang="zh-CN" altLang="en-US" dirty="0" smtClean="0"/>
              <a:t>是否</a:t>
            </a:r>
            <a:r>
              <a:rPr lang="zh-CN" altLang="en-US" dirty="0"/>
              <a:t>使用单元测试，只需按步骤选择</a:t>
            </a:r>
            <a:r>
              <a:rPr lang="en-US" altLang="zh-CN" dirty="0"/>
              <a:t>jest</a:t>
            </a:r>
            <a:r>
              <a:rPr lang="zh-CN" altLang="en-US" dirty="0"/>
              <a:t>即可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会</a:t>
            </a:r>
            <a:r>
              <a:rPr lang="zh-CN" altLang="en-US" dirty="0"/>
              <a:t>自动安装</a:t>
            </a:r>
            <a:r>
              <a:rPr lang="en-US" altLang="zh-CN" dirty="0" err="1"/>
              <a:t>Vue</a:t>
            </a:r>
            <a:r>
              <a:rPr lang="en-US" altLang="zh-CN" dirty="0"/>
              <a:t> Test </a:t>
            </a:r>
            <a:r>
              <a:rPr lang="en-US" altLang="zh-CN" dirty="0" err="1"/>
              <a:t>Utils</a:t>
            </a:r>
            <a:r>
              <a:rPr lang="zh-CN" altLang="en-US" dirty="0"/>
              <a:t>，它是 </a:t>
            </a:r>
            <a:r>
              <a:rPr lang="en-US" altLang="zh-CN" dirty="0"/>
              <a:t>Vue.js </a:t>
            </a:r>
            <a:r>
              <a:rPr lang="zh-CN" altLang="en-US" dirty="0"/>
              <a:t>官方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单元测试</a:t>
            </a:r>
            <a:r>
              <a:rPr lang="zh-CN" altLang="en-US" dirty="0"/>
              <a:t>实用工具库，为 </a:t>
            </a:r>
            <a:r>
              <a:rPr lang="en-US" altLang="zh-CN" dirty="0"/>
              <a:t>jest </a:t>
            </a:r>
            <a:r>
              <a:rPr lang="zh-CN" altLang="en-US" dirty="0"/>
              <a:t>和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个桥梁，暴露出一些接口，让我们更加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r>
              <a:rPr lang="zh-CN" altLang="en-US" dirty="0" smtClean="0"/>
              <a:t>便</a:t>
            </a:r>
            <a:r>
              <a:rPr lang="zh-CN" altLang="en-US" dirty="0"/>
              <a:t>的通过 </a:t>
            </a:r>
            <a:r>
              <a:rPr lang="en-US" altLang="zh-CN" dirty="0"/>
              <a:t>Jest </a:t>
            </a:r>
            <a:r>
              <a:rPr lang="zh-CN" altLang="en-US" dirty="0"/>
              <a:t>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应用编写单元测试</a:t>
            </a:r>
            <a:r>
              <a:rPr lang="zh-CN" altLang="en-US" dirty="0" smtClean="0"/>
              <a:t>。。</a:t>
            </a:r>
            <a:r>
              <a:rPr lang="zh-CN" altLang="en-US" dirty="0"/>
              <a:t> 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04" y="1315197"/>
            <a:ext cx="5342857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6197" y="1008625"/>
            <a:ext cx="1076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 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05" y="1193291"/>
            <a:ext cx="2980952" cy="13809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1117" y="3144033"/>
            <a:ext cx="40280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overage</a:t>
            </a:r>
            <a:r>
              <a:rPr lang="zh-CN" altLang="en-US" dirty="0" smtClean="0"/>
              <a:t>：测试覆盖率报告存放得目录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pecs</a:t>
            </a:r>
            <a:r>
              <a:rPr lang="zh-CN" altLang="en-US" dirty="0" smtClean="0"/>
              <a:t>：编写测试用例得目录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eslintrc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eslint</a:t>
            </a:r>
            <a:r>
              <a:rPr lang="zh-CN" altLang="en-US" dirty="0" smtClean="0"/>
              <a:t>相关配置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Jest.config.js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1394" y="868800"/>
            <a:ext cx="559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 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877" y="1479748"/>
            <a:ext cx="432538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394" y="983160"/>
            <a:ext cx="74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est.js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38835" y="1480382"/>
            <a:ext cx="601841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'@/components/test1.js'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dirty="0" smtClean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</a:rPr>
              <a:t>describe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'testAdd.js'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测试两数相加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测试两数相减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38835" y="949644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est1.specs.js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1394" y="868800"/>
            <a:ext cx="559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 </a:t>
            </a:r>
            <a:endParaRPr lang="zh-CN" alt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45" y="1167826"/>
            <a:ext cx="5542857" cy="119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7745" y="3142211"/>
            <a:ext cx="70818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Stmts</a:t>
            </a:r>
            <a:r>
              <a:rPr lang="en-US" altLang="zh-CN" dirty="0"/>
              <a:t>(statement coverage): </a:t>
            </a:r>
            <a:r>
              <a:rPr lang="zh-CN" altLang="en-US" dirty="0"/>
              <a:t>语句覆盖率，是否每个语句都执行</a:t>
            </a:r>
            <a:r>
              <a:rPr lang="zh-CN" altLang="en-US" dirty="0" smtClean="0"/>
              <a:t>了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%</a:t>
            </a:r>
            <a:r>
              <a:rPr lang="en-US" altLang="zh-CN" dirty="0"/>
              <a:t>Branch(branch coverage): </a:t>
            </a:r>
            <a:r>
              <a:rPr lang="zh-CN" altLang="en-US" dirty="0"/>
              <a:t>分支覆盖率，是否每个</a:t>
            </a:r>
            <a:r>
              <a:rPr lang="en-US" altLang="zh-CN" dirty="0"/>
              <a:t>if</a:t>
            </a:r>
            <a:r>
              <a:rPr lang="zh-CN" altLang="en-US" dirty="0"/>
              <a:t>代码块都执行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Funcs</a:t>
            </a:r>
            <a:r>
              <a:rPr lang="en-US" altLang="zh-CN" dirty="0"/>
              <a:t>(branch coverage): </a:t>
            </a:r>
            <a:r>
              <a:rPr lang="zh-CN" altLang="en-US" dirty="0"/>
              <a:t>函数覆盖率，是否每个函数都调用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%Lines(line coverage): </a:t>
            </a:r>
            <a:r>
              <a:rPr lang="zh-CN" altLang="en-US" dirty="0"/>
              <a:t>行覆盖率，是否每一行都执行</a:t>
            </a:r>
            <a:r>
              <a:rPr lang="zh-CN" altLang="en-US" dirty="0" smtClean="0"/>
              <a:t>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5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公司PPT宽-1120(1).potx" id="{3EFCB678-ED3F-476A-9F46-1ACE7337824D}" vid="{1C9BBADE-7DC1-46C0-AFA7-9EDC2A3B0E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工作总结 王宇</Template>
  <TotalTime>3184</TotalTime>
  <Words>501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华文楷体</vt:lpstr>
      <vt:lpstr>楷体</vt:lpstr>
      <vt:lpstr>宋体</vt:lpstr>
      <vt:lpstr>Arial</vt:lpstr>
      <vt:lpstr>Calibri</vt:lpstr>
      <vt:lpstr>Calibri Light</vt:lpstr>
      <vt:lpstr>Consolas</vt:lpstr>
      <vt:lpstr>Times New Roman</vt:lpstr>
      <vt:lpstr>自定义设计方案</vt:lpstr>
      <vt:lpstr>vue-jest单元测试</vt:lpstr>
      <vt:lpstr>目录</vt:lpstr>
      <vt:lpstr>1、为什么要做单元测试</vt:lpstr>
      <vt:lpstr>2、Jest是什么</vt:lpstr>
      <vt:lpstr>3、测试流程</vt:lpstr>
      <vt:lpstr>4、Jest安装及使用</vt:lpstr>
      <vt:lpstr>4、Jest安装及使用</vt:lpstr>
      <vt:lpstr>4、Jest安装及使用</vt:lpstr>
      <vt:lpstr>4、Jest安装及使用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Administrator</dc:creator>
  <cp:lastModifiedBy>Windows 用户</cp:lastModifiedBy>
  <cp:revision>152</cp:revision>
  <dcterms:created xsi:type="dcterms:W3CDTF">2017-03-17T03:02:41Z</dcterms:created>
  <dcterms:modified xsi:type="dcterms:W3CDTF">2021-05-12T12:27:26Z</dcterms:modified>
</cp:coreProperties>
</file>