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sldIdLst>
    <p:sldId id="256" r:id="rId2"/>
    <p:sldId id="260" r:id="rId3"/>
    <p:sldId id="261" r:id="rId4"/>
    <p:sldId id="258" r:id="rId5"/>
    <p:sldId id="259"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884"/>
  </p:normalViewPr>
  <p:slideViewPr>
    <p:cSldViewPr snapToGrid="0">
      <p:cViewPr varScale="1">
        <p:scale>
          <a:sx n="90" d="100"/>
          <a:sy n="90" d="100"/>
        </p:scale>
        <p:origin x="232"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DA578-6AB8-B44E-AC9A-FE3F6A99268E}"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58B64D10-24B3-B248-9173-77034C944AB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4937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A578-6AB8-B44E-AC9A-FE3F6A99268E}"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64D10-24B3-B248-9173-77034C944AB5}" type="slidenum">
              <a:rPr lang="en-US" smtClean="0"/>
              <a:t>‹#›</a:t>
            </a:fld>
            <a:endParaRPr lang="en-US"/>
          </a:p>
        </p:txBody>
      </p:sp>
    </p:spTree>
    <p:extLst>
      <p:ext uri="{BB962C8B-B14F-4D97-AF65-F5344CB8AC3E}">
        <p14:creationId xmlns:p14="http://schemas.microsoft.com/office/powerpoint/2010/main" val="328459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A578-6AB8-B44E-AC9A-FE3F6A99268E}"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64D10-24B3-B248-9173-77034C944AB5}" type="slidenum">
              <a:rPr lang="en-US" smtClean="0"/>
              <a:t>‹#›</a:t>
            </a:fld>
            <a:endParaRPr lang="en-US"/>
          </a:p>
        </p:txBody>
      </p:sp>
    </p:spTree>
    <p:extLst>
      <p:ext uri="{BB962C8B-B14F-4D97-AF65-F5344CB8AC3E}">
        <p14:creationId xmlns:p14="http://schemas.microsoft.com/office/powerpoint/2010/main" val="306605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DA578-6AB8-B44E-AC9A-FE3F6A99268E}"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64D10-24B3-B248-9173-77034C944AB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585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DA578-6AB8-B44E-AC9A-FE3F6A99268E}" type="datetimeFigureOut">
              <a:rPr lang="en-US" smtClean="0"/>
              <a:t>11/21/22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64D10-24B3-B248-9173-77034C944AB5}" type="slidenum">
              <a:rPr lang="en-US" smtClean="0"/>
              <a:t>‹#›</a:t>
            </a:fld>
            <a:endParaRPr lang="en-US"/>
          </a:p>
        </p:txBody>
      </p:sp>
    </p:spTree>
    <p:extLst>
      <p:ext uri="{BB962C8B-B14F-4D97-AF65-F5344CB8AC3E}">
        <p14:creationId xmlns:p14="http://schemas.microsoft.com/office/powerpoint/2010/main" val="5751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6DA578-6AB8-B44E-AC9A-FE3F6A99268E}" type="datetimeFigureOut">
              <a:rPr lang="en-US" smtClean="0"/>
              <a:t>11/21/22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64D10-24B3-B248-9173-77034C944AB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37306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DA578-6AB8-B44E-AC9A-FE3F6A99268E}" type="datetimeFigureOut">
              <a:rPr lang="en-US" smtClean="0"/>
              <a:t>11/21/22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64D10-24B3-B248-9173-77034C944AB5}" type="slidenum">
              <a:rPr lang="en-US" smtClean="0"/>
              <a:t>‹#›</a:t>
            </a:fld>
            <a:endParaRPr lang="en-US"/>
          </a:p>
        </p:txBody>
      </p:sp>
    </p:spTree>
    <p:extLst>
      <p:ext uri="{BB962C8B-B14F-4D97-AF65-F5344CB8AC3E}">
        <p14:creationId xmlns:p14="http://schemas.microsoft.com/office/powerpoint/2010/main" val="2244261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6DA578-6AB8-B44E-AC9A-FE3F6A99268E}" type="datetimeFigureOut">
              <a:rPr lang="en-US" smtClean="0"/>
              <a:t>11/21/22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64D10-24B3-B248-9173-77034C944AB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2051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6DA578-6AB8-B44E-AC9A-FE3F6A99268E}" type="datetimeFigureOut">
              <a:rPr lang="en-US" smtClean="0"/>
              <a:t>11/21/22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64D10-24B3-B248-9173-77034C944AB5}" type="slidenum">
              <a:rPr lang="en-US" smtClean="0"/>
              <a:t>‹#›</a:t>
            </a:fld>
            <a:endParaRPr lang="en-US"/>
          </a:p>
        </p:txBody>
      </p:sp>
    </p:spTree>
    <p:extLst>
      <p:ext uri="{BB962C8B-B14F-4D97-AF65-F5344CB8AC3E}">
        <p14:creationId xmlns:p14="http://schemas.microsoft.com/office/powerpoint/2010/main" val="163345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6DA578-6AB8-B44E-AC9A-FE3F6A99268E}" type="datetimeFigureOut">
              <a:rPr lang="en-US" smtClean="0"/>
              <a:t>11/21/22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64D10-24B3-B248-9173-77034C944AB5}" type="slidenum">
              <a:rPr lang="en-US" smtClean="0"/>
              <a:t>‹#›</a:t>
            </a:fld>
            <a:endParaRPr lang="en-US"/>
          </a:p>
        </p:txBody>
      </p:sp>
    </p:spTree>
    <p:extLst>
      <p:ext uri="{BB962C8B-B14F-4D97-AF65-F5344CB8AC3E}">
        <p14:creationId xmlns:p14="http://schemas.microsoft.com/office/powerpoint/2010/main" val="312069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6DA578-6AB8-B44E-AC9A-FE3F6A99268E}" type="datetimeFigureOut">
              <a:rPr lang="en-US" smtClean="0"/>
              <a:t>11/21/22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64D10-24B3-B248-9173-77034C944AB5}" type="slidenum">
              <a:rPr lang="en-US" smtClean="0"/>
              <a:t>‹#›</a:t>
            </a:fld>
            <a:endParaRPr lang="en-US"/>
          </a:p>
        </p:txBody>
      </p:sp>
    </p:spTree>
    <p:extLst>
      <p:ext uri="{BB962C8B-B14F-4D97-AF65-F5344CB8AC3E}">
        <p14:creationId xmlns:p14="http://schemas.microsoft.com/office/powerpoint/2010/main" val="354650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6DA578-6AB8-B44E-AC9A-FE3F6A99268E}" type="datetimeFigureOut">
              <a:rPr lang="en-US" smtClean="0"/>
              <a:t>11/21/22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8B64D10-24B3-B248-9173-77034C944AB5}"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294910"/>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BFA2-B944-DF60-8656-C1BE2EC7CE7C}"/>
              </a:ext>
            </a:extLst>
          </p:cNvPr>
          <p:cNvSpPr>
            <a:spLocks noGrp="1"/>
          </p:cNvSpPr>
          <p:nvPr>
            <p:ph type="ctrTitle"/>
          </p:nvPr>
        </p:nvSpPr>
        <p:spPr>
          <a:effectLst>
            <a:glow rad="480046">
              <a:schemeClr val="accent1">
                <a:alpha val="40000"/>
              </a:schemeClr>
            </a:glow>
            <a:softEdge rad="0"/>
          </a:effectLst>
        </p:spPr>
        <p:txBody>
          <a:bodyPr/>
          <a:lstStyle/>
          <a:p>
            <a:r>
              <a:rPr lang="en-US" dirty="0" err="1">
                <a:effectLst>
                  <a:glow rad="292265">
                    <a:schemeClr val="accent1">
                      <a:alpha val="40000"/>
                    </a:schemeClr>
                  </a:glow>
                </a:effectLst>
              </a:rPr>
              <a:t>Rockbuster</a:t>
            </a:r>
            <a:r>
              <a:rPr lang="en-US" dirty="0">
                <a:effectLst>
                  <a:glow rad="292265">
                    <a:schemeClr val="accent1">
                      <a:alpha val="40000"/>
                    </a:schemeClr>
                  </a:glow>
                </a:effectLst>
              </a:rPr>
              <a:t> Stealth </a:t>
            </a:r>
          </a:p>
        </p:txBody>
      </p:sp>
      <p:sp>
        <p:nvSpPr>
          <p:cNvPr id="3" name="Subtitle 2">
            <a:extLst>
              <a:ext uri="{FF2B5EF4-FFF2-40B4-BE49-F238E27FC236}">
                <a16:creationId xmlns:a16="http://schemas.microsoft.com/office/drawing/2014/main" id="{E007549B-6A00-8040-6BD1-058CE46FE863}"/>
              </a:ext>
            </a:extLst>
          </p:cNvPr>
          <p:cNvSpPr>
            <a:spLocks noGrp="1"/>
          </p:cNvSpPr>
          <p:nvPr>
            <p:ph type="subTitle" idx="1"/>
          </p:nvPr>
        </p:nvSpPr>
        <p:spPr/>
        <p:txBody>
          <a:bodyPr/>
          <a:lstStyle/>
          <a:p>
            <a:r>
              <a:rPr lang="en-US" dirty="0">
                <a:effectLst>
                  <a:glow rad="755302">
                    <a:schemeClr val="accent1">
                      <a:alpha val="40000"/>
                    </a:schemeClr>
                  </a:glow>
                </a:effectLst>
              </a:rPr>
              <a:t>Analytics Presentation</a:t>
            </a:r>
          </a:p>
          <a:p>
            <a:endParaRPr lang="en-US" dirty="0"/>
          </a:p>
        </p:txBody>
      </p:sp>
    </p:spTree>
    <p:extLst>
      <p:ext uri="{BB962C8B-B14F-4D97-AF65-F5344CB8AC3E}">
        <p14:creationId xmlns:p14="http://schemas.microsoft.com/office/powerpoint/2010/main" val="383287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CFEC-9E97-C37F-59E8-CDE2630C9225}"/>
              </a:ext>
            </a:extLst>
          </p:cNvPr>
          <p:cNvSpPr>
            <a:spLocks noGrp="1"/>
          </p:cNvSpPr>
          <p:nvPr>
            <p:ph type="title"/>
          </p:nvPr>
        </p:nvSpPr>
        <p:spPr/>
        <p:txBody>
          <a:bodyPr/>
          <a:lstStyle/>
          <a:p>
            <a:r>
              <a:rPr lang="en-US" dirty="0"/>
              <a:t>RENTALS at-a-glance</a:t>
            </a:r>
          </a:p>
        </p:txBody>
      </p:sp>
      <p:pic>
        <p:nvPicPr>
          <p:cNvPr id="5" name="Content Placeholder 4">
            <a:extLst>
              <a:ext uri="{FF2B5EF4-FFF2-40B4-BE49-F238E27FC236}">
                <a16:creationId xmlns:a16="http://schemas.microsoft.com/office/drawing/2014/main" id="{0AC733E3-49FE-3872-7EBF-A146B128EEA3}"/>
              </a:ext>
            </a:extLst>
          </p:cNvPr>
          <p:cNvPicPr>
            <a:picLocks noGrp="1" noChangeAspect="1"/>
          </p:cNvPicPr>
          <p:nvPr>
            <p:ph idx="1"/>
          </p:nvPr>
        </p:nvPicPr>
        <p:blipFill>
          <a:blip r:embed="rId2"/>
          <a:stretch>
            <a:fillRect/>
          </a:stretch>
        </p:blipFill>
        <p:spPr>
          <a:xfrm>
            <a:off x="1146868" y="1613017"/>
            <a:ext cx="2247900" cy="2578100"/>
          </a:xfrm>
          <a:effectLst>
            <a:glow rad="481033">
              <a:schemeClr val="accent1">
                <a:alpha val="40000"/>
              </a:schemeClr>
            </a:glow>
            <a:softEdge rad="76641"/>
          </a:effectLst>
        </p:spPr>
      </p:pic>
      <p:sp>
        <p:nvSpPr>
          <p:cNvPr id="6" name="TextBox 5">
            <a:extLst>
              <a:ext uri="{FF2B5EF4-FFF2-40B4-BE49-F238E27FC236}">
                <a16:creationId xmlns:a16="http://schemas.microsoft.com/office/drawing/2014/main" id="{C066D292-0DFC-B11E-082B-F823EE0F65E5}"/>
              </a:ext>
            </a:extLst>
          </p:cNvPr>
          <p:cNvSpPr txBox="1"/>
          <p:nvPr/>
        </p:nvSpPr>
        <p:spPr>
          <a:xfrm>
            <a:off x="6625325" y="1597386"/>
            <a:ext cx="4450898" cy="369332"/>
          </a:xfrm>
          <a:prstGeom prst="rect">
            <a:avLst/>
          </a:prstGeom>
          <a:noFill/>
        </p:spPr>
        <p:txBody>
          <a:bodyPr wrap="square" rtlCol="0">
            <a:spAutoFit/>
          </a:bodyPr>
          <a:lstStyle/>
          <a:p>
            <a:r>
              <a:rPr lang="en-US" dirty="0"/>
              <a:t>Average Rental Duration is about 5 days. </a:t>
            </a:r>
          </a:p>
        </p:txBody>
      </p:sp>
      <p:pic>
        <p:nvPicPr>
          <p:cNvPr id="8" name="Picture 7">
            <a:extLst>
              <a:ext uri="{FF2B5EF4-FFF2-40B4-BE49-F238E27FC236}">
                <a16:creationId xmlns:a16="http://schemas.microsoft.com/office/drawing/2014/main" id="{F1F42561-4E74-A748-A0E4-FA7AA51A924E}"/>
              </a:ext>
            </a:extLst>
          </p:cNvPr>
          <p:cNvPicPr>
            <a:picLocks noChangeAspect="1"/>
          </p:cNvPicPr>
          <p:nvPr/>
        </p:nvPicPr>
        <p:blipFill>
          <a:blip r:embed="rId3"/>
          <a:stretch>
            <a:fillRect/>
          </a:stretch>
        </p:blipFill>
        <p:spPr>
          <a:xfrm>
            <a:off x="4177727" y="1597386"/>
            <a:ext cx="2247900" cy="2593731"/>
          </a:xfrm>
          <a:prstGeom prst="rect">
            <a:avLst/>
          </a:prstGeom>
          <a:effectLst>
            <a:glow rad="172974">
              <a:schemeClr val="accent1">
                <a:alpha val="40000"/>
              </a:schemeClr>
            </a:glow>
            <a:softEdge rad="64137"/>
          </a:effectLst>
        </p:spPr>
      </p:pic>
      <p:sp>
        <p:nvSpPr>
          <p:cNvPr id="9" name="TextBox 8">
            <a:extLst>
              <a:ext uri="{FF2B5EF4-FFF2-40B4-BE49-F238E27FC236}">
                <a16:creationId xmlns:a16="http://schemas.microsoft.com/office/drawing/2014/main" id="{E8ADC9AF-884C-EFB1-C2EC-81C13CCD344C}"/>
              </a:ext>
            </a:extLst>
          </p:cNvPr>
          <p:cNvSpPr txBox="1"/>
          <p:nvPr/>
        </p:nvSpPr>
        <p:spPr>
          <a:xfrm>
            <a:off x="6590973" y="2266388"/>
            <a:ext cx="4707379" cy="369332"/>
          </a:xfrm>
          <a:prstGeom prst="rect">
            <a:avLst/>
          </a:prstGeom>
          <a:noFill/>
        </p:spPr>
        <p:txBody>
          <a:bodyPr wrap="none" rtlCol="0">
            <a:spAutoFit/>
          </a:bodyPr>
          <a:lstStyle/>
          <a:p>
            <a:r>
              <a:rPr lang="en-US" dirty="0"/>
              <a:t>Average Replacement Cost is about $20.00.</a:t>
            </a:r>
          </a:p>
        </p:txBody>
      </p:sp>
      <p:pic>
        <p:nvPicPr>
          <p:cNvPr id="10" name="Content Placeholder 4">
            <a:extLst>
              <a:ext uri="{FF2B5EF4-FFF2-40B4-BE49-F238E27FC236}">
                <a16:creationId xmlns:a16="http://schemas.microsoft.com/office/drawing/2014/main" id="{014F4FBF-799B-B6BA-AE93-57027A6262A8}"/>
              </a:ext>
            </a:extLst>
          </p:cNvPr>
          <p:cNvPicPr>
            <a:picLocks noChangeAspect="1"/>
          </p:cNvPicPr>
          <p:nvPr/>
        </p:nvPicPr>
        <p:blipFill>
          <a:blip r:embed="rId4"/>
          <a:stretch>
            <a:fillRect/>
          </a:stretch>
        </p:blipFill>
        <p:spPr>
          <a:xfrm>
            <a:off x="1684848" y="4674029"/>
            <a:ext cx="8365102" cy="1996217"/>
          </a:xfrm>
          <a:prstGeom prst="rect">
            <a:avLst/>
          </a:prstGeom>
          <a:effectLst>
            <a:glow rad="273723">
              <a:schemeClr val="accent1">
                <a:alpha val="40000"/>
              </a:schemeClr>
            </a:glow>
            <a:softEdge rad="70595"/>
          </a:effectLst>
        </p:spPr>
      </p:pic>
    </p:spTree>
    <p:extLst>
      <p:ext uri="{BB962C8B-B14F-4D97-AF65-F5344CB8AC3E}">
        <p14:creationId xmlns:p14="http://schemas.microsoft.com/office/powerpoint/2010/main" val="335248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5344-12D4-AE10-E6AA-BBAEC2C26757}"/>
              </a:ext>
            </a:extLst>
          </p:cNvPr>
          <p:cNvSpPr>
            <a:spLocks noGrp="1"/>
          </p:cNvSpPr>
          <p:nvPr>
            <p:ph type="title"/>
          </p:nvPr>
        </p:nvSpPr>
        <p:spPr>
          <a:xfrm>
            <a:off x="2611808" y="494396"/>
            <a:ext cx="7958331" cy="805768"/>
          </a:xfrm>
        </p:spPr>
        <p:txBody>
          <a:bodyPr/>
          <a:lstStyle/>
          <a:p>
            <a:r>
              <a:rPr lang="en-US" dirty="0"/>
              <a:t>RENTAL RATES</a:t>
            </a:r>
          </a:p>
        </p:txBody>
      </p:sp>
      <p:pic>
        <p:nvPicPr>
          <p:cNvPr id="11" name="Picture 10">
            <a:extLst>
              <a:ext uri="{FF2B5EF4-FFF2-40B4-BE49-F238E27FC236}">
                <a16:creationId xmlns:a16="http://schemas.microsoft.com/office/drawing/2014/main" id="{613FEE5E-350B-7ECC-23AF-D5FD494F3ACC}"/>
              </a:ext>
            </a:extLst>
          </p:cNvPr>
          <p:cNvPicPr>
            <a:picLocks noChangeAspect="1"/>
          </p:cNvPicPr>
          <p:nvPr/>
        </p:nvPicPr>
        <p:blipFill>
          <a:blip r:embed="rId2"/>
          <a:stretch>
            <a:fillRect/>
          </a:stretch>
        </p:blipFill>
        <p:spPr>
          <a:xfrm>
            <a:off x="1414462" y="1300164"/>
            <a:ext cx="5583237" cy="5222676"/>
          </a:xfrm>
          <a:prstGeom prst="rect">
            <a:avLst/>
          </a:prstGeom>
          <a:effectLst>
            <a:glow rad="433499">
              <a:schemeClr val="accent1">
                <a:alpha val="40000"/>
              </a:schemeClr>
            </a:glow>
            <a:softEdge rad="42674"/>
          </a:effectLst>
        </p:spPr>
      </p:pic>
      <p:sp>
        <p:nvSpPr>
          <p:cNvPr id="12" name="TextBox 11">
            <a:extLst>
              <a:ext uri="{FF2B5EF4-FFF2-40B4-BE49-F238E27FC236}">
                <a16:creationId xmlns:a16="http://schemas.microsoft.com/office/drawing/2014/main" id="{499E35C2-6A54-85E3-8E57-2578EB609F95}"/>
              </a:ext>
            </a:extLst>
          </p:cNvPr>
          <p:cNvSpPr txBox="1"/>
          <p:nvPr/>
        </p:nvSpPr>
        <p:spPr>
          <a:xfrm>
            <a:off x="7391034" y="1514475"/>
            <a:ext cx="4070345" cy="3693319"/>
          </a:xfrm>
          <a:prstGeom prst="rect">
            <a:avLst/>
          </a:prstGeom>
          <a:noFill/>
        </p:spPr>
        <p:txBody>
          <a:bodyPr wrap="none" rtlCol="0">
            <a:spAutoFit/>
          </a:bodyPr>
          <a:lstStyle/>
          <a:p>
            <a:r>
              <a:rPr lang="en-US" dirty="0"/>
              <a:t>We see here that Sports, Sci-Fi, and</a:t>
            </a:r>
          </a:p>
          <a:p>
            <a:r>
              <a:rPr lang="en-US" dirty="0"/>
              <a:t> Animation films are the highest </a:t>
            </a:r>
          </a:p>
          <a:p>
            <a:r>
              <a:rPr lang="en-US" dirty="0"/>
              <a:t>earning categories. </a:t>
            </a:r>
          </a:p>
          <a:p>
            <a:endParaRPr lang="en-US" dirty="0"/>
          </a:p>
          <a:p>
            <a:r>
              <a:rPr lang="en-US" dirty="0"/>
              <a:t>Interestingly, Comedy and New Films </a:t>
            </a:r>
          </a:p>
          <a:p>
            <a:r>
              <a:rPr lang="en-US" dirty="0"/>
              <a:t>account for a large share of the </a:t>
            </a:r>
          </a:p>
          <a:p>
            <a:r>
              <a:rPr lang="en-US" dirty="0"/>
              <a:t>total revenue, but do not have very </a:t>
            </a:r>
          </a:p>
          <a:p>
            <a:r>
              <a:rPr lang="en-US" dirty="0"/>
              <a:t>high counts in inventory. </a:t>
            </a:r>
          </a:p>
          <a:p>
            <a:endParaRPr lang="en-US" dirty="0"/>
          </a:p>
          <a:p>
            <a:r>
              <a:rPr lang="en-US" dirty="0"/>
              <a:t>It might be worth buying more films in </a:t>
            </a:r>
          </a:p>
          <a:p>
            <a:r>
              <a:rPr lang="en-US" dirty="0"/>
              <a:t>these categories as they are reliably </a:t>
            </a:r>
          </a:p>
          <a:p>
            <a:r>
              <a:rPr lang="en-US" dirty="0"/>
              <a:t>popular. </a:t>
            </a:r>
          </a:p>
          <a:p>
            <a:endParaRPr lang="en-US" dirty="0"/>
          </a:p>
        </p:txBody>
      </p:sp>
    </p:spTree>
    <p:extLst>
      <p:ext uri="{BB962C8B-B14F-4D97-AF65-F5344CB8AC3E}">
        <p14:creationId xmlns:p14="http://schemas.microsoft.com/office/powerpoint/2010/main" val="271817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645"/>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7F6589-A399-3FF9-4D6D-B49D2FA307DA}"/>
              </a:ext>
            </a:extLst>
          </p:cNvPr>
          <p:cNvPicPr>
            <a:picLocks noChangeAspect="1"/>
          </p:cNvPicPr>
          <p:nvPr/>
        </p:nvPicPr>
        <p:blipFill>
          <a:blip r:embed="rId3"/>
          <a:stretch>
            <a:fillRect/>
          </a:stretch>
        </p:blipFill>
        <p:spPr>
          <a:xfrm>
            <a:off x="1014413" y="1168149"/>
            <a:ext cx="10244137" cy="5452254"/>
          </a:xfrm>
          <a:prstGeom prst="rect">
            <a:avLst/>
          </a:prstGeom>
          <a:effectLst>
            <a:glow rad="694176">
              <a:schemeClr val="accent1">
                <a:alpha val="40000"/>
              </a:schemeClr>
            </a:glow>
            <a:softEdge rad="127313"/>
          </a:effectLst>
        </p:spPr>
      </p:pic>
      <p:sp>
        <p:nvSpPr>
          <p:cNvPr id="7" name="TextBox 6">
            <a:extLst>
              <a:ext uri="{FF2B5EF4-FFF2-40B4-BE49-F238E27FC236}">
                <a16:creationId xmlns:a16="http://schemas.microsoft.com/office/drawing/2014/main" id="{0096D7A3-2D37-3D58-73E1-26A9776E7A13}"/>
              </a:ext>
            </a:extLst>
          </p:cNvPr>
          <p:cNvSpPr txBox="1"/>
          <p:nvPr/>
        </p:nvSpPr>
        <p:spPr>
          <a:xfrm>
            <a:off x="2085975" y="342900"/>
            <a:ext cx="7757573" cy="461665"/>
          </a:xfrm>
          <a:prstGeom prst="rect">
            <a:avLst/>
          </a:prstGeom>
          <a:noFill/>
          <a:effectLst>
            <a:glow>
              <a:schemeClr val="accent1"/>
            </a:glow>
            <a:reflection endPos="0" dist="138072" dir="5400000" sy="-100000" algn="bl" rotWithShape="0"/>
          </a:effectLst>
          <a:scene3d>
            <a:camera prst="orthographicFront"/>
            <a:lightRig rig="freezing" dir="t"/>
          </a:scene3d>
          <a:sp3d>
            <a:bevelT w="165100" prst="coolSlant"/>
            <a:bevelB w="139700" prst="cross"/>
          </a:sp3d>
        </p:spPr>
        <p:txBody>
          <a:bodyPr wrap="none" rtlCol="0">
            <a:spAutoFit/>
          </a:bodyPr>
          <a:lstStyle/>
          <a:p>
            <a:r>
              <a:rPr lang="en-US" sz="2400" dirty="0"/>
              <a:t>LOCATING OUR CUSTOMERS ACROSS THE GLOBE</a:t>
            </a:r>
          </a:p>
        </p:txBody>
      </p:sp>
    </p:spTree>
    <p:extLst>
      <p:ext uri="{BB962C8B-B14F-4D97-AF65-F5344CB8AC3E}">
        <p14:creationId xmlns:p14="http://schemas.microsoft.com/office/powerpoint/2010/main" val="375152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917518-7EDD-8977-1218-1533DACA8F9F}"/>
              </a:ext>
            </a:extLst>
          </p:cNvPr>
          <p:cNvPicPr>
            <a:picLocks noChangeAspect="1"/>
          </p:cNvPicPr>
          <p:nvPr/>
        </p:nvPicPr>
        <p:blipFill>
          <a:blip r:embed="rId2"/>
          <a:stretch>
            <a:fillRect/>
          </a:stretch>
        </p:blipFill>
        <p:spPr>
          <a:xfrm>
            <a:off x="1009649" y="652935"/>
            <a:ext cx="5086351" cy="5776440"/>
          </a:xfrm>
          <a:prstGeom prst="rect">
            <a:avLst/>
          </a:prstGeom>
          <a:effectLst>
            <a:glow rad="926151">
              <a:schemeClr val="accent1">
                <a:alpha val="40000"/>
              </a:schemeClr>
            </a:glow>
            <a:outerShdw blurRad="50800" dist="50800" dir="5400000" algn="ctr" rotWithShape="0">
              <a:srgbClr val="000000"/>
            </a:outerShdw>
            <a:softEdge rad="209843"/>
          </a:effectLst>
        </p:spPr>
      </p:pic>
      <p:sp>
        <p:nvSpPr>
          <p:cNvPr id="10" name="TextBox 9">
            <a:extLst>
              <a:ext uri="{FF2B5EF4-FFF2-40B4-BE49-F238E27FC236}">
                <a16:creationId xmlns:a16="http://schemas.microsoft.com/office/drawing/2014/main" id="{B496FE19-457D-7EE9-5B3D-1A62D40476E3}"/>
              </a:ext>
            </a:extLst>
          </p:cNvPr>
          <p:cNvSpPr txBox="1"/>
          <p:nvPr/>
        </p:nvSpPr>
        <p:spPr>
          <a:xfrm>
            <a:off x="6858000" y="1685925"/>
            <a:ext cx="4324351" cy="1754326"/>
          </a:xfrm>
          <a:prstGeom prst="rect">
            <a:avLst/>
          </a:prstGeom>
          <a:noFill/>
        </p:spPr>
        <p:txBody>
          <a:bodyPr wrap="square" rtlCol="0">
            <a:spAutoFit/>
          </a:bodyPr>
          <a:lstStyle/>
          <a:p>
            <a:r>
              <a:rPr lang="en-US" dirty="0"/>
              <a:t>As we can see here and in the </a:t>
            </a:r>
          </a:p>
          <a:p>
            <a:r>
              <a:rPr lang="en-US" dirty="0"/>
              <a:t>Map on the previous page, there are high volumes of customers in the most populous countries of the world, with markets in India and China being particularly important.</a:t>
            </a:r>
          </a:p>
        </p:txBody>
      </p:sp>
      <p:sp>
        <p:nvSpPr>
          <p:cNvPr id="11" name="TextBox 10">
            <a:extLst>
              <a:ext uri="{FF2B5EF4-FFF2-40B4-BE49-F238E27FC236}">
                <a16:creationId xmlns:a16="http://schemas.microsoft.com/office/drawing/2014/main" id="{78CA8041-120A-47ED-D529-17FDE115C90E}"/>
              </a:ext>
            </a:extLst>
          </p:cNvPr>
          <p:cNvSpPr txBox="1"/>
          <p:nvPr/>
        </p:nvSpPr>
        <p:spPr>
          <a:xfrm>
            <a:off x="6200776" y="237436"/>
            <a:ext cx="5382499" cy="830997"/>
          </a:xfrm>
          <a:prstGeom prst="rect">
            <a:avLst/>
          </a:prstGeom>
          <a:noFill/>
        </p:spPr>
        <p:txBody>
          <a:bodyPr wrap="none" rtlCol="0">
            <a:spAutoFit/>
          </a:bodyPr>
          <a:lstStyle/>
          <a:p>
            <a:r>
              <a:rPr lang="en-US" sz="2400" dirty="0"/>
              <a:t>TOP 10 COUNTRIES by CUSTOMER</a:t>
            </a:r>
          </a:p>
          <a:p>
            <a:r>
              <a:rPr lang="en-US" sz="2400" dirty="0"/>
              <a:t>COUNT </a:t>
            </a:r>
          </a:p>
        </p:txBody>
      </p:sp>
    </p:spTree>
    <p:extLst>
      <p:ext uri="{BB962C8B-B14F-4D97-AF65-F5344CB8AC3E}">
        <p14:creationId xmlns:p14="http://schemas.microsoft.com/office/powerpoint/2010/main" val="375793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12BF-2741-36C1-9527-544E450415BE}"/>
              </a:ext>
            </a:extLst>
          </p:cNvPr>
          <p:cNvSpPr>
            <a:spLocks noGrp="1"/>
          </p:cNvSpPr>
          <p:nvPr>
            <p:ph type="title"/>
          </p:nvPr>
        </p:nvSpPr>
        <p:spPr>
          <a:xfrm>
            <a:off x="2783258" y="393718"/>
            <a:ext cx="7958331" cy="1077229"/>
          </a:xfrm>
        </p:spPr>
        <p:txBody>
          <a:bodyPr/>
          <a:lstStyle/>
          <a:p>
            <a:r>
              <a:rPr lang="en-US" dirty="0"/>
              <a:t>TOP CUSTOMERS at-a-glance</a:t>
            </a:r>
          </a:p>
        </p:txBody>
      </p:sp>
      <p:sp>
        <p:nvSpPr>
          <p:cNvPr id="5" name="TextBox 4">
            <a:extLst>
              <a:ext uri="{FF2B5EF4-FFF2-40B4-BE49-F238E27FC236}">
                <a16:creationId xmlns:a16="http://schemas.microsoft.com/office/drawing/2014/main" id="{C4F3E139-D738-F382-5D08-34C4C7FBC882}"/>
              </a:ext>
            </a:extLst>
          </p:cNvPr>
          <p:cNvSpPr txBox="1"/>
          <p:nvPr/>
        </p:nvSpPr>
        <p:spPr>
          <a:xfrm>
            <a:off x="8843963" y="1985964"/>
            <a:ext cx="2228850" cy="2308324"/>
          </a:xfrm>
          <a:prstGeom prst="rect">
            <a:avLst/>
          </a:prstGeom>
          <a:noFill/>
        </p:spPr>
        <p:txBody>
          <a:bodyPr wrap="square" rtlCol="0">
            <a:spAutoFit/>
          </a:bodyPr>
          <a:lstStyle/>
          <a:p>
            <a:r>
              <a:rPr lang="en-US" dirty="0" err="1"/>
              <a:t>Rockbuster’s</a:t>
            </a:r>
            <a:r>
              <a:rPr lang="en-US" dirty="0"/>
              <a:t> top 5 customers</a:t>
            </a:r>
          </a:p>
          <a:p>
            <a:r>
              <a:rPr lang="en-US" dirty="0"/>
              <a:t>from the top 10 countries are shown here. Average spending for all customers is about $107.00</a:t>
            </a:r>
          </a:p>
        </p:txBody>
      </p:sp>
      <p:pic>
        <p:nvPicPr>
          <p:cNvPr id="7" name="Picture 6">
            <a:extLst>
              <a:ext uri="{FF2B5EF4-FFF2-40B4-BE49-F238E27FC236}">
                <a16:creationId xmlns:a16="http://schemas.microsoft.com/office/drawing/2014/main" id="{5180B919-C90D-8975-0926-431FA7A9F7B5}"/>
              </a:ext>
            </a:extLst>
          </p:cNvPr>
          <p:cNvPicPr>
            <a:picLocks noChangeAspect="1"/>
          </p:cNvPicPr>
          <p:nvPr/>
        </p:nvPicPr>
        <p:blipFill>
          <a:blip r:embed="rId2"/>
          <a:stretch>
            <a:fillRect/>
          </a:stretch>
        </p:blipFill>
        <p:spPr>
          <a:xfrm>
            <a:off x="1119187" y="1470947"/>
            <a:ext cx="7412394" cy="4201191"/>
          </a:xfrm>
          <a:prstGeom prst="rect">
            <a:avLst/>
          </a:prstGeom>
          <a:effectLst>
            <a:glow rad="445952">
              <a:schemeClr val="accent1">
                <a:alpha val="40000"/>
              </a:schemeClr>
            </a:glow>
            <a:softEdge rad="62517"/>
          </a:effectLst>
        </p:spPr>
      </p:pic>
    </p:spTree>
    <p:extLst>
      <p:ext uri="{BB962C8B-B14F-4D97-AF65-F5344CB8AC3E}">
        <p14:creationId xmlns:p14="http://schemas.microsoft.com/office/powerpoint/2010/main" val="156692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B637-72E9-634D-02BF-F0FD34B5BC8C}"/>
              </a:ext>
            </a:extLst>
          </p:cNvPr>
          <p:cNvSpPr>
            <a:spLocks noGrp="1"/>
          </p:cNvSpPr>
          <p:nvPr>
            <p:ph type="title"/>
          </p:nvPr>
        </p:nvSpPr>
        <p:spPr>
          <a:xfrm>
            <a:off x="3097583" y="636606"/>
            <a:ext cx="7958331" cy="1077229"/>
          </a:xfrm>
        </p:spPr>
        <p:txBody>
          <a:bodyPr/>
          <a:lstStyle/>
          <a:p>
            <a:r>
              <a:rPr lang="en-US" dirty="0"/>
              <a:t>INSIGHTS and RECOMMENDATIONS</a:t>
            </a:r>
          </a:p>
        </p:txBody>
      </p:sp>
      <p:sp>
        <p:nvSpPr>
          <p:cNvPr id="3" name="TextBox 2">
            <a:extLst>
              <a:ext uri="{FF2B5EF4-FFF2-40B4-BE49-F238E27FC236}">
                <a16:creationId xmlns:a16="http://schemas.microsoft.com/office/drawing/2014/main" id="{44840074-A5B5-07AC-AD30-41B39DA8125B}"/>
              </a:ext>
            </a:extLst>
          </p:cNvPr>
          <p:cNvSpPr txBox="1"/>
          <p:nvPr/>
        </p:nvSpPr>
        <p:spPr>
          <a:xfrm>
            <a:off x="1571626" y="2000250"/>
            <a:ext cx="9786938" cy="3416320"/>
          </a:xfrm>
          <a:prstGeom prst="rect">
            <a:avLst/>
          </a:prstGeom>
          <a:noFill/>
        </p:spPr>
        <p:txBody>
          <a:bodyPr wrap="square" rtlCol="0">
            <a:spAutoFit/>
          </a:bodyPr>
          <a:lstStyle/>
          <a:p>
            <a:r>
              <a:rPr lang="en-US" dirty="0" err="1"/>
              <a:t>Rockbuster</a:t>
            </a:r>
            <a:r>
              <a:rPr lang="en-US" dirty="0"/>
              <a:t> customers are located across the globe. Markets in India, China, United States, Japan and Mexico are particularly robust and it would be worth it to consider expansion in these regions, and acquiring films in the languages of those countries. </a:t>
            </a:r>
          </a:p>
          <a:p>
            <a:endParaRPr lang="en-US" dirty="0"/>
          </a:p>
          <a:p>
            <a:r>
              <a:rPr lang="en-US" dirty="0"/>
              <a:t>Customers spend an average of $107.00 a year on rentals, and we could develop a rewards </a:t>
            </a:r>
          </a:p>
          <a:p>
            <a:r>
              <a:rPr lang="en-US" dirty="0"/>
              <a:t>program that packages more films together when one hits the annual rental rate of $100/year.</a:t>
            </a:r>
          </a:p>
          <a:p>
            <a:endParaRPr lang="en-US" dirty="0"/>
          </a:p>
          <a:p>
            <a:r>
              <a:rPr lang="en-US" dirty="0"/>
              <a:t>Top types of films rented out included Sports, Sci-Fi, and Animation, so it will be worth it to continue expanding collections of those films, as well as Comedy and New films, which perform very well but are underrepresented in our inventory. </a:t>
            </a:r>
          </a:p>
          <a:p>
            <a:endParaRPr lang="en-US" dirty="0"/>
          </a:p>
          <a:p>
            <a:r>
              <a:rPr lang="en-US" dirty="0"/>
              <a:t>If you have any further questions, do not hesitate to reach out! </a:t>
            </a:r>
          </a:p>
        </p:txBody>
      </p:sp>
    </p:spTree>
    <p:extLst>
      <p:ext uri="{BB962C8B-B14F-4D97-AF65-F5344CB8AC3E}">
        <p14:creationId xmlns:p14="http://schemas.microsoft.com/office/powerpoint/2010/main" val="1070382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{E772517F-BF7B-784A-85D2-D2A5067E4866}tf16401378</Template>
  <TotalTime>175</TotalTime>
  <Words>307</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Rockbuster Stealth </vt:lpstr>
      <vt:lpstr>RENTALS at-a-glance</vt:lpstr>
      <vt:lpstr>RENTAL RATES</vt:lpstr>
      <vt:lpstr>PowerPoint Presentation</vt:lpstr>
      <vt:lpstr>PowerPoint Presentation</vt:lpstr>
      <vt:lpstr>TOP CUSTOMERS at-a-glance</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c:title>
  <dc:creator>Mimi Howard</dc:creator>
  <cp:lastModifiedBy>Mimi Howard</cp:lastModifiedBy>
  <cp:revision>5</cp:revision>
  <dcterms:created xsi:type="dcterms:W3CDTF">2022-11-21T10:23:13Z</dcterms:created>
  <dcterms:modified xsi:type="dcterms:W3CDTF">2022-11-21T13:18:36Z</dcterms:modified>
</cp:coreProperties>
</file>