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68" r:id="rId3"/>
    <p:sldId id="269" r:id="rId4"/>
    <p:sldId id="270" r:id="rId5"/>
    <p:sldId id="271" r:id="rId6"/>
    <p:sldId id="279" r:id="rId7"/>
    <p:sldId id="281" r:id="rId8"/>
    <p:sldId id="280" r:id="rId9"/>
    <p:sldId id="275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  <p:sldId id="282" r:id="rId20"/>
    <p:sldId id="266" r:id="rId21"/>
    <p:sldId id="277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DC"/>
    <a:srgbClr val="FDC9C3"/>
    <a:srgbClr val="E42F1C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emf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D2083-DA4D-4225-8CD6-7B6B8FAFFE14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82056-E5BA-470D-8A3B-6B2ECD14E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61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82056-E5BA-470D-8A3B-6B2ECD14E59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02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E3B9-0F41-45B2-B3D5-8ED0192777CA}" type="datetime1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90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B496-7844-4E10-9C5A-4837C391455A}" type="datetime1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7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681A-6140-4113-AE03-1DC786142DF2}" type="datetime1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  <a:solidFill>
            <a:srgbClr val="00A0DC"/>
          </a:solidFill>
        </p:grpSpPr>
        <p:cxnSp>
          <p:nvCxnSpPr>
            <p:cNvPr id="17" name="直線コネクタ 16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grpFill/>
            <a:ln w="635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19" name="六角形 18"/>
          <p:cNvSpPr/>
          <p:nvPr/>
        </p:nvSpPr>
        <p:spPr>
          <a:xfrm rot="5400000">
            <a:off x="7568855" y="659800"/>
            <a:ext cx="806805" cy="508568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45056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3079-47FC-4074-8192-83BD800BF312}" type="datetime1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768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633B-5BDF-4E31-96D2-6B10064BF2A0}" type="datetime1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</p:grpSpPr>
        <p:cxnSp>
          <p:nvCxnSpPr>
            <p:cNvPr id="7" name="直線コネクタ 6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  <a:solidFill>
            <a:srgbClr val="00A0DC"/>
          </a:solidFill>
        </p:grpSpPr>
        <p:cxnSp>
          <p:nvCxnSpPr>
            <p:cNvPr id="12" name="直線コネクタ 11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grpFill/>
            <a:ln w="635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9" name="六角形 8"/>
          <p:cNvSpPr/>
          <p:nvPr/>
        </p:nvSpPr>
        <p:spPr>
          <a:xfrm rot="5400000">
            <a:off x="7568855" y="659800"/>
            <a:ext cx="806805" cy="508568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614194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小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245995"/>
            <a:ext cx="7886700" cy="854463"/>
          </a:xfrm>
        </p:spPr>
        <p:txBody>
          <a:bodyPr>
            <a:normAutofit/>
          </a:bodyPr>
          <a:lstStyle>
            <a:lvl1pPr>
              <a:defRPr sz="4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46446"/>
            <a:ext cx="7886700" cy="48305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0BD2-2D62-4359-AA95-A397BFF1C137}" type="datetime1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2" y="1100458"/>
            <a:ext cx="9143999" cy="1"/>
          </a:xfrm>
          <a:prstGeom prst="line">
            <a:avLst/>
          </a:prstGeom>
          <a:solidFill>
            <a:srgbClr val="00A0DC"/>
          </a:solidFill>
          <a:ln w="63500">
            <a:solidFill>
              <a:srgbClr val="00A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34902" y="2"/>
            <a:ext cx="220101" cy="1100455"/>
          </a:xfrm>
          <a:prstGeom prst="rect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9" name="六角形 8"/>
          <p:cNvSpPr/>
          <p:nvPr/>
        </p:nvSpPr>
        <p:spPr>
          <a:xfrm rot="5400000">
            <a:off x="7926748" y="433277"/>
            <a:ext cx="571894" cy="479900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843168" y="489345"/>
            <a:ext cx="73853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6592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AB73-E5DA-48BB-A8FA-4D57E6AC4AB5}" type="datetime1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07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374B-5A28-43D7-942F-B4F3E0EAB137}" type="datetime1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0" name="グループ化 19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  <a:solidFill>
            <a:srgbClr val="00A0DC"/>
          </a:solidFill>
        </p:grpSpPr>
        <p:cxnSp>
          <p:nvCxnSpPr>
            <p:cNvPr id="21" name="直線コネクタ 20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grpFill/>
            <a:ln w="635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23" name="六角形 22"/>
          <p:cNvSpPr/>
          <p:nvPr/>
        </p:nvSpPr>
        <p:spPr>
          <a:xfrm rot="5400000">
            <a:off x="7568855" y="659800"/>
            <a:ext cx="806805" cy="508568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59474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3A4A-F693-47C3-8484-32293F1E8705}" type="datetime1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  <a:solidFill>
            <a:srgbClr val="00A0DC"/>
          </a:solidFill>
        </p:grpSpPr>
        <p:cxnSp>
          <p:nvCxnSpPr>
            <p:cNvPr id="23" name="直線コネクタ 22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grpFill/>
            <a:ln w="635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25" name="六角形 24"/>
          <p:cNvSpPr/>
          <p:nvPr/>
        </p:nvSpPr>
        <p:spPr>
          <a:xfrm rot="5400000">
            <a:off x="7568855" y="659800"/>
            <a:ext cx="806805" cy="508568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584676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35E6-0B81-44FD-9FFC-605D63B0FA78}" type="datetime1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  <a:solidFill>
            <a:srgbClr val="00A0DC"/>
          </a:solidFill>
        </p:grpSpPr>
        <p:cxnSp>
          <p:nvCxnSpPr>
            <p:cNvPr id="16" name="直線コネクタ 15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grpFill/>
            <a:ln w="635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18" name="六角形 17"/>
          <p:cNvSpPr/>
          <p:nvPr/>
        </p:nvSpPr>
        <p:spPr>
          <a:xfrm rot="5400000">
            <a:off x="7568855" y="659800"/>
            <a:ext cx="806805" cy="508568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11981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86C4-8A81-4091-A24A-3E4563B5F2DF}" type="datetime1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842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EC12-A3AD-46DB-A0DB-3A75D1CA1C55}" type="datetime1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964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41FB-DD26-45C6-92AF-929B1A99D2EC}" type="datetime1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32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kumimoji="1" sz="32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kumimoji="1" sz="24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___1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" y="1122363"/>
            <a:ext cx="9144001" cy="2387600"/>
          </a:xfrm>
        </p:spPr>
        <p:txBody>
          <a:bodyPr>
            <a:normAutofit/>
          </a:bodyPr>
          <a:lstStyle/>
          <a:p>
            <a:r>
              <a:rPr lang="ja-JP" altLang="ja-JP" sz="4000" dirty="0"/>
              <a:t>重度肢体不自由児のための</a:t>
            </a:r>
            <a:br>
              <a:rPr lang="ja-JP" altLang="ja-JP" sz="4000" dirty="0"/>
            </a:br>
            <a:r>
              <a:rPr lang="ja-JP" altLang="ja-JP" sz="4000" dirty="0"/>
              <a:t>コミュニケーションスキル獲得</a:t>
            </a:r>
            <a:r>
              <a:rPr lang="ja-JP" altLang="ja-JP" sz="4000" dirty="0"/>
              <a:t>支援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en-US" altLang="ja-JP" sz="4000" dirty="0"/>
              <a:t>e</a:t>
            </a:r>
            <a:r>
              <a:rPr lang="ja-JP" altLang="ja-JP" sz="4000" dirty="0"/>
              <a:t>ラーニングシステム</a:t>
            </a:r>
            <a:r>
              <a:rPr lang="ja-JP" altLang="ja-JP" sz="4000" dirty="0" smtClean="0"/>
              <a:t>の</a:t>
            </a:r>
            <a:r>
              <a:rPr lang="ja-JP" altLang="en-US" sz="4000" dirty="0"/>
              <a:t>研究</a:t>
            </a:r>
            <a:endParaRPr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専攻科１年 </a:t>
            </a:r>
            <a:r>
              <a:rPr kumimoji="1" lang="en-US" altLang="ja-JP" dirty="0" smtClean="0"/>
              <a:t>1602014 </a:t>
            </a:r>
            <a:r>
              <a:rPr kumimoji="1" lang="ja-JP" altLang="en-US" dirty="0" smtClean="0"/>
              <a:t>小林拓矢</a:t>
            </a:r>
            <a:endParaRPr kumimoji="1" lang="en-US" altLang="ja-JP" dirty="0" smtClean="0"/>
          </a:p>
          <a:p>
            <a:r>
              <a:rPr lang="ja-JP" altLang="en-US" dirty="0"/>
              <a:t>竹島研究室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9811" y="13554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専攻研究１年次中間発表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45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スイッチ操作獲得教材について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177624" y="1314033"/>
            <a:ext cx="8561131" cy="388941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dirty="0" smtClean="0"/>
              <a:t>北海道大学の</a:t>
            </a:r>
            <a:r>
              <a:rPr lang="ja-JP" altLang="ja-JP" sz="2400" dirty="0"/>
              <a:t>境信哉</a:t>
            </a:r>
            <a:r>
              <a:rPr lang="ja-JP" altLang="ja-JP" sz="2400" dirty="0" smtClean="0"/>
              <a:t>氏</a:t>
            </a:r>
            <a:r>
              <a:rPr lang="ja-JP" altLang="en-US" sz="2400" dirty="0" smtClean="0"/>
              <a:t>は動画を利用した学習ソフトを開発</a:t>
            </a:r>
            <a:endParaRPr kumimoji="1" lang="ja-JP" altLang="en-US" sz="24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6" y="1916549"/>
            <a:ext cx="3698766" cy="216686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32" y="2537889"/>
            <a:ext cx="1550426" cy="113197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445854" y="2026497"/>
            <a:ext cx="211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クリック教材</a:t>
            </a:r>
            <a:endParaRPr lang="en-US" altLang="ja-JP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29955" y="272786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動きが少なく</a:t>
            </a:r>
            <a:endParaRPr lang="en-US" altLang="ja-JP" sz="2000" dirty="0"/>
          </a:p>
          <a:p>
            <a:r>
              <a:rPr lang="ja-JP" altLang="en-US" sz="2000" dirty="0"/>
              <a:t>飽きやすい</a:t>
            </a:r>
            <a:endParaRPr lang="ja-JP" altLang="en-US" sz="2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4259884" y="1921754"/>
            <a:ext cx="4587240" cy="1921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736853" y="4435187"/>
            <a:ext cx="5256618" cy="1964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99186" y="451247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動画を利用</a:t>
            </a:r>
            <a:endParaRPr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8475" y="4974137"/>
            <a:ext cx="4833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000" dirty="0"/>
              <a:t>対象児の好む動画を使うことができる</a:t>
            </a: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000" dirty="0"/>
              <a:t>毎回，新しい動画を使うことができる</a:t>
            </a:r>
            <a:endParaRPr lang="ja-JP" altLang="en-US" sz="2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80624" y="589416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高いモチベーションを維持できる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上下矢印 20"/>
          <p:cNvSpPr/>
          <p:nvPr/>
        </p:nvSpPr>
        <p:spPr>
          <a:xfrm>
            <a:off x="6351075" y="3519234"/>
            <a:ext cx="666586" cy="934412"/>
          </a:xfrm>
          <a:prstGeom prst="upDown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5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境氏開発ソフトの問題点と改善案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897" y="2011333"/>
            <a:ext cx="4153171" cy="3354645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en-US" altLang="ja-JP" sz="2000" dirty="0" smtClean="0"/>
              <a:t>Windows</a:t>
            </a:r>
            <a:r>
              <a:rPr kumimoji="1" lang="ja-JP" altLang="en-US" sz="2000" dirty="0" smtClean="0"/>
              <a:t>上でしか動作しない</a:t>
            </a:r>
            <a:endParaRPr kumimoji="1" lang="en-US" altLang="ja-JP" sz="2000" dirty="0" smtClean="0"/>
          </a:p>
          <a:p>
            <a:pPr lvl="1"/>
            <a:r>
              <a:rPr lang="en-US" altLang="ja-JP" sz="1800" dirty="0" smtClean="0"/>
              <a:t>Visual Basic</a:t>
            </a:r>
            <a:r>
              <a:rPr lang="ja-JP" altLang="en-US" sz="1800" dirty="0" err="1" smtClean="0"/>
              <a:t>で開</a:t>
            </a:r>
            <a:r>
              <a:rPr lang="ja-JP" altLang="en-US" sz="1800" dirty="0" smtClean="0"/>
              <a:t>発されている</a:t>
            </a:r>
            <a:endParaRPr lang="en-US" altLang="ja-JP" sz="1800" dirty="0" smtClean="0"/>
          </a:p>
          <a:p>
            <a:pPr lvl="1"/>
            <a:r>
              <a:rPr lang="ja-JP" altLang="en-US" sz="1800" dirty="0" smtClean="0"/>
              <a:t>モバイル端末で利用したい</a:t>
            </a:r>
            <a:endParaRPr lang="en-US" altLang="ja-JP" sz="1800" dirty="0" smtClean="0"/>
          </a:p>
          <a:p>
            <a:pPr marL="457200" lvl="1" indent="0">
              <a:buNone/>
            </a:pPr>
            <a:endParaRPr kumimoji="1" lang="en-US" altLang="ja-JP" sz="2000" dirty="0" smtClean="0"/>
          </a:p>
          <a:p>
            <a:pPr marL="457200" lvl="1" indent="0">
              <a:buNone/>
            </a:pPr>
            <a:endParaRPr kumimoji="1" lang="en-US" altLang="ja-JP" sz="2000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000" dirty="0"/>
              <a:t>動画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自分</a:t>
            </a:r>
            <a:r>
              <a:rPr lang="ja-JP" altLang="en-US" sz="2000" dirty="0" smtClean="0"/>
              <a:t>で用意</a:t>
            </a:r>
            <a:r>
              <a:rPr lang="ja-JP" altLang="en-US" sz="2000" dirty="0"/>
              <a:t>しなければ</a:t>
            </a:r>
            <a:r>
              <a:rPr lang="ja-JP" altLang="en-US" sz="2000" dirty="0" smtClean="0"/>
              <a:t>ならない</a:t>
            </a:r>
            <a:endParaRPr lang="en-US" altLang="ja-JP" sz="2000" dirty="0" smtClean="0"/>
          </a:p>
          <a:p>
            <a:pPr lvl="1"/>
            <a:r>
              <a:rPr kumimoji="1" lang="ja-JP" altLang="en-US" sz="1800" dirty="0" smtClean="0"/>
              <a:t>教員が動画を制作するのは困難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4199068" y="2217238"/>
            <a:ext cx="548640" cy="623943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47708" y="2062811"/>
            <a:ext cx="4311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HTML5</a:t>
            </a:r>
            <a:r>
              <a:rPr lang="ja-JP" altLang="en-US" sz="2000" dirty="0"/>
              <a:t>と</a:t>
            </a:r>
            <a:r>
              <a:rPr lang="en-US" altLang="ja-JP" sz="2000" dirty="0"/>
              <a:t>JavaScript</a:t>
            </a:r>
            <a:r>
              <a:rPr lang="ja-JP" altLang="en-US" sz="2000" dirty="0"/>
              <a:t>を用いて</a:t>
            </a:r>
            <a:r>
              <a:rPr lang="en-US" altLang="ja-JP" sz="2000" dirty="0"/>
              <a:t>Web</a:t>
            </a:r>
            <a:r>
              <a:rPr lang="ja-JP" altLang="en-US" sz="2000" dirty="0"/>
              <a:t>アプリ化</a:t>
            </a:r>
            <a:endParaRPr lang="en-US" altLang="ja-JP" sz="2000" dirty="0"/>
          </a:p>
          <a:p>
            <a:r>
              <a:rPr lang="en-US" altLang="ja-JP" sz="2000" dirty="0"/>
              <a:t>PC</a:t>
            </a:r>
            <a:r>
              <a:rPr lang="ja-JP" altLang="en-US" sz="2000" dirty="0"/>
              <a:t>やスマートフォン，タブレットで動作可能（</a:t>
            </a:r>
            <a:r>
              <a:rPr lang="en-US" altLang="ja-JP" sz="2000" dirty="0"/>
              <a:t>Web</a:t>
            </a:r>
            <a:r>
              <a:rPr lang="ja-JP" altLang="en-US" sz="2000" dirty="0"/>
              <a:t>ブラウザ上で動作）</a:t>
            </a:r>
            <a:endParaRPr lang="ja-JP" altLang="en-US" sz="2000" dirty="0"/>
          </a:p>
        </p:txBody>
      </p:sp>
      <p:sp>
        <p:nvSpPr>
          <p:cNvPr id="7" name="右矢印 6"/>
          <p:cNvSpPr/>
          <p:nvPr/>
        </p:nvSpPr>
        <p:spPr>
          <a:xfrm>
            <a:off x="4158663" y="3791608"/>
            <a:ext cx="548640" cy="623943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47708" y="3824440"/>
            <a:ext cx="4197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YouTube</a:t>
            </a:r>
            <a:r>
              <a:rPr lang="ja-JP" altLang="en-US" sz="2000" dirty="0"/>
              <a:t>の動画を利用できるように</a:t>
            </a:r>
            <a:endParaRPr lang="en-US" altLang="ja-JP" sz="2000" dirty="0"/>
          </a:p>
          <a:p>
            <a:r>
              <a:rPr lang="en-US" altLang="ja-JP" sz="2000" dirty="0"/>
              <a:t>YouTube Player API</a:t>
            </a:r>
            <a:r>
              <a:rPr lang="ja-JP" altLang="en-US" sz="2000" dirty="0"/>
              <a:t>を使用</a:t>
            </a:r>
            <a:endParaRPr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8649" y="5736940"/>
            <a:ext cx="824296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上記の改善を行い，本</a:t>
            </a:r>
            <a:r>
              <a:rPr lang="en-US" altLang="ja-JP" sz="2800" b="1" dirty="0"/>
              <a:t>e</a:t>
            </a:r>
            <a:r>
              <a:rPr lang="ja-JP" altLang="en-US" sz="2800" b="1" dirty="0"/>
              <a:t>ラーニングシステムに移植</a:t>
            </a:r>
            <a:endParaRPr lang="ja-JP" altLang="en-US" sz="28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06800" y="14219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問題点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2984" y="14219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改善案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5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YouTube Player API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5082" y="1346447"/>
            <a:ext cx="8749145" cy="198842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公式が提供している</a:t>
            </a:r>
            <a:r>
              <a:rPr kumimoji="1" lang="en-US" altLang="ja-JP" sz="2400" dirty="0" smtClean="0"/>
              <a:t>API</a:t>
            </a:r>
          </a:p>
          <a:p>
            <a:r>
              <a:rPr lang="en-US" altLang="ja-JP" sz="2400" dirty="0" smtClean="0"/>
              <a:t>JavaScript</a:t>
            </a:r>
            <a:r>
              <a:rPr lang="ja-JP" altLang="en-US" sz="2400" dirty="0" smtClean="0"/>
              <a:t>を介して，動画プレーヤーを制御できる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関数を呼び出して，再生・一時停止・シーク・音量調節などの操作を行える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7124" y="3608030"/>
            <a:ext cx="352850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&lt;iframe width="560" height="315" </a:t>
            </a:r>
            <a:r>
              <a:rPr lang="en-US" altLang="ja-JP" dirty="0" err="1"/>
              <a:t>src</a:t>
            </a:r>
            <a:r>
              <a:rPr lang="en-US" altLang="ja-JP" dirty="0"/>
              <a:t>="https://www.youtube.com/embed/p-4zBDLuMpg" </a:t>
            </a:r>
            <a:r>
              <a:rPr lang="en-US" altLang="ja-JP" dirty="0" err="1"/>
              <a:t>frameborder</a:t>
            </a:r>
            <a:r>
              <a:rPr lang="en-US" altLang="ja-JP" dirty="0"/>
              <a:t>="0" </a:t>
            </a:r>
            <a:r>
              <a:rPr lang="en-US" altLang="ja-JP" dirty="0" err="1"/>
              <a:t>allowfullscreen</a:t>
            </a:r>
            <a:r>
              <a:rPr lang="en-US" altLang="ja-JP" dirty="0"/>
              <a:t>&gt;&lt;/iframe&gt;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7965" y="515846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埋め込みコード</a:t>
            </a:r>
            <a:endParaRPr lang="ja-JP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88361" y="3684974"/>
            <a:ext cx="4740003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埋め込みコードだと</a:t>
            </a:r>
            <a:r>
              <a:rPr lang="en-US" altLang="ja-JP" sz="2000" dirty="0"/>
              <a:t>JavaScript</a:t>
            </a:r>
            <a:r>
              <a:rPr lang="ja-JP" altLang="en-US" sz="2000" dirty="0"/>
              <a:t>で制御できない</a:t>
            </a:r>
            <a:endParaRPr lang="en-US" altLang="ja-JP" sz="2000" dirty="0"/>
          </a:p>
          <a:p>
            <a:r>
              <a:rPr lang="ja-JP" altLang="en-US" sz="2000" dirty="0"/>
              <a:t>再生・一時停止などはユーザー操作でのみ行える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68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開発した学習ソフトの紹介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9400" y="1331045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①動画を用いたクリック教材</a:t>
            </a:r>
            <a:endParaRPr lang="ja-JP" altLang="en-US" sz="20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818070" y="1821127"/>
            <a:ext cx="3133349" cy="1871831"/>
            <a:chOff x="4195482" y="2969110"/>
            <a:chExt cx="4090216" cy="1871831"/>
          </a:xfrm>
        </p:grpSpPr>
        <p:sp>
          <p:nvSpPr>
            <p:cNvPr id="6" name="正方形/長方形 5"/>
            <p:cNvSpPr/>
            <p:nvPr/>
          </p:nvSpPr>
          <p:spPr>
            <a:xfrm>
              <a:off x="4195483" y="2969110"/>
              <a:ext cx="4090215" cy="187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195483" y="2969110"/>
              <a:ext cx="914400" cy="4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目的</a:t>
              </a:r>
              <a:endParaRPr lang="ja-JP" altLang="en-US" b="1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195482" y="3587695"/>
              <a:ext cx="4090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スイッチ操作に慣れる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因果関係</a:t>
              </a:r>
              <a:r>
                <a:rPr lang="ja-JP" altLang="en-US" dirty="0"/>
                <a:t>を</a:t>
              </a:r>
              <a:r>
                <a:rPr lang="ja-JP" altLang="en-US" dirty="0"/>
                <a:t>理解する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4711376" y="1352972"/>
            <a:ext cx="4432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②スイッチの</a:t>
            </a:r>
            <a:r>
              <a:rPr lang="en-US" altLang="ja-JP" sz="2000" dirty="0"/>
              <a:t>ON/OFF</a:t>
            </a:r>
            <a:r>
              <a:rPr lang="ja-JP" altLang="en-US" sz="2000" dirty="0"/>
              <a:t>を学習する教材</a:t>
            </a:r>
            <a:endParaRPr lang="ja-JP" altLang="en-US" sz="2000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4882580" y="1819647"/>
            <a:ext cx="4090216" cy="1871831"/>
            <a:chOff x="4195482" y="2969110"/>
            <a:chExt cx="4090216" cy="1871831"/>
          </a:xfrm>
        </p:grpSpPr>
        <p:sp>
          <p:nvSpPr>
            <p:cNvPr id="12" name="正方形/長方形 11"/>
            <p:cNvSpPr/>
            <p:nvPr/>
          </p:nvSpPr>
          <p:spPr>
            <a:xfrm>
              <a:off x="4195483" y="2969110"/>
              <a:ext cx="4090215" cy="187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195483" y="2969110"/>
              <a:ext cx="914400" cy="4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目的</a:t>
              </a:r>
              <a:endParaRPr lang="ja-JP" altLang="en-US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195482" y="3533905"/>
              <a:ext cx="40902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にするタイミングを理解する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スイッチ</a:t>
              </a:r>
              <a:r>
                <a:rPr lang="ja-JP" altLang="en-US" dirty="0"/>
                <a:t>を</a:t>
              </a:r>
              <a:r>
                <a:rPr lang="en-US" altLang="ja-JP" dirty="0"/>
                <a:t>ON</a:t>
              </a:r>
              <a:r>
                <a:rPr lang="ja-JP" altLang="en-US" dirty="0"/>
                <a:t>にしてはいけない場面を理解する</a:t>
              </a:r>
              <a:endParaRPr lang="ja-JP" altLang="en-US" dirty="0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628649" y="406822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③オートスキャン獲得教材</a:t>
            </a:r>
            <a:endParaRPr lang="ja-JP" altLang="en-US" sz="20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818070" y="4631531"/>
            <a:ext cx="2978783" cy="1871831"/>
            <a:chOff x="4195482" y="2969110"/>
            <a:chExt cx="4090216" cy="1871831"/>
          </a:xfrm>
        </p:grpSpPr>
        <p:sp>
          <p:nvSpPr>
            <p:cNvPr id="17" name="正方形/長方形 16"/>
            <p:cNvSpPr/>
            <p:nvPr/>
          </p:nvSpPr>
          <p:spPr>
            <a:xfrm>
              <a:off x="4195483" y="2969110"/>
              <a:ext cx="4090215" cy="187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195483" y="2969110"/>
              <a:ext cx="914400" cy="4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目的</a:t>
              </a:r>
              <a:endParaRPr lang="ja-JP" altLang="en-US" b="1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195482" y="3587695"/>
              <a:ext cx="4090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オートスキャン獲得</a:t>
              </a:r>
              <a:endParaRPr lang="ja-JP" altLang="en-US" dirty="0"/>
            </a:p>
          </p:txBody>
        </p:sp>
      </p:grpSp>
      <p:sp>
        <p:nvSpPr>
          <p:cNvPr id="20" name="右矢印 19"/>
          <p:cNvSpPr/>
          <p:nvPr/>
        </p:nvSpPr>
        <p:spPr>
          <a:xfrm>
            <a:off x="4188312" y="2437860"/>
            <a:ext cx="573456" cy="616004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112286" y="5200979"/>
            <a:ext cx="628649" cy="533641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4188312" y="5164941"/>
            <a:ext cx="573456" cy="564469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86999" y="52061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文字学習へ</a:t>
            </a:r>
            <a:endParaRPr lang="ja-JP" altLang="en-US" sz="2800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-1524000" y="39050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動画を用いたクリック教材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235816" y="1377405"/>
            <a:ext cx="3958812" cy="1143715"/>
            <a:chOff x="4195482" y="2969110"/>
            <a:chExt cx="4090216" cy="1871831"/>
          </a:xfrm>
        </p:grpSpPr>
        <p:sp>
          <p:nvSpPr>
            <p:cNvPr id="6" name="正方形/長方形 5"/>
            <p:cNvSpPr/>
            <p:nvPr/>
          </p:nvSpPr>
          <p:spPr>
            <a:xfrm>
              <a:off x="4195483" y="2969110"/>
              <a:ext cx="4090215" cy="187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195483" y="2969110"/>
              <a:ext cx="955862" cy="6185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/>
                <a:t>目的</a:t>
              </a:r>
              <a:endParaRPr lang="ja-JP" altLang="en-US" sz="2000" b="1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195482" y="3587695"/>
              <a:ext cx="4090215" cy="115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sz="2000" dirty="0"/>
                <a:t>スイッチ操作に慣れる</a:t>
              </a:r>
              <a:endParaRPr lang="en-US" altLang="ja-JP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sz="2000" dirty="0"/>
                <a:t>因果関係</a:t>
              </a:r>
              <a:r>
                <a:rPr lang="ja-JP" altLang="en-US" sz="2000" dirty="0"/>
                <a:t>を</a:t>
              </a:r>
              <a:r>
                <a:rPr lang="ja-JP" altLang="en-US" sz="2000" dirty="0"/>
                <a:t>理解する</a:t>
              </a:r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54"/>
          <a:stretch/>
        </p:blipFill>
        <p:spPr>
          <a:xfrm>
            <a:off x="4763470" y="1343808"/>
            <a:ext cx="4150138" cy="110568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571999" y="2794261"/>
            <a:ext cx="4178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YouTube</a:t>
            </a:r>
            <a:r>
              <a:rPr lang="ja-JP" altLang="en-US" sz="2000" dirty="0"/>
              <a:t>の</a:t>
            </a:r>
            <a:r>
              <a:rPr lang="en-US" altLang="ja-JP" sz="2000" dirty="0"/>
              <a:t>URL</a:t>
            </a:r>
            <a:r>
              <a:rPr lang="ja-JP" altLang="en-US" sz="2000" dirty="0"/>
              <a:t>か端末内のファイルを選択</a:t>
            </a:r>
            <a:r>
              <a:rPr lang="ja-JP" altLang="en-US" sz="2000" dirty="0" smtClean="0"/>
              <a:t>して動画</a:t>
            </a:r>
            <a:r>
              <a:rPr lang="ja-JP" altLang="en-US" sz="2000" dirty="0"/>
              <a:t>を読み込む</a:t>
            </a:r>
            <a:endParaRPr lang="ja-JP" altLang="en-US" sz="20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" r="19835"/>
          <a:stretch/>
        </p:blipFill>
        <p:spPr>
          <a:xfrm>
            <a:off x="85151" y="4364428"/>
            <a:ext cx="3657601" cy="212863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0" t="16765" r="6129" b="9154"/>
          <a:stretch/>
        </p:blipFill>
        <p:spPr>
          <a:xfrm>
            <a:off x="4210585" y="4513283"/>
            <a:ext cx="1024293" cy="103135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1244" r="21628" b="11314"/>
          <a:stretch/>
        </p:blipFill>
        <p:spPr>
          <a:xfrm>
            <a:off x="5327246" y="4364427"/>
            <a:ext cx="3744394" cy="2115880"/>
          </a:xfrm>
          <a:prstGeom prst="rect">
            <a:avLst/>
          </a:prstGeom>
        </p:spPr>
      </p:pic>
      <p:sp>
        <p:nvSpPr>
          <p:cNvPr id="14" name="左右矢印 13"/>
          <p:cNvSpPr/>
          <p:nvPr/>
        </p:nvSpPr>
        <p:spPr>
          <a:xfrm>
            <a:off x="3966036" y="5803786"/>
            <a:ext cx="1137684" cy="3928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50313" y="3941784"/>
            <a:ext cx="45448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スイッチを押すたびに再生・一時停止</a:t>
            </a:r>
            <a:endParaRPr lang="ja-JP" altLang="en-US" sz="2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85151" y="3964318"/>
            <a:ext cx="1882589" cy="377577"/>
          </a:xfrm>
          <a:prstGeom prst="rect">
            <a:avLst/>
          </a:prstGeom>
          <a:solidFill>
            <a:srgbClr val="00A0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学習スタート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26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スイッチの</a:t>
            </a:r>
            <a:r>
              <a:rPr kumimoji="1" lang="en-US" altLang="ja-JP" dirty="0" smtClean="0"/>
              <a:t>ON/OFF</a:t>
            </a:r>
            <a:r>
              <a:rPr kumimoji="1" lang="ja-JP" altLang="en-US" dirty="0" smtClean="0"/>
              <a:t>を学習する教材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52822" y="1222924"/>
            <a:ext cx="4090216" cy="1871831"/>
            <a:chOff x="4195482" y="2969110"/>
            <a:chExt cx="4090216" cy="1871831"/>
          </a:xfrm>
        </p:grpSpPr>
        <p:sp>
          <p:nvSpPr>
            <p:cNvPr id="6" name="正方形/長方形 5"/>
            <p:cNvSpPr/>
            <p:nvPr/>
          </p:nvSpPr>
          <p:spPr>
            <a:xfrm>
              <a:off x="4195483" y="2969110"/>
              <a:ext cx="4090215" cy="187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195483" y="2969110"/>
              <a:ext cx="914400" cy="4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目的</a:t>
              </a:r>
              <a:endParaRPr lang="ja-JP" altLang="en-US" b="1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195482" y="3533905"/>
              <a:ext cx="40902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にするタイミングを理解する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スイッチ</a:t>
              </a:r>
              <a:r>
                <a:rPr lang="ja-JP" altLang="en-US" dirty="0"/>
                <a:t>を</a:t>
              </a:r>
              <a:r>
                <a:rPr lang="en-US" altLang="ja-JP" dirty="0"/>
                <a:t>ON</a:t>
              </a:r>
              <a:r>
                <a:rPr lang="ja-JP" altLang="en-US" dirty="0"/>
                <a:t>にしてはいけない場面を理解する</a:t>
              </a:r>
              <a:endParaRPr lang="ja-JP" altLang="en-US" dirty="0"/>
            </a:p>
          </p:txBody>
        </p:sp>
      </p:grpSp>
      <p:sp>
        <p:nvSpPr>
          <p:cNvPr id="9" name="正方形/長方形 8"/>
          <p:cNvSpPr/>
          <p:nvPr/>
        </p:nvSpPr>
        <p:spPr>
          <a:xfrm>
            <a:off x="4374731" y="1216878"/>
            <a:ext cx="904143" cy="377577"/>
          </a:xfrm>
          <a:prstGeom prst="rect">
            <a:avLst/>
          </a:prstGeom>
          <a:solidFill>
            <a:srgbClr val="00A0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準備</a:t>
            </a:r>
            <a:endParaRPr lang="ja-JP" altLang="en-US" sz="2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94173" y="1770794"/>
            <a:ext cx="4576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動画を読み込む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自動</a:t>
            </a:r>
            <a:r>
              <a:rPr lang="ja-JP" altLang="en-US" sz="2000" dirty="0"/>
              <a:t>で</a:t>
            </a:r>
            <a:r>
              <a:rPr lang="ja-JP" altLang="en-US" sz="2000" dirty="0"/>
              <a:t>止まるまで</a:t>
            </a:r>
            <a:r>
              <a:rPr lang="ja-JP" altLang="en-US" sz="2000" dirty="0"/>
              <a:t>の</a:t>
            </a:r>
            <a:r>
              <a:rPr lang="ja-JP" altLang="en-US" sz="2000" dirty="0"/>
              <a:t>時間</a:t>
            </a:r>
            <a:r>
              <a:rPr lang="ja-JP" altLang="en-US" sz="2000" dirty="0"/>
              <a:t>を設定</a:t>
            </a:r>
            <a:r>
              <a:rPr lang="ja-JP" altLang="en-US" sz="2000" dirty="0"/>
              <a:t>する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4398450" y="2870194"/>
            <a:ext cx="1882589" cy="377577"/>
          </a:xfrm>
          <a:prstGeom prst="rect">
            <a:avLst/>
          </a:prstGeom>
          <a:solidFill>
            <a:srgbClr val="00A0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学習スタート</a:t>
            </a:r>
            <a:endParaRPr lang="ja-JP" altLang="en-US" sz="20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" r="19835"/>
          <a:stretch/>
        </p:blipFill>
        <p:spPr>
          <a:xfrm>
            <a:off x="4253803" y="3622301"/>
            <a:ext cx="1745165" cy="1015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7" b="8524"/>
          <a:stretch/>
        </p:blipFill>
        <p:spPr>
          <a:xfrm>
            <a:off x="7430849" y="3632419"/>
            <a:ext cx="1591356" cy="1077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右矢印 13"/>
          <p:cNvSpPr/>
          <p:nvPr/>
        </p:nvSpPr>
        <p:spPr>
          <a:xfrm>
            <a:off x="6247361" y="3644720"/>
            <a:ext cx="892885" cy="342031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79646" y="325662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設定時間経過で自動停止</a:t>
            </a:r>
            <a:endParaRPr lang="ja-JP" altLang="en-US" sz="2000" dirty="0"/>
          </a:p>
        </p:txBody>
      </p:sp>
      <p:sp>
        <p:nvSpPr>
          <p:cNvPr id="16" name="右矢印 15"/>
          <p:cNvSpPr/>
          <p:nvPr/>
        </p:nvSpPr>
        <p:spPr>
          <a:xfrm rot="10800000">
            <a:off x="6242133" y="4133800"/>
            <a:ext cx="892885" cy="342031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78281" y="4761071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スイッチを</a:t>
            </a:r>
            <a:r>
              <a:rPr lang="en-US" altLang="ja-JP" sz="2000" dirty="0"/>
              <a:t>ON</a:t>
            </a:r>
            <a:r>
              <a:rPr lang="ja-JP" altLang="en-US" sz="2000" dirty="0"/>
              <a:t>にすると</a:t>
            </a:r>
            <a:endParaRPr lang="en-US" altLang="ja-JP" sz="2000" dirty="0"/>
          </a:p>
          <a:p>
            <a:pPr algn="ctr"/>
            <a:r>
              <a:rPr lang="ja-JP" altLang="en-US" sz="2000" dirty="0"/>
              <a:t>途中</a:t>
            </a:r>
            <a:r>
              <a:rPr lang="ja-JP" altLang="en-US" sz="2000" dirty="0"/>
              <a:t>から再生</a:t>
            </a:r>
            <a:endParaRPr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01348" y="5554141"/>
            <a:ext cx="5942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もし動画再生中にスイッチを</a:t>
            </a:r>
            <a:r>
              <a:rPr lang="en-US" altLang="ja-JP" sz="2000" dirty="0"/>
              <a:t>ON</a:t>
            </a:r>
            <a:r>
              <a:rPr lang="ja-JP" altLang="en-US" sz="2000" dirty="0"/>
              <a:t>にしてしまうと</a:t>
            </a:r>
            <a:r>
              <a:rPr lang="en-US" altLang="ja-JP" sz="2000" dirty="0"/>
              <a:t>…</a:t>
            </a:r>
            <a:endParaRPr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98227" y="6004351"/>
            <a:ext cx="4320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動画の一部が隠れて見えなくなる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音量</a:t>
            </a:r>
            <a:r>
              <a:rPr lang="ja-JP" altLang="en-US" sz="2000" dirty="0"/>
              <a:t>が０になる</a:t>
            </a:r>
            <a:endParaRPr lang="ja-JP" altLang="en-US" sz="20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52822" y="3620488"/>
            <a:ext cx="4090216" cy="1735788"/>
            <a:chOff x="4195482" y="2969110"/>
            <a:chExt cx="4090216" cy="1613506"/>
          </a:xfrm>
        </p:grpSpPr>
        <p:sp>
          <p:nvSpPr>
            <p:cNvPr id="21" name="正方形/長方形 20"/>
            <p:cNvSpPr/>
            <p:nvPr/>
          </p:nvSpPr>
          <p:spPr>
            <a:xfrm>
              <a:off x="4195483" y="2969110"/>
              <a:ext cx="4090215" cy="1613506"/>
            </a:xfrm>
            <a:prstGeom prst="rect">
              <a:avLst/>
            </a:prstGeom>
            <a:noFill/>
            <a:ln>
              <a:solidFill>
                <a:srgbClr val="00A0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195482" y="2969110"/>
              <a:ext cx="1287405" cy="473336"/>
            </a:xfrm>
            <a:prstGeom prst="rect">
              <a:avLst/>
            </a:prstGeom>
            <a:solidFill>
              <a:srgbClr val="00A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学習記録</a:t>
              </a: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195482" y="3587695"/>
              <a:ext cx="4090215" cy="858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再生中にスイッチを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にした回数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停止して</a:t>
              </a:r>
              <a:r>
                <a:rPr lang="ja-JP" altLang="en-US" dirty="0"/>
                <a:t>から５秒以内にスイッチを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にした割合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5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オートスキャン獲得教材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16</a:t>
            </a:fld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39670" y="1195715"/>
            <a:ext cx="3976104" cy="473336"/>
            <a:chOff x="4195483" y="2969110"/>
            <a:chExt cx="3976104" cy="473336"/>
          </a:xfrm>
        </p:grpSpPr>
        <p:sp>
          <p:nvSpPr>
            <p:cNvPr id="6" name="正方形/長方形 5"/>
            <p:cNvSpPr/>
            <p:nvPr/>
          </p:nvSpPr>
          <p:spPr>
            <a:xfrm>
              <a:off x="4195484" y="2969111"/>
              <a:ext cx="3614574" cy="47333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195483" y="2969110"/>
              <a:ext cx="914400" cy="4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目的</a:t>
              </a:r>
              <a:endParaRPr lang="ja-JP" altLang="en-US" b="1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5223993" y="3042336"/>
              <a:ext cx="2947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オートスキャン獲得</a:t>
              </a:r>
              <a:endParaRPr lang="ja-JP" altLang="en-US" dirty="0"/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8" b="11294"/>
          <a:stretch/>
        </p:blipFill>
        <p:spPr>
          <a:xfrm>
            <a:off x="18693" y="2104706"/>
            <a:ext cx="1139098" cy="335670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" t="9430" r="147" b="3529"/>
          <a:stretch/>
        </p:blipFill>
        <p:spPr>
          <a:xfrm>
            <a:off x="2350789" y="2402957"/>
            <a:ext cx="2596152" cy="15562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t="8846"/>
          <a:stretch/>
        </p:blipFill>
        <p:spPr>
          <a:xfrm>
            <a:off x="2350789" y="4503476"/>
            <a:ext cx="2596152" cy="1471937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-35945" y="583489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オートスキャン</a:t>
            </a:r>
            <a:endParaRPr lang="ja-JP" altLang="en-US" sz="2000" dirty="0"/>
          </a:p>
        </p:txBody>
      </p:sp>
      <p:sp>
        <p:nvSpPr>
          <p:cNvPr id="13" name="右矢印 12"/>
          <p:cNvSpPr/>
          <p:nvPr/>
        </p:nvSpPr>
        <p:spPr>
          <a:xfrm rot="19800000">
            <a:off x="1172005" y="2878586"/>
            <a:ext cx="1140310" cy="387275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8510" y="22900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正解を選択</a:t>
            </a:r>
            <a:endParaRPr lang="ja-JP" altLang="en-US" dirty="0"/>
          </a:p>
        </p:txBody>
      </p:sp>
      <p:sp>
        <p:nvSpPr>
          <p:cNvPr id="15" name="右矢印 14"/>
          <p:cNvSpPr/>
          <p:nvPr/>
        </p:nvSpPr>
        <p:spPr>
          <a:xfrm rot="1800000">
            <a:off x="1148214" y="4254463"/>
            <a:ext cx="1140310" cy="387275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71023" y="52933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不正解を選択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45745" y="17124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好む動画を再生</a:t>
            </a:r>
            <a:endParaRPr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50789" y="61503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好まない動画を再生</a:t>
            </a:r>
            <a:endParaRPr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5030606" y="1284466"/>
            <a:ext cx="4028333" cy="2296681"/>
            <a:chOff x="4195482" y="2969109"/>
            <a:chExt cx="3607450" cy="2134886"/>
          </a:xfrm>
        </p:grpSpPr>
        <p:sp>
          <p:nvSpPr>
            <p:cNvPr id="20" name="正方形/長方形 19"/>
            <p:cNvSpPr/>
            <p:nvPr/>
          </p:nvSpPr>
          <p:spPr>
            <a:xfrm>
              <a:off x="4195483" y="2969109"/>
              <a:ext cx="3607448" cy="2134886"/>
            </a:xfrm>
            <a:prstGeom prst="rect">
              <a:avLst/>
            </a:prstGeom>
            <a:noFill/>
            <a:ln>
              <a:solidFill>
                <a:srgbClr val="00A0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195482" y="2969110"/>
              <a:ext cx="1287405" cy="473336"/>
            </a:xfrm>
            <a:prstGeom prst="rect">
              <a:avLst/>
            </a:prstGeom>
            <a:solidFill>
              <a:srgbClr val="00A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設定項目</a:t>
              </a:r>
              <a:endParaRPr lang="ja-JP" altLang="en-US" b="1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195483" y="3587695"/>
              <a:ext cx="3607449" cy="1373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好む動画と好まない動画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オートスキャンのサムネイル画像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動画</a:t>
              </a:r>
              <a:r>
                <a:rPr lang="ja-JP" altLang="en-US" dirty="0"/>
                <a:t>の</a:t>
              </a:r>
              <a:r>
                <a:rPr lang="ja-JP" altLang="en-US" dirty="0"/>
                <a:t>再生</a:t>
              </a:r>
              <a:r>
                <a:rPr lang="ja-JP" altLang="en-US" dirty="0"/>
                <a:t>時間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選択肢</a:t>
              </a:r>
              <a:r>
                <a:rPr lang="ja-JP" altLang="en-US" dirty="0"/>
                <a:t>の数（２～４）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スキャン</a:t>
              </a:r>
              <a:r>
                <a:rPr lang="ja-JP" altLang="en-US" dirty="0"/>
                <a:t>設定</a:t>
              </a:r>
              <a:endParaRPr lang="en-US" altLang="ja-JP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030606" y="3938893"/>
            <a:ext cx="4028333" cy="1216082"/>
            <a:chOff x="4195482" y="2969110"/>
            <a:chExt cx="3607450" cy="1130412"/>
          </a:xfrm>
        </p:grpSpPr>
        <p:sp>
          <p:nvSpPr>
            <p:cNvPr id="24" name="正方形/長方形 23"/>
            <p:cNvSpPr/>
            <p:nvPr/>
          </p:nvSpPr>
          <p:spPr>
            <a:xfrm>
              <a:off x="4195483" y="2969110"/>
              <a:ext cx="3607449" cy="1130412"/>
            </a:xfrm>
            <a:prstGeom prst="rect">
              <a:avLst/>
            </a:prstGeom>
            <a:noFill/>
            <a:ln>
              <a:solidFill>
                <a:srgbClr val="00A0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195482" y="2969110"/>
              <a:ext cx="1287405" cy="473336"/>
            </a:xfrm>
            <a:prstGeom prst="rect">
              <a:avLst/>
            </a:prstGeom>
            <a:solidFill>
              <a:srgbClr val="00A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学習記録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4195482" y="3587695"/>
              <a:ext cx="3607449" cy="34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好む動画を選択した割合</a:t>
              </a:r>
              <a:endParaRPr lang="ja-JP" altLang="en-US" dirty="0"/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5105779" y="564642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選択率が継続して</a:t>
            </a:r>
            <a:r>
              <a:rPr lang="en-US" altLang="ja-JP" b="1" dirty="0"/>
              <a:t>90</a:t>
            </a:r>
            <a:r>
              <a:rPr lang="ja-JP" altLang="en-US" b="1" dirty="0"/>
              <a:t>％以上となれば</a:t>
            </a:r>
            <a:endParaRPr lang="en-US" altLang="ja-JP" b="1" dirty="0"/>
          </a:p>
          <a:p>
            <a:r>
              <a:rPr lang="ja-JP" altLang="en-US" b="1" dirty="0"/>
              <a:t>文字学習へ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2837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/>
              <a:t>盛岡青松支援</a:t>
            </a:r>
            <a:r>
              <a:rPr lang="ja-JP" altLang="en-US" sz="2800" dirty="0" smtClean="0"/>
              <a:t>学校で使っていただいた様子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82" y="1446026"/>
            <a:ext cx="4475851" cy="335688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59" y="1533744"/>
            <a:ext cx="4259463" cy="31814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45578" y="599589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※</a:t>
            </a:r>
            <a:r>
              <a:rPr lang="ja-JP" altLang="en-US" sz="2400" dirty="0"/>
              <a:t>使用者の許可を得ています</a:t>
            </a:r>
            <a:endParaRPr lang="ja-JP" altLang="en-US" sz="2400" dirty="0"/>
          </a:p>
        </p:txBody>
      </p:sp>
      <p:sp>
        <p:nvSpPr>
          <p:cNvPr id="3" name="円/楕円 2"/>
          <p:cNvSpPr/>
          <p:nvPr/>
        </p:nvSpPr>
        <p:spPr>
          <a:xfrm>
            <a:off x="2224746" y="1533744"/>
            <a:ext cx="841664" cy="82499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7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アンケート調査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z="2400" dirty="0" smtClean="0"/>
              <a:t>2017</a:t>
            </a:r>
            <a:r>
              <a:rPr kumimoji="1" lang="ja-JP" altLang="en-US" sz="2400" dirty="0" smtClean="0"/>
              <a:t>年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月</a:t>
            </a:r>
            <a:r>
              <a:rPr kumimoji="1" lang="en-US" altLang="ja-JP" sz="2400" dirty="0" smtClean="0"/>
              <a:t>7</a:t>
            </a:r>
            <a:r>
              <a:rPr kumimoji="1" lang="ja-JP" altLang="en-US" sz="2400" dirty="0" smtClean="0"/>
              <a:t>日に開催された第</a:t>
            </a:r>
            <a:r>
              <a:rPr kumimoji="1" lang="en-US" altLang="ja-JP" sz="2400" dirty="0" smtClean="0"/>
              <a:t>43</a:t>
            </a:r>
            <a:r>
              <a:rPr kumimoji="1" lang="ja-JP" altLang="en-US" sz="2400" dirty="0" smtClean="0"/>
              <a:t>回マジカルトイボックス・イベントでアンケート調査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対象：特別</a:t>
            </a:r>
            <a:r>
              <a:rPr lang="ja-JP" altLang="en-US" sz="2400" dirty="0"/>
              <a:t>支援</a:t>
            </a:r>
            <a:r>
              <a:rPr lang="ja-JP" altLang="en-US" sz="2400" dirty="0" smtClean="0"/>
              <a:t>学校教員等</a:t>
            </a:r>
            <a:r>
              <a:rPr lang="en-US" altLang="ja-JP" sz="2400" dirty="0" smtClean="0"/>
              <a:t>11</a:t>
            </a:r>
            <a:r>
              <a:rPr lang="ja-JP" altLang="en-US" sz="2400" dirty="0" smtClean="0"/>
              <a:t>名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kumimoji="1" lang="ja-JP" altLang="en-US" sz="2400" dirty="0" smtClean="0"/>
              <a:t>「この教材について実際に使いたいと思うか」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・思う　　・思わない　　・わからない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思う　　　：９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思わない　：０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わからない：０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無回答　　：２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3217559" y="4698983"/>
            <a:ext cx="677731" cy="537882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8376" y="4752412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この</a:t>
            </a:r>
            <a:r>
              <a:rPr lang="ja-JP" altLang="en-US" sz="2800" b="1" dirty="0" smtClean="0"/>
              <a:t>教材が必要とされている</a:t>
            </a:r>
            <a:endParaRPr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03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研究計画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graphicFrame>
        <p:nvGraphicFramePr>
          <p:cNvPr id="72" name="オブジェクト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226538"/>
              </p:ext>
            </p:extLst>
          </p:nvPr>
        </p:nvGraphicFramePr>
        <p:xfrm>
          <a:off x="98041" y="1678096"/>
          <a:ext cx="9014786" cy="348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ワークシート" r:id="rId3" imgW="10668037" imgH="4124176" progId="Excel.Sheet.8">
                  <p:embed/>
                </p:oleObj>
              </mc:Choice>
              <mc:Fallback>
                <p:oleObj name="ワークシート" r:id="rId3" imgW="10668037" imgH="4124176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041" y="1678096"/>
                        <a:ext cx="9014786" cy="3486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96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重度肢体不自由児について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8188" y="1568379"/>
            <a:ext cx="816762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/>
              <a:t>日常生活動作（食事，排泄，移動など）に全介助が必要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/>
              <a:t>脳</a:t>
            </a:r>
            <a:r>
              <a:rPr lang="ja-JP" altLang="en-US" sz="2400" dirty="0"/>
              <a:t>疾患が原因の場合は知的障害の合併症を有することも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/>
              <a:t>視知覚など知覚認知の発達の偏り</a:t>
            </a:r>
            <a:endParaRPr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95007" y="4109421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意思伝達</a:t>
            </a:r>
            <a:r>
              <a:rPr lang="ja-JP" altLang="en-US" sz="2800" dirty="0"/>
              <a:t>，</a:t>
            </a:r>
            <a:r>
              <a:rPr lang="ja-JP" altLang="en-US" sz="2800" dirty="0">
                <a:solidFill>
                  <a:srgbClr val="FF0000"/>
                </a:solidFill>
              </a:rPr>
              <a:t>コミュニケーション</a:t>
            </a:r>
            <a:r>
              <a:rPr lang="ja-JP" altLang="en-US" sz="2800" dirty="0"/>
              <a:t>が</a:t>
            </a:r>
            <a:r>
              <a:rPr lang="ja-JP" altLang="en-US" sz="2800" dirty="0">
                <a:solidFill>
                  <a:srgbClr val="FF0000"/>
                </a:solidFill>
              </a:rPr>
              <a:t>困難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5400000">
            <a:off x="4013544" y="4660857"/>
            <a:ext cx="451822" cy="632057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5007" y="5346550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活動が</a:t>
            </a:r>
            <a:r>
              <a:rPr lang="ja-JP" altLang="en-US" sz="2800" dirty="0">
                <a:solidFill>
                  <a:srgbClr val="FF0000"/>
                </a:solidFill>
              </a:rPr>
              <a:t>受動的</a:t>
            </a:r>
            <a:r>
              <a:rPr lang="ja-JP" altLang="en-US" sz="2800" dirty="0"/>
              <a:t>，</a:t>
            </a:r>
            <a:r>
              <a:rPr lang="ja-JP" altLang="en-US" sz="2800" dirty="0">
                <a:solidFill>
                  <a:srgbClr val="FF0000"/>
                </a:solidFill>
              </a:rPr>
              <a:t>消極的</a:t>
            </a:r>
            <a:r>
              <a:rPr lang="ja-JP" altLang="en-US" sz="2800" dirty="0"/>
              <a:t>になってしまう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83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環境</a:t>
            </a:r>
            <a:r>
              <a:rPr lang="ja-JP" altLang="en-US" dirty="0"/>
              <a:t>の違いによるバグの修正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学習</a:t>
            </a:r>
            <a:r>
              <a:rPr lang="ja-JP" altLang="en-US" dirty="0"/>
              <a:t>管理システムとの連携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学習</a:t>
            </a:r>
            <a:r>
              <a:rPr lang="ja-JP" altLang="en-US" dirty="0"/>
              <a:t>習得状況把握表（</a:t>
            </a:r>
            <a:r>
              <a:rPr lang="en-US" altLang="ja-JP" dirty="0"/>
              <a:t>GSH</a:t>
            </a:r>
            <a:r>
              <a:rPr lang="ja-JP" altLang="en-US" dirty="0"/>
              <a:t>）の調査・教材の分類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シンボルコミュニケーション</a:t>
            </a:r>
            <a:r>
              <a:rPr lang="ja-JP" altLang="en-US" dirty="0"/>
              <a:t>への拡張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文字</a:t>
            </a:r>
            <a:r>
              <a:rPr lang="ja-JP" altLang="en-US" dirty="0"/>
              <a:t>学習教材の充実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利用</a:t>
            </a:r>
            <a:r>
              <a:rPr lang="ja-JP" altLang="en-US" dirty="0"/>
              <a:t>講習会・研修会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7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94503" y="3076688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ご清聴ありがとうございました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151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重度肢体不自由児について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3815" y="1419694"/>
            <a:ext cx="2339102" cy="523220"/>
          </a:xfrm>
          <a:prstGeom prst="rect">
            <a:avLst/>
          </a:prstGeom>
          <a:solidFill>
            <a:srgbClr val="00A0DC"/>
          </a:solidFill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</a:rPr>
              <a:t>スイッチ活動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3815" y="1418094"/>
            <a:ext cx="7859844" cy="1938992"/>
          </a:xfrm>
          <a:prstGeom prst="rect">
            <a:avLst/>
          </a:prstGeom>
          <a:noFill/>
          <a:ln>
            <a:solidFill>
              <a:srgbClr val="00A0DC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能動的，活発的なコミュニケーションや活動を促す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スイッチでおもちゃや家電製品，パソコンを制御する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動かせる</a:t>
            </a:r>
            <a:r>
              <a:rPr lang="ja-JP" altLang="en-US" sz="2400" dirty="0"/>
              <a:t>身体</a:t>
            </a:r>
            <a:r>
              <a:rPr lang="ja-JP" altLang="en-US" sz="2400" dirty="0"/>
              <a:t>の一部を使い，スイッチを操作</a:t>
            </a:r>
            <a:endParaRPr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07" y="3949224"/>
            <a:ext cx="2131653" cy="166584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65" y="4029888"/>
            <a:ext cx="2522158" cy="167093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700356" y="941180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ジェリービーンスイッチ</a:t>
            </a:r>
            <a:endParaRPr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3023" y="583615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ポイントタッチスイッチ</a:t>
            </a:r>
            <a:endParaRPr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81665" y="582753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近接センサースイッチ</a:t>
            </a:r>
            <a:endParaRPr lang="ja-JP" altLang="en-US" sz="2000" dirty="0"/>
          </a:p>
        </p:txBody>
      </p:sp>
      <p:pic>
        <p:nvPicPr>
          <p:cNvPr id="2050" name="Picture 2" descr="http://www.p-supply.co.jp/admin/filebinder/filebinder/loader/Product/244/product_main_image/dc9fe4ca3e8381fd9330e96c7839aeec1104c765/%E3%83%A1%E3%82%A4%E3%83%B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37259" r="49102" b="22814"/>
          <a:stretch/>
        </p:blipFill>
        <p:spPr bwMode="auto">
          <a:xfrm>
            <a:off x="311993" y="4029888"/>
            <a:ext cx="2363774" cy="137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84381" y="582841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ジェリービーンスイッチ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31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9245" y="1239787"/>
            <a:ext cx="4576894" cy="3016210"/>
          </a:xfrm>
          <a:prstGeom prst="rect">
            <a:avLst/>
          </a:prstGeom>
          <a:noFill/>
          <a:ln>
            <a:solidFill>
              <a:srgbClr val="00A0DC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１スイッチで操作可能な学習ソフト</a:t>
            </a: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興味</a:t>
            </a:r>
            <a:r>
              <a:rPr lang="ja-JP" altLang="en-US" sz="2000" dirty="0"/>
              <a:t>を引くミニゲームのような</a:t>
            </a:r>
            <a:r>
              <a:rPr lang="ja-JP" altLang="en-US" sz="2000" dirty="0" smtClean="0"/>
              <a:t>もの</a:t>
            </a:r>
            <a:endParaRPr lang="en-US" altLang="ja-JP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ja-JP" altLang="en-US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重度肢体不自由児の学習活動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245" y="1239787"/>
            <a:ext cx="2031325" cy="461665"/>
          </a:xfrm>
          <a:prstGeom prst="rect">
            <a:avLst/>
          </a:prstGeom>
          <a:solidFill>
            <a:srgbClr val="00A0DC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クリック教材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3" y="2923399"/>
            <a:ext cx="1731288" cy="128076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58" y="2916464"/>
            <a:ext cx="1716456" cy="125319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96360" y="4365303"/>
            <a:ext cx="7289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クリック教材の多くは</a:t>
            </a:r>
            <a:r>
              <a:rPr lang="en-US" altLang="ja-JP" sz="2400" dirty="0"/>
              <a:t>Adobe Flash</a:t>
            </a:r>
            <a:r>
              <a:rPr lang="ja-JP" altLang="en-US" sz="2400" dirty="0"/>
              <a:t>で作成されている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</a:t>
            </a:r>
            <a:r>
              <a:rPr lang="ja-JP" altLang="en-US" sz="2400" dirty="0"/>
              <a:t>　パソコンでしか動かない</a:t>
            </a:r>
            <a:endParaRPr lang="ja-JP" altLang="en-US" sz="2400" dirty="0"/>
          </a:p>
        </p:txBody>
      </p:sp>
      <p:sp>
        <p:nvSpPr>
          <p:cNvPr id="10" name="右矢印 9"/>
          <p:cNvSpPr/>
          <p:nvPr/>
        </p:nvSpPr>
        <p:spPr>
          <a:xfrm>
            <a:off x="1038627" y="5068321"/>
            <a:ext cx="402860" cy="376517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96360" y="5444838"/>
            <a:ext cx="7569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竹島研究室では</a:t>
            </a:r>
            <a:r>
              <a:rPr lang="en-US" altLang="ja-JP" sz="2400" dirty="0"/>
              <a:t>HTML</a:t>
            </a:r>
            <a:r>
              <a:rPr lang="ja-JP" altLang="en-US" sz="2400" dirty="0"/>
              <a:t>と</a:t>
            </a:r>
            <a:r>
              <a:rPr lang="en-US" altLang="ja-JP" sz="2400" dirty="0"/>
              <a:t>JavaScript</a:t>
            </a:r>
            <a:r>
              <a:rPr lang="ja-JP" altLang="en-US" sz="2400" dirty="0"/>
              <a:t>で移植を行っている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　スマートフォンやタブレットでも動作可能</a:t>
            </a:r>
            <a:endParaRPr lang="ja-JP" altLang="en-US" sz="2400" dirty="0"/>
          </a:p>
        </p:txBody>
      </p:sp>
      <p:sp>
        <p:nvSpPr>
          <p:cNvPr id="12" name="右矢印 11"/>
          <p:cNvSpPr/>
          <p:nvPr/>
        </p:nvSpPr>
        <p:spPr>
          <a:xfrm>
            <a:off x="1038627" y="6153500"/>
            <a:ext cx="402860" cy="376517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97841" y="1224775"/>
            <a:ext cx="4321468" cy="30162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家電製品とスイッチを繋いで操作</a:t>
            </a:r>
            <a:endParaRPr lang="en-US" altLang="ja-JP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役割</a:t>
            </a:r>
            <a:r>
              <a:rPr lang="ja-JP" altLang="en-US" sz="2000" dirty="0" smtClean="0"/>
              <a:t>を担う</a:t>
            </a:r>
            <a:endParaRPr lang="en-US" altLang="ja-JP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7841" y="1246142"/>
            <a:ext cx="2339102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</a:rPr>
              <a:t>家電製品の操作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3078" name="Picture 6" descr="http://www.toshiba.co.jp/living/kitchen_appliences/mx_s3g/img/mainphot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t="3244" r="18056" b="14158"/>
          <a:stretch/>
        </p:blipFill>
        <p:spPr bwMode="auto">
          <a:xfrm>
            <a:off x="7221152" y="2304311"/>
            <a:ext cx="1063685" cy="181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-supply.co.jp/admin/filebinder/filebinder/loader/Product/244/product_main_image/dc9fe4ca3e8381fd9330e96c7839aeec1104c765/%E3%83%A1%E3%82%A4%E3%83%B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9" t="37259" r="49102" b="37091"/>
          <a:stretch/>
        </p:blipFill>
        <p:spPr bwMode="auto">
          <a:xfrm>
            <a:off x="6523701" y="3757954"/>
            <a:ext cx="669747" cy="4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ラーニングシステムの提供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8210" y="1286884"/>
            <a:ext cx="8707578" cy="525384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ICT</a:t>
            </a:r>
            <a:r>
              <a:rPr kumimoji="1" lang="ja-JP" altLang="en-US" sz="2400" dirty="0" smtClean="0"/>
              <a:t>機器を使った学習活動を</a:t>
            </a:r>
            <a:r>
              <a:rPr kumimoji="1" lang="en-US" altLang="ja-JP" sz="2400" dirty="0" smtClean="0"/>
              <a:t>e</a:t>
            </a:r>
            <a:r>
              <a:rPr kumimoji="1" lang="ja-JP" altLang="en-US" sz="2400" dirty="0" smtClean="0"/>
              <a:t>ラーニングシステムで提供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9230" y="1934935"/>
            <a:ext cx="6872548" cy="4154984"/>
          </a:xfrm>
          <a:prstGeom prst="rect">
            <a:avLst/>
          </a:prstGeom>
          <a:noFill/>
          <a:ln>
            <a:solidFill>
              <a:srgbClr val="00A0D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学習教材を整理，蓄積，一体化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　児童・生徒に適した教材を選択できる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</a:t>
            </a:r>
            <a:r>
              <a:rPr lang="ja-JP" altLang="en-US" sz="2400" dirty="0"/>
              <a:t> 学習した日時，内容などをログに記録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</a:t>
            </a:r>
            <a:r>
              <a:rPr lang="ja-JP" altLang="en-US" sz="2400" dirty="0"/>
              <a:t>　学習活動の記録や評価を行える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3.</a:t>
            </a:r>
            <a:r>
              <a:rPr lang="ja-JP" altLang="en-US" sz="2400" dirty="0"/>
              <a:t> </a:t>
            </a:r>
            <a:r>
              <a:rPr lang="ja-JP" altLang="en-US" sz="2400" dirty="0"/>
              <a:t>自由な場所，自由な時間で学習が可能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</a:t>
            </a:r>
            <a:r>
              <a:rPr lang="ja-JP" altLang="en-US" sz="2400" dirty="0"/>
              <a:t>　家，病など学校外でも学習できる</a:t>
            </a:r>
            <a:endParaRPr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9230" y="1936535"/>
            <a:ext cx="902811" cy="523220"/>
          </a:xfrm>
          <a:prstGeom prst="rect">
            <a:avLst/>
          </a:prstGeom>
          <a:solidFill>
            <a:srgbClr val="00A0DC"/>
          </a:solidFill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</a:rPr>
              <a:t>利点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1235291" y="3379972"/>
            <a:ext cx="560295" cy="376518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1235291" y="4477690"/>
            <a:ext cx="560295" cy="376518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1235291" y="5566018"/>
            <a:ext cx="560295" cy="376518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7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94999" y="244675"/>
            <a:ext cx="7886700" cy="8544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>
                <a:ln>
                  <a:noFill/>
                </a:ln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en-US" altLang="ja-JP" smtClean="0"/>
              <a:t>e</a:t>
            </a:r>
            <a:r>
              <a:rPr lang="ja-JP" altLang="en-US" smtClean="0"/>
              <a:t>ラーニングシステムの概要</a:t>
            </a:r>
            <a:endParaRPr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894121" y="5194726"/>
            <a:ext cx="1091903" cy="1251808"/>
            <a:chOff x="6095999" y="4658061"/>
            <a:chExt cx="1091903" cy="1145232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6095999" y="4658061"/>
              <a:ext cx="0" cy="1145232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095999" y="5792535"/>
              <a:ext cx="1091903" cy="10758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/>
          <p:cNvGrpSpPr/>
          <p:nvPr/>
        </p:nvGrpSpPr>
        <p:grpSpPr>
          <a:xfrm rot="16200000">
            <a:off x="2884977" y="5216469"/>
            <a:ext cx="1199479" cy="1155990"/>
            <a:chOff x="6095999" y="4658061"/>
            <a:chExt cx="1091903" cy="1155990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6095999" y="4658061"/>
              <a:ext cx="0" cy="1145232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6095999" y="5803293"/>
              <a:ext cx="1091903" cy="10758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/>
          <p:cNvSpPr txBox="1"/>
          <p:nvPr/>
        </p:nvSpPr>
        <p:spPr>
          <a:xfrm>
            <a:off x="875397" y="6163371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学校から利用</a:t>
            </a:r>
            <a:endParaRPr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6024" y="6227459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家庭</a:t>
            </a:r>
            <a:r>
              <a:rPr lang="ja-JP" altLang="en-US" sz="2400" dirty="0"/>
              <a:t>から利用</a:t>
            </a:r>
            <a:endParaRPr lang="ja-JP" altLang="en-US" sz="2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93518" y="1340524"/>
            <a:ext cx="8946573" cy="3854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3" y="1824752"/>
            <a:ext cx="1920750" cy="1420927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6102" y="45900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00A0DC"/>
                </a:solidFill>
              </a:rPr>
              <a:t>クリック教材</a:t>
            </a:r>
            <a:endParaRPr lang="ja-JP" altLang="en-US" sz="2400" b="1" dirty="0">
              <a:solidFill>
                <a:srgbClr val="00A0DC"/>
              </a:solidFill>
            </a:endParaRPr>
          </a:p>
        </p:txBody>
      </p:sp>
      <p:sp>
        <p:nvSpPr>
          <p:cNvPr id="12" name="雲 11"/>
          <p:cNvSpPr/>
          <p:nvPr/>
        </p:nvSpPr>
        <p:spPr>
          <a:xfrm>
            <a:off x="2906722" y="4921865"/>
            <a:ext cx="3363556" cy="1026397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インターネット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08366" y="459004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スイッチ操作獲得教材</a:t>
            </a:r>
            <a:endParaRPr lang="en-US" altLang="ja-JP" sz="2400" b="1" dirty="0">
              <a:solidFill>
                <a:srgbClr val="00B05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24229" y="458989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2"/>
                </a:solidFill>
              </a:rPr>
              <a:t>文字（言語）学習教材</a:t>
            </a:r>
            <a:endParaRPr lang="en-US" altLang="ja-JP" sz="2400" b="1" dirty="0">
              <a:solidFill>
                <a:schemeClr val="accent2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8" y="2716563"/>
            <a:ext cx="1982565" cy="144747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7" b="8524"/>
          <a:stretch/>
        </p:blipFill>
        <p:spPr>
          <a:xfrm>
            <a:off x="3154124" y="2399589"/>
            <a:ext cx="2499683" cy="1692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78" y="2300185"/>
            <a:ext cx="2529691" cy="2010508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93518" y="1389577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</a:t>
            </a:r>
            <a:r>
              <a:rPr kumimoji="1" lang="ja-JP" altLang="en-US" sz="2000" dirty="0" smtClean="0"/>
              <a:t>ラーニングシステム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13950" y="14246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学習コンテンツ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914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46446"/>
            <a:ext cx="7886700" cy="1521445"/>
          </a:xfrm>
        </p:spPr>
        <p:txBody>
          <a:bodyPr/>
          <a:lstStyle/>
          <a:p>
            <a:r>
              <a:rPr kumimoji="1" lang="ja-JP" altLang="en-US" dirty="0" smtClean="0"/>
              <a:t>コミュニケーションスキルを獲得できる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ラーニングシステムの開発</a:t>
            </a:r>
            <a:endParaRPr kumimoji="1" lang="en-US" altLang="ja-JP" dirty="0" smtClean="0"/>
          </a:p>
          <a:p>
            <a:r>
              <a:rPr lang="en-US" altLang="ja-JP" dirty="0" smtClean="0"/>
              <a:t>e</a:t>
            </a:r>
            <a:r>
              <a:rPr lang="ja-JP" altLang="en-US" dirty="0" smtClean="0"/>
              <a:t>ラーニングシステムの有用性の検証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6" y="2777971"/>
            <a:ext cx="1982565" cy="144747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79271" y="42254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因果関係の理解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7" b="8524"/>
          <a:stretch/>
        </p:blipFill>
        <p:spPr>
          <a:xfrm>
            <a:off x="3871098" y="2884622"/>
            <a:ext cx="1823121" cy="1234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右矢印 7"/>
          <p:cNvSpPr/>
          <p:nvPr/>
        </p:nvSpPr>
        <p:spPr>
          <a:xfrm>
            <a:off x="2848830" y="3293902"/>
            <a:ext cx="559388" cy="457211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36163" y="422545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スイッチでの選択操作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6029153" y="3273104"/>
            <a:ext cx="559388" cy="457211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8" y="2717800"/>
            <a:ext cx="1896977" cy="15076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942919" y="42254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文字・言語獲得</a:t>
            </a:r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 rot="5400000">
            <a:off x="4336527" y="4236006"/>
            <a:ext cx="480591" cy="1411448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AutoShape 2" descr="「voca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7" name="AutoShape 4" descr="「レッツ・チャット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0" name="Picture 6" descr="http://news.panasonic.com/jp/press/data/jn110307-2/jn110307-2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942" y="5341693"/>
            <a:ext cx="1787163" cy="140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5449725"/>
            <a:ext cx="1669114" cy="1185071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720882" y="5644928"/>
            <a:ext cx="3735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VOCA</a:t>
            </a:r>
            <a:r>
              <a:rPr kumimoji="1" lang="ja-JP" altLang="en-US" sz="2000" dirty="0" smtClean="0"/>
              <a:t>やレッツ・チャット等の</a:t>
            </a:r>
            <a:endParaRPr kumimoji="1" lang="en-US" altLang="ja-JP" sz="2000" dirty="0" smtClean="0"/>
          </a:p>
          <a:p>
            <a:r>
              <a:rPr lang="ja-JP" altLang="en-US" sz="2000" dirty="0">
                <a:solidFill>
                  <a:srgbClr val="FF0000"/>
                </a:solidFill>
              </a:rPr>
              <a:t>意思</a:t>
            </a:r>
            <a:r>
              <a:rPr lang="ja-JP" altLang="en-US" sz="2000" dirty="0" smtClean="0">
                <a:solidFill>
                  <a:srgbClr val="FF0000"/>
                </a:solidFill>
              </a:rPr>
              <a:t>伝達装置</a:t>
            </a:r>
            <a:r>
              <a:rPr lang="ja-JP" altLang="en-US" sz="2000" dirty="0" smtClean="0"/>
              <a:t>の利用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850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94999" y="244675"/>
            <a:ext cx="7886700" cy="8544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>
                <a:ln>
                  <a:noFill/>
                </a:ln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en-US" altLang="ja-JP" smtClean="0"/>
              <a:t>e</a:t>
            </a:r>
            <a:r>
              <a:rPr lang="ja-JP" altLang="en-US" smtClean="0"/>
              <a:t>ラーニングシステムの概要</a:t>
            </a:r>
            <a:endParaRPr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894121" y="5194726"/>
            <a:ext cx="1091903" cy="1251808"/>
            <a:chOff x="6095999" y="4658061"/>
            <a:chExt cx="1091903" cy="1145232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6095999" y="4658061"/>
              <a:ext cx="0" cy="1145232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095999" y="5792535"/>
              <a:ext cx="1091903" cy="10758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/>
          <p:cNvGrpSpPr/>
          <p:nvPr/>
        </p:nvGrpSpPr>
        <p:grpSpPr>
          <a:xfrm rot="16200000">
            <a:off x="2884977" y="5216469"/>
            <a:ext cx="1199479" cy="1155990"/>
            <a:chOff x="6095999" y="4658061"/>
            <a:chExt cx="1091903" cy="1155990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6095999" y="4658061"/>
              <a:ext cx="0" cy="1145232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6095999" y="5803293"/>
              <a:ext cx="1091903" cy="10758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/>
          <p:cNvSpPr txBox="1"/>
          <p:nvPr/>
        </p:nvSpPr>
        <p:spPr>
          <a:xfrm>
            <a:off x="875397" y="6163371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学校から利用</a:t>
            </a:r>
            <a:endParaRPr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6024" y="6227459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家庭</a:t>
            </a:r>
            <a:r>
              <a:rPr lang="ja-JP" altLang="en-US" sz="2400" dirty="0"/>
              <a:t>から利用</a:t>
            </a:r>
            <a:endParaRPr lang="ja-JP" altLang="en-US" sz="2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93518" y="1340524"/>
            <a:ext cx="8946573" cy="3854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3" y="1824752"/>
            <a:ext cx="1920750" cy="1420927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6102" y="45900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00A0DC"/>
                </a:solidFill>
              </a:rPr>
              <a:t>クリック教材</a:t>
            </a:r>
            <a:endParaRPr lang="ja-JP" altLang="en-US" sz="2400" b="1" dirty="0">
              <a:solidFill>
                <a:srgbClr val="00A0DC"/>
              </a:solidFill>
            </a:endParaRPr>
          </a:p>
        </p:txBody>
      </p:sp>
      <p:sp>
        <p:nvSpPr>
          <p:cNvPr id="12" name="雲 11"/>
          <p:cNvSpPr/>
          <p:nvPr/>
        </p:nvSpPr>
        <p:spPr>
          <a:xfrm>
            <a:off x="2906722" y="4921865"/>
            <a:ext cx="3363556" cy="1026397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インターネット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08366" y="459004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スイッチ操作獲得教材</a:t>
            </a:r>
            <a:endParaRPr lang="en-US" altLang="ja-JP" sz="2400" b="1" dirty="0">
              <a:solidFill>
                <a:srgbClr val="00B05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24229" y="458989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2"/>
                </a:solidFill>
              </a:rPr>
              <a:t>文字（言語）学習教材</a:t>
            </a:r>
            <a:endParaRPr lang="en-US" altLang="ja-JP" sz="2400" b="1" dirty="0">
              <a:solidFill>
                <a:schemeClr val="accent2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8" y="2716563"/>
            <a:ext cx="1982565" cy="144747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7" b="8524"/>
          <a:stretch/>
        </p:blipFill>
        <p:spPr>
          <a:xfrm>
            <a:off x="3154124" y="2399589"/>
            <a:ext cx="2499683" cy="1692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78" y="2300185"/>
            <a:ext cx="2529691" cy="2010508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93518" y="1389577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</a:t>
            </a:r>
            <a:r>
              <a:rPr kumimoji="1" lang="ja-JP" altLang="en-US" sz="2000" dirty="0" smtClean="0"/>
              <a:t>ラーニングシステム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13950" y="14246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学習コンテンツ</a:t>
            </a:r>
            <a:endParaRPr kumimoji="1" lang="ja-JP" altLang="en-US" sz="2000" b="1" dirty="0"/>
          </a:p>
        </p:txBody>
      </p:sp>
      <p:sp>
        <p:nvSpPr>
          <p:cNvPr id="25" name="円/楕円 24"/>
          <p:cNvSpPr/>
          <p:nvPr/>
        </p:nvSpPr>
        <p:spPr>
          <a:xfrm>
            <a:off x="2585879" y="1376229"/>
            <a:ext cx="3712144" cy="41113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365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オートスキャンについて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475" y="1342327"/>
            <a:ext cx="8981048" cy="52538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スイッチ１つを使って複数の選択肢の中から１つ選ぶ入力方法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1026" name="Picture 2" descr="http://droplet.ddo.jp/drops/drops_512_gif/1040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31" y="2168883"/>
            <a:ext cx="1078473" cy="10784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roplet.ddo.jp/drops/drops_512_gif/10403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58" y="3544407"/>
            <a:ext cx="1058246" cy="1058246"/>
          </a:xfrm>
          <a:prstGeom prst="rect">
            <a:avLst/>
          </a:prstGeom>
          <a:ln w="762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roplet.ddo.jp/drops/drops_512_gif/10403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1" y="4899705"/>
            <a:ext cx="1197200" cy="1197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402543" y="2363809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フォーカスが数秒ごとに切り替わる</a:t>
            </a:r>
            <a:endParaRPr lang="ja-JP" altLang="en-US" sz="2400" dirty="0"/>
          </a:p>
        </p:txBody>
      </p:sp>
      <p:sp>
        <p:nvSpPr>
          <p:cNvPr id="6" name="下矢印 5"/>
          <p:cNvSpPr/>
          <p:nvPr/>
        </p:nvSpPr>
        <p:spPr>
          <a:xfrm>
            <a:off x="4650494" y="3149100"/>
            <a:ext cx="613186" cy="473337"/>
          </a:xfrm>
          <a:prstGeom prst="down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56430" y="3953202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スイッチを</a:t>
            </a:r>
            <a:r>
              <a:rPr lang="en-US" altLang="ja-JP" sz="2400" dirty="0"/>
              <a:t>ON</a:t>
            </a:r>
            <a:r>
              <a:rPr lang="ja-JP" altLang="en-US" sz="2400" dirty="0"/>
              <a:t>にしたとき</a:t>
            </a:r>
            <a:endParaRPr lang="en-US" altLang="ja-JP" sz="2400" dirty="0"/>
          </a:p>
          <a:p>
            <a:r>
              <a:rPr lang="ja-JP" altLang="en-US" sz="2400" dirty="0"/>
              <a:t>フォーカスされているものを選択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749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パワポ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Times New Roman"/>
        <a:ea typeface="メイリオ"/>
        <a:cs typeface=""/>
      </a:majorFont>
      <a:minorFont>
        <a:latin typeface="Times New Roman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パワポテーマ" id="{251AB308-A6F8-4B84-A174-B923589AE987}" vid="{C9A0A3D1-D366-46B8-88A7-2DC06066A5A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パワポテーマ</Template>
  <TotalTime>1251</TotalTime>
  <Words>966</Words>
  <Application>Microsoft Office PowerPoint</Application>
  <PresentationFormat>画面に合わせる (4:3)</PresentationFormat>
  <Paragraphs>211</Paragraphs>
  <Slides>21</Slides>
  <Notes>1</Notes>
  <HiddenSlides>1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0" baseType="lpstr">
      <vt:lpstr>ＭＳ Ｐゴシック</vt:lpstr>
      <vt:lpstr>メイリオ</vt:lpstr>
      <vt:lpstr>メイリオ</vt:lpstr>
      <vt:lpstr>Arial</vt:lpstr>
      <vt:lpstr>Calibri</vt:lpstr>
      <vt:lpstr>Times New Roman</vt:lpstr>
      <vt:lpstr>Wingdings</vt:lpstr>
      <vt:lpstr>パワポテーマ</vt:lpstr>
      <vt:lpstr>Microsoft Excel 97-2003 ワークシート</vt:lpstr>
      <vt:lpstr>重度肢体不自由児のための コミュニケーションスキル獲得支援 eラーニングシステムの研究</vt:lpstr>
      <vt:lpstr>重度肢体不自由児について</vt:lpstr>
      <vt:lpstr>重度肢体不自由児について</vt:lpstr>
      <vt:lpstr>重度肢体不自由児の学習活動</vt:lpstr>
      <vt:lpstr>eラーニングシステムの提供</vt:lpstr>
      <vt:lpstr>PowerPoint プレゼンテーション</vt:lpstr>
      <vt:lpstr>研究目的</vt:lpstr>
      <vt:lpstr>PowerPoint プレゼンテーション</vt:lpstr>
      <vt:lpstr>オートスキャンについて</vt:lpstr>
      <vt:lpstr>スイッチ操作獲得教材について</vt:lpstr>
      <vt:lpstr>境氏開発ソフトの問題点と改善案</vt:lpstr>
      <vt:lpstr>YouTube Player APIについて</vt:lpstr>
      <vt:lpstr>開発した学習ソフトの紹介</vt:lpstr>
      <vt:lpstr>動画を用いたクリック教材</vt:lpstr>
      <vt:lpstr>スイッチのON/OFFを学習する教材</vt:lpstr>
      <vt:lpstr>オートスキャン獲得教材</vt:lpstr>
      <vt:lpstr>盛岡青松支援学校で使っていただいた様子</vt:lpstr>
      <vt:lpstr>アンケート調査</vt:lpstr>
      <vt:lpstr>研究計画</vt:lpstr>
      <vt:lpstr>今後の予定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重度肢体不自由児のための コミュニケーションスキル獲得支援 eラーニングシステムの開発</dc:title>
  <dc:creator>roman</dc:creator>
  <cp:lastModifiedBy>roman</cp:lastModifiedBy>
  <cp:revision>47</cp:revision>
  <dcterms:created xsi:type="dcterms:W3CDTF">2017-02-02T07:39:47Z</dcterms:created>
  <dcterms:modified xsi:type="dcterms:W3CDTF">2017-02-05T22:51:43Z</dcterms:modified>
</cp:coreProperties>
</file>