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8" r:id="rId4"/>
    <p:sldId id="259" r:id="rId5"/>
    <p:sldId id="270" r:id="rId6"/>
    <p:sldId id="260" r:id="rId7"/>
    <p:sldId id="262" r:id="rId8"/>
    <p:sldId id="263" r:id="rId9"/>
    <p:sldId id="266" r:id="rId10"/>
    <p:sldId id="268" r:id="rId11"/>
    <p:sldId id="269" r:id="rId12"/>
    <p:sldId id="271" r:id="rId13"/>
    <p:sldId id="275"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46" d="100"/>
          <a:sy n="46" d="100"/>
        </p:scale>
        <p:origin x="1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341470-3D2C-412C-835A-333C8F6C12E0}"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2E0CB-21CE-40F6-911D-9131942D790A}" type="slidenum">
              <a:rPr lang="en-US" smtClean="0"/>
              <a:t>‹#›</a:t>
            </a:fld>
            <a:endParaRPr lang="en-US"/>
          </a:p>
        </p:txBody>
      </p:sp>
    </p:spTree>
    <p:extLst>
      <p:ext uri="{BB962C8B-B14F-4D97-AF65-F5344CB8AC3E}">
        <p14:creationId xmlns:p14="http://schemas.microsoft.com/office/powerpoint/2010/main" val="1981375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341470-3D2C-412C-835A-333C8F6C12E0}"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2E0CB-21CE-40F6-911D-9131942D790A}" type="slidenum">
              <a:rPr lang="en-US" smtClean="0"/>
              <a:t>‹#›</a:t>
            </a:fld>
            <a:endParaRPr lang="en-US"/>
          </a:p>
        </p:txBody>
      </p:sp>
    </p:spTree>
    <p:extLst>
      <p:ext uri="{BB962C8B-B14F-4D97-AF65-F5344CB8AC3E}">
        <p14:creationId xmlns:p14="http://schemas.microsoft.com/office/powerpoint/2010/main" val="1699987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341470-3D2C-412C-835A-333C8F6C12E0}"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2E0CB-21CE-40F6-911D-9131942D790A}" type="slidenum">
              <a:rPr lang="en-US" smtClean="0"/>
              <a:t>‹#›</a:t>
            </a:fld>
            <a:endParaRPr lang="en-US"/>
          </a:p>
        </p:txBody>
      </p:sp>
    </p:spTree>
    <p:extLst>
      <p:ext uri="{BB962C8B-B14F-4D97-AF65-F5344CB8AC3E}">
        <p14:creationId xmlns:p14="http://schemas.microsoft.com/office/powerpoint/2010/main" val="221476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341470-3D2C-412C-835A-333C8F6C12E0}"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2E0CB-21CE-40F6-911D-9131942D790A}" type="slidenum">
              <a:rPr lang="en-US" smtClean="0"/>
              <a:t>‹#›</a:t>
            </a:fld>
            <a:endParaRPr lang="en-US"/>
          </a:p>
        </p:txBody>
      </p:sp>
    </p:spTree>
    <p:extLst>
      <p:ext uri="{BB962C8B-B14F-4D97-AF65-F5344CB8AC3E}">
        <p14:creationId xmlns:p14="http://schemas.microsoft.com/office/powerpoint/2010/main" val="4114102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341470-3D2C-412C-835A-333C8F6C12E0}"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2E0CB-21CE-40F6-911D-9131942D790A}" type="slidenum">
              <a:rPr lang="en-US" smtClean="0"/>
              <a:t>‹#›</a:t>
            </a:fld>
            <a:endParaRPr lang="en-US"/>
          </a:p>
        </p:txBody>
      </p:sp>
    </p:spTree>
    <p:extLst>
      <p:ext uri="{BB962C8B-B14F-4D97-AF65-F5344CB8AC3E}">
        <p14:creationId xmlns:p14="http://schemas.microsoft.com/office/powerpoint/2010/main" val="212163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341470-3D2C-412C-835A-333C8F6C12E0}"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2E0CB-21CE-40F6-911D-9131942D790A}" type="slidenum">
              <a:rPr lang="en-US" smtClean="0"/>
              <a:t>‹#›</a:t>
            </a:fld>
            <a:endParaRPr lang="en-US"/>
          </a:p>
        </p:txBody>
      </p:sp>
    </p:spTree>
    <p:extLst>
      <p:ext uri="{BB962C8B-B14F-4D97-AF65-F5344CB8AC3E}">
        <p14:creationId xmlns:p14="http://schemas.microsoft.com/office/powerpoint/2010/main" val="2934923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341470-3D2C-412C-835A-333C8F6C12E0}" type="datetimeFigureOut">
              <a:rPr lang="en-US" smtClean="0"/>
              <a:t>4/20/2020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22E0CB-21CE-40F6-911D-9131942D790A}" type="slidenum">
              <a:rPr lang="en-US" smtClean="0"/>
              <a:t>‹#›</a:t>
            </a:fld>
            <a:endParaRPr lang="en-US"/>
          </a:p>
        </p:txBody>
      </p:sp>
    </p:spTree>
    <p:extLst>
      <p:ext uri="{BB962C8B-B14F-4D97-AF65-F5344CB8AC3E}">
        <p14:creationId xmlns:p14="http://schemas.microsoft.com/office/powerpoint/2010/main" val="3171662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341470-3D2C-412C-835A-333C8F6C12E0}" type="datetimeFigureOut">
              <a:rPr lang="en-US" smtClean="0"/>
              <a:t>4/20/2020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22E0CB-21CE-40F6-911D-9131942D790A}" type="slidenum">
              <a:rPr lang="en-US" smtClean="0"/>
              <a:t>‹#›</a:t>
            </a:fld>
            <a:endParaRPr lang="en-US"/>
          </a:p>
        </p:txBody>
      </p:sp>
    </p:spTree>
    <p:extLst>
      <p:ext uri="{BB962C8B-B14F-4D97-AF65-F5344CB8AC3E}">
        <p14:creationId xmlns:p14="http://schemas.microsoft.com/office/powerpoint/2010/main" val="674467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341470-3D2C-412C-835A-333C8F6C12E0}" type="datetimeFigureOut">
              <a:rPr lang="en-US" smtClean="0"/>
              <a:t>4/20/2020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22E0CB-21CE-40F6-911D-9131942D790A}" type="slidenum">
              <a:rPr lang="en-US" smtClean="0"/>
              <a:t>‹#›</a:t>
            </a:fld>
            <a:endParaRPr lang="en-US"/>
          </a:p>
        </p:txBody>
      </p:sp>
    </p:spTree>
    <p:extLst>
      <p:ext uri="{BB962C8B-B14F-4D97-AF65-F5344CB8AC3E}">
        <p14:creationId xmlns:p14="http://schemas.microsoft.com/office/powerpoint/2010/main" val="964763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341470-3D2C-412C-835A-333C8F6C12E0}"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2E0CB-21CE-40F6-911D-9131942D790A}" type="slidenum">
              <a:rPr lang="en-US" smtClean="0"/>
              <a:t>‹#›</a:t>
            </a:fld>
            <a:endParaRPr lang="en-US"/>
          </a:p>
        </p:txBody>
      </p:sp>
    </p:spTree>
    <p:extLst>
      <p:ext uri="{BB962C8B-B14F-4D97-AF65-F5344CB8AC3E}">
        <p14:creationId xmlns:p14="http://schemas.microsoft.com/office/powerpoint/2010/main" val="3281809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341470-3D2C-412C-835A-333C8F6C12E0}"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2E0CB-21CE-40F6-911D-9131942D790A}" type="slidenum">
              <a:rPr lang="en-US" smtClean="0"/>
              <a:t>‹#›</a:t>
            </a:fld>
            <a:endParaRPr lang="en-US"/>
          </a:p>
        </p:txBody>
      </p:sp>
    </p:spTree>
    <p:extLst>
      <p:ext uri="{BB962C8B-B14F-4D97-AF65-F5344CB8AC3E}">
        <p14:creationId xmlns:p14="http://schemas.microsoft.com/office/powerpoint/2010/main" val="3286269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341470-3D2C-412C-835A-333C8F6C12E0}" type="datetimeFigureOut">
              <a:rPr lang="en-US" smtClean="0"/>
              <a:t>4/20/2020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22E0CB-21CE-40F6-911D-9131942D790A}" type="slidenum">
              <a:rPr lang="en-US" smtClean="0"/>
              <a:t>‹#›</a:t>
            </a:fld>
            <a:endParaRPr lang="en-US"/>
          </a:p>
        </p:txBody>
      </p:sp>
    </p:spTree>
    <p:extLst>
      <p:ext uri="{BB962C8B-B14F-4D97-AF65-F5344CB8AC3E}">
        <p14:creationId xmlns:p14="http://schemas.microsoft.com/office/powerpoint/2010/main" val="2997592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solidFill>
                  <a:srgbClr val="FF0000"/>
                </a:solidFill>
              </a:rPr>
              <a:t>PROJECT REPORT ON COMPANY’S EMPLOYEE ATRRITION CASE</a:t>
            </a:r>
            <a:endParaRPr lang="en-US" b="1" dirty="0">
              <a:solidFill>
                <a:srgbClr val="FF0000"/>
              </a:solidFill>
            </a:endParaRPr>
          </a:p>
        </p:txBody>
      </p:sp>
      <p:sp>
        <p:nvSpPr>
          <p:cNvPr id="3" name="Subtitle 2"/>
          <p:cNvSpPr>
            <a:spLocks noGrp="1"/>
          </p:cNvSpPr>
          <p:nvPr>
            <p:ph type="subTitle" idx="1"/>
          </p:nvPr>
        </p:nvSpPr>
        <p:spPr/>
        <p:txBody>
          <a:bodyPr>
            <a:normAutofit/>
          </a:bodyPr>
          <a:lstStyle/>
          <a:p>
            <a:r>
              <a:rPr lang="en-US" sz="3600" b="1" dirty="0" smtClean="0"/>
              <a:t>BY ONYEMMA MIRIAN</a:t>
            </a:r>
            <a:endParaRPr lang="en-US" sz="3600" b="1" dirty="0"/>
          </a:p>
        </p:txBody>
      </p:sp>
    </p:spTree>
    <p:extLst>
      <p:ext uri="{BB962C8B-B14F-4D97-AF65-F5344CB8AC3E}">
        <p14:creationId xmlns:p14="http://schemas.microsoft.com/office/powerpoint/2010/main" val="2204426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1">
                    <a:lumMod val="50000"/>
                  </a:schemeClr>
                </a:solidFill>
              </a:rPr>
              <a:t>BUILDING THE PREDICTION MODEL</a:t>
            </a:r>
            <a:endParaRPr lang="en-US" b="1" dirty="0">
              <a:solidFill>
                <a:schemeClr val="accent1">
                  <a:lumMod val="50000"/>
                </a:schemeClr>
              </a:solidFill>
            </a:endParaRPr>
          </a:p>
        </p:txBody>
      </p:sp>
      <p:sp>
        <p:nvSpPr>
          <p:cNvPr id="3" name="Content Placeholder 2"/>
          <p:cNvSpPr>
            <a:spLocks noGrp="1"/>
          </p:cNvSpPr>
          <p:nvPr>
            <p:ph idx="1"/>
          </p:nvPr>
        </p:nvSpPr>
        <p:spPr>
          <a:xfrm>
            <a:off x="0" y="1267690"/>
            <a:ext cx="12192000" cy="5590309"/>
          </a:xfrm>
        </p:spPr>
        <p:txBody>
          <a:bodyPr>
            <a:normAutofit fontScale="92500" lnSpcReduction="10000"/>
          </a:bodyPr>
          <a:lstStyle/>
          <a:p>
            <a:r>
              <a:rPr lang="en-US" dirty="0" smtClean="0"/>
              <a:t>Firstly I converted </a:t>
            </a:r>
            <a:r>
              <a:rPr lang="en-US" dirty="0" smtClean="0"/>
              <a:t> </a:t>
            </a:r>
            <a:r>
              <a:rPr lang="en-US" dirty="0"/>
              <a:t>the string into number by encoding the categorical data and independent </a:t>
            </a:r>
            <a:r>
              <a:rPr lang="en-US" dirty="0" smtClean="0"/>
              <a:t>variable</a:t>
            </a:r>
          </a:p>
          <a:p>
            <a:pPr marL="0" indent="0">
              <a:buNone/>
            </a:pPr>
            <a:r>
              <a:rPr lang="en-US" sz="2400" dirty="0">
                <a:solidFill>
                  <a:schemeClr val="accent1">
                    <a:lumMod val="75000"/>
                  </a:schemeClr>
                </a:solidFill>
                <a:latin typeface="Arial Narrow" panose="020B0606020202030204" pitchFamily="34" charset="0"/>
              </a:rPr>
              <a:t>X = </a:t>
            </a:r>
            <a:r>
              <a:rPr lang="en-US" sz="2400" dirty="0" err="1">
                <a:solidFill>
                  <a:schemeClr val="accent1">
                    <a:lumMod val="75000"/>
                  </a:schemeClr>
                </a:solidFill>
                <a:latin typeface="Arial Narrow" panose="020B0606020202030204" pitchFamily="34" charset="0"/>
              </a:rPr>
              <a:t>pd.get_dummies</a:t>
            </a:r>
            <a:r>
              <a:rPr lang="en-US" sz="2400" dirty="0">
                <a:solidFill>
                  <a:schemeClr val="accent1">
                    <a:lumMod val="75000"/>
                  </a:schemeClr>
                </a:solidFill>
                <a:latin typeface="Arial Narrow" panose="020B0606020202030204" pitchFamily="34" charset="0"/>
              </a:rPr>
              <a:t>(X)</a:t>
            </a:r>
          </a:p>
          <a:p>
            <a:pPr marL="0" indent="0">
              <a:buNone/>
            </a:pPr>
            <a:r>
              <a:rPr lang="en-US" sz="2400" dirty="0" smtClean="0">
                <a:solidFill>
                  <a:schemeClr val="accent1">
                    <a:lumMod val="50000"/>
                  </a:schemeClr>
                </a:solidFill>
                <a:latin typeface="Arial Narrow" panose="020B0606020202030204" pitchFamily="34" charset="0"/>
              </a:rPr>
              <a:t>from </a:t>
            </a:r>
            <a:r>
              <a:rPr lang="en-US" sz="2400" dirty="0" err="1" smtClean="0">
                <a:solidFill>
                  <a:schemeClr val="accent1">
                    <a:lumMod val="50000"/>
                  </a:schemeClr>
                </a:solidFill>
                <a:latin typeface="Arial Narrow" panose="020B0606020202030204" pitchFamily="34" charset="0"/>
              </a:rPr>
              <a:t>sklearn.preprocessing</a:t>
            </a:r>
            <a:r>
              <a:rPr lang="en-US" sz="2400" dirty="0" smtClean="0">
                <a:solidFill>
                  <a:schemeClr val="accent1">
                    <a:lumMod val="50000"/>
                  </a:schemeClr>
                </a:solidFill>
                <a:latin typeface="Arial Narrow" panose="020B0606020202030204" pitchFamily="34" charset="0"/>
              </a:rPr>
              <a:t> import </a:t>
            </a:r>
            <a:r>
              <a:rPr lang="en-US" sz="2400" dirty="0" err="1" smtClean="0">
                <a:solidFill>
                  <a:schemeClr val="accent1">
                    <a:lumMod val="50000"/>
                  </a:schemeClr>
                </a:solidFill>
                <a:latin typeface="Arial Narrow" panose="020B0606020202030204" pitchFamily="34" charset="0"/>
              </a:rPr>
              <a:t>LabelEncoder</a:t>
            </a:r>
            <a:endParaRPr lang="en-US" sz="2400" dirty="0" smtClean="0">
              <a:solidFill>
                <a:schemeClr val="accent1">
                  <a:lumMod val="50000"/>
                </a:schemeClr>
              </a:solidFill>
              <a:latin typeface="Arial Narrow" panose="020B0606020202030204" pitchFamily="34" charset="0"/>
            </a:endParaRPr>
          </a:p>
          <a:p>
            <a:pPr marL="0" indent="0">
              <a:buNone/>
            </a:pPr>
            <a:r>
              <a:rPr lang="en-US" sz="2400" dirty="0" smtClean="0">
                <a:solidFill>
                  <a:schemeClr val="accent1">
                    <a:lumMod val="50000"/>
                  </a:schemeClr>
                </a:solidFill>
                <a:latin typeface="Arial Narrow" panose="020B0606020202030204" pitchFamily="34" charset="0"/>
              </a:rPr>
              <a:t>le = </a:t>
            </a:r>
            <a:r>
              <a:rPr lang="en-US" sz="2400" dirty="0" err="1" smtClean="0">
                <a:solidFill>
                  <a:schemeClr val="accent1">
                    <a:lumMod val="50000"/>
                  </a:schemeClr>
                </a:solidFill>
                <a:latin typeface="Arial Narrow" panose="020B0606020202030204" pitchFamily="34" charset="0"/>
              </a:rPr>
              <a:t>LabelEncoder</a:t>
            </a:r>
            <a:r>
              <a:rPr lang="en-US" sz="2400" dirty="0" smtClean="0">
                <a:solidFill>
                  <a:schemeClr val="accent1">
                    <a:lumMod val="50000"/>
                  </a:schemeClr>
                </a:solidFill>
                <a:latin typeface="Arial Narrow" panose="020B0606020202030204" pitchFamily="34" charset="0"/>
              </a:rPr>
              <a:t>()</a:t>
            </a:r>
          </a:p>
          <a:p>
            <a:pPr marL="0" indent="0">
              <a:buNone/>
            </a:pPr>
            <a:r>
              <a:rPr lang="en-US" sz="2400" dirty="0">
                <a:solidFill>
                  <a:schemeClr val="accent1">
                    <a:lumMod val="50000"/>
                  </a:schemeClr>
                </a:solidFill>
                <a:latin typeface="Arial Narrow" panose="020B0606020202030204" pitchFamily="34" charset="0"/>
              </a:rPr>
              <a:t>y = </a:t>
            </a:r>
            <a:r>
              <a:rPr lang="en-US" sz="2400" dirty="0" err="1">
                <a:solidFill>
                  <a:schemeClr val="accent1">
                    <a:lumMod val="50000"/>
                  </a:schemeClr>
                </a:solidFill>
                <a:latin typeface="Arial Narrow" panose="020B0606020202030204" pitchFamily="34" charset="0"/>
              </a:rPr>
              <a:t>le.fit_transform</a:t>
            </a:r>
            <a:r>
              <a:rPr lang="en-US" sz="2400" dirty="0">
                <a:solidFill>
                  <a:schemeClr val="accent1">
                    <a:lumMod val="50000"/>
                  </a:schemeClr>
                </a:solidFill>
                <a:latin typeface="Arial Narrow" panose="020B0606020202030204" pitchFamily="34" charset="0"/>
              </a:rPr>
              <a:t>(y)</a:t>
            </a:r>
          </a:p>
          <a:p>
            <a:pPr marL="0" indent="0">
              <a:buNone/>
            </a:pPr>
            <a:r>
              <a:rPr lang="en-US" sz="2400" dirty="0">
                <a:solidFill>
                  <a:schemeClr val="accent1">
                    <a:lumMod val="50000"/>
                  </a:schemeClr>
                </a:solidFill>
                <a:latin typeface="Arial Narrow" panose="020B0606020202030204" pitchFamily="34" charset="0"/>
              </a:rPr>
              <a:t>y</a:t>
            </a:r>
            <a:endParaRPr lang="en-US" sz="2400" dirty="0" smtClean="0">
              <a:solidFill>
                <a:schemeClr val="accent1">
                  <a:lumMod val="50000"/>
                </a:schemeClr>
              </a:solidFill>
              <a:latin typeface="Arial Narrow" panose="020B0606020202030204" pitchFamily="34" charset="0"/>
            </a:endParaRPr>
          </a:p>
          <a:p>
            <a:r>
              <a:rPr lang="en-US" dirty="0" smtClean="0"/>
              <a:t>Secondly</a:t>
            </a:r>
            <a:r>
              <a:rPr lang="en-US" dirty="0" smtClean="0"/>
              <a:t> </a:t>
            </a:r>
            <a:r>
              <a:rPr lang="en-US" dirty="0" smtClean="0"/>
              <a:t>I split the dataset into test and train set as follows;</a:t>
            </a:r>
          </a:p>
          <a:p>
            <a:pPr marL="0" indent="0">
              <a:buNone/>
            </a:pPr>
            <a:r>
              <a:rPr lang="en-US" sz="2400" dirty="0" smtClean="0">
                <a:solidFill>
                  <a:schemeClr val="accent1">
                    <a:lumMod val="50000"/>
                  </a:schemeClr>
                </a:solidFill>
                <a:latin typeface="Arial Narrow" panose="020B0606020202030204" pitchFamily="34" charset="0"/>
              </a:rPr>
              <a:t>from </a:t>
            </a:r>
            <a:r>
              <a:rPr lang="en-US" sz="2400" dirty="0" err="1" smtClean="0">
                <a:solidFill>
                  <a:schemeClr val="accent1">
                    <a:lumMod val="50000"/>
                  </a:schemeClr>
                </a:solidFill>
                <a:latin typeface="Arial Narrow" panose="020B0606020202030204" pitchFamily="34" charset="0"/>
              </a:rPr>
              <a:t>sklearn.model_selection</a:t>
            </a:r>
            <a:r>
              <a:rPr lang="en-US" sz="2400" dirty="0" smtClean="0">
                <a:solidFill>
                  <a:schemeClr val="accent1">
                    <a:lumMod val="50000"/>
                  </a:schemeClr>
                </a:solidFill>
                <a:latin typeface="Arial Narrow" panose="020B0606020202030204" pitchFamily="34" charset="0"/>
              </a:rPr>
              <a:t> import </a:t>
            </a:r>
            <a:r>
              <a:rPr lang="en-US" sz="2400" dirty="0" err="1" smtClean="0">
                <a:solidFill>
                  <a:schemeClr val="accent1">
                    <a:lumMod val="50000"/>
                  </a:schemeClr>
                </a:solidFill>
                <a:latin typeface="Arial Narrow" panose="020B0606020202030204" pitchFamily="34" charset="0"/>
              </a:rPr>
              <a:t>train_test_split</a:t>
            </a:r>
            <a:endParaRPr lang="en-US" sz="2400" dirty="0" smtClean="0">
              <a:solidFill>
                <a:schemeClr val="accent1">
                  <a:lumMod val="50000"/>
                </a:schemeClr>
              </a:solidFill>
              <a:latin typeface="Arial Narrow" panose="020B0606020202030204" pitchFamily="34" charset="0"/>
            </a:endParaRPr>
          </a:p>
          <a:p>
            <a:pPr marL="0" indent="0">
              <a:buNone/>
            </a:pPr>
            <a:r>
              <a:rPr lang="en-US" sz="2400" dirty="0" err="1" smtClean="0">
                <a:solidFill>
                  <a:schemeClr val="accent1">
                    <a:lumMod val="50000"/>
                  </a:schemeClr>
                </a:solidFill>
                <a:latin typeface="Arial Narrow" panose="020B0606020202030204" pitchFamily="34" charset="0"/>
              </a:rPr>
              <a:t>X_train</a:t>
            </a:r>
            <a:r>
              <a:rPr lang="en-US" sz="2400" dirty="0" smtClean="0">
                <a:solidFill>
                  <a:schemeClr val="accent1">
                    <a:lumMod val="50000"/>
                  </a:schemeClr>
                </a:solidFill>
                <a:latin typeface="Arial Narrow" panose="020B0606020202030204" pitchFamily="34" charset="0"/>
              </a:rPr>
              <a:t>, </a:t>
            </a:r>
            <a:r>
              <a:rPr lang="en-US" sz="2400" dirty="0" err="1" smtClean="0">
                <a:solidFill>
                  <a:schemeClr val="accent1">
                    <a:lumMod val="50000"/>
                  </a:schemeClr>
                </a:solidFill>
                <a:latin typeface="Arial Narrow" panose="020B0606020202030204" pitchFamily="34" charset="0"/>
              </a:rPr>
              <a:t>X_test</a:t>
            </a:r>
            <a:r>
              <a:rPr lang="en-US" sz="2400" dirty="0" smtClean="0">
                <a:solidFill>
                  <a:schemeClr val="accent1">
                    <a:lumMod val="50000"/>
                  </a:schemeClr>
                </a:solidFill>
                <a:latin typeface="Arial Narrow" panose="020B0606020202030204" pitchFamily="34" charset="0"/>
              </a:rPr>
              <a:t>, </a:t>
            </a:r>
            <a:r>
              <a:rPr lang="en-US" sz="2400" dirty="0" err="1" smtClean="0">
                <a:solidFill>
                  <a:schemeClr val="accent1">
                    <a:lumMod val="50000"/>
                  </a:schemeClr>
                </a:solidFill>
                <a:latin typeface="Arial Narrow" panose="020B0606020202030204" pitchFamily="34" charset="0"/>
              </a:rPr>
              <a:t>y_train</a:t>
            </a:r>
            <a:r>
              <a:rPr lang="en-US" sz="2400" dirty="0" smtClean="0">
                <a:solidFill>
                  <a:schemeClr val="accent1">
                    <a:lumMod val="50000"/>
                  </a:schemeClr>
                </a:solidFill>
                <a:latin typeface="Arial Narrow" panose="020B0606020202030204" pitchFamily="34" charset="0"/>
              </a:rPr>
              <a:t>, </a:t>
            </a:r>
            <a:r>
              <a:rPr lang="en-US" sz="2400" dirty="0" err="1" smtClean="0">
                <a:solidFill>
                  <a:schemeClr val="accent1">
                    <a:lumMod val="50000"/>
                  </a:schemeClr>
                </a:solidFill>
                <a:latin typeface="Arial Narrow" panose="020B0606020202030204" pitchFamily="34" charset="0"/>
              </a:rPr>
              <a:t>y_test</a:t>
            </a:r>
            <a:r>
              <a:rPr lang="en-US" sz="2400" dirty="0" smtClean="0">
                <a:solidFill>
                  <a:schemeClr val="accent1">
                    <a:lumMod val="50000"/>
                  </a:schemeClr>
                </a:solidFill>
                <a:latin typeface="Arial Narrow" panose="020B0606020202030204" pitchFamily="34" charset="0"/>
              </a:rPr>
              <a:t> = </a:t>
            </a:r>
            <a:r>
              <a:rPr lang="en-US" sz="2400" dirty="0" err="1" smtClean="0">
                <a:solidFill>
                  <a:schemeClr val="accent1">
                    <a:lumMod val="50000"/>
                  </a:schemeClr>
                </a:solidFill>
                <a:latin typeface="Arial Narrow" panose="020B0606020202030204" pitchFamily="34" charset="0"/>
              </a:rPr>
              <a:t>train_test_split</a:t>
            </a:r>
            <a:r>
              <a:rPr lang="en-US" sz="2400" dirty="0" smtClean="0">
                <a:solidFill>
                  <a:schemeClr val="accent1">
                    <a:lumMod val="50000"/>
                  </a:schemeClr>
                </a:solidFill>
                <a:latin typeface="Arial Narrow" panose="020B0606020202030204" pitchFamily="34" charset="0"/>
              </a:rPr>
              <a:t>(</a:t>
            </a:r>
            <a:r>
              <a:rPr lang="en-US" sz="2400" dirty="0" err="1" smtClean="0">
                <a:solidFill>
                  <a:schemeClr val="accent1">
                    <a:lumMod val="50000"/>
                  </a:schemeClr>
                </a:solidFill>
                <a:latin typeface="Arial Narrow" panose="020B0606020202030204" pitchFamily="34" charset="0"/>
              </a:rPr>
              <a:t>X,y,test_size</a:t>
            </a:r>
            <a:r>
              <a:rPr lang="en-US" sz="2400" dirty="0" smtClean="0">
                <a:solidFill>
                  <a:schemeClr val="accent1">
                    <a:lumMod val="50000"/>
                  </a:schemeClr>
                </a:solidFill>
                <a:latin typeface="Arial Narrow" panose="020B0606020202030204" pitchFamily="34" charset="0"/>
              </a:rPr>
              <a:t>=0.30,random_state=0</a:t>
            </a:r>
            <a:r>
              <a:rPr lang="en-US" sz="2400" dirty="0" smtClean="0">
                <a:solidFill>
                  <a:schemeClr val="accent1">
                    <a:lumMod val="50000"/>
                  </a:schemeClr>
                </a:solidFill>
                <a:latin typeface="Arial Narrow" panose="020B0606020202030204" pitchFamily="34" charset="0"/>
              </a:rPr>
              <a:t>)</a:t>
            </a:r>
          </a:p>
          <a:p>
            <a:r>
              <a:rPr lang="en-US" sz="2400" dirty="0"/>
              <a:t>Then I Fitting Random Forest Regression to dataset as follows</a:t>
            </a:r>
            <a:r>
              <a:rPr lang="en-US" sz="2400" dirty="0" smtClean="0"/>
              <a:t>;</a:t>
            </a:r>
          </a:p>
          <a:p>
            <a:pPr marL="0" indent="0">
              <a:buNone/>
            </a:pPr>
            <a:r>
              <a:rPr lang="en-US" sz="2400" dirty="0">
                <a:solidFill>
                  <a:schemeClr val="accent1">
                    <a:lumMod val="50000"/>
                  </a:schemeClr>
                </a:solidFill>
                <a:latin typeface="Arial Narrow" panose="020B0606020202030204" pitchFamily="34" charset="0"/>
              </a:rPr>
              <a:t>from </a:t>
            </a:r>
            <a:r>
              <a:rPr lang="en-US" sz="2400" dirty="0" err="1">
                <a:solidFill>
                  <a:schemeClr val="accent1">
                    <a:lumMod val="50000"/>
                  </a:schemeClr>
                </a:solidFill>
                <a:latin typeface="Arial Narrow" panose="020B0606020202030204" pitchFamily="34" charset="0"/>
              </a:rPr>
              <a:t>sklearn.ensemble</a:t>
            </a:r>
            <a:r>
              <a:rPr lang="en-US" sz="2400" dirty="0">
                <a:solidFill>
                  <a:schemeClr val="accent1">
                    <a:lumMod val="50000"/>
                  </a:schemeClr>
                </a:solidFill>
                <a:latin typeface="Arial Narrow" panose="020B0606020202030204" pitchFamily="34" charset="0"/>
              </a:rPr>
              <a:t> import </a:t>
            </a:r>
            <a:r>
              <a:rPr lang="en-US" sz="2400" dirty="0" err="1">
                <a:solidFill>
                  <a:schemeClr val="accent1">
                    <a:lumMod val="50000"/>
                  </a:schemeClr>
                </a:solidFill>
                <a:latin typeface="Arial Narrow" panose="020B0606020202030204" pitchFamily="34" charset="0"/>
              </a:rPr>
              <a:t>RandomForestClassifier</a:t>
            </a:r>
            <a:endParaRPr lang="en-US" sz="2400" dirty="0">
              <a:solidFill>
                <a:schemeClr val="accent1">
                  <a:lumMod val="50000"/>
                </a:schemeClr>
              </a:solidFill>
              <a:latin typeface="Arial Narrow" panose="020B0606020202030204" pitchFamily="34" charset="0"/>
            </a:endParaRPr>
          </a:p>
          <a:p>
            <a:pPr marL="0" indent="0">
              <a:buNone/>
            </a:pPr>
            <a:r>
              <a:rPr lang="en-US" sz="2400" dirty="0">
                <a:solidFill>
                  <a:schemeClr val="accent1">
                    <a:lumMod val="50000"/>
                  </a:schemeClr>
                </a:solidFill>
                <a:latin typeface="Arial Narrow" panose="020B0606020202030204" pitchFamily="34" charset="0"/>
              </a:rPr>
              <a:t>classifier  = </a:t>
            </a:r>
            <a:r>
              <a:rPr lang="en-US" sz="2400" dirty="0" err="1">
                <a:solidFill>
                  <a:schemeClr val="accent1">
                    <a:lumMod val="50000"/>
                  </a:schemeClr>
                </a:solidFill>
                <a:latin typeface="Arial Narrow" panose="020B0606020202030204" pitchFamily="34" charset="0"/>
              </a:rPr>
              <a:t>RandomForestClassifier</a:t>
            </a:r>
            <a:r>
              <a:rPr lang="en-US" sz="2400" dirty="0">
                <a:solidFill>
                  <a:schemeClr val="accent1">
                    <a:lumMod val="50000"/>
                  </a:schemeClr>
                </a:solidFill>
                <a:latin typeface="Arial Narrow" panose="020B0606020202030204" pitchFamily="34" charset="0"/>
              </a:rPr>
              <a:t>(</a:t>
            </a:r>
            <a:r>
              <a:rPr lang="en-US" sz="2400" dirty="0" err="1">
                <a:solidFill>
                  <a:schemeClr val="accent1">
                    <a:lumMod val="50000"/>
                  </a:schemeClr>
                </a:solidFill>
                <a:latin typeface="Arial Narrow" panose="020B0606020202030204" pitchFamily="34" charset="0"/>
              </a:rPr>
              <a:t>n_estimators</a:t>
            </a:r>
            <a:r>
              <a:rPr lang="en-US" sz="2400" dirty="0">
                <a:solidFill>
                  <a:schemeClr val="accent1">
                    <a:lumMod val="50000"/>
                  </a:schemeClr>
                </a:solidFill>
                <a:latin typeface="Arial Narrow" panose="020B0606020202030204" pitchFamily="34" charset="0"/>
              </a:rPr>
              <a:t>=11, criterion='entropy', </a:t>
            </a:r>
            <a:r>
              <a:rPr lang="en-US" sz="2400" dirty="0" err="1">
                <a:solidFill>
                  <a:schemeClr val="accent1">
                    <a:lumMod val="50000"/>
                  </a:schemeClr>
                </a:solidFill>
                <a:latin typeface="Arial Narrow" panose="020B0606020202030204" pitchFamily="34" charset="0"/>
              </a:rPr>
              <a:t>random_state</a:t>
            </a:r>
            <a:r>
              <a:rPr lang="en-US" sz="2400" dirty="0">
                <a:solidFill>
                  <a:schemeClr val="accent1">
                    <a:lumMod val="50000"/>
                  </a:schemeClr>
                </a:solidFill>
                <a:latin typeface="Arial Narrow" panose="020B0606020202030204" pitchFamily="34" charset="0"/>
              </a:rPr>
              <a:t>=0)</a:t>
            </a:r>
          </a:p>
          <a:p>
            <a:pPr marL="0" indent="0">
              <a:buNone/>
            </a:pPr>
            <a:r>
              <a:rPr lang="en-US" sz="2400" dirty="0" err="1">
                <a:solidFill>
                  <a:schemeClr val="accent1">
                    <a:lumMod val="50000"/>
                  </a:schemeClr>
                </a:solidFill>
                <a:latin typeface="Arial Narrow" panose="020B0606020202030204" pitchFamily="34" charset="0"/>
              </a:rPr>
              <a:t>classifier.fit</a:t>
            </a:r>
            <a:r>
              <a:rPr lang="en-US" sz="2400" dirty="0">
                <a:solidFill>
                  <a:schemeClr val="accent1">
                    <a:lumMod val="50000"/>
                  </a:schemeClr>
                </a:solidFill>
                <a:latin typeface="Arial Narrow" panose="020B0606020202030204" pitchFamily="34" charset="0"/>
              </a:rPr>
              <a:t>(</a:t>
            </a:r>
            <a:r>
              <a:rPr lang="en-US" sz="2400" dirty="0" err="1">
                <a:solidFill>
                  <a:schemeClr val="accent1">
                    <a:lumMod val="50000"/>
                  </a:schemeClr>
                </a:solidFill>
                <a:latin typeface="Arial Narrow" panose="020B0606020202030204" pitchFamily="34" charset="0"/>
              </a:rPr>
              <a:t>X_train</a:t>
            </a:r>
            <a:r>
              <a:rPr lang="en-US" sz="2400" dirty="0">
                <a:solidFill>
                  <a:schemeClr val="accent1">
                    <a:lumMod val="50000"/>
                  </a:schemeClr>
                </a:solidFill>
                <a:latin typeface="Arial Narrow" panose="020B0606020202030204" pitchFamily="34" charset="0"/>
              </a:rPr>
              <a:t>, </a:t>
            </a:r>
            <a:r>
              <a:rPr lang="en-US" sz="2400" dirty="0" err="1">
                <a:solidFill>
                  <a:schemeClr val="accent1">
                    <a:lumMod val="50000"/>
                  </a:schemeClr>
                </a:solidFill>
                <a:latin typeface="Arial Narrow" panose="020B0606020202030204" pitchFamily="34" charset="0"/>
              </a:rPr>
              <a:t>y_train</a:t>
            </a:r>
            <a:r>
              <a:rPr lang="en-US" sz="2400" dirty="0">
                <a:solidFill>
                  <a:schemeClr val="accent1">
                    <a:lumMod val="50000"/>
                  </a:schemeClr>
                </a:solidFill>
                <a:latin typeface="Arial Narrow" panose="020B0606020202030204" pitchFamily="34" charset="0"/>
              </a:rPr>
              <a:t>)</a:t>
            </a:r>
          </a:p>
          <a:p>
            <a:pPr marL="0" indent="0">
              <a:buNone/>
            </a:pPr>
            <a:endParaRPr lang="en-US" sz="2400" dirty="0"/>
          </a:p>
          <a:p>
            <a:pPr marL="0" indent="0">
              <a:buNone/>
            </a:pPr>
            <a:endParaRPr lang="en-US" sz="2400" dirty="0">
              <a:solidFill>
                <a:schemeClr val="accent1">
                  <a:lumMod val="50000"/>
                </a:schemeClr>
              </a:solidFill>
              <a:latin typeface="Arial Narrow" panose="020B0606020202030204" pitchFamily="34" charset="0"/>
            </a:endParaRPr>
          </a:p>
        </p:txBody>
      </p:sp>
    </p:spTree>
    <p:extLst>
      <p:ext uri="{BB962C8B-B14F-4D97-AF65-F5344CB8AC3E}">
        <p14:creationId xmlns:p14="http://schemas.microsoft.com/office/powerpoint/2010/main" val="2794826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     BUILDING THE PREDICTION MODEL</a:t>
            </a:r>
            <a:endParaRPr lang="en-US" dirty="0"/>
          </a:p>
        </p:txBody>
      </p:sp>
      <p:sp>
        <p:nvSpPr>
          <p:cNvPr id="3" name="Content Placeholder 2"/>
          <p:cNvSpPr>
            <a:spLocks noGrp="1"/>
          </p:cNvSpPr>
          <p:nvPr>
            <p:ph idx="1"/>
          </p:nvPr>
        </p:nvSpPr>
        <p:spPr>
          <a:xfrm>
            <a:off x="0" y="1309254"/>
            <a:ext cx="12192000" cy="5548745"/>
          </a:xfrm>
        </p:spPr>
        <p:txBody>
          <a:bodyPr>
            <a:normAutofit fontScale="92500"/>
          </a:bodyPr>
          <a:lstStyle/>
          <a:p>
            <a:r>
              <a:rPr lang="en-US" dirty="0" smtClean="0">
                <a:latin typeface="Arial Narrow" panose="020B0606020202030204" pitchFamily="34" charset="0"/>
              </a:rPr>
              <a:t>Predict </a:t>
            </a:r>
            <a:r>
              <a:rPr lang="en-US" dirty="0" smtClean="0">
                <a:latin typeface="Arial Narrow" panose="020B0606020202030204" pitchFamily="34" charset="0"/>
              </a:rPr>
              <a:t>result as follows;</a:t>
            </a:r>
          </a:p>
          <a:p>
            <a:pPr marL="0" indent="0">
              <a:buNone/>
            </a:pPr>
            <a:r>
              <a:rPr lang="en-US" sz="2000" dirty="0" err="1" smtClean="0">
                <a:solidFill>
                  <a:schemeClr val="accent1">
                    <a:lumMod val="50000"/>
                  </a:schemeClr>
                </a:solidFill>
                <a:latin typeface="Arial Narrow" panose="020B0606020202030204" pitchFamily="34" charset="0"/>
              </a:rPr>
              <a:t>y_pred</a:t>
            </a:r>
            <a:r>
              <a:rPr lang="en-US" sz="2000" dirty="0" smtClean="0">
                <a:solidFill>
                  <a:schemeClr val="accent1">
                    <a:lumMod val="50000"/>
                  </a:schemeClr>
                </a:solidFill>
                <a:latin typeface="Arial Narrow" panose="020B0606020202030204" pitchFamily="34" charset="0"/>
              </a:rPr>
              <a:t> = </a:t>
            </a:r>
            <a:r>
              <a:rPr lang="en-US" sz="2000" dirty="0" err="1" smtClean="0">
                <a:solidFill>
                  <a:schemeClr val="accent1">
                    <a:lumMod val="50000"/>
                  </a:schemeClr>
                </a:solidFill>
                <a:latin typeface="Arial Narrow" panose="020B0606020202030204" pitchFamily="34" charset="0"/>
              </a:rPr>
              <a:t>classifier.predict</a:t>
            </a:r>
            <a:r>
              <a:rPr lang="en-US" sz="2000" dirty="0" smtClean="0">
                <a:solidFill>
                  <a:schemeClr val="accent1">
                    <a:lumMod val="50000"/>
                  </a:schemeClr>
                </a:solidFill>
                <a:latin typeface="Arial Narrow" panose="020B0606020202030204" pitchFamily="34" charset="0"/>
              </a:rPr>
              <a:t>(</a:t>
            </a:r>
            <a:r>
              <a:rPr lang="en-US" sz="2000" dirty="0" err="1" smtClean="0">
                <a:solidFill>
                  <a:schemeClr val="accent1">
                    <a:lumMod val="50000"/>
                  </a:schemeClr>
                </a:solidFill>
                <a:latin typeface="Arial Narrow" panose="020B0606020202030204" pitchFamily="34" charset="0"/>
              </a:rPr>
              <a:t>X_test</a:t>
            </a:r>
            <a:r>
              <a:rPr lang="en-US" sz="2000" dirty="0" smtClean="0">
                <a:solidFill>
                  <a:schemeClr val="accent1">
                    <a:lumMod val="50000"/>
                  </a:schemeClr>
                </a:solidFill>
                <a:latin typeface="Arial Narrow" panose="020B0606020202030204" pitchFamily="34" charset="0"/>
              </a:rPr>
              <a:t>)</a:t>
            </a:r>
          </a:p>
          <a:p>
            <a:pPr marL="0" indent="0">
              <a:buNone/>
            </a:pPr>
            <a:r>
              <a:rPr lang="en-US" sz="2000" dirty="0" err="1" smtClean="0">
                <a:solidFill>
                  <a:schemeClr val="accent1">
                    <a:lumMod val="50000"/>
                  </a:schemeClr>
                </a:solidFill>
                <a:latin typeface="Arial Narrow" panose="020B0606020202030204" pitchFamily="34" charset="0"/>
              </a:rPr>
              <a:t>y_pred</a:t>
            </a:r>
            <a:endParaRPr lang="en-US" sz="2000" dirty="0" smtClean="0">
              <a:solidFill>
                <a:schemeClr val="accent1">
                  <a:lumMod val="50000"/>
                </a:schemeClr>
              </a:solidFill>
              <a:latin typeface="Arial Narrow" panose="020B0606020202030204" pitchFamily="34" charset="0"/>
            </a:endParaRPr>
          </a:p>
          <a:p>
            <a:pPr marL="0" indent="0">
              <a:buNone/>
            </a:pPr>
            <a:r>
              <a:rPr lang="en-US" sz="2400" b="1" dirty="0" smtClean="0">
                <a:latin typeface="Arial Narrow" panose="020B0606020202030204" pitchFamily="34" charset="0"/>
              </a:rPr>
              <a:t>OUTPUT</a:t>
            </a:r>
            <a:r>
              <a:rPr lang="en-US" sz="2400" dirty="0" smtClean="0">
                <a:solidFill>
                  <a:schemeClr val="accent1">
                    <a:lumMod val="50000"/>
                  </a:schemeClr>
                </a:solidFill>
                <a:latin typeface="Arial Narrow" panose="020B0606020202030204" pitchFamily="34" charset="0"/>
              </a:rPr>
              <a:t>: </a:t>
            </a:r>
            <a:r>
              <a:rPr lang="en-US" sz="2400" dirty="0">
                <a:solidFill>
                  <a:schemeClr val="accent1">
                    <a:lumMod val="75000"/>
                  </a:schemeClr>
                </a:solidFill>
              </a:rPr>
              <a:t>array([1, 0, 1</a:t>
            </a:r>
            <a:r>
              <a:rPr lang="en-US" sz="2400" dirty="0" smtClean="0">
                <a:solidFill>
                  <a:schemeClr val="accent1">
                    <a:lumMod val="75000"/>
                  </a:schemeClr>
                </a:solidFill>
              </a:rPr>
              <a:t>, </a:t>
            </a:r>
            <a:r>
              <a:rPr lang="en-US" sz="2400" dirty="0">
                <a:solidFill>
                  <a:schemeClr val="accent1">
                    <a:lumMod val="75000"/>
                  </a:schemeClr>
                </a:solidFill>
              </a:rPr>
              <a:t>..., 1, 1, 1</a:t>
            </a:r>
            <a:r>
              <a:rPr lang="en-US" sz="2400" dirty="0" smtClean="0">
                <a:solidFill>
                  <a:schemeClr val="accent1">
                    <a:lumMod val="75000"/>
                  </a:schemeClr>
                </a:solidFill>
              </a:rPr>
              <a:t>])</a:t>
            </a:r>
          </a:p>
          <a:p>
            <a:pPr marL="0" indent="0">
              <a:buNone/>
            </a:pPr>
            <a:r>
              <a:rPr lang="en-US" sz="2400" dirty="0" smtClean="0"/>
              <a:t>After which I Calculated </a:t>
            </a:r>
            <a:r>
              <a:rPr lang="en-US" sz="2400" dirty="0"/>
              <a:t>and </a:t>
            </a:r>
            <a:r>
              <a:rPr lang="en-US" sz="2400" dirty="0" smtClean="0"/>
              <a:t>printed </a:t>
            </a:r>
            <a:r>
              <a:rPr lang="en-US" sz="2400" dirty="0"/>
              <a:t>the model </a:t>
            </a:r>
            <a:r>
              <a:rPr lang="en-US" sz="2400" dirty="0" smtClean="0"/>
              <a:t>Accuracy and Precision as follows;</a:t>
            </a:r>
          </a:p>
          <a:p>
            <a:pPr marL="0" indent="0">
              <a:buNone/>
            </a:pPr>
            <a:r>
              <a:rPr lang="en-US" sz="2000" dirty="0">
                <a:solidFill>
                  <a:schemeClr val="accent1">
                    <a:lumMod val="75000"/>
                  </a:schemeClr>
                </a:solidFill>
                <a:latin typeface="Arial Narrow" panose="020B0606020202030204" pitchFamily="34" charset="0"/>
              </a:rPr>
              <a:t>from </a:t>
            </a:r>
            <a:r>
              <a:rPr lang="en-US" sz="2000" dirty="0" err="1">
                <a:solidFill>
                  <a:schemeClr val="accent1">
                    <a:lumMod val="75000"/>
                  </a:schemeClr>
                </a:solidFill>
                <a:latin typeface="Arial Narrow" panose="020B0606020202030204" pitchFamily="34" charset="0"/>
              </a:rPr>
              <a:t>sklearn.metrics</a:t>
            </a:r>
            <a:r>
              <a:rPr lang="en-US" sz="2000" dirty="0">
                <a:solidFill>
                  <a:schemeClr val="accent1">
                    <a:lumMod val="75000"/>
                  </a:schemeClr>
                </a:solidFill>
                <a:latin typeface="Arial Narrow" panose="020B0606020202030204" pitchFamily="34" charset="0"/>
              </a:rPr>
              <a:t> import </a:t>
            </a:r>
            <a:r>
              <a:rPr lang="en-US" sz="2000" dirty="0" err="1">
                <a:solidFill>
                  <a:schemeClr val="accent1">
                    <a:lumMod val="75000"/>
                  </a:schemeClr>
                </a:solidFill>
                <a:latin typeface="Arial Narrow" panose="020B0606020202030204" pitchFamily="34" charset="0"/>
              </a:rPr>
              <a:t>accuracy_score,precision_score</a:t>
            </a:r>
            <a:endParaRPr lang="en-US" sz="2000" dirty="0">
              <a:solidFill>
                <a:schemeClr val="accent1">
                  <a:lumMod val="75000"/>
                </a:schemeClr>
              </a:solidFill>
              <a:latin typeface="Arial Narrow" panose="020B0606020202030204" pitchFamily="34" charset="0"/>
            </a:endParaRPr>
          </a:p>
          <a:p>
            <a:pPr marL="0" indent="0">
              <a:buNone/>
            </a:pPr>
            <a:r>
              <a:rPr lang="en-US" sz="2000" dirty="0">
                <a:solidFill>
                  <a:schemeClr val="accent1">
                    <a:lumMod val="75000"/>
                  </a:schemeClr>
                </a:solidFill>
                <a:latin typeface="Arial Narrow" panose="020B0606020202030204" pitchFamily="34" charset="0"/>
              </a:rPr>
              <a:t>print(</a:t>
            </a:r>
            <a:r>
              <a:rPr lang="en-US" sz="2000" dirty="0" err="1">
                <a:solidFill>
                  <a:schemeClr val="accent1">
                    <a:lumMod val="75000"/>
                  </a:schemeClr>
                </a:solidFill>
                <a:latin typeface="Arial Narrow" panose="020B0606020202030204" pitchFamily="34" charset="0"/>
              </a:rPr>
              <a:t>f'Accuracy</a:t>
            </a:r>
            <a:r>
              <a:rPr lang="en-US" sz="2000" dirty="0">
                <a:solidFill>
                  <a:schemeClr val="accent1">
                    <a:lumMod val="75000"/>
                  </a:schemeClr>
                </a:solidFill>
                <a:latin typeface="Arial Narrow" panose="020B0606020202030204" pitchFamily="34" charset="0"/>
              </a:rPr>
              <a:t>:{</a:t>
            </a:r>
            <a:r>
              <a:rPr lang="en-US" sz="2000" dirty="0" err="1">
                <a:solidFill>
                  <a:schemeClr val="accent1">
                    <a:lumMod val="75000"/>
                  </a:schemeClr>
                </a:solidFill>
                <a:latin typeface="Arial Narrow" panose="020B0606020202030204" pitchFamily="34" charset="0"/>
              </a:rPr>
              <a:t>accuracy_score</a:t>
            </a:r>
            <a:r>
              <a:rPr lang="en-US" sz="2000" dirty="0">
                <a:solidFill>
                  <a:schemeClr val="accent1">
                    <a:lumMod val="75000"/>
                  </a:schemeClr>
                </a:solidFill>
                <a:latin typeface="Arial Narrow" panose="020B0606020202030204" pitchFamily="34" charset="0"/>
              </a:rPr>
              <a:t>(</a:t>
            </a:r>
            <a:r>
              <a:rPr lang="en-US" sz="2000" dirty="0" err="1">
                <a:solidFill>
                  <a:schemeClr val="accent1">
                    <a:lumMod val="75000"/>
                  </a:schemeClr>
                </a:solidFill>
                <a:latin typeface="Arial Narrow" panose="020B0606020202030204" pitchFamily="34" charset="0"/>
              </a:rPr>
              <a:t>y_pred,y_test</a:t>
            </a:r>
            <a:r>
              <a:rPr lang="en-US" sz="2000" dirty="0">
                <a:solidFill>
                  <a:schemeClr val="accent1">
                    <a:lumMod val="75000"/>
                  </a:schemeClr>
                </a:solidFill>
                <a:latin typeface="Arial Narrow" panose="020B0606020202030204" pitchFamily="34" charset="0"/>
              </a:rPr>
              <a:t>)*100}%')</a:t>
            </a:r>
          </a:p>
          <a:p>
            <a:pPr marL="0" indent="0">
              <a:buNone/>
            </a:pPr>
            <a:r>
              <a:rPr lang="en-US" sz="2000" dirty="0">
                <a:solidFill>
                  <a:schemeClr val="accent1">
                    <a:lumMod val="75000"/>
                  </a:schemeClr>
                </a:solidFill>
                <a:latin typeface="Arial Narrow" panose="020B0606020202030204" pitchFamily="34" charset="0"/>
              </a:rPr>
              <a:t>print(</a:t>
            </a:r>
            <a:r>
              <a:rPr lang="en-US" sz="2000" dirty="0" err="1">
                <a:solidFill>
                  <a:schemeClr val="accent1">
                    <a:lumMod val="75000"/>
                  </a:schemeClr>
                </a:solidFill>
                <a:latin typeface="Arial Narrow" panose="020B0606020202030204" pitchFamily="34" charset="0"/>
              </a:rPr>
              <a:t>f'Precision</a:t>
            </a:r>
            <a:r>
              <a:rPr lang="en-US" sz="2000" dirty="0">
                <a:solidFill>
                  <a:schemeClr val="accent1">
                    <a:lumMod val="75000"/>
                  </a:schemeClr>
                </a:solidFill>
                <a:latin typeface="Arial Narrow" panose="020B0606020202030204" pitchFamily="34" charset="0"/>
              </a:rPr>
              <a:t>: {</a:t>
            </a:r>
            <a:r>
              <a:rPr lang="en-US" sz="2000" dirty="0" err="1">
                <a:solidFill>
                  <a:schemeClr val="accent1">
                    <a:lumMod val="75000"/>
                  </a:schemeClr>
                </a:solidFill>
                <a:latin typeface="Arial Narrow" panose="020B0606020202030204" pitchFamily="34" charset="0"/>
              </a:rPr>
              <a:t>precision_score</a:t>
            </a:r>
            <a:r>
              <a:rPr lang="en-US" sz="2000" dirty="0">
                <a:solidFill>
                  <a:schemeClr val="accent1">
                    <a:lumMod val="75000"/>
                  </a:schemeClr>
                </a:solidFill>
                <a:latin typeface="Arial Narrow" panose="020B0606020202030204" pitchFamily="34" charset="0"/>
              </a:rPr>
              <a:t>(</a:t>
            </a:r>
            <a:r>
              <a:rPr lang="en-US" sz="2000" dirty="0" err="1">
                <a:solidFill>
                  <a:schemeClr val="accent1">
                    <a:lumMod val="75000"/>
                  </a:schemeClr>
                </a:solidFill>
                <a:latin typeface="Arial Narrow" panose="020B0606020202030204" pitchFamily="34" charset="0"/>
              </a:rPr>
              <a:t>y_test</a:t>
            </a:r>
            <a:r>
              <a:rPr lang="en-US" sz="2000" dirty="0">
                <a:solidFill>
                  <a:schemeClr val="accent1">
                    <a:lumMod val="75000"/>
                  </a:schemeClr>
                </a:solidFill>
                <a:latin typeface="Arial Narrow" panose="020B0606020202030204" pitchFamily="34" charset="0"/>
              </a:rPr>
              <a:t>, </a:t>
            </a:r>
            <a:r>
              <a:rPr lang="en-US" sz="2000" dirty="0" err="1">
                <a:solidFill>
                  <a:schemeClr val="accent1">
                    <a:lumMod val="75000"/>
                  </a:schemeClr>
                </a:solidFill>
                <a:latin typeface="Arial Narrow" panose="020B0606020202030204" pitchFamily="34" charset="0"/>
              </a:rPr>
              <a:t>y_pred</a:t>
            </a:r>
            <a:r>
              <a:rPr lang="en-US" sz="2000" dirty="0">
                <a:solidFill>
                  <a:schemeClr val="accent1">
                    <a:lumMod val="75000"/>
                  </a:schemeClr>
                </a:solidFill>
                <a:latin typeface="Arial Narrow" panose="020B0606020202030204" pitchFamily="34" charset="0"/>
              </a:rPr>
              <a:t>)*100</a:t>
            </a:r>
            <a:r>
              <a:rPr lang="en-US" sz="2000" dirty="0" smtClean="0">
                <a:solidFill>
                  <a:schemeClr val="accent1">
                    <a:lumMod val="75000"/>
                  </a:schemeClr>
                </a:solidFill>
                <a:latin typeface="Arial Narrow" panose="020B0606020202030204" pitchFamily="34" charset="0"/>
              </a:rPr>
              <a:t>}%')</a:t>
            </a:r>
          </a:p>
          <a:p>
            <a:pPr marL="0" indent="0">
              <a:buNone/>
            </a:pPr>
            <a:r>
              <a:rPr lang="en-US" dirty="0" smtClean="0"/>
              <a:t>And the result shows that the model has 99% accuracy score and 99% precision score.</a:t>
            </a:r>
          </a:p>
          <a:p>
            <a:pPr marL="0" indent="0">
              <a:buNone/>
            </a:pPr>
            <a:r>
              <a:rPr lang="en-US" dirty="0" smtClean="0"/>
              <a:t>I also visualized the result as follows;</a:t>
            </a:r>
          </a:p>
          <a:p>
            <a:pPr marL="0" indent="0">
              <a:buNone/>
            </a:pPr>
            <a:r>
              <a:rPr lang="en-US" sz="2200" dirty="0" err="1">
                <a:solidFill>
                  <a:schemeClr val="accent1">
                    <a:lumMod val="75000"/>
                  </a:schemeClr>
                </a:solidFill>
                <a:latin typeface="Arial Narrow" panose="020B0606020202030204" pitchFamily="34" charset="0"/>
              </a:rPr>
              <a:t>featImportances</a:t>
            </a:r>
            <a:r>
              <a:rPr lang="en-US" sz="2200" dirty="0">
                <a:solidFill>
                  <a:schemeClr val="accent1">
                    <a:lumMod val="75000"/>
                  </a:schemeClr>
                </a:solidFill>
                <a:latin typeface="Arial Narrow" panose="020B0606020202030204" pitchFamily="34" charset="0"/>
              </a:rPr>
              <a:t> = </a:t>
            </a:r>
            <a:r>
              <a:rPr lang="en-US" sz="2200" dirty="0" err="1">
                <a:solidFill>
                  <a:schemeClr val="accent1">
                    <a:lumMod val="75000"/>
                  </a:schemeClr>
                </a:solidFill>
                <a:latin typeface="Arial Narrow" panose="020B0606020202030204" pitchFamily="34" charset="0"/>
              </a:rPr>
              <a:t>pd.Series</a:t>
            </a:r>
            <a:r>
              <a:rPr lang="en-US" sz="2200" dirty="0">
                <a:solidFill>
                  <a:schemeClr val="accent1">
                    <a:lumMod val="75000"/>
                  </a:schemeClr>
                </a:solidFill>
                <a:latin typeface="Arial Narrow" panose="020B0606020202030204" pitchFamily="34" charset="0"/>
              </a:rPr>
              <a:t>(</a:t>
            </a:r>
            <a:r>
              <a:rPr lang="en-US" sz="2200" dirty="0" err="1">
                <a:solidFill>
                  <a:schemeClr val="accent1">
                    <a:lumMod val="75000"/>
                  </a:schemeClr>
                </a:solidFill>
                <a:latin typeface="Arial Narrow" panose="020B0606020202030204" pitchFamily="34" charset="0"/>
              </a:rPr>
              <a:t>classifier.feature_importances</a:t>
            </a:r>
            <a:r>
              <a:rPr lang="en-US" sz="2200" dirty="0">
                <a:solidFill>
                  <a:schemeClr val="accent1">
                    <a:lumMod val="75000"/>
                  </a:schemeClr>
                </a:solidFill>
                <a:latin typeface="Arial Narrow" panose="020B0606020202030204" pitchFamily="34" charset="0"/>
              </a:rPr>
              <a:t>_, index=</a:t>
            </a:r>
            <a:r>
              <a:rPr lang="en-US" sz="2200" dirty="0" err="1">
                <a:solidFill>
                  <a:schemeClr val="accent1">
                    <a:lumMod val="75000"/>
                  </a:schemeClr>
                </a:solidFill>
                <a:latin typeface="Arial Narrow" panose="020B0606020202030204" pitchFamily="34" charset="0"/>
              </a:rPr>
              <a:t>X.columns</a:t>
            </a:r>
            <a:r>
              <a:rPr lang="en-US" sz="2200" dirty="0">
                <a:solidFill>
                  <a:schemeClr val="accent1">
                    <a:lumMod val="75000"/>
                  </a:schemeClr>
                </a:solidFill>
                <a:latin typeface="Arial Narrow" panose="020B0606020202030204" pitchFamily="34" charset="0"/>
              </a:rPr>
              <a:t>)</a:t>
            </a:r>
          </a:p>
          <a:p>
            <a:pPr marL="0" indent="0">
              <a:buNone/>
            </a:pPr>
            <a:r>
              <a:rPr lang="en-US" sz="2200" dirty="0" err="1">
                <a:solidFill>
                  <a:schemeClr val="accent1">
                    <a:lumMod val="75000"/>
                  </a:schemeClr>
                </a:solidFill>
                <a:latin typeface="Arial Narrow" panose="020B0606020202030204" pitchFamily="34" charset="0"/>
              </a:rPr>
              <a:t>featImportances</a:t>
            </a:r>
            <a:r>
              <a:rPr lang="en-US" sz="2200" dirty="0">
                <a:solidFill>
                  <a:schemeClr val="accent1">
                    <a:lumMod val="75000"/>
                  </a:schemeClr>
                </a:solidFill>
                <a:latin typeface="Arial Narrow" panose="020B0606020202030204" pitchFamily="34" charset="0"/>
              </a:rPr>
              <a:t> = </a:t>
            </a:r>
            <a:r>
              <a:rPr lang="en-US" sz="2200" dirty="0" err="1">
                <a:solidFill>
                  <a:schemeClr val="accent1">
                    <a:lumMod val="75000"/>
                  </a:schemeClr>
                </a:solidFill>
                <a:latin typeface="Arial Narrow" panose="020B0606020202030204" pitchFamily="34" charset="0"/>
              </a:rPr>
              <a:t>feat_importances.nlargest</a:t>
            </a:r>
            <a:r>
              <a:rPr lang="en-US" sz="2200" dirty="0">
                <a:solidFill>
                  <a:schemeClr val="accent1">
                    <a:lumMod val="75000"/>
                  </a:schemeClr>
                </a:solidFill>
                <a:latin typeface="Arial Narrow" panose="020B0606020202030204" pitchFamily="34" charset="0"/>
              </a:rPr>
              <a:t>(15)</a:t>
            </a:r>
          </a:p>
          <a:p>
            <a:pPr marL="0" indent="0">
              <a:buNone/>
            </a:pPr>
            <a:r>
              <a:rPr lang="en-US" sz="2200" dirty="0" err="1">
                <a:solidFill>
                  <a:schemeClr val="accent1">
                    <a:lumMod val="75000"/>
                  </a:schemeClr>
                </a:solidFill>
                <a:latin typeface="Arial Narrow" panose="020B0606020202030204" pitchFamily="34" charset="0"/>
              </a:rPr>
              <a:t>featImportances.plot</a:t>
            </a:r>
            <a:r>
              <a:rPr lang="en-US" sz="2200" dirty="0">
                <a:solidFill>
                  <a:schemeClr val="accent1">
                    <a:lumMod val="75000"/>
                  </a:schemeClr>
                </a:solidFill>
                <a:latin typeface="Arial Narrow" panose="020B0606020202030204" pitchFamily="34" charset="0"/>
              </a:rPr>
              <a:t>(kind='</a:t>
            </a:r>
            <a:r>
              <a:rPr lang="en-US" sz="2200" dirty="0" err="1">
                <a:solidFill>
                  <a:schemeClr val="accent1">
                    <a:lumMod val="75000"/>
                  </a:schemeClr>
                </a:solidFill>
                <a:latin typeface="Arial Narrow" panose="020B0606020202030204" pitchFamily="34" charset="0"/>
              </a:rPr>
              <a:t>barh</a:t>
            </a:r>
            <a:r>
              <a:rPr lang="en-US" sz="2200" dirty="0">
                <a:solidFill>
                  <a:schemeClr val="accent1">
                    <a:lumMod val="75000"/>
                  </a:schemeClr>
                </a:solidFill>
                <a:latin typeface="Arial Narrow" panose="020B0606020202030204" pitchFamily="34" charset="0"/>
              </a:rPr>
              <a:t>')</a:t>
            </a:r>
            <a:endParaRPr lang="en-US" sz="2200" dirty="0" smtClean="0">
              <a:solidFill>
                <a:schemeClr val="accent1">
                  <a:lumMod val="75000"/>
                </a:schemeClr>
              </a:solidFill>
              <a:latin typeface="Arial Narrow" panose="020B0606020202030204" pitchFamily="34" charset="0"/>
            </a:endParaRPr>
          </a:p>
          <a:p>
            <a:pPr marL="0" indent="0">
              <a:buNone/>
            </a:pPr>
            <a:endParaRPr lang="en-US" sz="2400" dirty="0">
              <a:solidFill>
                <a:schemeClr val="accent1">
                  <a:lumMod val="75000"/>
                </a:schemeClr>
              </a:solidFill>
              <a:latin typeface="Arial Narrow" panose="020B0606020202030204" pitchFamily="34" charset="0"/>
            </a:endParaRPr>
          </a:p>
        </p:txBody>
      </p:sp>
    </p:spTree>
    <p:extLst>
      <p:ext uri="{BB962C8B-B14F-4D97-AF65-F5344CB8AC3E}">
        <p14:creationId xmlns:p14="http://schemas.microsoft.com/office/powerpoint/2010/main" val="3352798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5513"/>
            <a:ext cx="10515600" cy="673966"/>
          </a:xfrm>
        </p:spPr>
        <p:txBody>
          <a:bodyPr>
            <a:normAutofit fontScale="90000"/>
          </a:bodyPr>
          <a:lstStyle/>
          <a:p>
            <a:r>
              <a:rPr lang="en-US" b="1" dirty="0" smtClean="0">
                <a:solidFill>
                  <a:schemeClr val="accent1">
                    <a:lumMod val="50000"/>
                  </a:schemeClr>
                </a:solidFill>
              </a:rPr>
              <a:t>     BUILDING THE PREDICTION MODEL</a:t>
            </a:r>
            <a:endParaRPr lang="en-US" dirty="0"/>
          </a:p>
        </p:txBody>
      </p:sp>
      <p:sp>
        <p:nvSpPr>
          <p:cNvPr id="3" name="Content Placeholder 2"/>
          <p:cNvSpPr>
            <a:spLocks noGrp="1"/>
          </p:cNvSpPr>
          <p:nvPr>
            <p:ph idx="1"/>
          </p:nvPr>
        </p:nvSpPr>
        <p:spPr>
          <a:xfrm>
            <a:off x="0" y="665018"/>
            <a:ext cx="12192000" cy="6192982"/>
          </a:xfrm>
        </p:spPr>
        <p:txBody>
          <a:bodyPr>
            <a:normAutofit lnSpcReduction="10000"/>
          </a:bodyPr>
          <a:lstStyle/>
          <a:p>
            <a:pPr marL="0" indent="0" algn="just">
              <a:buNone/>
            </a:pPr>
            <a:r>
              <a:rPr lang="en-US" sz="2400" dirty="0" smtClean="0">
                <a:solidFill>
                  <a:schemeClr val="tx2"/>
                </a:solidFill>
              </a:rPr>
              <a:t>This plots a graph as follows;  </a:t>
            </a:r>
          </a:p>
          <a:p>
            <a:pPr marL="0" indent="0" algn="just">
              <a:buNone/>
            </a:pPr>
            <a:endParaRPr lang="en-US" sz="2400" dirty="0">
              <a:solidFill>
                <a:schemeClr val="tx2"/>
              </a:solidFill>
            </a:endParaRPr>
          </a:p>
          <a:p>
            <a:pPr marL="0" indent="0" algn="just">
              <a:buNone/>
            </a:pPr>
            <a:endParaRPr lang="en-US" sz="2400" dirty="0" smtClean="0">
              <a:solidFill>
                <a:schemeClr val="tx2"/>
              </a:solidFill>
            </a:endParaRPr>
          </a:p>
          <a:p>
            <a:pPr marL="0" indent="0" algn="just">
              <a:buNone/>
            </a:pPr>
            <a:endParaRPr lang="en-US" sz="2400" dirty="0">
              <a:solidFill>
                <a:schemeClr val="tx2"/>
              </a:solidFill>
            </a:endParaRPr>
          </a:p>
          <a:p>
            <a:pPr marL="0" indent="0" algn="just">
              <a:buNone/>
            </a:pPr>
            <a:endParaRPr lang="en-US" sz="2400" dirty="0" smtClean="0">
              <a:solidFill>
                <a:schemeClr val="tx2"/>
              </a:solidFill>
            </a:endParaRPr>
          </a:p>
          <a:p>
            <a:pPr marL="0" indent="0" algn="just">
              <a:buNone/>
            </a:pPr>
            <a:r>
              <a:rPr lang="en-US" sz="2400" dirty="0" smtClean="0">
                <a:solidFill>
                  <a:schemeClr val="tx2"/>
                </a:solidFill>
              </a:rPr>
              <a:t>The graph shows that the </a:t>
            </a:r>
            <a:r>
              <a:rPr lang="en-US" sz="2400" dirty="0" err="1" smtClean="0">
                <a:solidFill>
                  <a:schemeClr val="tx2"/>
                </a:solidFill>
              </a:rPr>
              <a:t>satisfaction_level</a:t>
            </a:r>
            <a:r>
              <a:rPr lang="en-US" sz="2400" dirty="0" smtClean="0">
                <a:solidFill>
                  <a:schemeClr val="tx2"/>
                </a:solidFill>
              </a:rPr>
              <a:t>, </a:t>
            </a:r>
            <a:r>
              <a:rPr lang="en-US" sz="2400" dirty="0" err="1" smtClean="0">
                <a:solidFill>
                  <a:schemeClr val="tx2"/>
                </a:solidFill>
              </a:rPr>
              <a:t>average_monthly</a:t>
            </a:r>
            <a:r>
              <a:rPr lang="en-US" sz="2400" dirty="0" smtClean="0">
                <a:solidFill>
                  <a:schemeClr val="tx2"/>
                </a:solidFill>
              </a:rPr>
              <a:t> hours, </a:t>
            </a:r>
            <a:r>
              <a:rPr lang="en-US" sz="2400" dirty="0" err="1" smtClean="0">
                <a:solidFill>
                  <a:schemeClr val="tx2"/>
                </a:solidFill>
              </a:rPr>
              <a:t>time_spend_company</a:t>
            </a:r>
            <a:r>
              <a:rPr lang="en-US" sz="2400" dirty="0" smtClean="0">
                <a:solidFill>
                  <a:schemeClr val="tx2"/>
                </a:solidFill>
              </a:rPr>
              <a:t> and </a:t>
            </a:r>
            <a:r>
              <a:rPr lang="en-US" sz="2400" dirty="0" err="1" smtClean="0">
                <a:solidFill>
                  <a:schemeClr val="tx2"/>
                </a:solidFill>
              </a:rPr>
              <a:t>last_evaluation</a:t>
            </a:r>
            <a:r>
              <a:rPr lang="en-US" sz="2400" dirty="0" smtClean="0">
                <a:solidFill>
                  <a:schemeClr val="tx2"/>
                </a:solidFill>
              </a:rPr>
              <a:t> are the main factors that determine </a:t>
            </a:r>
            <a:r>
              <a:rPr lang="en-US" sz="2400" dirty="0" smtClean="0">
                <a:solidFill>
                  <a:schemeClr val="tx2"/>
                </a:solidFill>
              </a:rPr>
              <a:t>why</a:t>
            </a:r>
            <a:r>
              <a:rPr lang="en-US" sz="2400" dirty="0" smtClean="0">
                <a:solidFill>
                  <a:schemeClr val="tx2"/>
                </a:solidFill>
              </a:rPr>
              <a:t> the employees are leaving the company. </a:t>
            </a:r>
          </a:p>
          <a:p>
            <a:pPr marL="0" indent="0" algn="just">
              <a:buNone/>
            </a:pPr>
            <a:r>
              <a:rPr lang="en-US" sz="2400" dirty="0" smtClean="0">
                <a:solidFill>
                  <a:schemeClr val="tx2"/>
                </a:solidFill>
              </a:rPr>
              <a:t>After </a:t>
            </a:r>
            <a:r>
              <a:rPr lang="en-US" sz="2400" dirty="0">
                <a:solidFill>
                  <a:schemeClr val="tx2"/>
                </a:solidFill>
              </a:rPr>
              <a:t>this I </a:t>
            </a:r>
            <a:r>
              <a:rPr lang="en-US" sz="2400" dirty="0" smtClean="0">
                <a:solidFill>
                  <a:schemeClr val="tx2"/>
                </a:solidFill>
              </a:rPr>
              <a:t>Reselected </a:t>
            </a:r>
            <a:r>
              <a:rPr lang="en-US" sz="2400" dirty="0">
                <a:solidFill>
                  <a:schemeClr val="tx2"/>
                </a:solidFill>
              </a:rPr>
              <a:t>the feature dataset in order to predict employee that are prone to </a:t>
            </a:r>
            <a:r>
              <a:rPr lang="en-US" sz="2400" dirty="0" smtClean="0">
                <a:solidFill>
                  <a:schemeClr val="tx2"/>
                </a:solidFill>
              </a:rPr>
              <a:t>leave as follows;</a:t>
            </a:r>
          </a:p>
          <a:p>
            <a:pPr marL="0" indent="0" algn="just">
              <a:buNone/>
            </a:pPr>
            <a:r>
              <a:rPr lang="en-US" sz="2400" dirty="0">
                <a:solidFill>
                  <a:schemeClr val="accent1">
                    <a:lumMod val="50000"/>
                  </a:schemeClr>
                </a:solidFill>
                <a:latin typeface="Arial Narrow" panose="020B0606020202030204" pitchFamily="34" charset="0"/>
              </a:rPr>
              <a:t>X1 =</a:t>
            </a:r>
            <a:r>
              <a:rPr lang="en-US" sz="2400" dirty="0" err="1">
                <a:solidFill>
                  <a:schemeClr val="accent1">
                    <a:lumMod val="50000"/>
                  </a:schemeClr>
                </a:solidFill>
                <a:latin typeface="Arial Narrow" panose="020B0606020202030204" pitchFamily="34" charset="0"/>
              </a:rPr>
              <a:t>employees.drop</a:t>
            </a:r>
            <a:r>
              <a:rPr lang="en-US" sz="2400" dirty="0">
                <a:solidFill>
                  <a:schemeClr val="accent1">
                    <a:lumMod val="50000"/>
                  </a:schemeClr>
                </a:solidFill>
                <a:latin typeface="Arial Narrow" panose="020B0606020202030204" pitchFamily="34" charset="0"/>
              </a:rPr>
              <a:t>(['</a:t>
            </a:r>
            <a:r>
              <a:rPr lang="en-US" sz="2400" dirty="0" err="1">
                <a:solidFill>
                  <a:schemeClr val="accent1">
                    <a:lumMod val="50000"/>
                  </a:schemeClr>
                </a:solidFill>
                <a:latin typeface="Arial Narrow" panose="020B0606020202030204" pitchFamily="34" charset="0"/>
              </a:rPr>
              <a:t>Emp</a:t>
            </a:r>
            <a:r>
              <a:rPr lang="en-US" sz="2400" dirty="0">
                <a:solidFill>
                  <a:schemeClr val="accent1">
                    <a:lumMod val="50000"/>
                  </a:schemeClr>
                </a:solidFill>
                <a:latin typeface="Arial Narrow" panose="020B0606020202030204" pitchFamily="34" charset="0"/>
              </a:rPr>
              <a:t> ID','</a:t>
            </a:r>
            <a:r>
              <a:rPr lang="en-US" sz="2400" dirty="0" err="1">
                <a:solidFill>
                  <a:schemeClr val="accent1">
                    <a:lumMod val="50000"/>
                  </a:schemeClr>
                </a:solidFill>
                <a:latin typeface="Arial Narrow" panose="020B0606020202030204" pitchFamily="34" charset="0"/>
              </a:rPr>
              <a:t>leftCompany</a:t>
            </a:r>
            <a:r>
              <a:rPr lang="en-US" sz="2400" dirty="0">
                <a:solidFill>
                  <a:schemeClr val="accent1">
                    <a:lumMod val="50000"/>
                  </a:schemeClr>
                </a:solidFill>
                <a:latin typeface="Arial Narrow" panose="020B0606020202030204" pitchFamily="34" charset="0"/>
              </a:rPr>
              <a:t>'],axis=1)</a:t>
            </a:r>
          </a:p>
          <a:p>
            <a:pPr marL="0" indent="0" algn="just">
              <a:buNone/>
            </a:pPr>
            <a:r>
              <a:rPr lang="en-US" sz="2400" dirty="0">
                <a:solidFill>
                  <a:schemeClr val="accent1">
                    <a:lumMod val="50000"/>
                  </a:schemeClr>
                </a:solidFill>
                <a:latin typeface="Arial Narrow" panose="020B0606020202030204" pitchFamily="34" charset="0"/>
              </a:rPr>
              <a:t>y1 = employees["</a:t>
            </a:r>
            <a:r>
              <a:rPr lang="en-US" sz="2400" dirty="0" err="1">
                <a:solidFill>
                  <a:schemeClr val="accent1">
                    <a:lumMod val="50000"/>
                  </a:schemeClr>
                </a:solidFill>
                <a:latin typeface="Arial Narrow" panose="020B0606020202030204" pitchFamily="34" charset="0"/>
              </a:rPr>
              <a:t>leftCompany</a:t>
            </a:r>
            <a:r>
              <a:rPr lang="en-US" sz="2400" dirty="0">
                <a:solidFill>
                  <a:schemeClr val="accent1">
                    <a:lumMod val="50000"/>
                  </a:schemeClr>
                </a:solidFill>
                <a:latin typeface="Arial Narrow" panose="020B0606020202030204" pitchFamily="34" charset="0"/>
              </a:rPr>
              <a:t>"]</a:t>
            </a:r>
          </a:p>
          <a:p>
            <a:pPr marL="0" indent="0" algn="just">
              <a:buNone/>
            </a:pPr>
            <a:r>
              <a:rPr lang="en-US" sz="2400" dirty="0" smtClean="0">
                <a:solidFill>
                  <a:schemeClr val="accent1">
                    <a:lumMod val="50000"/>
                  </a:schemeClr>
                </a:solidFill>
                <a:latin typeface="Arial Narrow" panose="020B0606020202030204" pitchFamily="34" charset="0"/>
              </a:rPr>
              <a:t>X_train1</a:t>
            </a:r>
            <a:r>
              <a:rPr lang="en-US" sz="2400" dirty="0">
                <a:solidFill>
                  <a:schemeClr val="accent1">
                    <a:lumMod val="50000"/>
                  </a:schemeClr>
                </a:solidFill>
                <a:latin typeface="Arial Narrow" panose="020B0606020202030204" pitchFamily="34" charset="0"/>
              </a:rPr>
              <a:t>, X_test1, y_train1, y_test1 = </a:t>
            </a:r>
            <a:r>
              <a:rPr lang="en-US" sz="2400" dirty="0" err="1">
                <a:solidFill>
                  <a:schemeClr val="accent1">
                    <a:lumMod val="50000"/>
                  </a:schemeClr>
                </a:solidFill>
                <a:latin typeface="Arial Narrow" panose="020B0606020202030204" pitchFamily="34" charset="0"/>
              </a:rPr>
              <a:t>train_test_split</a:t>
            </a:r>
            <a:r>
              <a:rPr lang="en-US" sz="2400" dirty="0">
                <a:solidFill>
                  <a:schemeClr val="accent1">
                    <a:lumMod val="50000"/>
                  </a:schemeClr>
                </a:solidFill>
                <a:latin typeface="Arial Narrow" panose="020B0606020202030204" pitchFamily="34" charset="0"/>
              </a:rPr>
              <a:t>(X1,y1,test_size=0.30,random_state=0)</a:t>
            </a:r>
          </a:p>
          <a:p>
            <a:pPr marL="0" indent="0" algn="just">
              <a:buNone/>
            </a:pPr>
            <a:r>
              <a:rPr lang="en-US" sz="2400" dirty="0" err="1" smtClean="0">
                <a:solidFill>
                  <a:schemeClr val="accent1">
                    <a:lumMod val="50000"/>
                  </a:schemeClr>
                </a:solidFill>
                <a:latin typeface="Arial Narrow" panose="020B0606020202030204" pitchFamily="34" charset="0"/>
              </a:rPr>
              <a:t>EmployeesProneToLeave</a:t>
            </a:r>
            <a:r>
              <a:rPr lang="en-US" sz="2400" dirty="0" smtClean="0">
                <a:solidFill>
                  <a:schemeClr val="accent1">
                    <a:lumMod val="50000"/>
                  </a:schemeClr>
                </a:solidFill>
                <a:latin typeface="Arial Narrow" panose="020B0606020202030204" pitchFamily="34" charset="0"/>
              </a:rPr>
              <a:t> </a:t>
            </a:r>
            <a:r>
              <a:rPr lang="en-US" sz="2400" dirty="0">
                <a:solidFill>
                  <a:schemeClr val="accent1">
                    <a:lumMod val="50000"/>
                  </a:schemeClr>
                </a:solidFill>
                <a:latin typeface="Arial Narrow" panose="020B0606020202030204" pitchFamily="34" charset="0"/>
              </a:rPr>
              <a:t>= </a:t>
            </a:r>
            <a:r>
              <a:rPr lang="en-US" sz="2400" dirty="0" err="1">
                <a:solidFill>
                  <a:schemeClr val="accent1">
                    <a:lumMod val="50000"/>
                  </a:schemeClr>
                </a:solidFill>
                <a:latin typeface="Arial Narrow" panose="020B0606020202030204" pitchFamily="34" charset="0"/>
              </a:rPr>
              <a:t>pd.DataFrame</a:t>
            </a:r>
            <a:r>
              <a:rPr lang="en-US" sz="2400" dirty="0">
                <a:solidFill>
                  <a:schemeClr val="accent1">
                    <a:lumMod val="50000"/>
                  </a:schemeClr>
                </a:solidFill>
                <a:latin typeface="Arial Narrow" panose="020B0606020202030204" pitchFamily="34" charset="0"/>
              </a:rPr>
              <a:t>(X_test1)</a:t>
            </a:r>
          </a:p>
          <a:p>
            <a:pPr marL="0" indent="0" algn="just">
              <a:buNone/>
            </a:pPr>
            <a:r>
              <a:rPr lang="en-US" sz="2400" dirty="0" err="1">
                <a:solidFill>
                  <a:schemeClr val="accent1">
                    <a:lumMod val="50000"/>
                  </a:schemeClr>
                </a:solidFill>
                <a:latin typeface="Arial Narrow" panose="020B0606020202030204" pitchFamily="34" charset="0"/>
              </a:rPr>
              <a:t>EmployeesProneToLeave</a:t>
            </a:r>
            <a:r>
              <a:rPr lang="en-US" sz="2400" dirty="0">
                <a:solidFill>
                  <a:schemeClr val="accent1">
                    <a:lumMod val="50000"/>
                  </a:schemeClr>
                </a:solidFill>
                <a:latin typeface="Arial Narrow" panose="020B0606020202030204" pitchFamily="34" charset="0"/>
              </a:rPr>
              <a:t>["</a:t>
            </a:r>
            <a:r>
              <a:rPr lang="en-US" sz="2400" dirty="0" err="1">
                <a:solidFill>
                  <a:schemeClr val="accent1">
                    <a:lumMod val="50000"/>
                  </a:schemeClr>
                </a:solidFill>
                <a:latin typeface="Arial Narrow" panose="020B0606020202030204" pitchFamily="34" charset="0"/>
              </a:rPr>
              <a:t>leftCompany</a:t>
            </a:r>
            <a:r>
              <a:rPr lang="en-US" sz="2400" dirty="0">
                <a:solidFill>
                  <a:schemeClr val="accent1">
                    <a:lumMod val="50000"/>
                  </a:schemeClr>
                </a:solidFill>
                <a:latin typeface="Arial Narrow" panose="020B0606020202030204" pitchFamily="34" charset="0"/>
              </a:rPr>
              <a:t>"]  = y_test1</a:t>
            </a:r>
          </a:p>
          <a:p>
            <a:pPr marL="0" indent="0" algn="just">
              <a:buNone/>
            </a:pPr>
            <a:r>
              <a:rPr lang="en-US" sz="2400" dirty="0" err="1">
                <a:solidFill>
                  <a:schemeClr val="accent1">
                    <a:lumMod val="50000"/>
                  </a:schemeClr>
                </a:solidFill>
                <a:latin typeface="Arial Narrow" panose="020B0606020202030204" pitchFamily="34" charset="0"/>
              </a:rPr>
              <a:t>EmployeesProneToLeave</a:t>
            </a:r>
            <a:r>
              <a:rPr lang="en-US" sz="2400" dirty="0">
                <a:solidFill>
                  <a:schemeClr val="accent1">
                    <a:lumMod val="50000"/>
                  </a:schemeClr>
                </a:solidFill>
                <a:latin typeface="Arial Narrow" panose="020B0606020202030204" pitchFamily="34" charset="0"/>
              </a:rPr>
              <a:t>["predicted"] = </a:t>
            </a:r>
            <a:r>
              <a:rPr lang="en-US" sz="2400" dirty="0" err="1" smtClean="0">
                <a:solidFill>
                  <a:schemeClr val="accent1">
                    <a:lumMod val="50000"/>
                  </a:schemeClr>
                </a:solidFill>
                <a:latin typeface="Arial Narrow" panose="020B0606020202030204" pitchFamily="34" charset="0"/>
              </a:rPr>
              <a:t>y_pred</a:t>
            </a:r>
            <a:endParaRPr lang="en-US" sz="2400" dirty="0" smtClean="0">
              <a:solidFill>
                <a:schemeClr val="accent1">
                  <a:lumMod val="50000"/>
                </a:schemeClr>
              </a:solidFill>
              <a:latin typeface="Arial Narrow" panose="020B0606020202030204" pitchFamily="34" charset="0"/>
            </a:endParaRPr>
          </a:p>
          <a:p>
            <a:pPr marL="0" indent="0" algn="just">
              <a:buNone/>
            </a:pPr>
            <a:endParaRPr lang="en-US" sz="2400" dirty="0" smtClean="0">
              <a:solidFill>
                <a:schemeClr val="tx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7377" y="665018"/>
            <a:ext cx="3258005" cy="1686160"/>
          </a:xfrm>
          <a:prstGeom prst="rect">
            <a:avLst/>
          </a:prstGeom>
        </p:spPr>
      </p:pic>
    </p:spTree>
    <p:extLst>
      <p:ext uri="{BB962C8B-B14F-4D97-AF65-F5344CB8AC3E}">
        <p14:creationId xmlns:p14="http://schemas.microsoft.com/office/powerpoint/2010/main" val="3352798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5513"/>
            <a:ext cx="10515600" cy="673966"/>
          </a:xfrm>
        </p:spPr>
        <p:txBody>
          <a:bodyPr>
            <a:normAutofit fontScale="90000"/>
          </a:bodyPr>
          <a:lstStyle/>
          <a:p>
            <a:r>
              <a:rPr lang="en-US" b="1" dirty="0" smtClean="0">
                <a:solidFill>
                  <a:schemeClr val="accent1">
                    <a:lumMod val="50000"/>
                  </a:schemeClr>
                </a:solidFill>
              </a:rPr>
              <a:t>     BUILDING THE PREDICTION MODEL</a:t>
            </a:r>
            <a:endParaRPr lang="en-US" dirty="0"/>
          </a:p>
        </p:txBody>
      </p:sp>
      <p:sp>
        <p:nvSpPr>
          <p:cNvPr id="3" name="Content Placeholder 2"/>
          <p:cNvSpPr>
            <a:spLocks noGrp="1"/>
          </p:cNvSpPr>
          <p:nvPr>
            <p:ph idx="1"/>
          </p:nvPr>
        </p:nvSpPr>
        <p:spPr>
          <a:xfrm>
            <a:off x="0" y="665018"/>
            <a:ext cx="12192000" cy="6192982"/>
          </a:xfrm>
        </p:spPr>
        <p:txBody>
          <a:bodyPr>
            <a:normAutofit/>
          </a:bodyPr>
          <a:lstStyle/>
          <a:p>
            <a:pPr marL="0" indent="0" algn="just">
              <a:buNone/>
            </a:pPr>
            <a:r>
              <a:rPr lang="en-US" sz="2400" dirty="0">
                <a:solidFill>
                  <a:schemeClr val="accent1">
                    <a:lumMod val="50000"/>
                  </a:schemeClr>
                </a:solidFill>
                <a:latin typeface="Arial Narrow" panose="020B0606020202030204" pitchFamily="34" charset="0"/>
              </a:rPr>
              <a:t># Predicting employees that will leave the company</a:t>
            </a:r>
          </a:p>
          <a:p>
            <a:pPr marL="0" indent="0" algn="just">
              <a:buNone/>
            </a:pPr>
            <a:r>
              <a:rPr lang="en-US" sz="2400" dirty="0">
                <a:solidFill>
                  <a:schemeClr val="accent1">
                    <a:lumMod val="50000"/>
                  </a:schemeClr>
                </a:solidFill>
                <a:latin typeface="Arial Narrow" panose="020B0606020202030204" pitchFamily="34" charset="0"/>
              </a:rPr>
              <a:t>leaving = </a:t>
            </a:r>
            <a:r>
              <a:rPr lang="en-US" sz="2400" dirty="0" err="1">
                <a:solidFill>
                  <a:schemeClr val="accent1">
                    <a:lumMod val="50000"/>
                  </a:schemeClr>
                </a:solidFill>
                <a:latin typeface="Arial Narrow" panose="020B0606020202030204" pitchFamily="34" charset="0"/>
              </a:rPr>
              <a:t>EmployeesProneToLeave</a:t>
            </a:r>
            <a:r>
              <a:rPr lang="en-US" sz="2400" dirty="0">
                <a:solidFill>
                  <a:schemeClr val="accent1">
                    <a:lumMod val="50000"/>
                  </a:schemeClr>
                </a:solidFill>
                <a:latin typeface="Arial Narrow" panose="020B0606020202030204" pitchFamily="34" charset="0"/>
              </a:rPr>
              <a:t>[(</a:t>
            </a:r>
            <a:r>
              <a:rPr lang="en-US" sz="2400" dirty="0" err="1">
                <a:solidFill>
                  <a:schemeClr val="accent1">
                    <a:lumMod val="50000"/>
                  </a:schemeClr>
                </a:solidFill>
                <a:latin typeface="Arial Narrow" panose="020B0606020202030204" pitchFamily="34" charset="0"/>
              </a:rPr>
              <a:t>EmployeesProneToLeave</a:t>
            </a:r>
            <a:r>
              <a:rPr lang="en-US" sz="2400" dirty="0">
                <a:solidFill>
                  <a:schemeClr val="accent1">
                    <a:lumMod val="50000"/>
                  </a:schemeClr>
                </a:solidFill>
                <a:latin typeface="Arial Narrow" panose="020B0606020202030204" pitchFamily="34" charset="0"/>
              </a:rPr>
              <a:t>["predicted"] == 1) &amp; (</a:t>
            </a:r>
            <a:r>
              <a:rPr lang="en-US" sz="2400" dirty="0" err="1">
                <a:solidFill>
                  <a:schemeClr val="accent1">
                    <a:lumMod val="50000"/>
                  </a:schemeClr>
                </a:solidFill>
                <a:latin typeface="Arial Narrow" panose="020B0606020202030204" pitchFamily="34" charset="0"/>
              </a:rPr>
              <a:t>EmployeesProneToLeave</a:t>
            </a:r>
            <a:r>
              <a:rPr lang="en-US" sz="2400" dirty="0">
                <a:solidFill>
                  <a:schemeClr val="accent1">
                    <a:lumMod val="50000"/>
                  </a:schemeClr>
                </a:solidFill>
                <a:latin typeface="Arial Narrow" panose="020B0606020202030204" pitchFamily="34" charset="0"/>
              </a:rPr>
              <a:t>["</a:t>
            </a:r>
            <a:r>
              <a:rPr lang="en-US" sz="2400" dirty="0" err="1">
                <a:solidFill>
                  <a:schemeClr val="accent1">
                    <a:lumMod val="50000"/>
                  </a:schemeClr>
                </a:solidFill>
                <a:latin typeface="Arial Narrow" panose="020B0606020202030204" pitchFamily="34" charset="0"/>
              </a:rPr>
              <a:t>leftCompany</a:t>
            </a:r>
            <a:r>
              <a:rPr lang="en-US" sz="2400" dirty="0">
                <a:solidFill>
                  <a:schemeClr val="accent1">
                    <a:lumMod val="50000"/>
                  </a:schemeClr>
                </a:solidFill>
                <a:latin typeface="Arial Narrow" panose="020B0606020202030204" pitchFamily="34" charset="0"/>
              </a:rPr>
              <a:t>"] != "YES") ]</a:t>
            </a:r>
          </a:p>
          <a:p>
            <a:pPr marL="0" indent="0" algn="just">
              <a:buNone/>
            </a:pPr>
            <a:r>
              <a:rPr lang="en-US" sz="2400" dirty="0" err="1">
                <a:solidFill>
                  <a:schemeClr val="accent1">
                    <a:lumMod val="50000"/>
                  </a:schemeClr>
                </a:solidFill>
                <a:latin typeface="Arial Narrow" panose="020B0606020202030204" pitchFamily="34" charset="0"/>
              </a:rPr>
              <a:t>leaving.to_excel</a:t>
            </a:r>
            <a:r>
              <a:rPr lang="en-US" sz="2400" dirty="0">
                <a:solidFill>
                  <a:schemeClr val="accent1">
                    <a:lumMod val="50000"/>
                  </a:schemeClr>
                </a:solidFill>
                <a:latin typeface="Arial Narrow" panose="020B0606020202030204" pitchFamily="34" charset="0"/>
              </a:rPr>
              <a:t>("EmployeesProneToLeave.xlsx")</a:t>
            </a:r>
          </a:p>
          <a:p>
            <a:pPr marL="0" indent="0" algn="just">
              <a:buNone/>
            </a:pPr>
            <a:r>
              <a:rPr lang="en-US" sz="2400" dirty="0">
                <a:solidFill>
                  <a:schemeClr val="accent1">
                    <a:lumMod val="50000"/>
                  </a:schemeClr>
                </a:solidFill>
                <a:latin typeface="Arial Narrow" panose="020B0606020202030204" pitchFamily="34" charset="0"/>
              </a:rPr>
              <a:t>leaving</a:t>
            </a:r>
          </a:p>
          <a:p>
            <a:pPr marL="0" indent="0" algn="just">
              <a:buNone/>
            </a:pPr>
            <a:endParaRPr lang="en-US" sz="2400" dirty="0" smtClean="0">
              <a:solidFill>
                <a:schemeClr val="tx2"/>
              </a:solidFill>
            </a:endParaRPr>
          </a:p>
        </p:txBody>
      </p:sp>
    </p:spTree>
    <p:extLst>
      <p:ext uri="{BB962C8B-B14F-4D97-AF65-F5344CB8AC3E}">
        <p14:creationId xmlns:p14="http://schemas.microsoft.com/office/powerpoint/2010/main" val="3352798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04309"/>
            <a:ext cx="10515600" cy="2493819"/>
          </a:xfrm>
        </p:spPr>
        <p:txBody>
          <a:bodyPr/>
          <a:lstStyle/>
          <a:p>
            <a:endParaRPr lang="en-US" dirty="0"/>
          </a:p>
        </p:txBody>
      </p:sp>
      <p:sp>
        <p:nvSpPr>
          <p:cNvPr id="3" name="Content Placeholder 2"/>
          <p:cNvSpPr>
            <a:spLocks noGrp="1"/>
          </p:cNvSpPr>
          <p:nvPr>
            <p:ph idx="1"/>
          </p:nvPr>
        </p:nvSpPr>
        <p:spPr>
          <a:xfrm>
            <a:off x="1" y="0"/>
            <a:ext cx="12192000" cy="6858000"/>
          </a:xfrm>
        </p:spPr>
        <p:txBody>
          <a:bodyPr/>
          <a:lstStyle/>
          <a:p>
            <a:pPr marL="0" indent="0">
              <a:buNone/>
            </a:pPr>
            <a:r>
              <a:rPr lang="en-US" dirty="0" smtClean="0"/>
              <a:t>This prints out a number of 41 employees the out put is as follows;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834" y="507907"/>
            <a:ext cx="6925642" cy="5468113"/>
          </a:xfrm>
          <a:prstGeom prst="rect">
            <a:avLst/>
          </a:prstGeom>
        </p:spPr>
      </p:pic>
    </p:spTree>
    <p:extLst>
      <p:ext uri="{BB962C8B-B14F-4D97-AF65-F5344CB8AC3E}">
        <p14:creationId xmlns:p14="http://schemas.microsoft.com/office/powerpoint/2010/main" val="1574217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SOLUTION</a:t>
            </a:r>
            <a:endParaRPr lang="en-US" b="1" dirty="0">
              <a:solidFill>
                <a:srgbClr val="FF0000"/>
              </a:solidFill>
            </a:endParaRPr>
          </a:p>
        </p:txBody>
      </p:sp>
      <p:sp>
        <p:nvSpPr>
          <p:cNvPr id="3" name="Content Placeholder 2"/>
          <p:cNvSpPr>
            <a:spLocks noGrp="1"/>
          </p:cNvSpPr>
          <p:nvPr>
            <p:ph idx="1"/>
          </p:nvPr>
        </p:nvSpPr>
        <p:spPr/>
        <p:txBody>
          <a:bodyPr>
            <a:normAutofit/>
          </a:bodyPr>
          <a:lstStyle/>
          <a:p>
            <a:pPr>
              <a:spcBef>
                <a:spcPts val="500"/>
              </a:spcBef>
              <a:buClr>
                <a:schemeClr val="dk1"/>
              </a:buClr>
              <a:buSzPts val="1100"/>
            </a:pPr>
            <a:r>
              <a:rPr lang="en-US" dirty="0" smtClean="0">
                <a:solidFill>
                  <a:schemeClr val="dk1"/>
                </a:solidFill>
              </a:rPr>
              <a:t>There should be increase in salary for those who spend time at work and those who have high number o f Projects.</a:t>
            </a:r>
            <a:endParaRPr lang="en-US" dirty="0">
              <a:solidFill>
                <a:schemeClr val="dk1"/>
              </a:solidFill>
            </a:endParaRPr>
          </a:p>
          <a:p>
            <a:pPr>
              <a:spcBef>
                <a:spcPts val="500"/>
              </a:spcBef>
              <a:buClr>
                <a:schemeClr val="dk1"/>
              </a:buClr>
              <a:buSzPts val="1100"/>
            </a:pPr>
            <a:r>
              <a:rPr lang="en-US" dirty="0" smtClean="0">
                <a:solidFill>
                  <a:schemeClr val="dk1"/>
                </a:solidFill>
              </a:rPr>
              <a:t>Let Promotion be given to the Employees who earned it.</a:t>
            </a:r>
          </a:p>
          <a:p>
            <a:pPr>
              <a:spcBef>
                <a:spcPts val="500"/>
              </a:spcBef>
              <a:buClr>
                <a:schemeClr val="dk1"/>
              </a:buClr>
              <a:buSzPts val="1100"/>
            </a:pPr>
            <a:r>
              <a:rPr lang="en-US" dirty="0" smtClean="0">
                <a:solidFill>
                  <a:schemeClr val="dk1"/>
                </a:solidFill>
              </a:rPr>
              <a:t>High salary earners should be allocated more number of projects in order to increase their satisfaction level.</a:t>
            </a:r>
          </a:p>
          <a:p>
            <a:pPr>
              <a:spcBef>
                <a:spcPts val="500"/>
              </a:spcBef>
              <a:buClr>
                <a:schemeClr val="dk1"/>
              </a:buClr>
              <a:buSzPts val="1100"/>
            </a:pPr>
            <a:r>
              <a:rPr lang="en-US" dirty="0" smtClean="0">
                <a:solidFill>
                  <a:schemeClr val="dk1"/>
                </a:solidFill>
              </a:rPr>
              <a:t>The  Support department has high number of work accident, they need to be given the necessary care to reduce this. </a:t>
            </a:r>
            <a:endParaRPr lang="en-US" dirty="0">
              <a:solidFill>
                <a:schemeClr val="dk1"/>
              </a:solidFill>
            </a:endParaRPr>
          </a:p>
          <a:p>
            <a:pPr marL="0" lvl="0" indent="0">
              <a:spcBef>
                <a:spcPts val="0"/>
              </a:spcBef>
              <a:spcAft>
                <a:spcPts val="1600"/>
              </a:spcAft>
              <a:buNone/>
            </a:pPr>
            <a:endParaRPr lang="en-US" dirty="0"/>
          </a:p>
          <a:p>
            <a:endParaRPr lang="en-US" dirty="0"/>
          </a:p>
        </p:txBody>
      </p:sp>
    </p:spTree>
    <p:extLst>
      <p:ext uri="{BB962C8B-B14F-4D97-AF65-F5344CB8AC3E}">
        <p14:creationId xmlns:p14="http://schemas.microsoft.com/office/powerpoint/2010/main" val="2949155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1">
                    <a:lumMod val="50000"/>
                  </a:schemeClr>
                </a:solidFill>
              </a:rPr>
              <a:t>OVERVIEW AND OBJECTIVES</a:t>
            </a:r>
            <a:endParaRPr lang="en-US" b="1" dirty="0">
              <a:solidFill>
                <a:schemeClr val="accent1">
                  <a:lumMod val="50000"/>
                </a:schemeClr>
              </a:solidFill>
            </a:endParaRPr>
          </a:p>
        </p:txBody>
      </p:sp>
      <p:sp>
        <p:nvSpPr>
          <p:cNvPr id="3" name="Content Placeholder 2"/>
          <p:cNvSpPr>
            <a:spLocks noGrp="1"/>
          </p:cNvSpPr>
          <p:nvPr>
            <p:ph idx="1"/>
          </p:nvPr>
        </p:nvSpPr>
        <p:spPr>
          <a:xfrm>
            <a:off x="838200" y="2012662"/>
            <a:ext cx="10515600" cy="4351338"/>
          </a:xfrm>
        </p:spPr>
        <p:txBody>
          <a:bodyPr/>
          <a:lstStyle/>
          <a:p>
            <a:pPr marL="0" indent="0" algn="ctr">
              <a:buNone/>
            </a:pPr>
            <a:r>
              <a:rPr lang="en-US" b="1" dirty="0" smtClean="0"/>
              <a:t>OVERVIEW</a:t>
            </a:r>
          </a:p>
          <a:p>
            <a:pPr marL="0" indent="0" algn="ctr">
              <a:buNone/>
            </a:pPr>
            <a:r>
              <a:rPr lang="en-US" dirty="0"/>
              <a:t>The data is for company X which is trying to control attrition. There are two sets of data: "Existing employees" and "Employees who have left". </a:t>
            </a:r>
            <a:endParaRPr lang="en-US" dirty="0" smtClean="0"/>
          </a:p>
          <a:p>
            <a:pPr marL="0" indent="0" algn="ctr">
              <a:buNone/>
            </a:pPr>
            <a:r>
              <a:rPr lang="en-US" b="1" dirty="0" smtClean="0"/>
              <a:t>OBJECTIVES</a:t>
            </a:r>
          </a:p>
          <a:p>
            <a:r>
              <a:rPr lang="en-US" dirty="0" smtClean="0"/>
              <a:t>What </a:t>
            </a:r>
            <a:r>
              <a:rPr lang="en-US" dirty="0"/>
              <a:t>type of employees are leaving? </a:t>
            </a:r>
            <a:endParaRPr lang="en-US" dirty="0" smtClean="0"/>
          </a:p>
          <a:p>
            <a:r>
              <a:rPr lang="en-US" dirty="0" smtClean="0"/>
              <a:t>Determine </a:t>
            </a:r>
            <a:r>
              <a:rPr lang="en-US" dirty="0"/>
              <a:t>which employees are prone to leave next</a:t>
            </a:r>
            <a:r>
              <a:rPr lang="en-US" dirty="0" smtClean="0"/>
              <a:t>.</a:t>
            </a:r>
          </a:p>
          <a:p>
            <a:r>
              <a:rPr lang="en-US" dirty="0"/>
              <a:t> </a:t>
            </a:r>
            <a:r>
              <a:rPr lang="en-US" dirty="0" smtClean="0"/>
              <a:t> </a:t>
            </a:r>
            <a:r>
              <a:rPr lang="en-US" dirty="0"/>
              <a:t>Present your results in the presentation sheet's presentation area.</a:t>
            </a:r>
            <a:endParaRPr lang="en-US" b="1" dirty="0"/>
          </a:p>
        </p:txBody>
      </p:sp>
    </p:spTree>
    <p:extLst>
      <p:ext uri="{BB962C8B-B14F-4D97-AF65-F5344CB8AC3E}">
        <p14:creationId xmlns:p14="http://schemas.microsoft.com/office/powerpoint/2010/main" val="3441221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noAutofit/>
          </a:bodyPr>
          <a:lstStyle/>
          <a:p>
            <a:pPr algn="ctr"/>
            <a:r>
              <a:rPr lang="en-US" b="1" dirty="0" smtClean="0">
                <a:solidFill>
                  <a:srgbClr val="FF0000"/>
                </a:solidFill>
              </a:rPr>
              <a:t/>
            </a:r>
            <a:br>
              <a:rPr lang="en-US" b="1" dirty="0" smtClean="0">
                <a:solidFill>
                  <a:srgbClr val="FF0000"/>
                </a:solidFill>
              </a:rPr>
            </a:br>
            <a:r>
              <a:rPr lang="en-US" b="1" dirty="0" smtClean="0">
                <a:solidFill>
                  <a:srgbClr val="FF0000"/>
                </a:solidFill>
              </a:rPr>
              <a:t>Importing the libraries and loading the datasets.</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idx="1"/>
          </p:nvPr>
        </p:nvSpPr>
        <p:spPr>
          <a:xfrm>
            <a:off x="838200" y="1690687"/>
            <a:ext cx="10515600" cy="4814021"/>
          </a:xfrm>
        </p:spPr>
        <p:txBody>
          <a:bodyPr/>
          <a:lstStyle/>
          <a:p>
            <a:pPr marL="0" indent="0">
              <a:buNone/>
            </a:pPr>
            <a:r>
              <a:rPr lang="en-US" dirty="0" smtClean="0"/>
              <a:t>I imported the various python libraries that are required for this analysis as follows;</a:t>
            </a:r>
          </a:p>
          <a:p>
            <a:pPr marL="0" indent="0">
              <a:buNone/>
            </a:pPr>
            <a:r>
              <a:rPr lang="en-US" sz="2400" dirty="0" smtClean="0">
                <a:solidFill>
                  <a:schemeClr val="accent1">
                    <a:lumMod val="50000"/>
                  </a:schemeClr>
                </a:solidFill>
                <a:latin typeface="Arial Narrow" panose="020B0606020202030204" pitchFamily="34" charset="0"/>
              </a:rPr>
              <a:t>import </a:t>
            </a:r>
            <a:r>
              <a:rPr lang="en-US" sz="2400" dirty="0" err="1" smtClean="0">
                <a:solidFill>
                  <a:schemeClr val="accent1">
                    <a:lumMod val="50000"/>
                  </a:schemeClr>
                </a:solidFill>
                <a:latin typeface="Arial Narrow" panose="020B0606020202030204" pitchFamily="34" charset="0"/>
              </a:rPr>
              <a:t>numpy</a:t>
            </a:r>
            <a:r>
              <a:rPr lang="en-US" sz="2400" dirty="0" smtClean="0">
                <a:solidFill>
                  <a:schemeClr val="accent1">
                    <a:lumMod val="50000"/>
                  </a:schemeClr>
                </a:solidFill>
                <a:latin typeface="Arial Narrow" panose="020B0606020202030204" pitchFamily="34" charset="0"/>
              </a:rPr>
              <a:t> as np</a:t>
            </a:r>
          </a:p>
          <a:p>
            <a:pPr marL="0" indent="0">
              <a:buNone/>
            </a:pPr>
            <a:r>
              <a:rPr lang="en-US" sz="2400" dirty="0" smtClean="0">
                <a:solidFill>
                  <a:schemeClr val="accent1">
                    <a:lumMod val="50000"/>
                  </a:schemeClr>
                </a:solidFill>
                <a:latin typeface="Arial Narrow" panose="020B0606020202030204" pitchFamily="34" charset="0"/>
              </a:rPr>
              <a:t>import pandas as </a:t>
            </a:r>
            <a:r>
              <a:rPr lang="en-US" sz="2400" dirty="0" err="1" smtClean="0">
                <a:solidFill>
                  <a:schemeClr val="accent1">
                    <a:lumMod val="50000"/>
                  </a:schemeClr>
                </a:solidFill>
                <a:latin typeface="Arial Narrow" panose="020B0606020202030204" pitchFamily="34" charset="0"/>
              </a:rPr>
              <a:t>pd</a:t>
            </a:r>
            <a:endParaRPr lang="en-US" sz="2400" dirty="0" smtClean="0">
              <a:solidFill>
                <a:schemeClr val="accent1">
                  <a:lumMod val="50000"/>
                </a:schemeClr>
              </a:solidFill>
              <a:latin typeface="Arial Narrow" panose="020B0606020202030204" pitchFamily="34" charset="0"/>
            </a:endParaRPr>
          </a:p>
          <a:p>
            <a:pPr marL="0" indent="0">
              <a:buNone/>
            </a:pPr>
            <a:r>
              <a:rPr lang="en-US" sz="2400" dirty="0" smtClean="0">
                <a:solidFill>
                  <a:schemeClr val="accent1">
                    <a:lumMod val="50000"/>
                  </a:schemeClr>
                </a:solidFill>
                <a:latin typeface="Arial Narrow" panose="020B0606020202030204" pitchFamily="34" charset="0"/>
              </a:rPr>
              <a:t>import </a:t>
            </a:r>
            <a:r>
              <a:rPr lang="en-US" sz="2400" dirty="0" err="1" smtClean="0">
                <a:solidFill>
                  <a:schemeClr val="accent1">
                    <a:lumMod val="50000"/>
                  </a:schemeClr>
                </a:solidFill>
                <a:latin typeface="Arial Narrow" panose="020B0606020202030204" pitchFamily="34" charset="0"/>
              </a:rPr>
              <a:t>matplotlib.pyplot</a:t>
            </a:r>
            <a:r>
              <a:rPr lang="en-US" sz="2400" dirty="0" smtClean="0">
                <a:solidFill>
                  <a:schemeClr val="accent1">
                    <a:lumMod val="50000"/>
                  </a:schemeClr>
                </a:solidFill>
                <a:latin typeface="Arial Narrow" panose="020B0606020202030204" pitchFamily="34" charset="0"/>
              </a:rPr>
              <a:t> as </a:t>
            </a:r>
            <a:r>
              <a:rPr lang="en-US" sz="2400" dirty="0" err="1" smtClean="0">
                <a:solidFill>
                  <a:schemeClr val="accent1">
                    <a:lumMod val="50000"/>
                  </a:schemeClr>
                </a:solidFill>
                <a:latin typeface="Arial Narrow" panose="020B0606020202030204" pitchFamily="34" charset="0"/>
              </a:rPr>
              <a:t>plt</a:t>
            </a:r>
            <a:endParaRPr lang="en-US" sz="2400" dirty="0" smtClean="0">
              <a:solidFill>
                <a:schemeClr val="accent1">
                  <a:lumMod val="50000"/>
                </a:schemeClr>
              </a:solidFill>
              <a:latin typeface="Arial Narrow" panose="020B0606020202030204" pitchFamily="34" charset="0"/>
            </a:endParaRPr>
          </a:p>
          <a:p>
            <a:pPr marL="0" indent="0">
              <a:buNone/>
            </a:pPr>
            <a:r>
              <a:rPr lang="en-US" sz="2400" dirty="0" smtClean="0">
                <a:solidFill>
                  <a:schemeClr val="accent1">
                    <a:lumMod val="50000"/>
                  </a:schemeClr>
                </a:solidFill>
                <a:latin typeface="Arial Narrow" panose="020B0606020202030204" pitchFamily="34" charset="0"/>
              </a:rPr>
              <a:t>import </a:t>
            </a:r>
            <a:r>
              <a:rPr lang="en-US" sz="2400" dirty="0" err="1" smtClean="0">
                <a:solidFill>
                  <a:schemeClr val="accent1">
                    <a:lumMod val="50000"/>
                  </a:schemeClr>
                </a:solidFill>
                <a:latin typeface="Arial Narrow" panose="020B0606020202030204" pitchFamily="34" charset="0"/>
              </a:rPr>
              <a:t>seaborn</a:t>
            </a:r>
            <a:r>
              <a:rPr lang="en-US" sz="2400" dirty="0" smtClean="0">
                <a:solidFill>
                  <a:schemeClr val="accent1">
                    <a:lumMod val="50000"/>
                  </a:schemeClr>
                </a:solidFill>
                <a:latin typeface="Arial Narrow" panose="020B0606020202030204" pitchFamily="34" charset="0"/>
              </a:rPr>
              <a:t> as </a:t>
            </a:r>
            <a:r>
              <a:rPr lang="en-US" sz="2400" dirty="0" err="1" smtClean="0">
                <a:solidFill>
                  <a:schemeClr val="accent1">
                    <a:lumMod val="50000"/>
                  </a:schemeClr>
                </a:solidFill>
                <a:latin typeface="Arial Narrow" panose="020B0606020202030204" pitchFamily="34" charset="0"/>
              </a:rPr>
              <a:t>sns</a:t>
            </a:r>
            <a:endParaRPr lang="en-US" sz="2400" dirty="0" smtClean="0">
              <a:solidFill>
                <a:schemeClr val="accent1">
                  <a:lumMod val="50000"/>
                </a:schemeClr>
              </a:solidFill>
              <a:latin typeface="Arial Narrow" panose="020B0606020202030204" pitchFamily="34" charset="0"/>
            </a:endParaRPr>
          </a:p>
          <a:p>
            <a:pPr marL="0" indent="0">
              <a:buNone/>
            </a:pPr>
            <a:r>
              <a:rPr lang="en-US" dirty="0" smtClean="0"/>
              <a:t>I copied the two dataset and pasted and saved it in two different excel file and named them  ExistingEmployee.xlsx and EmployeeWhoLeft.xlsx respectively. Loading my datasets into two different </a:t>
            </a:r>
            <a:r>
              <a:rPr lang="en-US" dirty="0" err="1" smtClean="0"/>
              <a:t>dataframes</a:t>
            </a:r>
            <a:r>
              <a:rPr lang="en-US" dirty="0" smtClean="0"/>
              <a:t> as follows;</a:t>
            </a:r>
            <a:endParaRPr lang="en-US" dirty="0"/>
          </a:p>
        </p:txBody>
      </p:sp>
    </p:spTree>
    <p:extLst>
      <p:ext uri="{BB962C8B-B14F-4D97-AF65-F5344CB8AC3E}">
        <p14:creationId xmlns:p14="http://schemas.microsoft.com/office/powerpoint/2010/main" val="2698467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1"/>
            <a:ext cx="10515600" cy="1462088"/>
          </a:xfrm>
        </p:spPr>
        <p:txBody>
          <a:bodyPr>
            <a:noAutofit/>
          </a:bodyPr>
          <a:lstStyle/>
          <a:p>
            <a:pPr algn="ctr"/>
            <a:r>
              <a:rPr lang="en-US" b="1" dirty="0" smtClean="0">
                <a:solidFill>
                  <a:srgbClr val="FF0000"/>
                </a:solidFill>
              </a:rPr>
              <a:t/>
            </a:r>
            <a:br>
              <a:rPr lang="en-US" b="1" dirty="0" smtClean="0">
                <a:solidFill>
                  <a:srgbClr val="FF0000"/>
                </a:solidFill>
              </a:rPr>
            </a:br>
            <a:r>
              <a:rPr lang="en-US" b="1" dirty="0" smtClean="0">
                <a:solidFill>
                  <a:srgbClr val="FF0000"/>
                </a:solidFill>
              </a:rPr>
              <a:t>Importing the libraries and loading the datasets.</a:t>
            </a:r>
            <a:br>
              <a:rPr lang="en-US" b="1" dirty="0" smtClean="0">
                <a:solidFill>
                  <a:srgbClr val="FF0000"/>
                </a:solidFill>
              </a:rPr>
            </a:br>
            <a:endParaRPr lang="en-US" dirty="0"/>
          </a:p>
        </p:txBody>
      </p:sp>
      <p:sp>
        <p:nvSpPr>
          <p:cNvPr id="3" name="Content Placeholder 2"/>
          <p:cNvSpPr>
            <a:spLocks noGrp="1"/>
          </p:cNvSpPr>
          <p:nvPr>
            <p:ph idx="1"/>
          </p:nvPr>
        </p:nvSpPr>
        <p:spPr>
          <a:xfrm>
            <a:off x="0" y="1517074"/>
            <a:ext cx="12192000" cy="5340926"/>
          </a:xfrm>
        </p:spPr>
        <p:txBody>
          <a:bodyPr>
            <a:normAutofit fontScale="55000" lnSpcReduction="20000"/>
          </a:bodyPr>
          <a:lstStyle/>
          <a:p>
            <a:pPr marL="0" indent="0">
              <a:buNone/>
            </a:pPr>
            <a:r>
              <a:rPr lang="en-US" dirty="0" err="1">
                <a:solidFill>
                  <a:schemeClr val="accent1">
                    <a:lumMod val="75000"/>
                  </a:schemeClr>
                </a:solidFill>
                <a:latin typeface="Arial Narrow" panose="020B0606020202030204" pitchFamily="34" charset="0"/>
              </a:rPr>
              <a:t>def</a:t>
            </a:r>
            <a:r>
              <a:rPr lang="en-US" dirty="0">
                <a:solidFill>
                  <a:schemeClr val="accent1">
                    <a:lumMod val="75000"/>
                  </a:schemeClr>
                </a:solidFill>
                <a:latin typeface="Arial Narrow" panose="020B0606020202030204" pitchFamily="34" charset="0"/>
              </a:rPr>
              <a:t> </a:t>
            </a:r>
            <a:r>
              <a:rPr lang="en-US" dirty="0" err="1">
                <a:solidFill>
                  <a:schemeClr val="accent1">
                    <a:lumMod val="75000"/>
                  </a:schemeClr>
                </a:solidFill>
                <a:latin typeface="Arial Narrow" panose="020B0606020202030204" pitchFamily="34" charset="0"/>
              </a:rPr>
              <a:t>existingEmployee</a:t>
            </a:r>
            <a:r>
              <a:rPr lang="en-US" dirty="0">
                <a:solidFill>
                  <a:schemeClr val="accent1">
                    <a:lumMod val="75000"/>
                  </a:schemeClr>
                </a:solidFill>
                <a:latin typeface="Arial Narrow" panose="020B0606020202030204" pitchFamily="34" charset="0"/>
              </a:rPr>
              <a:t>():</a:t>
            </a:r>
          </a:p>
          <a:p>
            <a:pPr marL="0" indent="0">
              <a:buNone/>
            </a:pPr>
            <a:r>
              <a:rPr lang="en-US" dirty="0">
                <a:solidFill>
                  <a:schemeClr val="accent1">
                    <a:lumMod val="75000"/>
                  </a:schemeClr>
                </a:solidFill>
                <a:latin typeface="Arial Narrow" panose="020B0606020202030204" pitchFamily="34" charset="0"/>
              </a:rPr>
              <a:t>    </a:t>
            </a:r>
            <a:r>
              <a:rPr lang="en-US" dirty="0" err="1">
                <a:solidFill>
                  <a:schemeClr val="accent1">
                    <a:lumMod val="75000"/>
                  </a:schemeClr>
                </a:solidFill>
                <a:latin typeface="Arial Narrow" panose="020B0606020202030204" pitchFamily="34" charset="0"/>
              </a:rPr>
              <a:t>existingEmployees</a:t>
            </a:r>
            <a:r>
              <a:rPr lang="en-US" dirty="0">
                <a:solidFill>
                  <a:schemeClr val="accent1">
                    <a:lumMod val="75000"/>
                  </a:schemeClr>
                </a:solidFill>
                <a:latin typeface="Arial Narrow" panose="020B0606020202030204" pitchFamily="34" charset="0"/>
              </a:rPr>
              <a:t> = </a:t>
            </a:r>
            <a:r>
              <a:rPr lang="en-US" dirty="0" err="1">
                <a:solidFill>
                  <a:schemeClr val="accent1">
                    <a:lumMod val="75000"/>
                  </a:schemeClr>
                </a:solidFill>
                <a:latin typeface="Arial Narrow" panose="020B0606020202030204" pitchFamily="34" charset="0"/>
              </a:rPr>
              <a:t>pd.read_excel</a:t>
            </a:r>
            <a:r>
              <a:rPr lang="en-US" dirty="0">
                <a:solidFill>
                  <a:schemeClr val="accent1">
                    <a:lumMod val="75000"/>
                  </a:schemeClr>
                </a:solidFill>
                <a:latin typeface="Arial Narrow" panose="020B0606020202030204" pitchFamily="34" charset="0"/>
              </a:rPr>
              <a:t>("ExistingEmployee.xlsx")</a:t>
            </a:r>
          </a:p>
          <a:p>
            <a:pPr marL="0" indent="0">
              <a:buNone/>
            </a:pPr>
            <a:r>
              <a:rPr lang="en-US" dirty="0">
                <a:solidFill>
                  <a:schemeClr val="accent1">
                    <a:lumMod val="75000"/>
                  </a:schemeClr>
                </a:solidFill>
                <a:latin typeface="Arial Narrow" panose="020B0606020202030204" pitchFamily="34" charset="0"/>
              </a:rPr>
              <a:t>    </a:t>
            </a:r>
            <a:r>
              <a:rPr lang="en-US" dirty="0" err="1">
                <a:solidFill>
                  <a:schemeClr val="accent1">
                    <a:lumMod val="75000"/>
                  </a:schemeClr>
                </a:solidFill>
                <a:latin typeface="Arial Narrow" panose="020B0606020202030204" pitchFamily="34" charset="0"/>
              </a:rPr>
              <a:t>existingEmployees_count</a:t>
            </a:r>
            <a:r>
              <a:rPr lang="en-US" dirty="0">
                <a:solidFill>
                  <a:schemeClr val="accent1">
                    <a:lumMod val="75000"/>
                  </a:schemeClr>
                </a:solidFill>
                <a:latin typeface="Arial Narrow" panose="020B0606020202030204" pitchFamily="34" charset="0"/>
              </a:rPr>
              <a:t> = </a:t>
            </a:r>
            <a:r>
              <a:rPr lang="en-US" dirty="0" err="1">
                <a:solidFill>
                  <a:schemeClr val="accent1">
                    <a:lumMod val="75000"/>
                  </a:schemeClr>
                </a:solidFill>
                <a:latin typeface="Arial Narrow" panose="020B0606020202030204" pitchFamily="34" charset="0"/>
              </a:rPr>
              <a:t>len</a:t>
            </a:r>
            <a:r>
              <a:rPr lang="en-US" dirty="0">
                <a:solidFill>
                  <a:schemeClr val="accent1">
                    <a:lumMod val="75000"/>
                  </a:schemeClr>
                </a:solidFill>
                <a:latin typeface="Arial Narrow" panose="020B0606020202030204" pitchFamily="34" charset="0"/>
              </a:rPr>
              <a:t>(</a:t>
            </a:r>
            <a:r>
              <a:rPr lang="en-US" dirty="0" err="1">
                <a:solidFill>
                  <a:schemeClr val="accent1">
                    <a:lumMod val="75000"/>
                  </a:schemeClr>
                </a:solidFill>
                <a:latin typeface="Arial Narrow" panose="020B0606020202030204" pitchFamily="34" charset="0"/>
              </a:rPr>
              <a:t>existingEmployees</a:t>
            </a:r>
            <a:r>
              <a:rPr lang="en-US" dirty="0">
                <a:solidFill>
                  <a:schemeClr val="accent1">
                    <a:lumMod val="75000"/>
                  </a:schemeClr>
                </a:solidFill>
                <a:latin typeface="Arial Narrow" panose="020B0606020202030204" pitchFamily="34" charset="0"/>
              </a:rPr>
              <a:t>["</a:t>
            </a:r>
            <a:r>
              <a:rPr lang="en-US" dirty="0" err="1">
                <a:solidFill>
                  <a:schemeClr val="accent1">
                    <a:lumMod val="75000"/>
                  </a:schemeClr>
                </a:solidFill>
                <a:latin typeface="Arial Narrow" panose="020B0606020202030204" pitchFamily="34" charset="0"/>
              </a:rPr>
              <a:t>Emp</a:t>
            </a:r>
            <a:r>
              <a:rPr lang="en-US" dirty="0">
                <a:solidFill>
                  <a:schemeClr val="accent1">
                    <a:lumMod val="75000"/>
                  </a:schemeClr>
                </a:solidFill>
                <a:latin typeface="Arial Narrow" panose="020B0606020202030204" pitchFamily="34" charset="0"/>
              </a:rPr>
              <a:t> ID"])</a:t>
            </a:r>
          </a:p>
          <a:p>
            <a:pPr marL="0" indent="0">
              <a:buNone/>
            </a:pPr>
            <a:r>
              <a:rPr lang="en-US" dirty="0">
                <a:solidFill>
                  <a:schemeClr val="accent1">
                    <a:lumMod val="75000"/>
                  </a:schemeClr>
                </a:solidFill>
                <a:latin typeface="Arial Narrow" panose="020B0606020202030204" pitchFamily="34" charset="0"/>
              </a:rPr>
              <a:t>    </a:t>
            </a:r>
            <a:r>
              <a:rPr lang="en-US" dirty="0" err="1">
                <a:solidFill>
                  <a:schemeClr val="accent1">
                    <a:lumMod val="75000"/>
                  </a:schemeClr>
                </a:solidFill>
                <a:latin typeface="Arial Narrow" panose="020B0606020202030204" pitchFamily="34" charset="0"/>
              </a:rPr>
              <a:t>leftCompany</a:t>
            </a:r>
            <a:r>
              <a:rPr lang="en-US" dirty="0">
                <a:solidFill>
                  <a:schemeClr val="accent1">
                    <a:lumMod val="75000"/>
                  </a:schemeClr>
                </a:solidFill>
                <a:latin typeface="Arial Narrow" panose="020B0606020202030204" pitchFamily="34" charset="0"/>
              </a:rPr>
              <a:t> = []</a:t>
            </a:r>
          </a:p>
          <a:p>
            <a:pPr marL="0" indent="0">
              <a:buNone/>
            </a:pPr>
            <a:r>
              <a:rPr lang="en-US" dirty="0">
                <a:solidFill>
                  <a:schemeClr val="accent1">
                    <a:lumMod val="75000"/>
                  </a:schemeClr>
                </a:solidFill>
                <a:latin typeface="Arial Narrow" panose="020B0606020202030204" pitchFamily="34" charset="0"/>
              </a:rPr>
              <a:t>    </a:t>
            </a:r>
          </a:p>
          <a:p>
            <a:pPr marL="0" indent="0">
              <a:buNone/>
            </a:pPr>
            <a:r>
              <a:rPr lang="en-US" dirty="0">
                <a:solidFill>
                  <a:schemeClr val="accent1">
                    <a:lumMod val="75000"/>
                  </a:schemeClr>
                </a:solidFill>
                <a:latin typeface="Arial Narrow" panose="020B0606020202030204" pitchFamily="34" charset="0"/>
              </a:rPr>
              <a:t>    while </a:t>
            </a:r>
            <a:r>
              <a:rPr lang="en-US" dirty="0" err="1">
                <a:solidFill>
                  <a:schemeClr val="accent1">
                    <a:lumMod val="75000"/>
                  </a:schemeClr>
                </a:solidFill>
                <a:latin typeface="Arial Narrow" panose="020B0606020202030204" pitchFamily="34" charset="0"/>
              </a:rPr>
              <a:t>existingEmployees_count</a:t>
            </a:r>
            <a:r>
              <a:rPr lang="en-US" dirty="0">
                <a:solidFill>
                  <a:schemeClr val="accent1">
                    <a:lumMod val="75000"/>
                  </a:schemeClr>
                </a:solidFill>
                <a:latin typeface="Arial Narrow" panose="020B0606020202030204" pitchFamily="34" charset="0"/>
              </a:rPr>
              <a:t> != 0:</a:t>
            </a:r>
          </a:p>
          <a:p>
            <a:pPr marL="0" indent="0">
              <a:buNone/>
            </a:pPr>
            <a:r>
              <a:rPr lang="en-US" dirty="0">
                <a:solidFill>
                  <a:schemeClr val="accent1">
                    <a:lumMod val="75000"/>
                  </a:schemeClr>
                </a:solidFill>
                <a:latin typeface="Arial Narrow" panose="020B0606020202030204" pitchFamily="34" charset="0"/>
              </a:rPr>
              <a:t>        </a:t>
            </a:r>
            <a:r>
              <a:rPr lang="en-US" dirty="0" err="1">
                <a:solidFill>
                  <a:schemeClr val="accent1">
                    <a:lumMod val="75000"/>
                  </a:schemeClr>
                </a:solidFill>
                <a:latin typeface="Arial Narrow" panose="020B0606020202030204" pitchFamily="34" charset="0"/>
              </a:rPr>
              <a:t>leftCompany.append</a:t>
            </a:r>
            <a:r>
              <a:rPr lang="en-US" dirty="0">
                <a:solidFill>
                  <a:schemeClr val="accent1">
                    <a:lumMod val="75000"/>
                  </a:schemeClr>
                </a:solidFill>
                <a:latin typeface="Arial Narrow" panose="020B0606020202030204" pitchFamily="34" charset="0"/>
              </a:rPr>
              <a:t>("YES")</a:t>
            </a:r>
          </a:p>
          <a:p>
            <a:pPr marL="0" indent="0">
              <a:buNone/>
            </a:pPr>
            <a:r>
              <a:rPr lang="en-US" dirty="0">
                <a:solidFill>
                  <a:schemeClr val="accent1">
                    <a:lumMod val="75000"/>
                  </a:schemeClr>
                </a:solidFill>
                <a:latin typeface="Arial Narrow" panose="020B0606020202030204" pitchFamily="34" charset="0"/>
              </a:rPr>
              <a:t>        </a:t>
            </a:r>
            <a:r>
              <a:rPr lang="en-US" dirty="0" err="1">
                <a:solidFill>
                  <a:schemeClr val="accent1">
                    <a:lumMod val="75000"/>
                  </a:schemeClr>
                </a:solidFill>
                <a:latin typeface="Arial Narrow" panose="020B0606020202030204" pitchFamily="34" charset="0"/>
              </a:rPr>
              <a:t>existingEmployees_count</a:t>
            </a:r>
            <a:r>
              <a:rPr lang="en-US" dirty="0">
                <a:solidFill>
                  <a:schemeClr val="accent1">
                    <a:lumMod val="75000"/>
                  </a:schemeClr>
                </a:solidFill>
                <a:latin typeface="Arial Narrow" panose="020B0606020202030204" pitchFamily="34" charset="0"/>
              </a:rPr>
              <a:t> -= 1</a:t>
            </a:r>
          </a:p>
          <a:p>
            <a:pPr marL="0" indent="0">
              <a:buNone/>
            </a:pPr>
            <a:r>
              <a:rPr lang="en-US" dirty="0">
                <a:solidFill>
                  <a:schemeClr val="accent1">
                    <a:lumMod val="75000"/>
                  </a:schemeClr>
                </a:solidFill>
                <a:latin typeface="Arial Narrow" panose="020B0606020202030204" pitchFamily="34" charset="0"/>
              </a:rPr>
              <a:t>    </a:t>
            </a:r>
          </a:p>
          <a:p>
            <a:pPr marL="0" indent="0">
              <a:buNone/>
            </a:pPr>
            <a:r>
              <a:rPr lang="en-US" dirty="0">
                <a:solidFill>
                  <a:schemeClr val="accent1">
                    <a:lumMod val="75000"/>
                  </a:schemeClr>
                </a:solidFill>
                <a:latin typeface="Arial Narrow" panose="020B0606020202030204" pitchFamily="34" charset="0"/>
              </a:rPr>
              <a:t>    print("Before adding the new </a:t>
            </a:r>
            <a:r>
              <a:rPr lang="en-US" dirty="0" err="1">
                <a:solidFill>
                  <a:schemeClr val="accent1">
                    <a:lumMod val="75000"/>
                  </a:schemeClr>
                </a:solidFill>
                <a:latin typeface="Arial Narrow" panose="020B0606020202030204" pitchFamily="34" charset="0"/>
              </a:rPr>
              <a:t>leftCompany</a:t>
            </a:r>
            <a:r>
              <a:rPr lang="en-US" dirty="0">
                <a:solidFill>
                  <a:schemeClr val="accent1">
                    <a:lumMod val="75000"/>
                  </a:schemeClr>
                </a:solidFill>
                <a:latin typeface="Arial Narrow" panose="020B0606020202030204" pitchFamily="34" charset="0"/>
              </a:rPr>
              <a:t> column")</a:t>
            </a:r>
          </a:p>
          <a:p>
            <a:pPr marL="0" indent="0">
              <a:buNone/>
            </a:pPr>
            <a:r>
              <a:rPr lang="en-US" dirty="0">
                <a:solidFill>
                  <a:schemeClr val="accent1">
                    <a:lumMod val="75000"/>
                  </a:schemeClr>
                </a:solidFill>
                <a:latin typeface="Arial Narrow" panose="020B0606020202030204" pitchFamily="34" charset="0"/>
              </a:rPr>
              <a:t>    print(</a:t>
            </a:r>
            <a:r>
              <a:rPr lang="en-US" dirty="0" err="1">
                <a:solidFill>
                  <a:schemeClr val="accent1">
                    <a:lumMod val="75000"/>
                  </a:schemeClr>
                </a:solidFill>
                <a:latin typeface="Arial Narrow" panose="020B0606020202030204" pitchFamily="34" charset="0"/>
              </a:rPr>
              <a:t>existingEmployees.head</a:t>
            </a:r>
            <a:r>
              <a:rPr lang="en-US" dirty="0">
                <a:solidFill>
                  <a:schemeClr val="accent1">
                    <a:lumMod val="75000"/>
                  </a:schemeClr>
                </a:solidFill>
                <a:latin typeface="Arial Narrow" panose="020B0606020202030204" pitchFamily="34" charset="0"/>
              </a:rPr>
              <a:t>)</a:t>
            </a:r>
          </a:p>
          <a:p>
            <a:pPr marL="0" indent="0">
              <a:buNone/>
            </a:pPr>
            <a:r>
              <a:rPr lang="en-US" dirty="0">
                <a:solidFill>
                  <a:schemeClr val="accent1">
                    <a:lumMod val="75000"/>
                  </a:schemeClr>
                </a:solidFill>
                <a:latin typeface="Arial Narrow" panose="020B0606020202030204" pitchFamily="34" charset="0"/>
              </a:rPr>
              <a:t>    </a:t>
            </a:r>
            <a:r>
              <a:rPr lang="en-US" dirty="0" err="1">
                <a:solidFill>
                  <a:schemeClr val="accent1">
                    <a:lumMod val="75000"/>
                  </a:schemeClr>
                </a:solidFill>
                <a:latin typeface="Arial Narrow" panose="020B0606020202030204" pitchFamily="34" charset="0"/>
              </a:rPr>
              <a:t>existingEmployees</a:t>
            </a:r>
            <a:r>
              <a:rPr lang="en-US" dirty="0">
                <a:solidFill>
                  <a:schemeClr val="accent1">
                    <a:lumMod val="75000"/>
                  </a:schemeClr>
                </a:solidFill>
                <a:latin typeface="Arial Narrow" panose="020B0606020202030204" pitchFamily="34" charset="0"/>
              </a:rPr>
              <a:t>["</a:t>
            </a:r>
            <a:r>
              <a:rPr lang="en-US" dirty="0" err="1">
                <a:solidFill>
                  <a:schemeClr val="accent1">
                    <a:lumMod val="75000"/>
                  </a:schemeClr>
                </a:solidFill>
                <a:latin typeface="Arial Narrow" panose="020B0606020202030204" pitchFamily="34" charset="0"/>
              </a:rPr>
              <a:t>leftCompany</a:t>
            </a:r>
            <a:r>
              <a:rPr lang="en-US" dirty="0">
                <a:solidFill>
                  <a:schemeClr val="accent1">
                    <a:lumMod val="75000"/>
                  </a:schemeClr>
                </a:solidFill>
                <a:latin typeface="Arial Narrow" panose="020B0606020202030204" pitchFamily="34" charset="0"/>
              </a:rPr>
              <a:t>"] = </a:t>
            </a:r>
            <a:r>
              <a:rPr lang="en-US" dirty="0" err="1">
                <a:solidFill>
                  <a:schemeClr val="accent1">
                    <a:lumMod val="75000"/>
                  </a:schemeClr>
                </a:solidFill>
                <a:latin typeface="Arial Narrow" panose="020B0606020202030204" pitchFamily="34" charset="0"/>
              </a:rPr>
              <a:t>leftCompany</a:t>
            </a:r>
            <a:endParaRPr lang="en-US" dirty="0">
              <a:solidFill>
                <a:schemeClr val="accent1">
                  <a:lumMod val="75000"/>
                </a:schemeClr>
              </a:solidFill>
              <a:latin typeface="Arial Narrow" panose="020B0606020202030204" pitchFamily="34" charset="0"/>
            </a:endParaRPr>
          </a:p>
          <a:p>
            <a:pPr marL="0" indent="0">
              <a:buNone/>
            </a:pPr>
            <a:r>
              <a:rPr lang="en-US" dirty="0">
                <a:solidFill>
                  <a:schemeClr val="accent1">
                    <a:lumMod val="75000"/>
                  </a:schemeClr>
                </a:solidFill>
                <a:latin typeface="Arial Narrow" panose="020B0606020202030204" pitchFamily="34" charset="0"/>
              </a:rPr>
              <a:t>    print("After adding the new </a:t>
            </a:r>
            <a:r>
              <a:rPr lang="en-US" dirty="0" err="1">
                <a:solidFill>
                  <a:schemeClr val="accent1">
                    <a:lumMod val="75000"/>
                  </a:schemeClr>
                </a:solidFill>
                <a:latin typeface="Arial Narrow" panose="020B0606020202030204" pitchFamily="34" charset="0"/>
              </a:rPr>
              <a:t>leftCompany</a:t>
            </a:r>
            <a:r>
              <a:rPr lang="en-US" dirty="0">
                <a:solidFill>
                  <a:schemeClr val="accent1">
                    <a:lumMod val="75000"/>
                  </a:schemeClr>
                </a:solidFill>
                <a:latin typeface="Arial Narrow" panose="020B0606020202030204" pitchFamily="34" charset="0"/>
              </a:rPr>
              <a:t> column")</a:t>
            </a:r>
          </a:p>
          <a:p>
            <a:pPr marL="0" indent="0">
              <a:buNone/>
            </a:pPr>
            <a:r>
              <a:rPr lang="en-US" dirty="0">
                <a:solidFill>
                  <a:schemeClr val="accent1">
                    <a:lumMod val="75000"/>
                  </a:schemeClr>
                </a:solidFill>
                <a:latin typeface="Arial Narrow" panose="020B0606020202030204" pitchFamily="34" charset="0"/>
              </a:rPr>
              <a:t>    return </a:t>
            </a:r>
            <a:r>
              <a:rPr lang="en-US" dirty="0" err="1">
                <a:solidFill>
                  <a:schemeClr val="accent1">
                    <a:lumMod val="75000"/>
                  </a:schemeClr>
                </a:solidFill>
                <a:latin typeface="Arial Narrow" panose="020B0606020202030204" pitchFamily="34" charset="0"/>
              </a:rPr>
              <a:t>existingEmployees</a:t>
            </a:r>
            <a:endParaRPr lang="en-US" dirty="0">
              <a:solidFill>
                <a:schemeClr val="accent1">
                  <a:lumMod val="75000"/>
                </a:schemeClr>
              </a:solidFill>
              <a:latin typeface="Arial Narrow" panose="020B0606020202030204" pitchFamily="34" charset="0"/>
            </a:endParaRPr>
          </a:p>
          <a:p>
            <a:pPr marL="0" indent="0">
              <a:buNone/>
            </a:pPr>
            <a:r>
              <a:rPr lang="en-US" dirty="0">
                <a:solidFill>
                  <a:schemeClr val="accent1">
                    <a:lumMod val="75000"/>
                  </a:schemeClr>
                </a:solidFill>
                <a:latin typeface="Arial Narrow" panose="020B0606020202030204" pitchFamily="34" charset="0"/>
              </a:rPr>
              <a:t>    </a:t>
            </a:r>
          </a:p>
          <a:p>
            <a:pPr marL="0" indent="0">
              <a:buNone/>
            </a:pPr>
            <a:r>
              <a:rPr lang="en-US" dirty="0" err="1">
                <a:solidFill>
                  <a:schemeClr val="accent1">
                    <a:lumMod val="75000"/>
                  </a:schemeClr>
                </a:solidFill>
                <a:latin typeface="Arial Narrow" panose="020B0606020202030204" pitchFamily="34" charset="0"/>
              </a:rPr>
              <a:t>dataExist</a:t>
            </a:r>
            <a:r>
              <a:rPr lang="en-US" dirty="0">
                <a:solidFill>
                  <a:schemeClr val="accent1">
                    <a:lumMod val="75000"/>
                  </a:schemeClr>
                </a:solidFill>
                <a:latin typeface="Arial Narrow" panose="020B0606020202030204" pitchFamily="34" charset="0"/>
              </a:rPr>
              <a:t> = </a:t>
            </a:r>
            <a:r>
              <a:rPr lang="en-US" dirty="0" err="1">
                <a:solidFill>
                  <a:schemeClr val="accent1">
                    <a:lumMod val="75000"/>
                  </a:schemeClr>
                </a:solidFill>
                <a:latin typeface="Arial Narrow" panose="020B0606020202030204" pitchFamily="34" charset="0"/>
              </a:rPr>
              <a:t>existingEmployee</a:t>
            </a:r>
            <a:r>
              <a:rPr lang="en-US" dirty="0">
                <a:solidFill>
                  <a:schemeClr val="accent1">
                    <a:lumMod val="75000"/>
                  </a:schemeClr>
                </a:solidFill>
                <a:latin typeface="Arial Narrow" panose="020B0606020202030204" pitchFamily="34" charset="0"/>
              </a:rPr>
              <a:t>()</a:t>
            </a:r>
          </a:p>
          <a:p>
            <a:pPr marL="0" indent="0">
              <a:buNone/>
            </a:pPr>
            <a:r>
              <a:rPr lang="en-US" dirty="0" err="1">
                <a:solidFill>
                  <a:schemeClr val="accent1">
                    <a:lumMod val="75000"/>
                  </a:schemeClr>
                </a:solidFill>
                <a:latin typeface="Arial Narrow" panose="020B0606020202030204" pitchFamily="34" charset="0"/>
              </a:rPr>
              <a:t>dataExist</a:t>
            </a:r>
            <a:r>
              <a:rPr lang="en-US" sz="2400" dirty="0" smtClean="0">
                <a:solidFill>
                  <a:schemeClr val="accent1">
                    <a:lumMod val="75000"/>
                  </a:schemeClr>
                </a:solidFill>
                <a:latin typeface="Arial Narrow" panose="020B0606020202030204" pitchFamily="34" charset="0"/>
                <a:cs typeface="Arial" panose="020B0604020202020204" pitchFamily="34" charset="0"/>
              </a:rPr>
              <a:t>  </a:t>
            </a:r>
          </a:p>
          <a:p>
            <a:pPr marL="0" indent="0">
              <a:buNone/>
            </a:pPr>
            <a:r>
              <a:rPr lang="en-US" sz="4400" dirty="0" smtClean="0">
                <a:cs typeface="Arial" panose="020B0604020202020204" pitchFamily="34" charset="0"/>
              </a:rPr>
              <a:t>This </a:t>
            </a:r>
            <a:r>
              <a:rPr lang="en-US" sz="4400" dirty="0" smtClean="0">
                <a:cs typeface="Arial" panose="020B0604020202020204" pitchFamily="34" charset="0"/>
              </a:rPr>
              <a:t>prints out the </a:t>
            </a:r>
            <a:r>
              <a:rPr lang="en-US" sz="4400" dirty="0" err="1" smtClean="0">
                <a:cs typeface="Arial" panose="020B0604020202020204" pitchFamily="34" charset="0"/>
              </a:rPr>
              <a:t>dataframe</a:t>
            </a:r>
            <a:r>
              <a:rPr lang="en-US" sz="4400" dirty="0" smtClean="0">
                <a:cs typeface="Arial" panose="020B0604020202020204" pitchFamily="34" charset="0"/>
              </a:rPr>
              <a:t> of the Existing Employees in the company</a:t>
            </a:r>
            <a:r>
              <a:rPr lang="en-US" sz="4400" dirty="0" smtClean="0">
                <a:cs typeface="Arial" panose="020B0604020202020204" pitchFamily="34" charset="0"/>
              </a:rPr>
              <a:t>.</a:t>
            </a:r>
            <a:endParaRPr lang="en-US" sz="4400" dirty="0" smtClean="0">
              <a:cs typeface="Arial" panose="020B0604020202020204" pitchFamily="34" charset="0"/>
            </a:endParaRPr>
          </a:p>
        </p:txBody>
      </p:sp>
    </p:spTree>
    <p:extLst>
      <p:ext uri="{BB962C8B-B14F-4D97-AF65-F5344CB8AC3E}">
        <p14:creationId xmlns:p14="http://schemas.microsoft.com/office/powerpoint/2010/main" val="1309251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1"/>
            <a:ext cx="10515600" cy="1462088"/>
          </a:xfrm>
        </p:spPr>
        <p:txBody>
          <a:bodyPr>
            <a:noAutofit/>
          </a:bodyPr>
          <a:lstStyle/>
          <a:p>
            <a:pPr algn="ctr"/>
            <a:r>
              <a:rPr lang="en-US" b="1" dirty="0" smtClean="0">
                <a:solidFill>
                  <a:srgbClr val="FF0000"/>
                </a:solidFill>
              </a:rPr>
              <a:t/>
            </a:r>
            <a:br>
              <a:rPr lang="en-US" b="1" dirty="0" smtClean="0">
                <a:solidFill>
                  <a:srgbClr val="FF0000"/>
                </a:solidFill>
              </a:rPr>
            </a:br>
            <a:r>
              <a:rPr lang="en-US" b="1" dirty="0" smtClean="0">
                <a:solidFill>
                  <a:srgbClr val="FF0000"/>
                </a:solidFill>
              </a:rPr>
              <a:t>Importing the libraries and loading the datasets.</a:t>
            </a:r>
            <a:br>
              <a:rPr lang="en-US" b="1" dirty="0" smtClean="0">
                <a:solidFill>
                  <a:srgbClr val="FF0000"/>
                </a:solidFill>
              </a:rPr>
            </a:br>
            <a:endParaRPr lang="en-US" dirty="0"/>
          </a:p>
        </p:txBody>
      </p:sp>
      <p:sp>
        <p:nvSpPr>
          <p:cNvPr id="3" name="Content Placeholder 2"/>
          <p:cNvSpPr>
            <a:spLocks noGrp="1"/>
          </p:cNvSpPr>
          <p:nvPr>
            <p:ph idx="1"/>
          </p:nvPr>
        </p:nvSpPr>
        <p:spPr>
          <a:xfrm>
            <a:off x="0" y="1517074"/>
            <a:ext cx="12192000" cy="5340926"/>
          </a:xfrm>
        </p:spPr>
        <p:txBody>
          <a:bodyPr>
            <a:normAutofit fontScale="40000" lnSpcReduction="20000"/>
          </a:bodyPr>
          <a:lstStyle/>
          <a:p>
            <a:pPr marL="0" indent="0">
              <a:buNone/>
            </a:pPr>
            <a:r>
              <a:rPr lang="en-US" sz="4000" dirty="0" err="1">
                <a:solidFill>
                  <a:schemeClr val="accent1">
                    <a:lumMod val="50000"/>
                  </a:schemeClr>
                </a:solidFill>
                <a:latin typeface="Arial Narrow" panose="020B0606020202030204" pitchFamily="34" charset="0"/>
                <a:cs typeface="Arial" panose="020B0604020202020204" pitchFamily="34" charset="0"/>
              </a:rPr>
              <a:t>def</a:t>
            </a:r>
            <a:r>
              <a:rPr lang="en-US" sz="4000" dirty="0">
                <a:solidFill>
                  <a:schemeClr val="accent1">
                    <a:lumMod val="50000"/>
                  </a:schemeClr>
                </a:solidFill>
                <a:latin typeface="Arial Narrow" panose="020B0606020202030204" pitchFamily="34" charset="0"/>
                <a:cs typeface="Arial" panose="020B0604020202020204" pitchFamily="34" charset="0"/>
              </a:rPr>
              <a:t> </a:t>
            </a:r>
            <a:r>
              <a:rPr lang="en-US" sz="4000" dirty="0" err="1">
                <a:solidFill>
                  <a:schemeClr val="accent1">
                    <a:lumMod val="50000"/>
                  </a:schemeClr>
                </a:solidFill>
                <a:latin typeface="Arial Narrow" panose="020B0606020202030204" pitchFamily="34" charset="0"/>
                <a:cs typeface="Arial" panose="020B0604020202020204" pitchFamily="34" charset="0"/>
              </a:rPr>
              <a:t>leftEmployee</a:t>
            </a:r>
            <a:r>
              <a:rPr lang="en-US" sz="4000" dirty="0">
                <a:solidFill>
                  <a:schemeClr val="accent1">
                    <a:lumMod val="50000"/>
                  </a:schemeClr>
                </a:solidFill>
                <a:latin typeface="Arial Narrow" panose="020B0606020202030204" pitchFamily="34" charset="0"/>
                <a:cs typeface="Arial" panose="020B0604020202020204" pitchFamily="34" charset="0"/>
              </a:rPr>
              <a:t>():</a:t>
            </a:r>
          </a:p>
          <a:p>
            <a:pPr marL="0" indent="0">
              <a:buNone/>
            </a:pPr>
            <a:r>
              <a:rPr lang="en-US" sz="4000" dirty="0">
                <a:solidFill>
                  <a:schemeClr val="accent1">
                    <a:lumMod val="50000"/>
                  </a:schemeClr>
                </a:solidFill>
                <a:latin typeface="Arial Narrow" panose="020B0606020202030204" pitchFamily="34" charset="0"/>
                <a:cs typeface="Arial" panose="020B0604020202020204" pitchFamily="34" charset="0"/>
              </a:rPr>
              <a:t>    </a:t>
            </a:r>
            <a:r>
              <a:rPr lang="en-US" sz="4000" dirty="0" err="1">
                <a:solidFill>
                  <a:schemeClr val="accent1">
                    <a:lumMod val="50000"/>
                  </a:schemeClr>
                </a:solidFill>
                <a:latin typeface="Arial Narrow" panose="020B0606020202030204" pitchFamily="34" charset="0"/>
                <a:cs typeface="Arial" panose="020B0604020202020204" pitchFamily="34" charset="0"/>
              </a:rPr>
              <a:t>leftEmployees</a:t>
            </a:r>
            <a:r>
              <a:rPr lang="en-US" sz="4000" dirty="0">
                <a:solidFill>
                  <a:schemeClr val="accent1">
                    <a:lumMod val="50000"/>
                  </a:schemeClr>
                </a:solidFill>
                <a:latin typeface="Arial Narrow" panose="020B0606020202030204" pitchFamily="34" charset="0"/>
                <a:cs typeface="Arial" panose="020B0604020202020204" pitchFamily="34" charset="0"/>
              </a:rPr>
              <a:t> = </a:t>
            </a:r>
            <a:r>
              <a:rPr lang="en-US" sz="4000" dirty="0" err="1">
                <a:solidFill>
                  <a:schemeClr val="accent1">
                    <a:lumMod val="50000"/>
                  </a:schemeClr>
                </a:solidFill>
                <a:latin typeface="Arial Narrow" panose="020B0606020202030204" pitchFamily="34" charset="0"/>
                <a:cs typeface="Arial" panose="020B0604020202020204" pitchFamily="34" charset="0"/>
              </a:rPr>
              <a:t>pd.read_excel</a:t>
            </a:r>
            <a:r>
              <a:rPr lang="en-US" sz="4000" dirty="0">
                <a:solidFill>
                  <a:schemeClr val="accent1">
                    <a:lumMod val="50000"/>
                  </a:schemeClr>
                </a:solidFill>
                <a:latin typeface="Arial Narrow" panose="020B0606020202030204" pitchFamily="34" charset="0"/>
                <a:cs typeface="Arial" panose="020B0604020202020204" pitchFamily="34" charset="0"/>
              </a:rPr>
              <a:t>('Employee_who_left.xlsx')</a:t>
            </a:r>
          </a:p>
          <a:p>
            <a:pPr marL="0" indent="0">
              <a:buNone/>
            </a:pPr>
            <a:r>
              <a:rPr lang="en-US" sz="4000" dirty="0">
                <a:solidFill>
                  <a:schemeClr val="accent1">
                    <a:lumMod val="50000"/>
                  </a:schemeClr>
                </a:solidFill>
                <a:latin typeface="Arial Narrow" panose="020B0606020202030204" pitchFamily="34" charset="0"/>
                <a:cs typeface="Arial" panose="020B0604020202020204" pitchFamily="34" charset="0"/>
              </a:rPr>
              <a:t>    </a:t>
            </a:r>
            <a:r>
              <a:rPr lang="en-US" sz="4000" dirty="0" err="1">
                <a:solidFill>
                  <a:schemeClr val="accent1">
                    <a:lumMod val="50000"/>
                  </a:schemeClr>
                </a:solidFill>
                <a:latin typeface="Arial Narrow" panose="020B0606020202030204" pitchFamily="34" charset="0"/>
                <a:cs typeface="Arial" panose="020B0604020202020204" pitchFamily="34" charset="0"/>
              </a:rPr>
              <a:t>leftEmployees_count</a:t>
            </a:r>
            <a:r>
              <a:rPr lang="en-US" sz="4000" dirty="0">
                <a:solidFill>
                  <a:schemeClr val="accent1">
                    <a:lumMod val="50000"/>
                  </a:schemeClr>
                </a:solidFill>
                <a:latin typeface="Arial Narrow" panose="020B0606020202030204" pitchFamily="34" charset="0"/>
                <a:cs typeface="Arial" panose="020B0604020202020204" pitchFamily="34" charset="0"/>
              </a:rPr>
              <a:t> = </a:t>
            </a:r>
            <a:r>
              <a:rPr lang="en-US" sz="4000" dirty="0" err="1">
                <a:solidFill>
                  <a:schemeClr val="accent1">
                    <a:lumMod val="50000"/>
                  </a:schemeClr>
                </a:solidFill>
                <a:latin typeface="Arial Narrow" panose="020B0606020202030204" pitchFamily="34" charset="0"/>
                <a:cs typeface="Arial" panose="020B0604020202020204" pitchFamily="34" charset="0"/>
              </a:rPr>
              <a:t>len</a:t>
            </a:r>
            <a:r>
              <a:rPr lang="en-US" sz="4000" dirty="0">
                <a:solidFill>
                  <a:schemeClr val="accent1">
                    <a:lumMod val="50000"/>
                  </a:schemeClr>
                </a:solidFill>
                <a:latin typeface="Arial Narrow" panose="020B0606020202030204" pitchFamily="34" charset="0"/>
                <a:cs typeface="Arial" panose="020B0604020202020204" pitchFamily="34" charset="0"/>
              </a:rPr>
              <a:t>(</a:t>
            </a:r>
            <a:r>
              <a:rPr lang="en-US" sz="4000" dirty="0" err="1">
                <a:solidFill>
                  <a:schemeClr val="accent1">
                    <a:lumMod val="50000"/>
                  </a:schemeClr>
                </a:solidFill>
                <a:latin typeface="Arial Narrow" panose="020B0606020202030204" pitchFamily="34" charset="0"/>
                <a:cs typeface="Arial" panose="020B0604020202020204" pitchFamily="34" charset="0"/>
              </a:rPr>
              <a:t>leftEmployees</a:t>
            </a:r>
            <a:r>
              <a:rPr lang="en-US" sz="4000" dirty="0">
                <a:solidFill>
                  <a:schemeClr val="accent1">
                    <a:lumMod val="50000"/>
                  </a:schemeClr>
                </a:solidFill>
                <a:latin typeface="Arial Narrow" panose="020B0606020202030204" pitchFamily="34" charset="0"/>
                <a:cs typeface="Arial" panose="020B0604020202020204" pitchFamily="34" charset="0"/>
              </a:rPr>
              <a:t>["</a:t>
            </a:r>
            <a:r>
              <a:rPr lang="en-US" sz="4000" dirty="0" err="1">
                <a:solidFill>
                  <a:schemeClr val="accent1">
                    <a:lumMod val="50000"/>
                  </a:schemeClr>
                </a:solidFill>
                <a:latin typeface="Arial Narrow" panose="020B0606020202030204" pitchFamily="34" charset="0"/>
                <a:cs typeface="Arial" panose="020B0604020202020204" pitchFamily="34" charset="0"/>
              </a:rPr>
              <a:t>Emp</a:t>
            </a:r>
            <a:r>
              <a:rPr lang="en-US" sz="4000" dirty="0">
                <a:solidFill>
                  <a:schemeClr val="accent1">
                    <a:lumMod val="50000"/>
                  </a:schemeClr>
                </a:solidFill>
                <a:latin typeface="Arial Narrow" panose="020B0606020202030204" pitchFamily="34" charset="0"/>
                <a:cs typeface="Arial" panose="020B0604020202020204" pitchFamily="34" charset="0"/>
              </a:rPr>
              <a:t> ID"])</a:t>
            </a:r>
          </a:p>
          <a:p>
            <a:pPr marL="0" indent="0">
              <a:buNone/>
            </a:pPr>
            <a:r>
              <a:rPr lang="en-US" sz="4000" dirty="0">
                <a:solidFill>
                  <a:schemeClr val="accent1">
                    <a:lumMod val="50000"/>
                  </a:schemeClr>
                </a:solidFill>
                <a:latin typeface="Arial Narrow" panose="020B0606020202030204" pitchFamily="34" charset="0"/>
                <a:cs typeface="Arial" panose="020B0604020202020204" pitchFamily="34" charset="0"/>
              </a:rPr>
              <a:t>    </a:t>
            </a:r>
            <a:r>
              <a:rPr lang="en-US" sz="4000" dirty="0" err="1">
                <a:solidFill>
                  <a:schemeClr val="accent1">
                    <a:lumMod val="50000"/>
                  </a:schemeClr>
                </a:solidFill>
                <a:latin typeface="Arial Narrow" panose="020B0606020202030204" pitchFamily="34" charset="0"/>
                <a:cs typeface="Arial" panose="020B0604020202020204" pitchFamily="34" charset="0"/>
              </a:rPr>
              <a:t>leftCompany</a:t>
            </a:r>
            <a:r>
              <a:rPr lang="en-US" sz="4000" dirty="0">
                <a:solidFill>
                  <a:schemeClr val="accent1">
                    <a:lumMod val="50000"/>
                  </a:schemeClr>
                </a:solidFill>
                <a:latin typeface="Arial Narrow" panose="020B0606020202030204" pitchFamily="34" charset="0"/>
                <a:cs typeface="Arial" panose="020B0604020202020204" pitchFamily="34" charset="0"/>
              </a:rPr>
              <a:t> = []</a:t>
            </a:r>
          </a:p>
          <a:p>
            <a:pPr marL="0" indent="0">
              <a:buNone/>
            </a:pPr>
            <a:endParaRPr lang="en-US" sz="4000" dirty="0">
              <a:solidFill>
                <a:schemeClr val="accent1">
                  <a:lumMod val="50000"/>
                </a:schemeClr>
              </a:solidFill>
              <a:latin typeface="Arial Narrow" panose="020B0606020202030204" pitchFamily="34" charset="0"/>
              <a:cs typeface="Arial" panose="020B0604020202020204" pitchFamily="34" charset="0"/>
            </a:endParaRPr>
          </a:p>
          <a:p>
            <a:pPr marL="0" indent="0">
              <a:buNone/>
            </a:pPr>
            <a:r>
              <a:rPr lang="en-US" sz="4000" dirty="0">
                <a:solidFill>
                  <a:schemeClr val="accent1">
                    <a:lumMod val="50000"/>
                  </a:schemeClr>
                </a:solidFill>
                <a:latin typeface="Arial Narrow" panose="020B0606020202030204" pitchFamily="34" charset="0"/>
                <a:cs typeface="Arial" panose="020B0604020202020204" pitchFamily="34" charset="0"/>
              </a:rPr>
              <a:t>    while </a:t>
            </a:r>
            <a:r>
              <a:rPr lang="en-US" sz="4000" dirty="0" err="1">
                <a:solidFill>
                  <a:schemeClr val="accent1">
                    <a:lumMod val="50000"/>
                  </a:schemeClr>
                </a:solidFill>
                <a:latin typeface="Arial Narrow" panose="020B0606020202030204" pitchFamily="34" charset="0"/>
                <a:cs typeface="Arial" panose="020B0604020202020204" pitchFamily="34" charset="0"/>
              </a:rPr>
              <a:t>leftEmployees_count</a:t>
            </a:r>
            <a:r>
              <a:rPr lang="en-US" sz="4000" dirty="0">
                <a:solidFill>
                  <a:schemeClr val="accent1">
                    <a:lumMod val="50000"/>
                  </a:schemeClr>
                </a:solidFill>
                <a:latin typeface="Arial Narrow" panose="020B0606020202030204" pitchFamily="34" charset="0"/>
                <a:cs typeface="Arial" panose="020B0604020202020204" pitchFamily="34" charset="0"/>
              </a:rPr>
              <a:t> != 0:</a:t>
            </a:r>
          </a:p>
          <a:p>
            <a:pPr marL="0" indent="0">
              <a:buNone/>
            </a:pPr>
            <a:r>
              <a:rPr lang="en-US" sz="4000" dirty="0">
                <a:solidFill>
                  <a:schemeClr val="accent1">
                    <a:lumMod val="50000"/>
                  </a:schemeClr>
                </a:solidFill>
                <a:latin typeface="Arial Narrow" panose="020B0606020202030204" pitchFamily="34" charset="0"/>
                <a:cs typeface="Arial" panose="020B0604020202020204" pitchFamily="34" charset="0"/>
              </a:rPr>
              <a:t>        </a:t>
            </a:r>
            <a:r>
              <a:rPr lang="en-US" sz="4000" dirty="0" err="1">
                <a:solidFill>
                  <a:schemeClr val="accent1">
                    <a:lumMod val="50000"/>
                  </a:schemeClr>
                </a:solidFill>
                <a:latin typeface="Arial Narrow" panose="020B0606020202030204" pitchFamily="34" charset="0"/>
                <a:cs typeface="Arial" panose="020B0604020202020204" pitchFamily="34" charset="0"/>
              </a:rPr>
              <a:t>leftCompany.append</a:t>
            </a:r>
            <a:r>
              <a:rPr lang="en-US" sz="4000" dirty="0">
                <a:solidFill>
                  <a:schemeClr val="accent1">
                    <a:lumMod val="50000"/>
                  </a:schemeClr>
                </a:solidFill>
                <a:latin typeface="Arial Narrow" panose="020B0606020202030204" pitchFamily="34" charset="0"/>
                <a:cs typeface="Arial" panose="020B0604020202020204" pitchFamily="34" charset="0"/>
              </a:rPr>
              <a:t>("NO")</a:t>
            </a:r>
          </a:p>
          <a:p>
            <a:pPr marL="0" indent="0">
              <a:buNone/>
            </a:pPr>
            <a:r>
              <a:rPr lang="en-US" sz="4000" dirty="0">
                <a:solidFill>
                  <a:schemeClr val="accent1">
                    <a:lumMod val="50000"/>
                  </a:schemeClr>
                </a:solidFill>
                <a:latin typeface="Arial Narrow" panose="020B0606020202030204" pitchFamily="34" charset="0"/>
                <a:cs typeface="Arial" panose="020B0604020202020204" pitchFamily="34" charset="0"/>
              </a:rPr>
              <a:t>        </a:t>
            </a:r>
            <a:r>
              <a:rPr lang="en-US" sz="4000" dirty="0" err="1">
                <a:solidFill>
                  <a:schemeClr val="accent1">
                    <a:lumMod val="50000"/>
                  </a:schemeClr>
                </a:solidFill>
                <a:latin typeface="Arial Narrow" panose="020B0606020202030204" pitchFamily="34" charset="0"/>
                <a:cs typeface="Arial" panose="020B0604020202020204" pitchFamily="34" charset="0"/>
              </a:rPr>
              <a:t>leftEmployees_count</a:t>
            </a:r>
            <a:r>
              <a:rPr lang="en-US" sz="4000" dirty="0">
                <a:solidFill>
                  <a:schemeClr val="accent1">
                    <a:lumMod val="50000"/>
                  </a:schemeClr>
                </a:solidFill>
                <a:latin typeface="Arial Narrow" panose="020B0606020202030204" pitchFamily="34" charset="0"/>
                <a:cs typeface="Arial" panose="020B0604020202020204" pitchFamily="34" charset="0"/>
              </a:rPr>
              <a:t> -= 1</a:t>
            </a:r>
          </a:p>
          <a:p>
            <a:pPr marL="0" indent="0">
              <a:buNone/>
            </a:pPr>
            <a:endParaRPr lang="en-US" sz="4000" dirty="0">
              <a:solidFill>
                <a:schemeClr val="accent1">
                  <a:lumMod val="50000"/>
                </a:schemeClr>
              </a:solidFill>
              <a:latin typeface="Arial Narrow" panose="020B0606020202030204" pitchFamily="34" charset="0"/>
              <a:cs typeface="Arial" panose="020B0604020202020204" pitchFamily="34" charset="0"/>
            </a:endParaRPr>
          </a:p>
          <a:p>
            <a:pPr marL="0" indent="0">
              <a:buNone/>
            </a:pPr>
            <a:r>
              <a:rPr lang="en-US" sz="4000" dirty="0">
                <a:solidFill>
                  <a:schemeClr val="accent1">
                    <a:lumMod val="50000"/>
                  </a:schemeClr>
                </a:solidFill>
                <a:latin typeface="Arial Narrow" panose="020B0606020202030204" pitchFamily="34" charset="0"/>
                <a:cs typeface="Arial" panose="020B0604020202020204" pitchFamily="34" charset="0"/>
              </a:rPr>
              <a:t>    </a:t>
            </a:r>
            <a:r>
              <a:rPr lang="en-US" sz="4000" dirty="0" err="1">
                <a:solidFill>
                  <a:schemeClr val="accent1">
                    <a:lumMod val="50000"/>
                  </a:schemeClr>
                </a:solidFill>
                <a:latin typeface="Arial Narrow" panose="020B0606020202030204" pitchFamily="34" charset="0"/>
                <a:cs typeface="Arial" panose="020B0604020202020204" pitchFamily="34" charset="0"/>
              </a:rPr>
              <a:t>leftEmployees</a:t>
            </a:r>
            <a:r>
              <a:rPr lang="en-US" sz="4000" dirty="0">
                <a:solidFill>
                  <a:schemeClr val="accent1">
                    <a:lumMod val="50000"/>
                  </a:schemeClr>
                </a:solidFill>
                <a:latin typeface="Arial Narrow" panose="020B0606020202030204" pitchFamily="34" charset="0"/>
                <a:cs typeface="Arial" panose="020B0604020202020204" pitchFamily="34" charset="0"/>
              </a:rPr>
              <a:t>["</a:t>
            </a:r>
            <a:r>
              <a:rPr lang="en-US" sz="4000" dirty="0" err="1">
                <a:solidFill>
                  <a:schemeClr val="accent1">
                    <a:lumMod val="50000"/>
                  </a:schemeClr>
                </a:solidFill>
                <a:latin typeface="Arial Narrow" panose="020B0606020202030204" pitchFamily="34" charset="0"/>
                <a:cs typeface="Arial" panose="020B0604020202020204" pitchFamily="34" charset="0"/>
              </a:rPr>
              <a:t>leftCompany</a:t>
            </a:r>
            <a:r>
              <a:rPr lang="en-US" sz="4000" dirty="0">
                <a:solidFill>
                  <a:schemeClr val="accent1">
                    <a:lumMod val="50000"/>
                  </a:schemeClr>
                </a:solidFill>
                <a:latin typeface="Arial Narrow" panose="020B0606020202030204" pitchFamily="34" charset="0"/>
                <a:cs typeface="Arial" panose="020B0604020202020204" pitchFamily="34" charset="0"/>
              </a:rPr>
              <a:t>"] = </a:t>
            </a:r>
            <a:r>
              <a:rPr lang="en-US" sz="4000" dirty="0" err="1">
                <a:solidFill>
                  <a:schemeClr val="accent1">
                    <a:lumMod val="50000"/>
                  </a:schemeClr>
                </a:solidFill>
                <a:latin typeface="Arial Narrow" panose="020B0606020202030204" pitchFamily="34" charset="0"/>
                <a:cs typeface="Arial" panose="020B0604020202020204" pitchFamily="34" charset="0"/>
              </a:rPr>
              <a:t>leftCompany</a:t>
            </a:r>
            <a:endParaRPr lang="en-US" sz="4000" dirty="0">
              <a:solidFill>
                <a:schemeClr val="accent1">
                  <a:lumMod val="50000"/>
                </a:schemeClr>
              </a:solidFill>
              <a:latin typeface="Arial Narrow" panose="020B0606020202030204" pitchFamily="34" charset="0"/>
              <a:cs typeface="Arial" panose="020B0604020202020204" pitchFamily="34" charset="0"/>
            </a:endParaRPr>
          </a:p>
          <a:p>
            <a:pPr marL="0" indent="0">
              <a:buNone/>
            </a:pPr>
            <a:r>
              <a:rPr lang="en-US" sz="4000" dirty="0">
                <a:solidFill>
                  <a:schemeClr val="accent1">
                    <a:lumMod val="50000"/>
                  </a:schemeClr>
                </a:solidFill>
                <a:latin typeface="Arial Narrow" panose="020B0606020202030204" pitchFamily="34" charset="0"/>
                <a:cs typeface="Arial" panose="020B0604020202020204" pitchFamily="34" charset="0"/>
              </a:rPr>
              <a:t>    print(</a:t>
            </a:r>
            <a:r>
              <a:rPr lang="en-US" sz="4000" dirty="0" err="1">
                <a:solidFill>
                  <a:schemeClr val="accent1">
                    <a:lumMod val="50000"/>
                  </a:schemeClr>
                </a:solidFill>
                <a:latin typeface="Arial Narrow" panose="020B0606020202030204" pitchFamily="34" charset="0"/>
                <a:cs typeface="Arial" panose="020B0604020202020204" pitchFamily="34" charset="0"/>
              </a:rPr>
              <a:t>leftEmployees.head</a:t>
            </a:r>
            <a:r>
              <a:rPr lang="en-US" sz="4000" dirty="0">
                <a:solidFill>
                  <a:schemeClr val="accent1">
                    <a:lumMod val="50000"/>
                  </a:schemeClr>
                </a:solidFill>
                <a:latin typeface="Arial Narrow" panose="020B0606020202030204" pitchFamily="34" charset="0"/>
                <a:cs typeface="Arial" panose="020B0604020202020204" pitchFamily="34" charset="0"/>
              </a:rPr>
              <a:t>())</a:t>
            </a:r>
          </a:p>
          <a:p>
            <a:pPr marL="0" indent="0">
              <a:buNone/>
            </a:pPr>
            <a:r>
              <a:rPr lang="en-US" sz="4000" dirty="0">
                <a:solidFill>
                  <a:schemeClr val="accent1">
                    <a:lumMod val="50000"/>
                  </a:schemeClr>
                </a:solidFill>
                <a:latin typeface="Arial Narrow" panose="020B0606020202030204" pitchFamily="34" charset="0"/>
                <a:cs typeface="Arial" panose="020B0604020202020204" pitchFamily="34" charset="0"/>
              </a:rPr>
              <a:t>    return </a:t>
            </a:r>
            <a:r>
              <a:rPr lang="en-US" sz="4000" dirty="0" err="1">
                <a:solidFill>
                  <a:schemeClr val="accent1">
                    <a:lumMod val="50000"/>
                  </a:schemeClr>
                </a:solidFill>
                <a:latin typeface="Arial Narrow" panose="020B0606020202030204" pitchFamily="34" charset="0"/>
                <a:cs typeface="Arial" panose="020B0604020202020204" pitchFamily="34" charset="0"/>
              </a:rPr>
              <a:t>leftEmployees</a:t>
            </a:r>
            <a:endParaRPr lang="en-US" sz="4000" dirty="0">
              <a:solidFill>
                <a:schemeClr val="accent1">
                  <a:lumMod val="50000"/>
                </a:schemeClr>
              </a:solidFill>
              <a:latin typeface="Arial Narrow" panose="020B0606020202030204" pitchFamily="34" charset="0"/>
              <a:cs typeface="Arial" panose="020B0604020202020204" pitchFamily="34" charset="0"/>
            </a:endParaRPr>
          </a:p>
          <a:p>
            <a:pPr marL="0" indent="0">
              <a:buNone/>
            </a:pPr>
            <a:endParaRPr lang="en-US" sz="4000" dirty="0">
              <a:solidFill>
                <a:schemeClr val="accent1">
                  <a:lumMod val="50000"/>
                </a:schemeClr>
              </a:solidFill>
              <a:latin typeface="Arial Narrow" panose="020B0606020202030204" pitchFamily="34" charset="0"/>
              <a:cs typeface="Arial" panose="020B0604020202020204" pitchFamily="34" charset="0"/>
            </a:endParaRPr>
          </a:p>
          <a:p>
            <a:pPr marL="0" indent="0">
              <a:buNone/>
            </a:pPr>
            <a:endParaRPr lang="en-US" sz="4000" dirty="0">
              <a:solidFill>
                <a:schemeClr val="accent1">
                  <a:lumMod val="50000"/>
                </a:schemeClr>
              </a:solidFill>
              <a:latin typeface="Arial Narrow" panose="020B0606020202030204" pitchFamily="34" charset="0"/>
              <a:cs typeface="Arial" panose="020B0604020202020204" pitchFamily="34" charset="0"/>
            </a:endParaRPr>
          </a:p>
          <a:p>
            <a:pPr marL="0" indent="0">
              <a:buNone/>
            </a:pPr>
            <a:r>
              <a:rPr lang="en-US" sz="4000" dirty="0" err="1">
                <a:solidFill>
                  <a:schemeClr val="accent1">
                    <a:lumMod val="50000"/>
                  </a:schemeClr>
                </a:solidFill>
                <a:latin typeface="Arial Narrow" panose="020B0606020202030204" pitchFamily="34" charset="0"/>
                <a:cs typeface="Arial" panose="020B0604020202020204" pitchFamily="34" charset="0"/>
              </a:rPr>
              <a:t>dataLeft</a:t>
            </a:r>
            <a:r>
              <a:rPr lang="en-US" sz="4000" dirty="0">
                <a:solidFill>
                  <a:schemeClr val="accent1">
                    <a:lumMod val="50000"/>
                  </a:schemeClr>
                </a:solidFill>
                <a:latin typeface="Arial Narrow" panose="020B0606020202030204" pitchFamily="34" charset="0"/>
                <a:cs typeface="Arial" panose="020B0604020202020204" pitchFamily="34" charset="0"/>
              </a:rPr>
              <a:t> = </a:t>
            </a:r>
            <a:r>
              <a:rPr lang="en-US" sz="4000" dirty="0" err="1">
                <a:solidFill>
                  <a:schemeClr val="accent1">
                    <a:lumMod val="50000"/>
                  </a:schemeClr>
                </a:solidFill>
                <a:latin typeface="Arial Narrow" panose="020B0606020202030204" pitchFamily="34" charset="0"/>
                <a:cs typeface="Arial" panose="020B0604020202020204" pitchFamily="34" charset="0"/>
              </a:rPr>
              <a:t>leftEmployee</a:t>
            </a:r>
            <a:r>
              <a:rPr lang="en-US" sz="4000" dirty="0">
                <a:solidFill>
                  <a:schemeClr val="accent1">
                    <a:lumMod val="50000"/>
                  </a:schemeClr>
                </a:solidFill>
                <a:latin typeface="Arial Narrow" panose="020B0606020202030204" pitchFamily="34" charset="0"/>
                <a:cs typeface="Arial" panose="020B0604020202020204" pitchFamily="34" charset="0"/>
              </a:rPr>
              <a:t>()</a:t>
            </a:r>
          </a:p>
          <a:p>
            <a:pPr marL="0" indent="0">
              <a:buNone/>
            </a:pPr>
            <a:r>
              <a:rPr lang="en-US" sz="4000" dirty="0" err="1" smtClean="0">
                <a:solidFill>
                  <a:schemeClr val="accent1">
                    <a:lumMod val="50000"/>
                  </a:schemeClr>
                </a:solidFill>
                <a:latin typeface="Arial Narrow" panose="020B0606020202030204" pitchFamily="34" charset="0"/>
                <a:cs typeface="Arial" panose="020B0604020202020204" pitchFamily="34" charset="0"/>
              </a:rPr>
              <a:t>dataLeft</a:t>
            </a:r>
            <a:endParaRPr lang="en-US" sz="4000" dirty="0" smtClean="0">
              <a:solidFill>
                <a:schemeClr val="accent1">
                  <a:lumMod val="50000"/>
                </a:schemeClr>
              </a:solidFill>
              <a:latin typeface="Arial Narrow" panose="020B0606020202030204" pitchFamily="34" charset="0"/>
              <a:cs typeface="Arial" panose="020B0604020202020204" pitchFamily="34" charset="0"/>
            </a:endParaRPr>
          </a:p>
          <a:p>
            <a:pPr marL="0" indent="0">
              <a:buNone/>
            </a:pPr>
            <a:r>
              <a:rPr lang="en-US" sz="6000" dirty="0" smtClean="0">
                <a:cs typeface="Arial" panose="020B0604020202020204" pitchFamily="34" charset="0"/>
              </a:rPr>
              <a:t>This </a:t>
            </a:r>
            <a:r>
              <a:rPr lang="en-US" sz="6000" dirty="0">
                <a:cs typeface="Arial" panose="020B0604020202020204" pitchFamily="34" charset="0"/>
              </a:rPr>
              <a:t>prints out the </a:t>
            </a:r>
            <a:r>
              <a:rPr lang="en-US" sz="6000" dirty="0" err="1">
                <a:cs typeface="Arial" panose="020B0604020202020204" pitchFamily="34" charset="0"/>
              </a:rPr>
              <a:t>dataframe</a:t>
            </a:r>
            <a:r>
              <a:rPr lang="en-US" sz="6000" dirty="0">
                <a:cs typeface="Arial" panose="020B0604020202020204" pitchFamily="34" charset="0"/>
              </a:rPr>
              <a:t> of the Employees who have left the company.</a:t>
            </a:r>
          </a:p>
          <a:p>
            <a:pPr marL="0" indent="0">
              <a:buNone/>
            </a:pPr>
            <a:endParaRPr lang="en-US" sz="6000" dirty="0" smtClean="0">
              <a:cs typeface="Arial" panose="020B0604020202020204" pitchFamily="34" charset="0"/>
            </a:endParaRPr>
          </a:p>
        </p:txBody>
      </p:sp>
    </p:spTree>
    <p:extLst>
      <p:ext uri="{BB962C8B-B14F-4D97-AF65-F5344CB8AC3E}">
        <p14:creationId xmlns:p14="http://schemas.microsoft.com/office/powerpoint/2010/main" val="1309251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b="1" dirty="0" smtClean="0">
                <a:solidFill>
                  <a:srgbClr val="FF0000"/>
                </a:solidFill>
              </a:rPr>
              <a:t>DATA INSIGHT</a:t>
            </a:r>
            <a:endParaRPr lang="en-US" b="1" dirty="0">
              <a:solidFill>
                <a:srgbClr val="FF0000"/>
              </a:solidFill>
            </a:endParaRPr>
          </a:p>
        </p:txBody>
      </p:sp>
      <p:sp>
        <p:nvSpPr>
          <p:cNvPr id="3" name="Content Placeholder 2"/>
          <p:cNvSpPr>
            <a:spLocks noGrp="1"/>
          </p:cNvSpPr>
          <p:nvPr>
            <p:ph idx="1"/>
          </p:nvPr>
        </p:nvSpPr>
        <p:spPr>
          <a:xfrm>
            <a:off x="838200" y="1690688"/>
            <a:ext cx="10515600" cy="4917930"/>
          </a:xfrm>
        </p:spPr>
        <p:txBody>
          <a:bodyPr>
            <a:normAutofit/>
          </a:bodyPr>
          <a:lstStyle/>
          <a:p>
            <a:pPr marL="0" indent="0">
              <a:buNone/>
            </a:pPr>
            <a:r>
              <a:rPr lang="en-US" dirty="0" smtClean="0"/>
              <a:t>   This will help us get more information about our </a:t>
            </a:r>
            <a:r>
              <a:rPr lang="en-US" dirty="0" err="1" smtClean="0"/>
              <a:t>dataframe</a:t>
            </a:r>
            <a:r>
              <a:rPr lang="en-US" dirty="0" smtClean="0"/>
              <a:t>. I will be using the head(),tail(), describe() and the info() function to get insight of our </a:t>
            </a:r>
            <a:r>
              <a:rPr lang="en-US" dirty="0" err="1" smtClean="0"/>
              <a:t>dataframe</a:t>
            </a:r>
            <a:r>
              <a:rPr lang="en-US" dirty="0" smtClean="0"/>
              <a:t> as follows;</a:t>
            </a:r>
          </a:p>
          <a:p>
            <a:pPr marL="0" indent="0">
              <a:buNone/>
            </a:pPr>
            <a:r>
              <a:rPr lang="en-US" sz="2400" dirty="0" err="1" smtClean="0">
                <a:solidFill>
                  <a:schemeClr val="accent1">
                    <a:lumMod val="50000"/>
                  </a:schemeClr>
                </a:solidFill>
                <a:latin typeface="Arial Narrow" panose="020B0606020202030204" pitchFamily="34" charset="0"/>
              </a:rPr>
              <a:t>dataExist.head</a:t>
            </a:r>
            <a:r>
              <a:rPr lang="en-US" sz="2400" dirty="0" smtClean="0">
                <a:solidFill>
                  <a:schemeClr val="accent1">
                    <a:lumMod val="50000"/>
                  </a:schemeClr>
                </a:solidFill>
                <a:latin typeface="Arial Narrow" panose="020B0606020202030204" pitchFamily="34" charset="0"/>
              </a:rPr>
              <a:t>()</a:t>
            </a:r>
          </a:p>
          <a:p>
            <a:pPr marL="0" indent="0">
              <a:buNone/>
            </a:pPr>
            <a:r>
              <a:rPr lang="en-US" dirty="0" smtClean="0"/>
              <a:t>This prints out the first five rows of the </a:t>
            </a:r>
            <a:r>
              <a:rPr lang="en-US" dirty="0" err="1" smtClean="0"/>
              <a:t>dataframe</a:t>
            </a:r>
            <a:r>
              <a:rPr lang="en-US" dirty="0" smtClean="0"/>
              <a:t>.</a:t>
            </a:r>
          </a:p>
          <a:p>
            <a:pPr marL="0" indent="0">
              <a:buNone/>
            </a:pPr>
            <a:r>
              <a:rPr lang="en-US" sz="2400" dirty="0" err="1" smtClean="0">
                <a:solidFill>
                  <a:schemeClr val="accent1">
                    <a:lumMod val="50000"/>
                  </a:schemeClr>
                </a:solidFill>
                <a:latin typeface="Arial Narrow" panose="020B0606020202030204" pitchFamily="34" charset="0"/>
              </a:rPr>
              <a:t>dataExist.tail</a:t>
            </a:r>
            <a:r>
              <a:rPr lang="en-US" sz="2400" dirty="0" smtClean="0">
                <a:solidFill>
                  <a:schemeClr val="accent1">
                    <a:lumMod val="50000"/>
                  </a:schemeClr>
                </a:solidFill>
                <a:latin typeface="Arial Narrow" panose="020B0606020202030204" pitchFamily="34" charset="0"/>
              </a:rPr>
              <a:t>()</a:t>
            </a:r>
          </a:p>
          <a:p>
            <a:pPr marL="0" indent="0">
              <a:buNone/>
            </a:pPr>
            <a:r>
              <a:rPr lang="en-US" dirty="0" smtClean="0"/>
              <a:t>This prints out the last five rows of the </a:t>
            </a:r>
            <a:r>
              <a:rPr lang="en-US" dirty="0" err="1" smtClean="0"/>
              <a:t>dataframe</a:t>
            </a:r>
            <a:r>
              <a:rPr lang="en-US" dirty="0" smtClean="0"/>
              <a:t>.</a:t>
            </a:r>
          </a:p>
          <a:p>
            <a:pPr marL="0" indent="0">
              <a:buNone/>
            </a:pPr>
            <a:r>
              <a:rPr lang="en-US" sz="2400" dirty="0" err="1" smtClean="0">
                <a:solidFill>
                  <a:schemeClr val="accent1">
                    <a:lumMod val="50000"/>
                  </a:schemeClr>
                </a:solidFill>
                <a:latin typeface="Arial Narrow" panose="020B0606020202030204" pitchFamily="34" charset="0"/>
              </a:rPr>
              <a:t>dataExist.describe</a:t>
            </a:r>
            <a:r>
              <a:rPr lang="en-US" sz="2400" dirty="0" smtClean="0">
                <a:solidFill>
                  <a:schemeClr val="accent1">
                    <a:lumMod val="50000"/>
                  </a:schemeClr>
                </a:solidFill>
                <a:latin typeface="Arial Narrow" panose="020B0606020202030204" pitchFamily="34" charset="0"/>
              </a:rPr>
              <a:t>()</a:t>
            </a:r>
          </a:p>
          <a:p>
            <a:pPr marL="0" indent="0">
              <a:buNone/>
            </a:pPr>
            <a:r>
              <a:rPr lang="en-US" dirty="0"/>
              <a:t>T</a:t>
            </a:r>
            <a:r>
              <a:rPr lang="en-US" dirty="0" smtClean="0"/>
              <a:t>his function prints out the count, mean, standard deviation, minimum and maximum values and the quantiles of the </a:t>
            </a:r>
            <a:r>
              <a:rPr lang="en-US" dirty="0" err="1" smtClean="0"/>
              <a:t>dataframe</a:t>
            </a:r>
            <a:r>
              <a:rPr lang="en-US" dirty="0" smtClean="0"/>
              <a: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670465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b="1" dirty="0" smtClean="0">
                <a:solidFill>
                  <a:srgbClr val="FF0000"/>
                </a:solidFill>
              </a:rPr>
              <a:t>DATA VISUALIZATION</a:t>
            </a:r>
            <a:endParaRPr lang="en-US" b="1" dirty="0">
              <a:solidFill>
                <a:srgbClr val="FF0000"/>
              </a:solidFill>
            </a:endParaRPr>
          </a:p>
        </p:txBody>
      </p:sp>
      <p:sp>
        <p:nvSpPr>
          <p:cNvPr id="3" name="Content Placeholder 2"/>
          <p:cNvSpPr>
            <a:spLocks noGrp="1"/>
          </p:cNvSpPr>
          <p:nvPr>
            <p:ph idx="1"/>
          </p:nvPr>
        </p:nvSpPr>
        <p:spPr>
          <a:xfrm>
            <a:off x="270164" y="1825625"/>
            <a:ext cx="11921836" cy="4351338"/>
          </a:xfrm>
        </p:spPr>
        <p:txBody>
          <a:bodyPr/>
          <a:lstStyle/>
          <a:p>
            <a:r>
              <a:rPr lang="en-US" dirty="0" smtClean="0"/>
              <a:t>Firstly I plotted a bar plot of Salary vs Monthly hours spent, using </a:t>
            </a:r>
            <a:r>
              <a:rPr lang="en-US" dirty="0" err="1" smtClean="0"/>
              <a:t>number_project</a:t>
            </a:r>
            <a:r>
              <a:rPr lang="en-US" dirty="0" smtClean="0"/>
              <a:t> as the value as follows;</a:t>
            </a:r>
          </a:p>
          <a:p>
            <a:pPr marL="0" indent="0">
              <a:buNone/>
            </a:pPr>
            <a:r>
              <a:rPr lang="en-US" sz="2400" dirty="0" err="1" smtClean="0">
                <a:solidFill>
                  <a:schemeClr val="accent1">
                    <a:lumMod val="50000"/>
                  </a:schemeClr>
                </a:solidFill>
                <a:latin typeface="Arial Narrow" panose="020B0606020202030204" pitchFamily="34" charset="0"/>
              </a:rPr>
              <a:t>plt.figure</a:t>
            </a:r>
            <a:r>
              <a:rPr lang="en-US" sz="2400" dirty="0" smtClean="0">
                <a:solidFill>
                  <a:schemeClr val="accent1">
                    <a:lumMod val="50000"/>
                  </a:schemeClr>
                </a:solidFill>
                <a:latin typeface="Arial Narrow" panose="020B0606020202030204" pitchFamily="34" charset="0"/>
              </a:rPr>
              <a:t>(</a:t>
            </a:r>
            <a:r>
              <a:rPr lang="en-US" sz="2400" dirty="0" err="1" smtClean="0">
                <a:solidFill>
                  <a:schemeClr val="accent1">
                    <a:lumMod val="50000"/>
                  </a:schemeClr>
                </a:solidFill>
                <a:latin typeface="Arial Narrow" panose="020B0606020202030204" pitchFamily="34" charset="0"/>
              </a:rPr>
              <a:t>figsize</a:t>
            </a:r>
            <a:r>
              <a:rPr lang="en-US" sz="2400" dirty="0" smtClean="0">
                <a:solidFill>
                  <a:schemeClr val="accent1">
                    <a:lumMod val="50000"/>
                  </a:schemeClr>
                </a:solidFill>
                <a:latin typeface="Arial Narrow" panose="020B0606020202030204" pitchFamily="34" charset="0"/>
              </a:rPr>
              <a:t>=(20,10))</a:t>
            </a:r>
          </a:p>
          <a:p>
            <a:pPr marL="0" indent="0">
              <a:buNone/>
            </a:pPr>
            <a:r>
              <a:rPr lang="en-US" sz="2400" dirty="0" err="1" smtClean="0">
                <a:solidFill>
                  <a:schemeClr val="accent1">
                    <a:lumMod val="50000"/>
                  </a:schemeClr>
                </a:solidFill>
                <a:latin typeface="Arial Narrow" panose="020B0606020202030204" pitchFamily="34" charset="0"/>
              </a:rPr>
              <a:t>plt.title</a:t>
            </a:r>
            <a:r>
              <a:rPr lang="en-US" sz="2400" dirty="0" smtClean="0">
                <a:solidFill>
                  <a:schemeClr val="accent1">
                    <a:lumMod val="50000"/>
                  </a:schemeClr>
                </a:solidFill>
                <a:latin typeface="Arial Narrow" panose="020B0606020202030204" pitchFamily="34" charset="0"/>
              </a:rPr>
              <a:t>("Salary vs Monthly hours spent")</a:t>
            </a:r>
          </a:p>
          <a:p>
            <a:pPr marL="0" indent="0">
              <a:buNone/>
            </a:pPr>
            <a:r>
              <a:rPr lang="en-US" sz="2400" dirty="0" err="1" smtClean="0">
                <a:solidFill>
                  <a:schemeClr val="accent1">
                    <a:lumMod val="50000"/>
                  </a:schemeClr>
                </a:solidFill>
                <a:latin typeface="Arial Narrow" panose="020B0606020202030204" pitchFamily="34" charset="0"/>
              </a:rPr>
              <a:t>sns.barplot</a:t>
            </a:r>
            <a:r>
              <a:rPr lang="en-US" sz="2400" dirty="0" smtClean="0">
                <a:solidFill>
                  <a:schemeClr val="accent1">
                    <a:lumMod val="50000"/>
                  </a:schemeClr>
                </a:solidFill>
                <a:latin typeface="Arial Narrow" panose="020B0606020202030204" pitchFamily="34" charset="0"/>
              </a:rPr>
              <a:t>(x=</a:t>
            </a:r>
            <a:r>
              <a:rPr lang="en-US" sz="2400" dirty="0" err="1" smtClean="0">
                <a:solidFill>
                  <a:schemeClr val="accent1">
                    <a:lumMod val="50000"/>
                  </a:schemeClr>
                </a:solidFill>
                <a:latin typeface="Arial Narrow" panose="020B0606020202030204" pitchFamily="34" charset="0"/>
              </a:rPr>
              <a:t>dataLeft</a:t>
            </a:r>
            <a:r>
              <a:rPr lang="en-US" sz="2400" dirty="0" smtClean="0">
                <a:solidFill>
                  <a:schemeClr val="accent1">
                    <a:lumMod val="50000"/>
                  </a:schemeClr>
                </a:solidFill>
                <a:latin typeface="Arial Narrow" panose="020B0606020202030204" pitchFamily="34" charset="0"/>
              </a:rPr>
              <a:t>['salary'],y=</a:t>
            </a:r>
            <a:r>
              <a:rPr lang="en-US" sz="2400" dirty="0" err="1" smtClean="0">
                <a:solidFill>
                  <a:schemeClr val="accent1">
                    <a:lumMod val="50000"/>
                  </a:schemeClr>
                </a:solidFill>
                <a:latin typeface="Arial Narrow" panose="020B0606020202030204" pitchFamily="34" charset="0"/>
              </a:rPr>
              <a:t>dataLeft</a:t>
            </a:r>
            <a:r>
              <a:rPr lang="en-US" sz="2400" dirty="0" smtClean="0">
                <a:solidFill>
                  <a:schemeClr val="accent1">
                    <a:lumMod val="50000"/>
                  </a:schemeClr>
                </a:solidFill>
                <a:latin typeface="Arial Narrow" panose="020B0606020202030204" pitchFamily="34" charset="0"/>
              </a:rPr>
              <a:t>['</a:t>
            </a:r>
            <a:r>
              <a:rPr lang="en-US" sz="2400" dirty="0" err="1" smtClean="0">
                <a:solidFill>
                  <a:schemeClr val="accent1">
                    <a:lumMod val="50000"/>
                  </a:schemeClr>
                </a:solidFill>
                <a:latin typeface="Arial Narrow" panose="020B0606020202030204" pitchFamily="34" charset="0"/>
              </a:rPr>
              <a:t>average_montly_hours</a:t>
            </a:r>
            <a:r>
              <a:rPr lang="en-US" sz="2400" dirty="0" smtClean="0">
                <a:solidFill>
                  <a:schemeClr val="accent1">
                    <a:lumMod val="50000"/>
                  </a:schemeClr>
                </a:solidFill>
                <a:latin typeface="Arial Narrow" panose="020B0606020202030204" pitchFamily="34" charset="0"/>
              </a:rPr>
              <a:t>'],hue='</a:t>
            </a:r>
            <a:r>
              <a:rPr lang="en-US" sz="2400" dirty="0" err="1" smtClean="0">
                <a:solidFill>
                  <a:schemeClr val="accent1">
                    <a:lumMod val="50000"/>
                  </a:schemeClr>
                </a:solidFill>
                <a:latin typeface="Arial Narrow" panose="020B0606020202030204" pitchFamily="34" charset="0"/>
              </a:rPr>
              <a:t>number_project',data</a:t>
            </a:r>
            <a:r>
              <a:rPr lang="en-US" sz="2400" dirty="0" smtClean="0">
                <a:solidFill>
                  <a:schemeClr val="accent1">
                    <a:lumMod val="50000"/>
                  </a:schemeClr>
                </a:solidFill>
                <a:latin typeface="Arial Narrow" panose="020B0606020202030204" pitchFamily="34" charset="0"/>
              </a:rPr>
              <a:t>=</a:t>
            </a:r>
            <a:r>
              <a:rPr lang="en-US" sz="2400" dirty="0" err="1" smtClean="0">
                <a:solidFill>
                  <a:schemeClr val="accent1">
                    <a:lumMod val="50000"/>
                  </a:schemeClr>
                </a:solidFill>
                <a:latin typeface="Arial Narrow" panose="020B0606020202030204" pitchFamily="34" charset="0"/>
              </a:rPr>
              <a:t>dataLeft</a:t>
            </a:r>
            <a:r>
              <a:rPr lang="en-US" sz="2400" dirty="0" smtClean="0">
                <a:solidFill>
                  <a:schemeClr val="accent1">
                    <a:lumMod val="50000"/>
                  </a:schemeClr>
                </a:solidFill>
                <a:latin typeface="Arial Narrow" panose="020B0606020202030204" pitchFamily="34" charset="0"/>
              </a:rPr>
              <a:t>)</a:t>
            </a:r>
          </a:p>
          <a:p>
            <a:pPr marL="0" indent="0">
              <a:buNone/>
            </a:pPr>
            <a:r>
              <a:rPr lang="en-US" sz="2400" dirty="0" err="1" smtClean="0">
                <a:solidFill>
                  <a:schemeClr val="accent1">
                    <a:lumMod val="50000"/>
                  </a:schemeClr>
                </a:solidFill>
                <a:latin typeface="Arial Narrow" panose="020B0606020202030204" pitchFamily="34" charset="0"/>
              </a:rPr>
              <a:t>plt.show</a:t>
            </a:r>
            <a:r>
              <a:rPr lang="en-US" sz="2400" dirty="0" smtClean="0">
                <a:solidFill>
                  <a:schemeClr val="accent1">
                    <a:lumMod val="50000"/>
                  </a:schemeClr>
                </a:solidFill>
                <a:latin typeface="Arial Narrow" panose="020B0606020202030204" pitchFamily="34" charset="0"/>
              </a:rPr>
              <a:t>()</a:t>
            </a:r>
            <a:endParaRPr lang="en-US" dirty="0" smtClean="0"/>
          </a:p>
          <a:p>
            <a:pPr marL="0" indent="0">
              <a:buNone/>
            </a:pPr>
            <a:r>
              <a:rPr lang="en-US" dirty="0" smtClean="0"/>
              <a:t>This prints out a bar plot, from the </a:t>
            </a:r>
            <a:r>
              <a:rPr lang="en-US" dirty="0" err="1" smtClean="0"/>
              <a:t>barplot</a:t>
            </a:r>
            <a:r>
              <a:rPr lang="en-US" dirty="0" smtClean="0"/>
              <a:t>  </a:t>
            </a:r>
            <a:r>
              <a:rPr lang="en-US" dirty="0"/>
              <a:t>I observed </a:t>
            </a:r>
            <a:r>
              <a:rPr lang="en-US" dirty="0" smtClean="0"/>
              <a:t>that </a:t>
            </a:r>
            <a:r>
              <a:rPr lang="en-US" dirty="0"/>
              <a:t>50% of Low salary employees has high monthly hours and the average monthly hours is low for employees who has less number of project for all salary level.</a:t>
            </a:r>
            <a:endParaRPr lang="en-US" dirty="0" smtClean="0"/>
          </a:p>
        </p:txBody>
      </p:sp>
    </p:spTree>
    <p:extLst>
      <p:ext uri="{BB962C8B-B14F-4D97-AF65-F5344CB8AC3E}">
        <p14:creationId xmlns:p14="http://schemas.microsoft.com/office/powerpoint/2010/main" val="3489887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fontScale="90000"/>
          </a:bodyPr>
          <a:lstStyle/>
          <a:p>
            <a:pPr algn="ctr"/>
            <a:r>
              <a:rPr lang="en-US" dirty="0" smtClean="0"/>
              <a:t> </a:t>
            </a:r>
            <a:r>
              <a:rPr lang="en-US" b="1" dirty="0" smtClean="0">
                <a:solidFill>
                  <a:srgbClr val="FF0000"/>
                </a:solidFill>
              </a:rPr>
              <a:t>DATA VISUALIZATION</a:t>
            </a:r>
            <a:endParaRPr lang="en-US" dirty="0"/>
          </a:p>
        </p:txBody>
      </p:sp>
      <p:sp>
        <p:nvSpPr>
          <p:cNvPr id="3" name="Content Placeholder 2"/>
          <p:cNvSpPr>
            <a:spLocks noGrp="1"/>
          </p:cNvSpPr>
          <p:nvPr>
            <p:ph idx="1"/>
          </p:nvPr>
        </p:nvSpPr>
        <p:spPr>
          <a:xfrm>
            <a:off x="0" y="1039093"/>
            <a:ext cx="12191999" cy="5964380"/>
          </a:xfrm>
        </p:spPr>
        <p:txBody>
          <a:bodyPr>
            <a:normAutofit fontScale="85000" lnSpcReduction="20000"/>
          </a:bodyPr>
          <a:lstStyle/>
          <a:p>
            <a:r>
              <a:rPr lang="en-US" dirty="0" smtClean="0"/>
              <a:t>The second plot I plotted was a scattered plot of last evaluation vs </a:t>
            </a:r>
            <a:r>
              <a:rPr lang="en-US" dirty="0" err="1" smtClean="0"/>
              <a:t>Satisfication</a:t>
            </a:r>
            <a:r>
              <a:rPr lang="en-US" dirty="0" smtClean="0"/>
              <a:t> level using </a:t>
            </a:r>
            <a:r>
              <a:rPr lang="en-US" dirty="0" err="1" smtClean="0"/>
              <a:t>number_project</a:t>
            </a:r>
            <a:r>
              <a:rPr lang="en-US" dirty="0" smtClean="0"/>
              <a:t> as the value. The code is as </a:t>
            </a:r>
            <a:r>
              <a:rPr lang="en-US" dirty="0" err="1" smtClean="0"/>
              <a:t>foolows</a:t>
            </a:r>
            <a:r>
              <a:rPr lang="en-US" dirty="0" smtClean="0"/>
              <a:t>;</a:t>
            </a:r>
          </a:p>
          <a:p>
            <a:pPr marL="0" indent="0">
              <a:buNone/>
            </a:pPr>
            <a:r>
              <a:rPr lang="en-US" sz="2600" dirty="0" err="1" smtClean="0">
                <a:solidFill>
                  <a:schemeClr val="accent1">
                    <a:lumMod val="50000"/>
                  </a:schemeClr>
                </a:solidFill>
                <a:latin typeface="Arial Narrow" panose="020B0606020202030204" pitchFamily="34" charset="0"/>
              </a:rPr>
              <a:t>plt.figure</a:t>
            </a:r>
            <a:r>
              <a:rPr lang="en-US" sz="2600" dirty="0" smtClean="0">
                <a:solidFill>
                  <a:schemeClr val="accent1">
                    <a:lumMod val="50000"/>
                  </a:schemeClr>
                </a:solidFill>
                <a:latin typeface="Arial Narrow" panose="020B0606020202030204" pitchFamily="34" charset="0"/>
              </a:rPr>
              <a:t>(</a:t>
            </a:r>
            <a:r>
              <a:rPr lang="en-US" sz="2600" dirty="0" err="1" smtClean="0">
                <a:solidFill>
                  <a:schemeClr val="accent1">
                    <a:lumMod val="50000"/>
                  </a:schemeClr>
                </a:solidFill>
                <a:latin typeface="Arial Narrow" panose="020B0606020202030204" pitchFamily="34" charset="0"/>
              </a:rPr>
              <a:t>figsize</a:t>
            </a:r>
            <a:r>
              <a:rPr lang="en-US" sz="2600" dirty="0" smtClean="0">
                <a:solidFill>
                  <a:schemeClr val="accent1">
                    <a:lumMod val="50000"/>
                  </a:schemeClr>
                </a:solidFill>
                <a:latin typeface="Arial Narrow" panose="020B0606020202030204" pitchFamily="34" charset="0"/>
              </a:rPr>
              <a:t>=(20,10))</a:t>
            </a:r>
          </a:p>
          <a:p>
            <a:pPr marL="0" indent="0">
              <a:buNone/>
            </a:pPr>
            <a:r>
              <a:rPr lang="en-US" sz="2600" dirty="0" err="1" smtClean="0">
                <a:solidFill>
                  <a:schemeClr val="accent1">
                    <a:lumMod val="50000"/>
                  </a:schemeClr>
                </a:solidFill>
                <a:latin typeface="Arial Narrow" panose="020B0606020202030204" pitchFamily="34" charset="0"/>
              </a:rPr>
              <a:t>plt.title</a:t>
            </a:r>
            <a:r>
              <a:rPr lang="en-US" sz="2600" dirty="0" smtClean="0">
                <a:solidFill>
                  <a:schemeClr val="accent1">
                    <a:lumMod val="50000"/>
                  </a:schemeClr>
                </a:solidFill>
                <a:latin typeface="Arial Narrow" panose="020B0606020202030204" pitchFamily="34" charset="0"/>
              </a:rPr>
              <a:t>("last evaluation vs </a:t>
            </a:r>
            <a:r>
              <a:rPr lang="en-US" sz="2600" dirty="0" err="1" smtClean="0">
                <a:solidFill>
                  <a:schemeClr val="accent1">
                    <a:lumMod val="50000"/>
                  </a:schemeClr>
                </a:solidFill>
                <a:latin typeface="Arial Narrow" panose="020B0606020202030204" pitchFamily="34" charset="0"/>
              </a:rPr>
              <a:t>Satisfication</a:t>
            </a:r>
            <a:r>
              <a:rPr lang="en-US" sz="2600" dirty="0" smtClean="0">
                <a:solidFill>
                  <a:schemeClr val="accent1">
                    <a:lumMod val="50000"/>
                  </a:schemeClr>
                </a:solidFill>
                <a:latin typeface="Arial Narrow" panose="020B0606020202030204" pitchFamily="34" charset="0"/>
              </a:rPr>
              <a:t> level")</a:t>
            </a:r>
          </a:p>
          <a:p>
            <a:pPr marL="0" indent="0">
              <a:buNone/>
            </a:pPr>
            <a:r>
              <a:rPr lang="en-US" sz="2600" dirty="0" err="1" smtClean="0">
                <a:solidFill>
                  <a:schemeClr val="accent1">
                    <a:lumMod val="50000"/>
                  </a:schemeClr>
                </a:solidFill>
                <a:latin typeface="Arial Narrow" panose="020B0606020202030204" pitchFamily="34" charset="0"/>
              </a:rPr>
              <a:t>sns.scatterplot</a:t>
            </a:r>
            <a:r>
              <a:rPr lang="en-US" sz="2600" dirty="0" smtClean="0">
                <a:solidFill>
                  <a:schemeClr val="accent1">
                    <a:lumMod val="50000"/>
                  </a:schemeClr>
                </a:solidFill>
                <a:latin typeface="Arial Narrow" panose="020B0606020202030204" pitchFamily="34" charset="0"/>
              </a:rPr>
              <a:t>(x=</a:t>
            </a:r>
            <a:r>
              <a:rPr lang="en-US" sz="2600" dirty="0" err="1" smtClean="0">
                <a:solidFill>
                  <a:schemeClr val="accent1">
                    <a:lumMod val="50000"/>
                  </a:schemeClr>
                </a:solidFill>
                <a:latin typeface="Arial Narrow" panose="020B0606020202030204" pitchFamily="34" charset="0"/>
              </a:rPr>
              <a:t>dataLeft</a:t>
            </a:r>
            <a:r>
              <a:rPr lang="en-US" sz="2600" dirty="0" smtClean="0">
                <a:solidFill>
                  <a:schemeClr val="accent1">
                    <a:lumMod val="50000"/>
                  </a:schemeClr>
                </a:solidFill>
                <a:latin typeface="Arial Narrow" panose="020B0606020202030204" pitchFamily="34" charset="0"/>
              </a:rPr>
              <a:t>['</a:t>
            </a:r>
            <a:r>
              <a:rPr lang="en-US" sz="2600" dirty="0" err="1" smtClean="0">
                <a:solidFill>
                  <a:schemeClr val="accent1">
                    <a:lumMod val="50000"/>
                  </a:schemeClr>
                </a:solidFill>
                <a:latin typeface="Arial Narrow" panose="020B0606020202030204" pitchFamily="34" charset="0"/>
              </a:rPr>
              <a:t>satisfaction_level</a:t>
            </a:r>
            <a:r>
              <a:rPr lang="en-US" sz="2600" dirty="0" smtClean="0">
                <a:solidFill>
                  <a:schemeClr val="accent1">
                    <a:lumMod val="50000"/>
                  </a:schemeClr>
                </a:solidFill>
                <a:latin typeface="Arial Narrow" panose="020B0606020202030204" pitchFamily="34" charset="0"/>
              </a:rPr>
              <a:t>'],y=</a:t>
            </a:r>
            <a:r>
              <a:rPr lang="en-US" sz="2600" dirty="0" err="1" smtClean="0">
                <a:solidFill>
                  <a:schemeClr val="accent1">
                    <a:lumMod val="50000"/>
                  </a:schemeClr>
                </a:solidFill>
                <a:latin typeface="Arial Narrow" panose="020B0606020202030204" pitchFamily="34" charset="0"/>
              </a:rPr>
              <a:t>dataLeft</a:t>
            </a:r>
            <a:r>
              <a:rPr lang="en-US" sz="2600" dirty="0" smtClean="0">
                <a:solidFill>
                  <a:schemeClr val="accent1">
                    <a:lumMod val="50000"/>
                  </a:schemeClr>
                </a:solidFill>
                <a:latin typeface="Arial Narrow" panose="020B0606020202030204" pitchFamily="34" charset="0"/>
              </a:rPr>
              <a:t>['</a:t>
            </a:r>
            <a:r>
              <a:rPr lang="en-US" sz="2600" dirty="0" err="1" smtClean="0">
                <a:solidFill>
                  <a:schemeClr val="accent1">
                    <a:lumMod val="50000"/>
                  </a:schemeClr>
                </a:solidFill>
                <a:latin typeface="Arial Narrow" panose="020B0606020202030204" pitchFamily="34" charset="0"/>
              </a:rPr>
              <a:t>last_evaluation</a:t>
            </a:r>
            <a:r>
              <a:rPr lang="en-US" sz="2600" dirty="0" smtClean="0">
                <a:solidFill>
                  <a:schemeClr val="accent1">
                    <a:lumMod val="50000"/>
                  </a:schemeClr>
                </a:solidFill>
                <a:latin typeface="Arial Narrow" panose="020B0606020202030204" pitchFamily="34" charset="0"/>
              </a:rPr>
              <a:t>'],hue='</a:t>
            </a:r>
            <a:r>
              <a:rPr lang="en-US" sz="2600" dirty="0" err="1" smtClean="0">
                <a:solidFill>
                  <a:schemeClr val="accent1">
                    <a:lumMod val="50000"/>
                  </a:schemeClr>
                </a:solidFill>
                <a:latin typeface="Arial Narrow" panose="020B0606020202030204" pitchFamily="34" charset="0"/>
              </a:rPr>
              <a:t>number_project',data</a:t>
            </a:r>
            <a:r>
              <a:rPr lang="en-US" sz="2600" dirty="0" smtClean="0">
                <a:solidFill>
                  <a:schemeClr val="accent1">
                    <a:lumMod val="50000"/>
                  </a:schemeClr>
                </a:solidFill>
                <a:latin typeface="Arial Narrow" panose="020B0606020202030204" pitchFamily="34" charset="0"/>
              </a:rPr>
              <a:t>=</a:t>
            </a:r>
            <a:r>
              <a:rPr lang="en-US" sz="2600" dirty="0" err="1" smtClean="0">
                <a:solidFill>
                  <a:schemeClr val="accent1">
                    <a:lumMod val="50000"/>
                  </a:schemeClr>
                </a:solidFill>
                <a:latin typeface="Arial Narrow" panose="020B0606020202030204" pitchFamily="34" charset="0"/>
              </a:rPr>
              <a:t>dataLeft</a:t>
            </a:r>
            <a:r>
              <a:rPr lang="en-US" sz="2600" dirty="0" smtClean="0">
                <a:solidFill>
                  <a:schemeClr val="accent1">
                    <a:lumMod val="50000"/>
                  </a:schemeClr>
                </a:solidFill>
                <a:latin typeface="Arial Narrow" panose="020B0606020202030204" pitchFamily="34" charset="0"/>
              </a:rPr>
              <a:t>, palette=('</a:t>
            </a:r>
            <a:r>
              <a:rPr lang="en-US" sz="2600" dirty="0" err="1" smtClean="0">
                <a:solidFill>
                  <a:schemeClr val="accent1">
                    <a:lumMod val="50000"/>
                  </a:schemeClr>
                </a:solidFill>
                <a:latin typeface="Arial Narrow" panose="020B0606020202030204" pitchFamily="34" charset="0"/>
              </a:rPr>
              <a:t>YlGnBu_r</a:t>
            </a:r>
            <a:r>
              <a:rPr lang="en-US" sz="2600" dirty="0" smtClean="0">
                <a:solidFill>
                  <a:schemeClr val="accent1">
                    <a:lumMod val="50000"/>
                  </a:schemeClr>
                </a:solidFill>
                <a:latin typeface="Arial Narrow" panose="020B0606020202030204" pitchFamily="34" charset="0"/>
              </a:rPr>
              <a:t>'))</a:t>
            </a:r>
          </a:p>
          <a:p>
            <a:pPr marL="0" indent="0">
              <a:buNone/>
            </a:pPr>
            <a:r>
              <a:rPr lang="en-US" sz="2600" dirty="0" err="1" smtClean="0">
                <a:solidFill>
                  <a:schemeClr val="accent1">
                    <a:lumMod val="50000"/>
                  </a:schemeClr>
                </a:solidFill>
                <a:latin typeface="Arial Narrow" panose="020B0606020202030204" pitchFamily="34" charset="0"/>
              </a:rPr>
              <a:t>plt.show</a:t>
            </a:r>
            <a:r>
              <a:rPr lang="en-US" sz="2600" dirty="0" smtClean="0">
                <a:solidFill>
                  <a:schemeClr val="accent1">
                    <a:lumMod val="50000"/>
                  </a:schemeClr>
                </a:solidFill>
                <a:latin typeface="Arial Narrow" panose="020B0606020202030204" pitchFamily="34" charset="0"/>
              </a:rPr>
              <a:t>() </a:t>
            </a:r>
          </a:p>
          <a:p>
            <a:pPr marL="0" indent="0">
              <a:buNone/>
            </a:pPr>
            <a:r>
              <a:rPr lang="en-US" dirty="0" smtClean="0"/>
              <a:t>This prints out a scattered plot , from the plot I observed that </a:t>
            </a:r>
            <a:r>
              <a:rPr lang="en-US" dirty="0"/>
              <a:t>the above plot is that last evaluation for employee who have less number of project is very low, and the satisfaction level for employees who have number of projects greater than 4 is very low</a:t>
            </a:r>
            <a:r>
              <a:rPr lang="en-US" dirty="0" smtClean="0"/>
              <a:t>.</a:t>
            </a:r>
          </a:p>
          <a:p>
            <a:pPr marL="0" indent="0">
              <a:buNone/>
            </a:pPr>
            <a:endParaRPr lang="en-US" dirty="0" smtClean="0"/>
          </a:p>
          <a:p>
            <a:r>
              <a:rPr lang="en-US" dirty="0"/>
              <a:t>Lastly, I plotted a cat plot of </a:t>
            </a:r>
            <a:r>
              <a:rPr lang="en-US" dirty="0" err="1"/>
              <a:t>dept</a:t>
            </a:r>
            <a:r>
              <a:rPr lang="en-US" dirty="0"/>
              <a:t> vs count. The code is as follows;</a:t>
            </a:r>
          </a:p>
          <a:p>
            <a:pPr marL="0" indent="0">
              <a:buNone/>
            </a:pPr>
            <a:r>
              <a:rPr lang="en-US" sz="2400" dirty="0" err="1">
                <a:solidFill>
                  <a:schemeClr val="accent1">
                    <a:lumMod val="50000"/>
                  </a:schemeClr>
                </a:solidFill>
                <a:latin typeface="Arial Narrow" panose="020B0606020202030204" pitchFamily="34" charset="0"/>
              </a:rPr>
              <a:t>plt.figure</a:t>
            </a:r>
            <a:r>
              <a:rPr lang="en-US" sz="2400" dirty="0">
                <a:solidFill>
                  <a:schemeClr val="accent1">
                    <a:lumMod val="50000"/>
                  </a:schemeClr>
                </a:solidFill>
                <a:latin typeface="Arial Narrow" panose="020B0606020202030204" pitchFamily="34" charset="0"/>
              </a:rPr>
              <a:t>(</a:t>
            </a:r>
            <a:r>
              <a:rPr lang="en-US" sz="2400" dirty="0" err="1">
                <a:solidFill>
                  <a:schemeClr val="accent1">
                    <a:lumMod val="50000"/>
                  </a:schemeClr>
                </a:solidFill>
                <a:latin typeface="Arial Narrow" panose="020B0606020202030204" pitchFamily="34" charset="0"/>
              </a:rPr>
              <a:t>figsize</a:t>
            </a:r>
            <a:r>
              <a:rPr lang="en-US" sz="2400" dirty="0">
                <a:solidFill>
                  <a:schemeClr val="accent1">
                    <a:lumMod val="50000"/>
                  </a:schemeClr>
                </a:solidFill>
                <a:latin typeface="Arial Narrow" panose="020B0606020202030204" pitchFamily="34" charset="0"/>
              </a:rPr>
              <a:t>=(20,10))</a:t>
            </a:r>
          </a:p>
          <a:p>
            <a:pPr marL="0" indent="0">
              <a:buNone/>
            </a:pPr>
            <a:r>
              <a:rPr lang="en-US" sz="2400" dirty="0" err="1">
                <a:solidFill>
                  <a:schemeClr val="accent1">
                    <a:lumMod val="50000"/>
                  </a:schemeClr>
                </a:solidFill>
                <a:latin typeface="Arial Narrow" panose="020B0606020202030204" pitchFamily="34" charset="0"/>
              </a:rPr>
              <a:t>sns.catplot</a:t>
            </a:r>
            <a:r>
              <a:rPr lang="en-US" sz="2400" dirty="0">
                <a:solidFill>
                  <a:schemeClr val="accent1">
                    <a:lumMod val="50000"/>
                  </a:schemeClr>
                </a:solidFill>
                <a:latin typeface="Arial Narrow" panose="020B0606020202030204" pitchFamily="34" charset="0"/>
              </a:rPr>
              <a:t>('</a:t>
            </a:r>
            <a:r>
              <a:rPr lang="en-US" sz="2400" dirty="0" err="1">
                <a:solidFill>
                  <a:schemeClr val="accent1">
                    <a:lumMod val="50000"/>
                  </a:schemeClr>
                </a:solidFill>
                <a:latin typeface="Arial Narrow" panose="020B0606020202030204" pitchFamily="34" charset="0"/>
              </a:rPr>
              <a:t>dept</a:t>
            </a:r>
            <a:r>
              <a:rPr lang="en-US" sz="2400" dirty="0">
                <a:solidFill>
                  <a:schemeClr val="accent1">
                    <a:lumMod val="50000"/>
                  </a:schemeClr>
                </a:solidFill>
                <a:latin typeface="Arial Narrow" panose="020B0606020202030204" pitchFamily="34" charset="0"/>
              </a:rPr>
              <a:t>',data=</a:t>
            </a:r>
            <a:r>
              <a:rPr lang="en-US" sz="2400" dirty="0" err="1">
                <a:solidFill>
                  <a:schemeClr val="accent1">
                    <a:lumMod val="50000"/>
                  </a:schemeClr>
                </a:solidFill>
                <a:latin typeface="Arial Narrow" panose="020B0606020202030204" pitchFamily="34" charset="0"/>
              </a:rPr>
              <a:t>dataLeft,kind</a:t>
            </a:r>
            <a:r>
              <a:rPr lang="en-US" sz="2400" dirty="0">
                <a:solidFill>
                  <a:schemeClr val="accent1">
                    <a:lumMod val="50000"/>
                  </a:schemeClr>
                </a:solidFill>
                <a:latin typeface="Arial Narrow" panose="020B0606020202030204" pitchFamily="34" charset="0"/>
              </a:rPr>
              <a:t>='</a:t>
            </a:r>
            <a:r>
              <a:rPr lang="en-US" sz="2400" dirty="0" err="1">
                <a:solidFill>
                  <a:schemeClr val="accent1">
                    <a:lumMod val="50000"/>
                  </a:schemeClr>
                </a:solidFill>
                <a:latin typeface="Arial Narrow" panose="020B0606020202030204" pitchFamily="34" charset="0"/>
              </a:rPr>
              <a:t>count',aspect</a:t>
            </a:r>
            <a:r>
              <a:rPr lang="en-US" sz="2400" dirty="0">
                <a:solidFill>
                  <a:schemeClr val="accent1">
                    <a:lumMod val="50000"/>
                  </a:schemeClr>
                </a:solidFill>
                <a:latin typeface="Arial Narrow" panose="020B0606020202030204" pitchFamily="34" charset="0"/>
              </a:rPr>
              <a:t>=2)</a:t>
            </a:r>
          </a:p>
          <a:p>
            <a:pPr marL="0" indent="0">
              <a:buNone/>
            </a:pPr>
            <a:r>
              <a:rPr lang="en-US" sz="2400" dirty="0" err="1">
                <a:solidFill>
                  <a:schemeClr val="accent1">
                    <a:lumMod val="50000"/>
                  </a:schemeClr>
                </a:solidFill>
                <a:latin typeface="Arial Narrow" panose="020B0606020202030204" pitchFamily="34" charset="0"/>
              </a:rPr>
              <a:t>plt.show</a:t>
            </a:r>
            <a:r>
              <a:rPr lang="en-US" sz="2400" dirty="0">
                <a:solidFill>
                  <a:schemeClr val="accent1">
                    <a:lumMod val="50000"/>
                  </a:schemeClr>
                </a:solidFill>
                <a:latin typeface="Arial Narrow" panose="020B0606020202030204" pitchFamily="34" charset="0"/>
              </a:rPr>
              <a:t>()</a:t>
            </a:r>
          </a:p>
          <a:p>
            <a:pPr marL="0" indent="0">
              <a:buNone/>
            </a:pPr>
            <a:r>
              <a:rPr lang="en-US" dirty="0"/>
              <a:t>This printed out a cat plot . From the plot I discovered that most employees leaving the company are from sales, technical and support department.</a:t>
            </a:r>
          </a:p>
          <a:p>
            <a:pPr marL="0" indent="0">
              <a:buNone/>
            </a:pPr>
            <a:endParaRPr lang="en-US" dirty="0"/>
          </a:p>
        </p:txBody>
      </p:sp>
    </p:spTree>
    <p:extLst>
      <p:ext uri="{BB962C8B-B14F-4D97-AF65-F5344CB8AC3E}">
        <p14:creationId xmlns:p14="http://schemas.microsoft.com/office/powerpoint/2010/main" val="4124176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b="1" dirty="0" smtClean="0">
                <a:solidFill>
                  <a:schemeClr val="accent1">
                    <a:lumMod val="50000"/>
                  </a:schemeClr>
                </a:solidFill>
              </a:rPr>
              <a:t>JOINING THE DATAFRAMES</a:t>
            </a:r>
            <a:endParaRPr lang="en-US" b="1" dirty="0">
              <a:solidFill>
                <a:schemeClr val="accent1">
                  <a:lumMod val="50000"/>
                </a:schemeClr>
              </a:solidFill>
            </a:endParaRPr>
          </a:p>
        </p:txBody>
      </p:sp>
      <p:sp>
        <p:nvSpPr>
          <p:cNvPr id="3" name="Content Placeholder 2"/>
          <p:cNvSpPr>
            <a:spLocks noGrp="1"/>
          </p:cNvSpPr>
          <p:nvPr>
            <p:ph idx="1"/>
          </p:nvPr>
        </p:nvSpPr>
        <p:spPr>
          <a:xfrm>
            <a:off x="166255" y="1246908"/>
            <a:ext cx="12025745" cy="5350523"/>
          </a:xfrm>
        </p:spPr>
        <p:txBody>
          <a:bodyPr>
            <a:normAutofit fontScale="92500" lnSpcReduction="10000"/>
          </a:bodyPr>
          <a:lstStyle/>
          <a:p>
            <a:r>
              <a:rPr lang="en-US" dirty="0" smtClean="0"/>
              <a:t>To</a:t>
            </a:r>
            <a:r>
              <a:rPr lang="en-US" dirty="0" smtClean="0"/>
              <a:t> </a:t>
            </a:r>
            <a:r>
              <a:rPr lang="en-US" dirty="0" smtClean="0"/>
              <a:t>know the employees that are prone to leave the company, I have to merge the two </a:t>
            </a:r>
            <a:r>
              <a:rPr lang="en-US" dirty="0" err="1" smtClean="0"/>
              <a:t>dataframe</a:t>
            </a:r>
            <a:r>
              <a:rPr lang="en-US" dirty="0" smtClean="0"/>
              <a:t> that I will use to develop the model and make the necessary predictions. The code is as follows;</a:t>
            </a:r>
          </a:p>
          <a:p>
            <a:pPr marL="0" indent="0">
              <a:buNone/>
            </a:pPr>
            <a:r>
              <a:rPr lang="en-US" sz="2400" dirty="0">
                <a:solidFill>
                  <a:schemeClr val="accent1">
                    <a:lumMod val="50000"/>
                  </a:schemeClr>
                </a:solidFill>
                <a:latin typeface="Arial Narrow" panose="020B0606020202030204" pitchFamily="34" charset="0"/>
              </a:rPr>
              <a:t>datasets =[ </a:t>
            </a:r>
            <a:r>
              <a:rPr lang="en-US" sz="2400" dirty="0" err="1">
                <a:solidFill>
                  <a:schemeClr val="accent1">
                    <a:lumMod val="50000"/>
                  </a:schemeClr>
                </a:solidFill>
                <a:latin typeface="Arial Narrow" panose="020B0606020202030204" pitchFamily="34" charset="0"/>
              </a:rPr>
              <a:t>dataExist</a:t>
            </a:r>
            <a:r>
              <a:rPr lang="en-US" sz="2400" dirty="0">
                <a:solidFill>
                  <a:schemeClr val="accent1">
                    <a:lumMod val="50000"/>
                  </a:schemeClr>
                </a:solidFill>
                <a:latin typeface="Arial Narrow" panose="020B0606020202030204" pitchFamily="34" charset="0"/>
              </a:rPr>
              <a:t>, </a:t>
            </a:r>
            <a:r>
              <a:rPr lang="en-US" sz="2400" dirty="0" err="1">
                <a:solidFill>
                  <a:schemeClr val="accent1">
                    <a:lumMod val="50000"/>
                  </a:schemeClr>
                </a:solidFill>
                <a:latin typeface="Arial Narrow" panose="020B0606020202030204" pitchFamily="34" charset="0"/>
              </a:rPr>
              <a:t>dataLeft</a:t>
            </a:r>
            <a:r>
              <a:rPr lang="en-US" sz="2400" dirty="0">
                <a:solidFill>
                  <a:schemeClr val="accent1">
                    <a:lumMod val="50000"/>
                  </a:schemeClr>
                </a:solidFill>
                <a:latin typeface="Arial Narrow" panose="020B0606020202030204" pitchFamily="34" charset="0"/>
              </a:rPr>
              <a:t>]</a:t>
            </a:r>
          </a:p>
          <a:p>
            <a:pPr marL="0" indent="0">
              <a:buNone/>
            </a:pPr>
            <a:r>
              <a:rPr lang="en-US" sz="2400" dirty="0">
                <a:solidFill>
                  <a:schemeClr val="accent1">
                    <a:lumMod val="50000"/>
                  </a:schemeClr>
                </a:solidFill>
                <a:latin typeface="Arial Narrow" panose="020B0606020202030204" pitchFamily="34" charset="0"/>
              </a:rPr>
              <a:t>employees=</a:t>
            </a:r>
            <a:r>
              <a:rPr lang="en-US" sz="2400" dirty="0" err="1">
                <a:solidFill>
                  <a:schemeClr val="accent1">
                    <a:lumMod val="50000"/>
                  </a:schemeClr>
                </a:solidFill>
                <a:latin typeface="Arial Narrow" panose="020B0606020202030204" pitchFamily="34" charset="0"/>
              </a:rPr>
              <a:t>pd.concat</a:t>
            </a:r>
            <a:r>
              <a:rPr lang="en-US" sz="2400" dirty="0">
                <a:solidFill>
                  <a:schemeClr val="accent1">
                    <a:lumMod val="50000"/>
                  </a:schemeClr>
                </a:solidFill>
                <a:latin typeface="Arial Narrow" panose="020B0606020202030204" pitchFamily="34" charset="0"/>
              </a:rPr>
              <a:t>(datasets)</a:t>
            </a:r>
          </a:p>
          <a:p>
            <a:pPr marL="0" indent="0">
              <a:buNone/>
            </a:pPr>
            <a:r>
              <a:rPr lang="en-US" sz="2400" dirty="0" err="1">
                <a:solidFill>
                  <a:schemeClr val="accent1">
                    <a:lumMod val="50000"/>
                  </a:schemeClr>
                </a:solidFill>
                <a:latin typeface="Arial Narrow" panose="020B0606020202030204" pitchFamily="34" charset="0"/>
              </a:rPr>
              <a:t>employees.to_excel</a:t>
            </a:r>
            <a:r>
              <a:rPr lang="en-US" sz="2400" dirty="0">
                <a:solidFill>
                  <a:schemeClr val="accent1">
                    <a:lumMod val="50000"/>
                  </a:schemeClr>
                </a:solidFill>
                <a:latin typeface="Arial Narrow" panose="020B0606020202030204" pitchFamily="34" charset="0"/>
              </a:rPr>
              <a:t>('employees.xlsx')</a:t>
            </a:r>
          </a:p>
          <a:p>
            <a:pPr marL="0" indent="0">
              <a:buNone/>
            </a:pPr>
            <a:r>
              <a:rPr lang="en-US" sz="2400" dirty="0" smtClean="0">
                <a:solidFill>
                  <a:schemeClr val="accent1">
                    <a:lumMod val="50000"/>
                  </a:schemeClr>
                </a:solidFill>
                <a:latin typeface="Arial Narrow" panose="020B0606020202030204" pitchFamily="34" charset="0"/>
              </a:rPr>
              <a:t>Employees</a:t>
            </a:r>
          </a:p>
          <a:p>
            <a:pPr marL="0" indent="0">
              <a:buNone/>
            </a:pPr>
            <a:r>
              <a:rPr lang="en-US" dirty="0" smtClean="0"/>
              <a:t>This </a:t>
            </a:r>
            <a:r>
              <a:rPr lang="en-US" dirty="0" smtClean="0"/>
              <a:t>prints out the a new </a:t>
            </a:r>
            <a:r>
              <a:rPr lang="en-US" dirty="0" err="1" smtClean="0"/>
              <a:t>dataframe</a:t>
            </a:r>
            <a:r>
              <a:rPr lang="en-US" dirty="0" smtClean="0"/>
              <a:t> of the merged datasets</a:t>
            </a:r>
            <a:r>
              <a:rPr lang="en-US" dirty="0" smtClean="0"/>
              <a:t>.</a:t>
            </a:r>
          </a:p>
          <a:p>
            <a:pPr marL="0" indent="0">
              <a:buNone/>
            </a:pPr>
            <a:r>
              <a:rPr lang="en-US" dirty="0" smtClean="0"/>
              <a:t>Then I import my dataset as follows;</a:t>
            </a:r>
          </a:p>
          <a:p>
            <a:pPr marL="0" indent="0">
              <a:buNone/>
            </a:pPr>
            <a:endParaRPr lang="en-US" dirty="0" smtClean="0"/>
          </a:p>
          <a:p>
            <a:pPr marL="0" indent="0">
              <a:buNone/>
            </a:pPr>
            <a:r>
              <a:rPr lang="en-US" sz="2600" dirty="0" smtClean="0">
                <a:solidFill>
                  <a:schemeClr val="accent1">
                    <a:lumMod val="75000"/>
                  </a:schemeClr>
                </a:solidFill>
                <a:latin typeface="Arial Narrow" panose="020B0606020202030204" pitchFamily="34" charset="0"/>
              </a:rPr>
              <a:t>X=employees</a:t>
            </a:r>
            <a:r>
              <a:rPr lang="en-US" sz="2600" dirty="0">
                <a:solidFill>
                  <a:schemeClr val="accent1">
                    <a:lumMod val="75000"/>
                  </a:schemeClr>
                </a:solidFill>
                <a:latin typeface="Arial Narrow" panose="020B0606020202030204" pitchFamily="34" charset="0"/>
              </a:rPr>
              <a:t>[["satisfaction_level","last_evaluation","average_montly_hours","time_spend_company","Work_accident","promotion_last_5years","dept","salary"]]</a:t>
            </a:r>
          </a:p>
          <a:p>
            <a:pPr marL="0" indent="0">
              <a:buNone/>
            </a:pPr>
            <a:r>
              <a:rPr lang="en-US" sz="2600" dirty="0">
                <a:solidFill>
                  <a:schemeClr val="accent1">
                    <a:lumMod val="75000"/>
                  </a:schemeClr>
                </a:solidFill>
                <a:latin typeface="Arial Narrow" panose="020B0606020202030204" pitchFamily="34" charset="0"/>
              </a:rPr>
              <a:t>y = employees["</a:t>
            </a:r>
            <a:r>
              <a:rPr lang="en-US" sz="2600" dirty="0" err="1">
                <a:solidFill>
                  <a:schemeClr val="accent1">
                    <a:lumMod val="75000"/>
                  </a:schemeClr>
                </a:solidFill>
                <a:latin typeface="Arial Narrow" panose="020B0606020202030204" pitchFamily="34" charset="0"/>
              </a:rPr>
              <a:t>leftCompany</a:t>
            </a:r>
            <a:r>
              <a:rPr lang="en-US" sz="2600" dirty="0">
                <a:solidFill>
                  <a:schemeClr val="accent1">
                    <a:lumMod val="75000"/>
                  </a:schemeClr>
                </a:solidFill>
                <a:latin typeface="Arial Narrow" panose="020B0606020202030204" pitchFamily="34" charset="0"/>
              </a:rPr>
              <a:t>"]</a:t>
            </a:r>
            <a:endParaRPr lang="en-US" sz="2600" dirty="0">
              <a:solidFill>
                <a:schemeClr val="accent1">
                  <a:lumMod val="75000"/>
                </a:schemeClr>
              </a:solidFill>
              <a:latin typeface="Arial Narrow" panose="020B0606020202030204" pitchFamily="34" charset="0"/>
            </a:endParaRPr>
          </a:p>
        </p:txBody>
      </p:sp>
    </p:spTree>
    <p:extLst>
      <p:ext uri="{BB962C8B-B14F-4D97-AF65-F5344CB8AC3E}">
        <p14:creationId xmlns:p14="http://schemas.microsoft.com/office/powerpoint/2010/main" val="2755117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1185</Words>
  <Application>Microsoft Office PowerPoint</Application>
  <PresentationFormat>Widescreen</PresentationFormat>
  <Paragraphs>145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Narrow</vt:lpstr>
      <vt:lpstr>Calibri</vt:lpstr>
      <vt:lpstr>Calibri Light</vt:lpstr>
      <vt:lpstr>Office Theme</vt:lpstr>
      <vt:lpstr>PROJECT REPORT ON COMPANY’S EMPLOYEE ATRRITION CASE</vt:lpstr>
      <vt:lpstr>OVERVIEW AND OBJECTIVES</vt:lpstr>
      <vt:lpstr> Importing the libraries and loading the datasets. </vt:lpstr>
      <vt:lpstr> Importing the libraries and loading the datasets. </vt:lpstr>
      <vt:lpstr> Importing the libraries and loading the datasets. </vt:lpstr>
      <vt:lpstr>                DATA INSIGHT</vt:lpstr>
      <vt:lpstr>     DATA VISUALIZATION</vt:lpstr>
      <vt:lpstr> DATA VISUALIZATION</vt:lpstr>
      <vt:lpstr> JOINING THE DATAFRAMES</vt:lpstr>
      <vt:lpstr>BUILDING THE PREDICTION MODEL</vt:lpstr>
      <vt:lpstr>     BUILDING THE PREDICTION MODEL</vt:lpstr>
      <vt:lpstr>     BUILDING THE PREDICTION MODEL</vt:lpstr>
      <vt:lpstr>     BUILDING THE PREDICTION MODEL</vt:lpstr>
      <vt:lpstr>PowerPoint Presentation</vt:lpstr>
      <vt:lpstr>SOLUTION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COMPANY’S EMPLOYEE ATRRITION CASE</dc:title>
  <dc:creator>ONYEMMA JANUARIUS</dc:creator>
  <cp:lastModifiedBy>ONYEMMA JANUARIUS</cp:lastModifiedBy>
  <cp:revision>28</cp:revision>
  <dcterms:created xsi:type="dcterms:W3CDTF">2020-04-19T18:52:51Z</dcterms:created>
  <dcterms:modified xsi:type="dcterms:W3CDTF">2020-04-20T12:30:55Z</dcterms:modified>
</cp:coreProperties>
</file>