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71"/>
  </p:notesMasterIdLst>
  <p:sldIdLst>
    <p:sldId id="256" r:id="rId2"/>
    <p:sldId id="368" r:id="rId3"/>
    <p:sldId id="369" r:id="rId4"/>
    <p:sldId id="432" r:id="rId5"/>
    <p:sldId id="370" r:id="rId6"/>
    <p:sldId id="371" r:id="rId7"/>
    <p:sldId id="372" r:id="rId8"/>
    <p:sldId id="373" r:id="rId9"/>
    <p:sldId id="374" r:id="rId10"/>
    <p:sldId id="433" r:id="rId11"/>
    <p:sldId id="383" r:id="rId12"/>
    <p:sldId id="434" r:id="rId13"/>
    <p:sldId id="386" r:id="rId14"/>
    <p:sldId id="417" r:id="rId15"/>
    <p:sldId id="387" r:id="rId16"/>
    <p:sldId id="435" r:id="rId17"/>
    <p:sldId id="436" r:id="rId18"/>
    <p:sldId id="437" r:id="rId19"/>
    <p:sldId id="438" r:id="rId20"/>
    <p:sldId id="441" r:id="rId21"/>
    <p:sldId id="440" r:id="rId22"/>
    <p:sldId id="415" r:id="rId23"/>
    <p:sldId id="442" r:id="rId24"/>
    <p:sldId id="443" r:id="rId25"/>
    <p:sldId id="388" r:id="rId26"/>
    <p:sldId id="420" r:id="rId27"/>
    <p:sldId id="422" r:id="rId28"/>
    <p:sldId id="423" r:id="rId29"/>
    <p:sldId id="425" r:id="rId30"/>
    <p:sldId id="426" r:id="rId31"/>
    <p:sldId id="427" r:id="rId32"/>
    <p:sldId id="44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45" r:id="rId41"/>
    <p:sldId id="446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47" r:id="rId50"/>
    <p:sldId id="455" r:id="rId51"/>
    <p:sldId id="456" r:id="rId52"/>
    <p:sldId id="458" r:id="rId53"/>
    <p:sldId id="459" r:id="rId54"/>
    <p:sldId id="460" r:id="rId55"/>
    <p:sldId id="461" r:id="rId56"/>
    <p:sldId id="462" r:id="rId57"/>
    <p:sldId id="463" r:id="rId58"/>
    <p:sldId id="457" r:id="rId59"/>
    <p:sldId id="464" r:id="rId60"/>
    <p:sldId id="472" r:id="rId61"/>
    <p:sldId id="473" r:id="rId62"/>
    <p:sldId id="474" r:id="rId63"/>
    <p:sldId id="475" r:id="rId64"/>
    <p:sldId id="476" r:id="rId65"/>
    <p:sldId id="477" r:id="rId66"/>
    <p:sldId id="478" r:id="rId67"/>
    <p:sldId id="479" r:id="rId68"/>
    <p:sldId id="480" r:id="rId69"/>
    <p:sldId id="481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1983" autoAdjust="0"/>
  </p:normalViewPr>
  <p:slideViewPr>
    <p:cSldViewPr snapToGrid="0" snapToObjects="1">
      <p:cViewPr varScale="1">
        <p:scale>
          <a:sx n="61" d="100"/>
          <a:sy n="61" d="100"/>
        </p:scale>
        <p:origin x="13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45887-809E-4A8E-99DF-E0F062601BCD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0EA4787-EEF1-47F0-BD47-D6E5128518C2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4A87229A-0917-4469-B5A9-74717FECF317}" type="par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D04A3129-78E6-4B73-B389-B8D5425863CB}" type="sib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07F1F3E0-DB1E-4D5A-82FC-C1C2F83B8ED9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9E3105CE-064D-4614-B77D-A2FFB737F28B}" type="par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CA735CC5-20A8-4D58-8768-BCD72DFB6885}" type="sib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6669079A-8F8D-4200-9AFE-6CEC41C084A4}">
      <dgm:prSet phldrT="[文字]"/>
      <dgm:spPr/>
      <dgm:t>
        <a:bodyPr/>
        <a:lstStyle/>
        <a:p>
          <a:r>
            <a:rPr lang="en-US" altLang="zh-TW" dirty="0" smtClean="0"/>
            <a:t>3</a:t>
          </a:r>
          <a:endParaRPr lang="zh-TW" altLang="en-US" dirty="0"/>
        </a:p>
      </dgm:t>
    </dgm:pt>
    <dgm:pt modelId="{562F2F21-6A41-4107-BB59-1605A73AD2C2}" type="par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13A2AC69-0A51-4140-A89C-8B41C659D108}" type="sib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C861B31A-1873-4926-8E65-929FE91926B5}">
      <dgm:prSet phldrT="[文字]"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D0BDE660-428A-492D-9542-8ADC0640EC5A}" type="par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758D91E4-097A-4DC4-9112-93AD69D965EC}" type="sib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D2B37FBF-4AD6-423B-A671-5FDFB6995A9A}">
      <dgm:prSet phldrT="[文字]"/>
      <dgm:spPr/>
      <dgm:t>
        <a:bodyPr/>
        <a:lstStyle/>
        <a:p>
          <a:r>
            <a:rPr lang="en-US" altLang="zh-TW" dirty="0" smtClean="0"/>
            <a:t>5</a:t>
          </a:r>
          <a:endParaRPr lang="zh-TW" altLang="en-US" dirty="0"/>
        </a:p>
      </dgm:t>
    </dgm:pt>
    <dgm:pt modelId="{A602BABA-4C81-4EBD-9F88-E0DF1BADFF73}" type="par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E6B829BD-EDF8-45E8-B131-F61935606717}" type="sib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635CC887-FE74-48DF-8BBE-BA9843210D71}">
      <dgm:prSet phldrT="[文字]"/>
      <dgm:spPr/>
      <dgm:t>
        <a:bodyPr/>
        <a:lstStyle/>
        <a:p>
          <a:r>
            <a:rPr lang="en-US" altLang="zh-TW" dirty="0" smtClean="0"/>
            <a:t>6</a:t>
          </a:r>
          <a:endParaRPr lang="zh-TW" altLang="en-US" dirty="0"/>
        </a:p>
      </dgm:t>
    </dgm:pt>
    <dgm:pt modelId="{4CE96EE2-E70F-42FA-9769-04F396D60CBE}" type="par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978DAD92-1DE1-4AAF-8208-BF68C6CF3E62}" type="sib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40EC5436-60BA-43A5-A653-94E5EED904E4}">
      <dgm:prSet phldrT="[文字]"/>
      <dgm:spPr/>
      <dgm:t>
        <a:bodyPr/>
        <a:lstStyle/>
        <a:p>
          <a:r>
            <a:rPr lang="en-US" altLang="zh-TW" dirty="0" smtClean="0"/>
            <a:t>7</a:t>
          </a:r>
          <a:endParaRPr lang="zh-TW" altLang="en-US" dirty="0"/>
        </a:p>
      </dgm:t>
    </dgm:pt>
    <dgm:pt modelId="{508ABB52-FFB4-403A-BCBE-2869AF2474B1}" type="par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EFBE63D5-5171-409F-94FD-A1D748F83975}" type="sib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D98CCE3A-C921-4149-8EA0-064C1CF0D42C}">
      <dgm:prSet phldrT="[文字]"/>
      <dgm:spPr/>
      <dgm:t>
        <a:bodyPr/>
        <a:lstStyle/>
        <a:p>
          <a:r>
            <a:rPr lang="en-US" altLang="zh-TW" dirty="0" smtClean="0"/>
            <a:t>8</a:t>
          </a:r>
          <a:endParaRPr lang="zh-TW" altLang="en-US" dirty="0"/>
        </a:p>
      </dgm:t>
    </dgm:pt>
    <dgm:pt modelId="{A2A624E1-3785-4F08-B9BD-18B0BBF5A39C}" type="par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F946C282-E149-43B6-8AC0-05F34DBDB4C3}" type="sib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14B3A6B6-5539-468C-AEFB-9DBFC9EDB309}" type="pres">
      <dgm:prSet presAssocID="{07F45887-809E-4A8E-99DF-E0F062601B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79B273D-0269-410C-BE3E-5AA8F02C3C1C}" type="pres">
      <dgm:prSet presAssocID="{30EA4787-EEF1-47F0-BD47-D6E5128518C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391791-579E-4CF2-8A1B-CB8FCE03CC33}" type="pres">
      <dgm:prSet presAssocID="{D04A3129-78E6-4B73-B389-B8D5425863CB}" presName="sibTrans" presStyleLbl="sibTrans2D1" presStyleIdx="0" presStyleCnt="8"/>
      <dgm:spPr/>
      <dgm:t>
        <a:bodyPr/>
        <a:lstStyle/>
        <a:p>
          <a:endParaRPr lang="zh-TW" altLang="en-US"/>
        </a:p>
      </dgm:t>
    </dgm:pt>
    <dgm:pt modelId="{BC5ADDEF-1B76-4351-9CD3-767C415926DF}" type="pres">
      <dgm:prSet presAssocID="{D04A3129-78E6-4B73-B389-B8D5425863CB}" presName="connectorText" presStyleLbl="sibTrans2D1" presStyleIdx="0" presStyleCnt="8"/>
      <dgm:spPr/>
      <dgm:t>
        <a:bodyPr/>
        <a:lstStyle/>
        <a:p>
          <a:endParaRPr lang="zh-TW" altLang="en-US"/>
        </a:p>
      </dgm:t>
    </dgm:pt>
    <dgm:pt modelId="{37EF381D-1283-491A-8999-CB54F50AF0AA}" type="pres">
      <dgm:prSet presAssocID="{07F1F3E0-DB1E-4D5A-82FC-C1C2F83B8ED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E8EF35-8989-4EB6-BA4D-453DBDB01B2C}" type="pres">
      <dgm:prSet presAssocID="{CA735CC5-20A8-4D58-8768-BCD72DFB6885}" presName="sibTrans" presStyleLbl="sibTrans2D1" presStyleIdx="1" presStyleCnt="8"/>
      <dgm:spPr/>
      <dgm:t>
        <a:bodyPr/>
        <a:lstStyle/>
        <a:p>
          <a:endParaRPr lang="zh-TW" altLang="en-US"/>
        </a:p>
      </dgm:t>
    </dgm:pt>
    <dgm:pt modelId="{57C6AE93-3E6B-449E-ACEB-78BC4E2CB692}" type="pres">
      <dgm:prSet presAssocID="{CA735CC5-20A8-4D58-8768-BCD72DFB6885}" presName="connectorText" presStyleLbl="sibTrans2D1" presStyleIdx="1" presStyleCnt="8"/>
      <dgm:spPr/>
      <dgm:t>
        <a:bodyPr/>
        <a:lstStyle/>
        <a:p>
          <a:endParaRPr lang="zh-TW" altLang="en-US"/>
        </a:p>
      </dgm:t>
    </dgm:pt>
    <dgm:pt modelId="{177EF7AD-B3EE-4BFE-B3D3-3CB65E3A664B}" type="pres">
      <dgm:prSet presAssocID="{6669079A-8F8D-4200-9AFE-6CEC41C084A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C68381-3FD6-4D15-867E-F40DE26BDADA}" type="pres">
      <dgm:prSet presAssocID="{13A2AC69-0A51-4140-A89C-8B41C659D108}" presName="sibTrans" presStyleLbl="sibTrans2D1" presStyleIdx="2" presStyleCnt="8"/>
      <dgm:spPr/>
      <dgm:t>
        <a:bodyPr/>
        <a:lstStyle/>
        <a:p>
          <a:endParaRPr lang="zh-TW" altLang="en-US"/>
        </a:p>
      </dgm:t>
    </dgm:pt>
    <dgm:pt modelId="{ACC5F348-BE40-4090-81E9-BED84C00AD44}" type="pres">
      <dgm:prSet presAssocID="{13A2AC69-0A51-4140-A89C-8B41C659D108}" presName="connectorText" presStyleLbl="sibTrans2D1" presStyleIdx="2" presStyleCnt="8"/>
      <dgm:spPr/>
      <dgm:t>
        <a:bodyPr/>
        <a:lstStyle/>
        <a:p>
          <a:endParaRPr lang="zh-TW" altLang="en-US"/>
        </a:p>
      </dgm:t>
    </dgm:pt>
    <dgm:pt modelId="{FD29CA53-9E01-49B6-91B1-963036D3EFE8}" type="pres">
      <dgm:prSet presAssocID="{C861B31A-1873-4926-8E65-929FE91926B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63FEE0-3701-4562-9ED8-C13A8F15693C}" type="pres">
      <dgm:prSet presAssocID="{758D91E4-097A-4DC4-9112-93AD69D965EC}" presName="sibTrans" presStyleLbl="sibTrans2D1" presStyleIdx="3" presStyleCnt="8"/>
      <dgm:spPr/>
      <dgm:t>
        <a:bodyPr/>
        <a:lstStyle/>
        <a:p>
          <a:endParaRPr lang="zh-TW" altLang="en-US"/>
        </a:p>
      </dgm:t>
    </dgm:pt>
    <dgm:pt modelId="{90389639-ADD8-4D64-A9C2-D1278E326820}" type="pres">
      <dgm:prSet presAssocID="{758D91E4-097A-4DC4-9112-93AD69D965EC}" presName="connectorText" presStyleLbl="sibTrans2D1" presStyleIdx="3" presStyleCnt="8"/>
      <dgm:spPr/>
      <dgm:t>
        <a:bodyPr/>
        <a:lstStyle/>
        <a:p>
          <a:endParaRPr lang="zh-TW" altLang="en-US"/>
        </a:p>
      </dgm:t>
    </dgm:pt>
    <dgm:pt modelId="{35B07F5A-05B0-4654-87F3-81CB007B556C}" type="pres">
      <dgm:prSet presAssocID="{D2B37FBF-4AD6-423B-A671-5FDFB6995A9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C00B3F-38EF-48AD-BEB4-DD6BC39D3521}" type="pres">
      <dgm:prSet presAssocID="{E6B829BD-EDF8-45E8-B131-F61935606717}" presName="sibTrans" presStyleLbl="sibTrans2D1" presStyleIdx="4" presStyleCnt="8"/>
      <dgm:spPr/>
      <dgm:t>
        <a:bodyPr/>
        <a:lstStyle/>
        <a:p>
          <a:endParaRPr lang="zh-TW" altLang="en-US"/>
        </a:p>
      </dgm:t>
    </dgm:pt>
    <dgm:pt modelId="{1DC0B10D-ECF0-4CA0-BD51-E31FCD746AF0}" type="pres">
      <dgm:prSet presAssocID="{E6B829BD-EDF8-45E8-B131-F61935606717}" presName="connectorText" presStyleLbl="sibTrans2D1" presStyleIdx="4" presStyleCnt="8"/>
      <dgm:spPr/>
      <dgm:t>
        <a:bodyPr/>
        <a:lstStyle/>
        <a:p>
          <a:endParaRPr lang="zh-TW" altLang="en-US"/>
        </a:p>
      </dgm:t>
    </dgm:pt>
    <dgm:pt modelId="{C6495D69-209D-49F5-A17B-8012972599AD}" type="pres">
      <dgm:prSet presAssocID="{635CC887-FE74-48DF-8BBE-BA9843210D7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23572D-162D-40B7-99BE-EC2322587280}" type="pres">
      <dgm:prSet presAssocID="{978DAD92-1DE1-4AAF-8208-BF68C6CF3E62}" presName="sibTrans" presStyleLbl="sibTrans2D1" presStyleIdx="5" presStyleCnt="8"/>
      <dgm:spPr/>
      <dgm:t>
        <a:bodyPr/>
        <a:lstStyle/>
        <a:p>
          <a:endParaRPr lang="zh-TW" altLang="en-US"/>
        </a:p>
      </dgm:t>
    </dgm:pt>
    <dgm:pt modelId="{7C8A93AC-4A8F-46C7-9BF5-04F4D894EA74}" type="pres">
      <dgm:prSet presAssocID="{978DAD92-1DE1-4AAF-8208-BF68C6CF3E62}" presName="connectorText" presStyleLbl="sibTrans2D1" presStyleIdx="5" presStyleCnt="8"/>
      <dgm:spPr/>
      <dgm:t>
        <a:bodyPr/>
        <a:lstStyle/>
        <a:p>
          <a:endParaRPr lang="zh-TW" altLang="en-US"/>
        </a:p>
      </dgm:t>
    </dgm:pt>
    <dgm:pt modelId="{A7221A32-7085-43A9-9C5E-568832F1EE2E}" type="pres">
      <dgm:prSet presAssocID="{40EC5436-60BA-43A5-A653-94E5EED904E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33730C-5C85-4B72-A693-CD47D34ABF31}" type="pres">
      <dgm:prSet presAssocID="{EFBE63D5-5171-409F-94FD-A1D748F83975}" presName="sibTrans" presStyleLbl="sibTrans2D1" presStyleIdx="6" presStyleCnt="8"/>
      <dgm:spPr/>
      <dgm:t>
        <a:bodyPr/>
        <a:lstStyle/>
        <a:p>
          <a:endParaRPr lang="zh-TW" altLang="en-US"/>
        </a:p>
      </dgm:t>
    </dgm:pt>
    <dgm:pt modelId="{560CD46D-5D3B-44D1-83DD-B6C6FDAD32FD}" type="pres">
      <dgm:prSet presAssocID="{EFBE63D5-5171-409F-94FD-A1D748F83975}" presName="connectorText" presStyleLbl="sibTrans2D1" presStyleIdx="6" presStyleCnt="8"/>
      <dgm:spPr/>
      <dgm:t>
        <a:bodyPr/>
        <a:lstStyle/>
        <a:p>
          <a:endParaRPr lang="zh-TW" altLang="en-US"/>
        </a:p>
      </dgm:t>
    </dgm:pt>
    <dgm:pt modelId="{25D780BF-CCF4-4EE8-BEA5-B12E1E09B327}" type="pres">
      <dgm:prSet presAssocID="{D98CCE3A-C921-4149-8EA0-064C1CF0D42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0B3362-D0B5-4BBB-8B54-8DE8BDE6611B}" type="pres">
      <dgm:prSet presAssocID="{F946C282-E149-43B6-8AC0-05F34DBDB4C3}" presName="sibTrans" presStyleLbl="sibTrans2D1" presStyleIdx="7" presStyleCnt="8"/>
      <dgm:spPr/>
      <dgm:t>
        <a:bodyPr/>
        <a:lstStyle/>
        <a:p>
          <a:endParaRPr lang="zh-TW" altLang="en-US"/>
        </a:p>
      </dgm:t>
    </dgm:pt>
    <dgm:pt modelId="{F65D7182-4407-477C-92EF-50CD97535BF6}" type="pres">
      <dgm:prSet presAssocID="{F946C282-E149-43B6-8AC0-05F34DBDB4C3}" presName="connectorText" presStyleLbl="sibTrans2D1" presStyleIdx="7" presStyleCnt="8"/>
      <dgm:spPr/>
      <dgm:t>
        <a:bodyPr/>
        <a:lstStyle/>
        <a:p>
          <a:endParaRPr lang="zh-TW" altLang="en-US"/>
        </a:p>
      </dgm:t>
    </dgm:pt>
  </dgm:ptLst>
  <dgm:cxnLst>
    <dgm:cxn modelId="{EB5C7707-318C-4380-AC3E-19D5FC07E9D4}" type="presOf" srcId="{6669079A-8F8D-4200-9AFE-6CEC41C084A4}" destId="{177EF7AD-B3EE-4BFE-B3D3-3CB65E3A664B}" srcOrd="0" destOrd="0" presId="urn:microsoft.com/office/officeart/2005/8/layout/cycle2"/>
    <dgm:cxn modelId="{D69A5206-E455-4874-B25F-E9487E53D60E}" type="presOf" srcId="{40EC5436-60BA-43A5-A653-94E5EED904E4}" destId="{A7221A32-7085-43A9-9C5E-568832F1EE2E}" srcOrd="0" destOrd="0" presId="urn:microsoft.com/office/officeart/2005/8/layout/cycle2"/>
    <dgm:cxn modelId="{08F90FD1-F37A-48C1-A426-2535E8FB4512}" type="presOf" srcId="{07F45887-809E-4A8E-99DF-E0F062601BCD}" destId="{14B3A6B6-5539-468C-AEFB-9DBFC9EDB309}" srcOrd="0" destOrd="0" presId="urn:microsoft.com/office/officeart/2005/8/layout/cycle2"/>
    <dgm:cxn modelId="{152B6BA6-DB68-45DD-8D2D-9A822E564214}" type="presOf" srcId="{CA735CC5-20A8-4D58-8768-BCD72DFB6885}" destId="{95E8EF35-8989-4EB6-BA4D-453DBDB01B2C}" srcOrd="0" destOrd="0" presId="urn:microsoft.com/office/officeart/2005/8/layout/cycle2"/>
    <dgm:cxn modelId="{70D38BB5-3730-458D-94F4-608DE1E23819}" type="presOf" srcId="{D98CCE3A-C921-4149-8EA0-064C1CF0D42C}" destId="{25D780BF-CCF4-4EE8-BEA5-B12E1E09B327}" srcOrd="0" destOrd="0" presId="urn:microsoft.com/office/officeart/2005/8/layout/cycle2"/>
    <dgm:cxn modelId="{4A218BDD-05BC-4AA6-AE60-9CAB08ACEE38}" type="presOf" srcId="{758D91E4-097A-4DC4-9112-93AD69D965EC}" destId="{EE63FEE0-3701-4562-9ED8-C13A8F15693C}" srcOrd="0" destOrd="0" presId="urn:microsoft.com/office/officeart/2005/8/layout/cycle2"/>
    <dgm:cxn modelId="{FFBCDB13-9BAE-4257-A084-59845BF36CF6}" srcId="{07F45887-809E-4A8E-99DF-E0F062601BCD}" destId="{6669079A-8F8D-4200-9AFE-6CEC41C084A4}" srcOrd="2" destOrd="0" parTransId="{562F2F21-6A41-4107-BB59-1605A73AD2C2}" sibTransId="{13A2AC69-0A51-4140-A89C-8B41C659D108}"/>
    <dgm:cxn modelId="{F43FE714-052D-43D0-9D24-D0A8C1539C80}" type="presOf" srcId="{CA735CC5-20A8-4D58-8768-BCD72DFB6885}" destId="{57C6AE93-3E6B-449E-ACEB-78BC4E2CB692}" srcOrd="1" destOrd="0" presId="urn:microsoft.com/office/officeart/2005/8/layout/cycle2"/>
    <dgm:cxn modelId="{49F07385-6C9C-4B03-BE63-CC2D1A95237A}" type="presOf" srcId="{758D91E4-097A-4DC4-9112-93AD69D965EC}" destId="{90389639-ADD8-4D64-A9C2-D1278E326820}" srcOrd="1" destOrd="0" presId="urn:microsoft.com/office/officeart/2005/8/layout/cycle2"/>
    <dgm:cxn modelId="{F3FDCB12-8B10-4221-8126-1AD8DCE49A28}" srcId="{07F45887-809E-4A8E-99DF-E0F062601BCD}" destId="{635CC887-FE74-48DF-8BBE-BA9843210D71}" srcOrd="5" destOrd="0" parTransId="{4CE96EE2-E70F-42FA-9769-04F396D60CBE}" sibTransId="{978DAD92-1DE1-4AAF-8208-BF68C6CF3E62}"/>
    <dgm:cxn modelId="{D166AFAB-1099-4126-B953-9E2DC8608589}" type="presOf" srcId="{D04A3129-78E6-4B73-B389-B8D5425863CB}" destId="{BC5ADDEF-1B76-4351-9CD3-767C415926DF}" srcOrd="1" destOrd="0" presId="urn:microsoft.com/office/officeart/2005/8/layout/cycle2"/>
    <dgm:cxn modelId="{06B3E1C5-C8BE-4488-86B4-06FE0332411D}" srcId="{07F45887-809E-4A8E-99DF-E0F062601BCD}" destId="{40EC5436-60BA-43A5-A653-94E5EED904E4}" srcOrd="6" destOrd="0" parTransId="{508ABB52-FFB4-403A-BCBE-2869AF2474B1}" sibTransId="{EFBE63D5-5171-409F-94FD-A1D748F83975}"/>
    <dgm:cxn modelId="{CD15B18C-A617-4674-97C0-4030A52A9CC4}" type="presOf" srcId="{EFBE63D5-5171-409F-94FD-A1D748F83975}" destId="{560CD46D-5D3B-44D1-83DD-B6C6FDAD32FD}" srcOrd="1" destOrd="0" presId="urn:microsoft.com/office/officeart/2005/8/layout/cycle2"/>
    <dgm:cxn modelId="{F8950880-6452-48D7-B461-AF97E603B8F3}" type="presOf" srcId="{E6B829BD-EDF8-45E8-B131-F61935606717}" destId="{1DC0B10D-ECF0-4CA0-BD51-E31FCD746AF0}" srcOrd="1" destOrd="0" presId="urn:microsoft.com/office/officeart/2005/8/layout/cycle2"/>
    <dgm:cxn modelId="{308CD258-0365-4D73-9596-59FCB0848F47}" type="presOf" srcId="{978DAD92-1DE1-4AAF-8208-BF68C6CF3E62}" destId="{0B23572D-162D-40B7-99BE-EC2322587280}" srcOrd="0" destOrd="0" presId="urn:microsoft.com/office/officeart/2005/8/layout/cycle2"/>
    <dgm:cxn modelId="{2DBA660C-9559-493D-8A46-82B51EC43472}" type="presOf" srcId="{D04A3129-78E6-4B73-B389-B8D5425863CB}" destId="{17391791-579E-4CF2-8A1B-CB8FCE03CC33}" srcOrd="0" destOrd="0" presId="urn:microsoft.com/office/officeart/2005/8/layout/cycle2"/>
    <dgm:cxn modelId="{7EF7701A-EEC8-4697-BA8A-833100CC4DD5}" srcId="{07F45887-809E-4A8E-99DF-E0F062601BCD}" destId="{07F1F3E0-DB1E-4D5A-82FC-C1C2F83B8ED9}" srcOrd="1" destOrd="0" parTransId="{9E3105CE-064D-4614-B77D-A2FFB737F28B}" sibTransId="{CA735CC5-20A8-4D58-8768-BCD72DFB6885}"/>
    <dgm:cxn modelId="{6BA6CCBD-365E-4CDB-B5A1-FE217515B389}" type="presOf" srcId="{978DAD92-1DE1-4AAF-8208-BF68C6CF3E62}" destId="{7C8A93AC-4A8F-46C7-9BF5-04F4D894EA74}" srcOrd="1" destOrd="0" presId="urn:microsoft.com/office/officeart/2005/8/layout/cycle2"/>
    <dgm:cxn modelId="{8147B49F-B118-487A-BA43-CE2479BE84BB}" type="presOf" srcId="{30EA4787-EEF1-47F0-BD47-D6E5128518C2}" destId="{279B273D-0269-410C-BE3E-5AA8F02C3C1C}" srcOrd="0" destOrd="0" presId="urn:microsoft.com/office/officeart/2005/8/layout/cycle2"/>
    <dgm:cxn modelId="{E83F6487-BAB8-4991-81DC-5EC494A95A18}" srcId="{07F45887-809E-4A8E-99DF-E0F062601BCD}" destId="{C861B31A-1873-4926-8E65-929FE91926B5}" srcOrd="3" destOrd="0" parTransId="{D0BDE660-428A-492D-9542-8ADC0640EC5A}" sibTransId="{758D91E4-097A-4DC4-9112-93AD69D965EC}"/>
    <dgm:cxn modelId="{D0149033-F6E3-494A-A8C9-E2D53DE7ACAD}" type="presOf" srcId="{F946C282-E149-43B6-8AC0-05F34DBDB4C3}" destId="{B40B3362-D0B5-4BBB-8B54-8DE8BDE6611B}" srcOrd="0" destOrd="0" presId="urn:microsoft.com/office/officeart/2005/8/layout/cycle2"/>
    <dgm:cxn modelId="{C7030D99-647C-48F3-89FA-DA7BAA6C0A3E}" type="presOf" srcId="{F946C282-E149-43B6-8AC0-05F34DBDB4C3}" destId="{F65D7182-4407-477C-92EF-50CD97535BF6}" srcOrd="1" destOrd="0" presId="urn:microsoft.com/office/officeart/2005/8/layout/cycle2"/>
    <dgm:cxn modelId="{0BDB3C9A-5D4E-467D-B81F-AD4F86D833D0}" type="presOf" srcId="{D2B37FBF-4AD6-423B-A671-5FDFB6995A9A}" destId="{35B07F5A-05B0-4654-87F3-81CB007B556C}" srcOrd="0" destOrd="0" presId="urn:microsoft.com/office/officeart/2005/8/layout/cycle2"/>
    <dgm:cxn modelId="{0DD57DF4-FA7F-4174-9031-9970EBE437D4}" type="presOf" srcId="{13A2AC69-0A51-4140-A89C-8B41C659D108}" destId="{10C68381-3FD6-4D15-867E-F40DE26BDADA}" srcOrd="0" destOrd="0" presId="urn:microsoft.com/office/officeart/2005/8/layout/cycle2"/>
    <dgm:cxn modelId="{6F622498-81D1-43D5-9AE8-5516BC16CF1A}" type="presOf" srcId="{E6B829BD-EDF8-45E8-B131-F61935606717}" destId="{00C00B3F-38EF-48AD-BEB4-DD6BC39D3521}" srcOrd="0" destOrd="0" presId="urn:microsoft.com/office/officeart/2005/8/layout/cycle2"/>
    <dgm:cxn modelId="{D3AE1D6D-72B3-49D4-BD9A-937175FF6422}" srcId="{07F45887-809E-4A8E-99DF-E0F062601BCD}" destId="{D2B37FBF-4AD6-423B-A671-5FDFB6995A9A}" srcOrd="4" destOrd="0" parTransId="{A602BABA-4C81-4EBD-9F88-E0DF1BADFF73}" sibTransId="{E6B829BD-EDF8-45E8-B131-F61935606717}"/>
    <dgm:cxn modelId="{386DFD12-20F0-48AB-90BB-CCE955BF59C6}" type="presOf" srcId="{07F1F3E0-DB1E-4D5A-82FC-C1C2F83B8ED9}" destId="{37EF381D-1283-491A-8999-CB54F50AF0AA}" srcOrd="0" destOrd="0" presId="urn:microsoft.com/office/officeart/2005/8/layout/cycle2"/>
    <dgm:cxn modelId="{2AED7910-FB1A-4701-8886-4C37FA2064EB}" type="presOf" srcId="{EFBE63D5-5171-409F-94FD-A1D748F83975}" destId="{B133730C-5C85-4B72-A693-CD47D34ABF31}" srcOrd="0" destOrd="0" presId="urn:microsoft.com/office/officeart/2005/8/layout/cycle2"/>
    <dgm:cxn modelId="{21258BE3-54EB-4516-B46F-A59B2FC7EB38}" type="presOf" srcId="{13A2AC69-0A51-4140-A89C-8B41C659D108}" destId="{ACC5F348-BE40-4090-81E9-BED84C00AD44}" srcOrd="1" destOrd="0" presId="urn:microsoft.com/office/officeart/2005/8/layout/cycle2"/>
    <dgm:cxn modelId="{6FFEA263-1558-4107-8AB6-56BC78F83B2C}" srcId="{07F45887-809E-4A8E-99DF-E0F062601BCD}" destId="{30EA4787-EEF1-47F0-BD47-D6E5128518C2}" srcOrd="0" destOrd="0" parTransId="{4A87229A-0917-4469-B5A9-74717FECF317}" sibTransId="{D04A3129-78E6-4B73-B389-B8D5425863CB}"/>
    <dgm:cxn modelId="{93E65FB8-3D0C-4392-883C-5A6242FA9A88}" srcId="{07F45887-809E-4A8E-99DF-E0F062601BCD}" destId="{D98CCE3A-C921-4149-8EA0-064C1CF0D42C}" srcOrd="7" destOrd="0" parTransId="{A2A624E1-3785-4F08-B9BD-18B0BBF5A39C}" sibTransId="{F946C282-E149-43B6-8AC0-05F34DBDB4C3}"/>
    <dgm:cxn modelId="{2E114114-74B7-472F-BAA1-EF1F684DD119}" type="presOf" srcId="{C861B31A-1873-4926-8E65-929FE91926B5}" destId="{FD29CA53-9E01-49B6-91B1-963036D3EFE8}" srcOrd="0" destOrd="0" presId="urn:microsoft.com/office/officeart/2005/8/layout/cycle2"/>
    <dgm:cxn modelId="{27655826-48F1-45C0-A36E-0B94E03E1E85}" type="presOf" srcId="{635CC887-FE74-48DF-8BBE-BA9843210D71}" destId="{C6495D69-209D-49F5-A17B-8012972599AD}" srcOrd="0" destOrd="0" presId="urn:microsoft.com/office/officeart/2005/8/layout/cycle2"/>
    <dgm:cxn modelId="{783E9807-C8EE-4CBD-9296-0C1839B5495E}" type="presParOf" srcId="{14B3A6B6-5539-468C-AEFB-9DBFC9EDB309}" destId="{279B273D-0269-410C-BE3E-5AA8F02C3C1C}" srcOrd="0" destOrd="0" presId="urn:microsoft.com/office/officeart/2005/8/layout/cycle2"/>
    <dgm:cxn modelId="{D1923D00-A7ED-4477-AD4F-1C6D86AA7FE4}" type="presParOf" srcId="{14B3A6B6-5539-468C-AEFB-9DBFC9EDB309}" destId="{17391791-579E-4CF2-8A1B-CB8FCE03CC33}" srcOrd="1" destOrd="0" presId="urn:microsoft.com/office/officeart/2005/8/layout/cycle2"/>
    <dgm:cxn modelId="{14FF2905-2933-4D41-B459-0D8DB5A2D84C}" type="presParOf" srcId="{17391791-579E-4CF2-8A1B-CB8FCE03CC33}" destId="{BC5ADDEF-1B76-4351-9CD3-767C415926DF}" srcOrd="0" destOrd="0" presId="urn:microsoft.com/office/officeart/2005/8/layout/cycle2"/>
    <dgm:cxn modelId="{AE840CB2-4C89-4A18-8B70-616817035D2B}" type="presParOf" srcId="{14B3A6B6-5539-468C-AEFB-9DBFC9EDB309}" destId="{37EF381D-1283-491A-8999-CB54F50AF0AA}" srcOrd="2" destOrd="0" presId="urn:microsoft.com/office/officeart/2005/8/layout/cycle2"/>
    <dgm:cxn modelId="{F0040F8C-B2B1-476D-9C17-3926EA2C6AA8}" type="presParOf" srcId="{14B3A6B6-5539-468C-AEFB-9DBFC9EDB309}" destId="{95E8EF35-8989-4EB6-BA4D-453DBDB01B2C}" srcOrd="3" destOrd="0" presId="urn:microsoft.com/office/officeart/2005/8/layout/cycle2"/>
    <dgm:cxn modelId="{AECECF68-08F3-48F9-B940-64DBEBAD6C9B}" type="presParOf" srcId="{95E8EF35-8989-4EB6-BA4D-453DBDB01B2C}" destId="{57C6AE93-3E6B-449E-ACEB-78BC4E2CB692}" srcOrd="0" destOrd="0" presId="urn:microsoft.com/office/officeart/2005/8/layout/cycle2"/>
    <dgm:cxn modelId="{E5922C6A-E1AF-4B9E-BFEC-F195B173E702}" type="presParOf" srcId="{14B3A6B6-5539-468C-AEFB-9DBFC9EDB309}" destId="{177EF7AD-B3EE-4BFE-B3D3-3CB65E3A664B}" srcOrd="4" destOrd="0" presId="urn:microsoft.com/office/officeart/2005/8/layout/cycle2"/>
    <dgm:cxn modelId="{2CCF3745-A7C8-41DE-9055-1D721AF198FF}" type="presParOf" srcId="{14B3A6B6-5539-468C-AEFB-9DBFC9EDB309}" destId="{10C68381-3FD6-4D15-867E-F40DE26BDADA}" srcOrd="5" destOrd="0" presId="urn:microsoft.com/office/officeart/2005/8/layout/cycle2"/>
    <dgm:cxn modelId="{7938D1AC-0D9A-4B4C-91DE-004E600CB515}" type="presParOf" srcId="{10C68381-3FD6-4D15-867E-F40DE26BDADA}" destId="{ACC5F348-BE40-4090-81E9-BED84C00AD44}" srcOrd="0" destOrd="0" presId="urn:microsoft.com/office/officeart/2005/8/layout/cycle2"/>
    <dgm:cxn modelId="{6034C5D2-24D0-4566-9A66-D26E05653E1E}" type="presParOf" srcId="{14B3A6B6-5539-468C-AEFB-9DBFC9EDB309}" destId="{FD29CA53-9E01-49B6-91B1-963036D3EFE8}" srcOrd="6" destOrd="0" presId="urn:microsoft.com/office/officeart/2005/8/layout/cycle2"/>
    <dgm:cxn modelId="{CCDA81AA-5059-4244-9106-E9B555DD9FBD}" type="presParOf" srcId="{14B3A6B6-5539-468C-AEFB-9DBFC9EDB309}" destId="{EE63FEE0-3701-4562-9ED8-C13A8F15693C}" srcOrd="7" destOrd="0" presId="urn:microsoft.com/office/officeart/2005/8/layout/cycle2"/>
    <dgm:cxn modelId="{6675D363-F988-4876-9215-DE6E12E0E7ED}" type="presParOf" srcId="{EE63FEE0-3701-4562-9ED8-C13A8F15693C}" destId="{90389639-ADD8-4D64-A9C2-D1278E326820}" srcOrd="0" destOrd="0" presId="urn:microsoft.com/office/officeart/2005/8/layout/cycle2"/>
    <dgm:cxn modelId="{D27D4B9F-1FAD-467C-9F26-45C83CA57C20}" type="presParOf" srcId="{14B3A6B6-5539-468C-AEFB-9DBFC9EDB309}" destId="{35B07F5A-05B0-4654-87F3-81CB007B556C}" srcOrd="8" destOrd="0" presId="urn:microsoft.com/office/officeart/2005/8/layout/cycle2"/>
    <dgm:cxn modelId="{58068150-CBBB-4A5A-8122-2EFA24A1ED0F}" type="presParOf" srcId="{14B3A6B6-5539-468C-AEFB-9DBFC9EDB309}" destId="{00C00B3F-38EF-48AD-BEB4-DD6BC39D3521}" srcOrd="9" destOrd="0" presId="urn:microsoft.com/office/officeart/2005/8/layout/cycle2"/>
    <dgm:cxn modelId="{5A77D2D4-0A40-4719-875B-4763C7F1EC3B}" type="presParOf" srcId="{00C00B3F-38EF-48AD-BEB4-DD6BC39D3521}" destId="{1DC0B10D-ECF0-4CA0-BD51-E31FCD746AF0}" srcOrd="0" destOrd="0" presId="urn:microsoft.com/office/officeart/2005/8/layout/cycle2"/>
    <dgm:cxn modelId="{C7DAC30A-5FBE-4C0A-A9DD-BED809E31429}" type="presParOf" srcId="{14B3A6B6-5539-468C-AEFB-9DBFC9EDB309}" destId="{C6495D69-209D-49F5-A17B-8012972599AD}" srcOrd="10" destOrd="0" presId="urn:microsoft.com/office/officeart/2005/8/layout/cycle2"/>
    <dgm:cxn modelId="{FC1099D0-D353-4445-89A7-37B1EB419302}" type="presParOf" srcId="{14B3A6B6-5539-468C-AEFB-9DBFC9EDB309}" destId="{0B23572D-162D-40B7-99BE-EC2322587280}" srcOrd="11" destOrd="0" presId="urn:microsoft.com/office/officeart/2005/8/layout/cycle2"/>
    <dgm:cxn modelId="{70A71A87-63E9-438F-9BCF-A63DB60E968C}" type="presParOf" srcId="{0B23572D-162D-40B7-99BE-EC2322587280}" destId="{7C8A93AC-4A8F-46C7-9BF5-04F4D894EA74}" srcOrd="0" destOrd="0" presId="urn:microsoft.com/office/officeart/2005/8/layout/cycle2"/>
    <dgm:cxn modelId="{5ABEF1C9-8449-4466-81A7-550D606CE9E0}" type="presParOf" srcId="{14B3A6B6-5539-468C-AEFB-9DBFC9EDB309}" destId="{A7221A32-7085-43A9-9C5E-568832F1EE2E}" srcOrd="12" destOrd="0" presId="urn:microsoft.com/office/officeart/2005/8/layout/cycle2"/>
    <dgm:cxn modelId="{F1309F9F-CBE5-4CD4-B42D-F9A50E7ABC53}" type="presParOf" srcId="{14B3A6B6-5539-468C-AEFB-9DBFC9EDB309}" destId="{B133730C-5C85-4B72-A693-CD47D34ABF31}" srcOrd="13" destOrd="0" presId="urn:microsoft.com/office/officeart/2005/8/layout/cycle2"/>
    <dgm:cxn modelId="{F4C30899-8B57-4C56-AB95-190B69FA3ABB}" type="presParOf" srcId="{B133730C-5C85-4B72-A693-CD47D34ABF31}" destId="{560CD46D-5D3B-44D1-83DD-B6C6FDAD32FD}" srcOrd="0" destOrd="0" presId="urn:microsoft.com/office/officeart/2005/8/layout/cycle2"/>
    <dgm:cxn modelId="{F7AFF08A-2A3C-48CB-B4DA-A2A16336B724}" type="presParOf" srcId="{14B3A6B6-5539-468C-AEFB-9DBFC9EDB309}" destId="{25D780BF-CCF4-4EE8-BEA5-B12E1E09B327}" srcOrd="14" destOrd="0" presId="urn:microsoft.com/office/officeart/2005/8/layout/cycle2"/>
    <dgm:cxn modelId="{F7A6A8E0-4C3C-467D-BCD9-0DA0A60CED3C}" type="presParOf" srcId="{14B3A6B6-5539-468C-AEFB-9DBFC9EDB309}" destId="{B40B3362-D0B5-4BBB-8B54-8DE8BDE6611B}" srcOrd="15" destOrd="0" presId="urn:microsoft.com/office/officeart/2005/8/layout/cycle2"/>
    <dgm:cxn modelId="{A6AA8065-DE3E-4569-AC8B-CEED25EA3A73}" type="presParOf" srcId="{B40B3362-D0B5-4BBB-8B54-8DE8BDE6611B}" destId="{F65D7182-4407-477C-92EF-50CD97535B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B273D-0269-410C-BE3E-5AA8F02C3C1C}">
      <dsp:nvSpPr>
        <dsp:cNvPr id="0" name=""/>
        <dsp:cNvSpPr/>
      </dsp:nvSpPr>
      <dsp:spPr>
        <a:xfrm>
          <a:off x="1562730" y="752"/>
          <a:ext cx="675574" cy="6755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1</a:t>
          </a:r>
          <a:endParaRPr lang="zh-TW" altLang="en-US" sz="2800" kern="1200" dirty="0"/>
        </a:p>
      </dsp:txBody>
      <dsp:txXfrm>
        <a:off x="1661666" y="99688"/>
        <a:ext cx="477702" cy="477702"/>
      </dsp:txXfrm>
    </dsp:sp>
    <dsp:sp modelId="{17391791-579E-4CF2-8A1B-CB8FCE03CC33}">
      <dsp:nvSpPr>
        <dsp:cNvPr id="0" name=""/>
        <dsp:cNvSpPr/>
      </dsp:nvSpPr>
      <dsp:spPr>
        <a:xfrm rot="1350000">
          <a:off x="2274718" y="416783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276772" y="452060"/>
        <a:ext cx="125894" cy="136804"/>
      </dsp:txXfrm>
    </dsp:sp>
    <dsp:sp modelId="{37EF381D-1283-491A-8999-CB54F50AF0AA}">
      <dsp:nvSpPr>
        <dsp:cNvPr id="0" name=""/>
        <dsp:cNvSpPr/>
      </dsp:nvSpPr>
      <dsp:spPr>
        <a:xfrm>
          <a:off x="2500387" y="389142"/>
          <a:ext cx="675574" cy="675574"/>
        </a:xfrm>
        <a:prstGeom prst="ellipse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2</a:t>
          </a:r>
          <a:endParaRPr lang="zh-TW" altLang="en-US" sz="2800" kern="1200" dirty="0"/>
        </a:p>
      </dsp:txBody>
      <dsp:txXfrm>
        <a:off x="2599323" y="488078"/>
        <a:ext cx="477702" cy="477702"/>
      </dsp:txXfrm>
    </dsp:sp>
    <dsp:sp modelId="{95E8EF35-8989-4EB6-BA4D-453DBDB01B2C}">
      <dsp:nvSpPr>
        <dsp:cNvPr id="0" name=""/>
        <dsp:cNvSpPr/>
      </dsp:nvSpPr>
      <dsp:spPr>
        <a:xfrm rot="4050000">
          <a:off x="2940497" y="1077052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957151" y="1097729"/>
        <a:ext cx="125894" cy="136804"/>
      </dsp:txXfrm>
    </dsp:sp>
    <dsp:sp modelId="{177EF7AD-B3EE-4BFE-B3D3-3CB65E3A664B}">
      <dsp:nvSpPr>
        <dsp:cNvPr id="0" name=""/>
        <dsp:cNvSpPr/>
      </dsp:nvSpPr>
      <dsp:spPr>
        <a:xfrm>
          <a:off x="2888777" y="1326800"/>
          <a:ext cx="675574" cy="675574"/>
        </a:xfrm>
        <a:prstGeom prst="ellipse">
          <a:avLst/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3</a:t>
          </a:r>
          <a:endParaRPr lang="zh-TW" altLang="en-US" sz="2800" kern="1200" dirty="0"/>
        </a:p>
      </dsp:txBody>
      <dsp:txXfrm>
        <a:off x="2987713" y="1425736"/>
        <a:ext cx="477702" cy="477702"/>
      </dsp:txXfrm>
    </dsp:sp>
    <dsp:sp modelId="{10C68381-3FD6-4D15-867E-F40DE26BDADA}">
      <dsp:nvSpPr>
        <dsp:cNvPr id="0" name=""/>
        <dsp:cNvSpPr/>
      </dsp:nvSpPr>
      <dsp:spPr>
        <a:xfrm rot="6750000">
          <a:off x="2944393" y="2014710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2981694" y="2035387"/>
        <a:ext cx="125894" cy="136804"/>
      </dsp:txXfrm>
    </dsp:sp>
    <dsp:sp modelId="{FD29CA53-9E01-49B6-91B1-963036D3EFE8}">
      <dsp:nvSpPr>
        <dsp:cNvPr id="0" name=""/>
        <dsp:cNvSpPr/>
      </dsp:nvSpPr>
      <dsp:spPr>
        <a:xfrm>
          <a:off x="2500387" y="2264457"/>
          <a:ext cx="675574" cy="675574"/>
        </a:xfrm>
        <a:prstGeom prst="ellipse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4</a:t>
          </a:r>
          <a:endParaRPr lang="zh-TW" altLang="en-US" sz="2800" kern="1200" dirty="0"/>
        </a:p>
      </dsp:txBody>
      <dsp:txXfrm>
        <a:off x="2599323" y="2363393"/>
        <a:ext cx="477702" cy="477702"/>
      </dsp:txXfrm>
    </dsp:sp>
    <dsp:sp modelId="{EE63FEE0-3701-4562-9ED8-C13A8F15693C}">
      <dsp:nvSpPr>
        <dsp:cNvPr id="0" name=""/>
        <dsp:cNvSpPr/>
      </dsp:nvSpPr>
      <dsp:spPr>
        <a:xfrm rot="9450000">
          <a:off x="2284124" y="2680488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2336025" y="2715765"/>
        <a:ext cx="125894" cy="136804"/>
      </dsp:txXfrm>
    </dsp:sp>
    <dsp:sp modelId="{35B07F5A-05B0-4654-87F3-81CB007B556C}">
      <dsp:nvSpPr>
        <dsp:cNvPr id="0" name=""/>
        <dsp:cNvSpPr/>
      </dsp:nvSpPr>
      <dsp:spPr>
        <a:xfrm>
          <a:off x="1562730" y="2652847"/>
          <a:ext cx="675574" cy="675574"/>
        </a:xfrm>
        <a:prstGeom prst="ellipse">
          <a:avLst/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5</a:t>
          </a:r>
          <a:endParaRPr lang="zh-TW" altLang="en-US" sz="2800" kern="1200" dirty="0"/>
        </a:p>
      </dsp:txBody>
      <dsp:txXfrm>
        <a:off x="1661666" y="2751783"/>
        <a:ext cx="477702" cy="477702"/>
      </dsp:txXfrm>
    </dsp:sp>
    <dsp:sp modelId="{00C00B3F-38EF-48AD-BEB4-DD6BC39D3521}">
      <dsp:nvSpPr>
        <dsp:cNvPr id="0" name=""/>
        <dsp:cNvSpPr/>
      </dsp:nvSpPr>
      <dsp:spPr>
        <a:xfrm rot="12150000">
          <a:off x="1346466" y="2684384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1398367" y="2740309"/>
        <a:ext cx="125894" cy="136804"/>
      </dsp:txXfrm>
    </dsp:sp>
    <dsp:sp modelId="{C6495D69-209D-49F5-A17B-8012972599AD}">
      <dsp:nvSpPr>
        <dsp:cNvPr id="0" name=""/>
        <dsp:cNvSpPr/>
      </dsp:nvSpPr>
      <dsp:spPr>
        <a:xfrm>
          <a:off x="625072" y="2264457"/>
          <a:ext cx="675574" cy="675574"/>
        </a:xfrm>
        <a:prstGeom prst="ellipse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6</a:t>
          </a:r>
          <a:endParaRPr lang="zh-TW" altLang="en-US" sz="2800" kern="1200" dirty="0"/>
        </a:p>
      </dsp:txBody>
      <dsp:txXfrm>
        <a:off x="724008" y="2363393"/>
        <a:ext cx="477702" cy="477702"/>
      </dsp:txXfrm>
    </dsp:sp>
    <dsp:sp modelId="{0B23572D-162D-40B7-99BE-EC2322587280}">
      <dsp:nvSpPr>
        <dsp:cNvPr id="0" name=""/>
        <dsp:cNvSpPr/>
      </dsp:nvSpPr>
      <dsp:spPr>
        <a:xfrm rot="14850000">
          <a:off x="680688" y="2024115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717989" y="2094640"/>
        <a:ext cx="125894" cy="136804"/>
      </dsp:txXfrm>
    </dsp:sp>
    <dsp:sp modelId="{A7221A32-7085-43A9-9C5E-568832F1EE2E}">
      <dsp:nvSpPr>
        <dsp:cNvPr id="0" name=""/>
        <dsp:cNvSpPr/>
      </dsp:nvSpPr>
      <dsp:spPr>
        <a:xfrm>
          <a:off x="236682" y="1326800"/>
          <a:ext cx="675574" cy="675574"/>
        </a:xfrm>
        <a:prstGeom prst="ellipse">
          <a:avLst/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7</a:t>
          </a:r>
          <a:endParaRPr lang="zh-TW" altLang="en-US" sz="2800" kern="1200" dirty="0"/>
        </a:p>
      </dsp:txBody>
      <dsp:txXfrm>
        <a:off x="335618" y="1425736"/>
        <a:ext cx="477702" cy="477702"/>
      </dsp:txXfrm>
    </dsp:sp>
    <dsp:sp modelId="{B133730C-5C85-4B72-A693-CD47D34ABF31}">
      <dsp:nvSpPr>
        <dsp:cNvPr id="0" name=""/>
        <dsp:cNvSpPr/>
      </dsp:nvSpPr>
      <dsp:spPr>
        <a:xfrm rot="17550000">
          <a:off x="676792" y="1086458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693446" y="1156983"/>
        <a:ext cx="125894" cy="136804"/>
      </dsp:txXfrm>
    </dsp:sp>
    <dsp:sp modelId="{25D780BF-CCF4-4EE8-BEA5-B12E1E09B327}">
      <dsp:nvSpPr>
        <dsp:cNvPr id="0" name=""/>
        <dsp:cNvSpPr/>
      </dsp:nvSpPr>
      <dsp:spPr>
        <a:xfrm>
          <a:off x="625072" y="389142"/>
          <a:ext cx="675574" cy="675574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8</a:t>
          </a:r>
          <a:endParaRPr lang="zh-TW" altLang="en-US" sz="2800" kern="1200" dirty="0"/>
        </a:p>
      </dsp:txBody>
      <dsp:txXfrm>
        <a:off x="724008" y="488078"/>
        <a:ext cx="477702" cy="477702"/>
      </dsp:txXfrm>
    </dsp:sp>
    <dsp:sp modelId="{B40B3362-D0B5-4BBB-8B54-8DE8BDE6611B}">
      <dsp:nvSpPr>
        <dsp:cNvPr id="0" name=""/>
        <dsp:cNvSpPr/>
      </dsp:nvSpPr>
      <dsp:spPr>
        <a:xfrm rot="20250000">
          <a:off x="1337061" y="420679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1339115" y="476604"/>
        <a:ext cx="125894" cy="13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2019/2/23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A6250E-CEEE-44A9-A0E4-8D130650EAAB}" type="slidenum">
              <a:rPr lang="zh-TW" altLang="en-US"/>
              <a:pPr eaLnBrk="1" hangingPunct="1"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990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589EB4-B0BB-48E8-A890-1E3CD539A513}" type="slidenum">
              <a:rPr lang="zh-TW" altLang="en-US"/>
              <a:pPr eaLnBrk="1" hangingPunct="1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48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358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5724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5F42DF-69D5-42DE-80AB-A1C9D828A0FC}" type="slidenum">
              <a:rPr lang="zh-TW" altLang="en-US"/>
              <a:pPr eaLnBrk="1" hangingPunct="1"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6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AEF4F5-DB7A-4337-A0E0-0B0D48E73088}" type="slidenum">
              <a:rPr lang="zh-TW" altLang="en-US"/>
              <a:pPr eaLnBrk="1" hangingPunct="1"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836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B3C1AA-38EE-406B-BA13-285AEF05D981}" type="slidenum">
              <a:rPr lang="zh-TW" altLang="en-US"/>
              <a:pPr eaLnBrk="1" hangingPunct="1"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2574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804188-6F18-4AB9-A4CE-E81F3F4DE51B}" type="slidenum">
              <a:rPr lang="zh-TW" altLang="en-US"/>
              <a:pPr eaLnBrk="1" hangingPunct="1"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8414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83CE2B-79DE-4DFA-9185-9284A87E52EA}" type="slidenum">
              <a:rPr lang="zh-TW" altLang="en-US"/>
              <a:pPr eaLnBrk="1" hangingPunct="1"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180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09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EF73E2-EC49-47A7-B3C5-7CA5C5E99073}" type="slidenum">
              <a:rPr lang="zh-TW" altLang="en-US"/>
              <a:pPr eaLnBrk="1" hangingPunct="1"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70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51F705-22F1-494C-9D23-DD5CC8C60164}" type="slidenum">
              <a:rPr lang="zh-TW" altLang="en-US"/>
              <a:pPr eaLnBrk="1" hangingPunct="1"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602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195096-A47C-4BEA-8F74-EFC5CF3BF33E}" type="slidenum">
              <a:rPr lang="zh-TW" altLang="en-US"/>
              <a:pPr eaLnBrk="1" hangingPunct="1"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309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7412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93128D-D611-4680-9ED8-E91C91324CBC}" type="slidenum">
              <a:rPr lang="zh-TW" altLang="en-US"/>
              <a:pPr eaLnBrk="1" hangingPunct="1"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4653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7BCEF4-90FA-4475-A3F9-ED380E738962}" type="slidenum">
              <a:rPr lang="zh-TW" altLang="en-US"/>
              <a:pPr eaLnBrk="1" hangingPunct="1"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177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4C3EF0-7671-447B-A81C-E22C6AF5AD00}" type="slidenum">
              <a:rPr lang="zh-TW" altLang="en-US"/>
              <a:pPr eaLnBrk="1" hangingPunct="1"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799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9BD263-D2CB-4E07-8ACD-60D7BEB95370}" type="slidenum">
              <a:rPr lang="zh-TW" altLang="en-US"/>
              <a:pPr eaLnBrk="1" hangingPunct="1"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855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0F7D09-6603-48F0-B22F-92E6EE9C321D}" type="slidenum">
              <a:rPr lang="zh-TW" altLang="en-US"/>
              <a:pPr eaLnBrk="1" hangingPunct="1"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3867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39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A6DB8C-4013-4913-8E42-D6C29EB4FC15}" type="slidenum">
              <a:rPr lang="zh-TW" altLang="en-US"/>
              <a:pPr eaLnBrk="1" hangingPunct="1"/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8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086C70-D241-4C75-B6A1-3E6F37FB17DC}" type="slidenum">
              <a:rPr lang="zh-TW" altLang="en-US"/>
              <a:pPr eaLnBrk="1" hangingPunct="1"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67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8BB2BB-A05E-4B72-80E2-0E274C962E5A}" type="slidenum">
              <a:rPr lang="zh-TW" altLang="en-US"/>
              <a:pPr eaLnBrk="1" hangingPunct="1"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06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9E395-28C5-43C4-917C-0DFFD4481160}" type="slidenum">
              <a:rPr lang="zh-TW" altLang="en-US"/>
              <a:pPr eaLnBrk="1" hangingPunct="1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13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FC8111-2B1F-49C2-8903-960FF9ACC653}" type="slidenum">
              <a:rPr lang="zh-TW" altLang="en-US"/>
              <a:pPr eaLnBrk="1" hangingPunct="1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46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9CFB20-EB5E-4471-B38C-9FA943D41CF9}" type="slidenum">
              <a:rPr lang="zh-TW" altLang="en-US"/>
              <a:pPr eaLnBrk="1" hangingPunct="1"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390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9FF69E-6F11-4DA0-9D7A-CF6A51D58CB3}" type="slidenum">
              <a:rPr lang="zh-TW" altLang="en-US"/>
              <a:pPr eaLnBrk="1" hangingPunct="1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88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smtClean="0"/>
              <a:t>Week 02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Array is a linear structure.  How to use it to present people in a circle.</a:t>
            </a:r>
          </a:p>
          <a:p>
            <a:r>
              <a:rPr lang="en-US" altLang="zh-TW" dirty="0" smtClean="0"/>
              <a:t>Suppose the variable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is used to point the current person.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People in a circle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05" y="3854559"/>
            <a:ext cx="52622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if (current == n) </a:t>
            </a:r>
            <a:endParaRPr lang="en-US" altLang="zh-TW" sz="2800" kern="1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current 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 1;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</a:rPr>
              <a:t>else </a:t>
            </a:r>
            <a:endParaRPr lang="en-US" altLang="zh-TW" sz="2800" dirty="0" smtClean="0">
              <a:latin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</a:rPr>
              <a:t>   current</a:t>
            </a:r>
            <a:r>
              <a:rPr lang="en-US" altLang="zh-TW" sz="2800" dirty="0">
                <a:latin typeface="Courier New" panose="02070309020205020404" pitchFamily="49" charset="0"/>
              </a:rPr>
              <a:t>++;</a:t>
            </a:r>
            <a:endParaRPr lang="zh-TW" altLang="en-US" sz="2800" dirty="0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098721" y="4986338"/>
            <a:ext cx="3994150" cy="747712"/>
            <a:chOff x="2508" y="3249"/>
            <a:chExt cx="2516" cy="471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2835" y="3249"/>
              <a:ext cx="1859" cy="317"/>
              <a:chOff x="2835" y="3249"/>
              <a:chExt cx="1859" cy="317"/>
            </a:xfrm>
          </p:grpSpPr>
          <p:sp>
            <p:nvSpPr>
              <p:cNvPr id="8" name="Rectangle 36"/>
              <p:cNvSpPr>
                <a:spLocks noChangeArrowheads="1"/>
              </p:cNvSpPr>
              <p:nvPr/>
            </p:nvSpPr>
            <p:spPr bwMode="auto">
              <a:xfrm>
                <a:off x="2835" y="3249"/>
                <a:ext cx="1859" cy="31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788F9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dirty="0">
                    <a:ea typeface="新細明體" panose="02020500000000000000" pitchFamily="18" charset="-120"/>
                  </a:rPr>
                  <a:t>1    2    3    4    5    6    7    8</a:t>
                </a:r>
              </a:p>
            </p:txBody>
          </p:sp>
          <p:sp>
            <p:nvSpPr>
              <p:cNvPr id="9" name="Line 37"/>
              <p:cNvSpPr>
                <a:spLocks noChangeShapeType="1"/>
              </p:cNvSpPr>
              <p:nvPr/>
            </p:nvSpPr>
            <p:spPr bwMode="auto">
              <a:xfrm>
                <a:off x="306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38"/>
              <p:cNvSpPr>
                <a:spLocks noChangeShapeType="1"/>
              </p:cNvSpPr>
              <p:nvPr/>
            </p:nvSpPr>
            <p:spPr bwMode="auto">
              <a:xfrm>
                <a:off x="328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Line 40"/>
              <p:cNvSpPr>
                <a:spLocks noChangeShapeType="1"/>
              </p:cNvSpPr>
              <p:nvPr/>
            </p:nvSpPr>
            <p:spPr bwMode="auto">
              <a:xfrm>
                <a:off x="351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>
                <a:off x="374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>
                <a:off x="4014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43"/>
              <p:cNvSpPr>
                <a:spLocks noChangeShapeType="1"/>
              </p:cNvSpPr>
              <p:nvPr/>
            </p:nvSpPr>
            <p:spPr bwMode="auto">
              <a:xfrm>
                <a:off x="4241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44"/>
              <p:cNvSpPr>
                <a:spLocks noChangeShapeType="1"/>
              </p:cNvSpPr>
              <p:nvPr/>
            </p:nvSpPr>
            <p:spPr bwMode="auto">
              <a:xfrm>
                <a:off x="446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" name="Freeform 46"/>
            <p:cNvSpPr>
              <a:spLocks/>
            </p:cNvSpPr>
            <p:nvPr/>
          </p:nvSpPr>
          <p:spPr bwMode="auto">
            <a:xfrm>
              <a:off x="2508" y="3385"/>
              <a:ext cx="2516" cy="335"/>
            </a:xfrm>
            <a:custGeom>
              <a:avLst/>
              <a:gdLst>
                <a:gd name="T0" fmla="*/ 2186 w 2516"/>
                <a:gd name="T1" fmla="*/ 0 h 335"/>
                <a:gd name="T2" fmla="*/ 2355 w 2516"/>
                <a:gd name="T3" fmla="*/ 218 h 335"/>
                <a:gd name="T4" fmla="*/ 1220 w 2516"/>
                <a:gd name="T5" fmla="*/ 332 h 335"/>
                <a:gd name="T6" fmla="*/ 149 w 2516"/>
                <a:gd name="T7" fmla="*/ 239 h 335"/>
                <a:gd name="T8" fmla="*/ 327 w 2516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6"/>
                <a:gd name="T16" fmla="*/ 0 h 335"/>
                <a:gd name="T17" fmla="*/ 2516 w 2516"/>
                <a:gd name="T18" fmla="*/ 335 h 3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6" h="335">
                  <a:moveTo>
                    <a:pt x="2186" y="0"/>
                  </a:moveTo>
                  <a:cubicBezTo>
                    <a:pt x="2214" y="36"/>
                    <a:pt x="2516" y="163"/>
                    <a:pt x="2355" y="218"/>
                  </a:cubicBezTo>
                  <a:cubicBezTo>
                    <a:pt x="2194" y="273"/>
                    <a:pt x="1588" y="329"/>
                    <a:pt x="1220" y="332"/>
                  </a:cubicBezTo>
                  <a:cubicBezTo>
                    <a:pt x="852" y="335"/>
                    <a:pt x="298" y="294"/>
                    <a:pt x="149" y="239"/>
                  </a:cubicBezTo>
                  <a:cubicBezTo>
                    <a:pt x="0" y="184"/>
                    <a:pt x="290" y="50"/>
                    <a:pt x="32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035007" y="2676526"/>
            <a:ext cx="1728787" cy="1836737"/>
            <a:chOff x="1020" y="2953"/>
            <a:chExt cx="1089" cy="1157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020" y="3067"/>
              <a:ext cx="1089" cy="1043"/>
              <a:chOff x="1020" y="3067"/>
              <a:chExt cx="1089" cy="1043"/>
            </a:xfrm>
          </p:grpSpPr>
          <p:sp>
            <p:nvSpPr>
              <p:cNvPr id="19" name="AutoShape 17"/>
              <p:cNvSpPr>
                <a:spLocks noChangeArrowheads="1"/>
              </p:cNvSpPr>
              <p:nvPr/>
            </p:nvSpPr>
            <p:spPr bwMode="auto">
              <a:xfrm>
                <a:off x="1020" y="3067"/>
                <a:ext cx="1089" cy="1043"/>
              </a:xfrm>
              <a:custGeom>
                <a:avLst/>
                <a:gdLst>
                  <a:gd name="G0" fmla="+- 5613 0 0"/>
                  <a:gd name="G1" fmla="+- 21600 0 5613"/>
                  <a:gd name="G2" fmla="+- 21600 0 561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613" y="10800"/>
                    </a:moveTo>
                    <a:cubicBezTo>
                      <a:pt x="5613" y="13665"/>
                      <a:pt x="7935" y="15987"/>
                      <a:pt x="10800" y="15987"/>
                    </a:cubicBezTo>
                    <a:cubicBezTo>
                      <a:pt x="13665" y="15987"/>
                      <a:pt x="15987" y="13665"/>
                      <a:pt x="15987" y="10800"/>
                    </a:cubicBezTo>
                    <a:cubicBezTo>
                      <a:pt x="15987" y="7935"/>
                      <a:pt x="13665" y="5613"/>
                      <a:pt x="10800" y="5613"/>
                    </a:cubicBezTo>
                    <a:cubicBezTo>
                      <a:pt x="7935" y="5613"/>
                      <a:pt x="5613" y="7935"/>
                      <a:pt x="561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TW" altLang="zh-TW"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565" y="306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565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837" y="356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H="1">
                <a:off x="1020" y="361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V="1">
                <a:off x="1761" y="3219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187" y="3233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771" y="3768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202" y="3748"/>
                <a:ext cx="181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1610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1837" y="3290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1837" y="360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1610" y="383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1292" y="383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1066" y="3612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1066" y="33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1338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1270" y="2953"/>
              <a:ext cx="589" cy="160"/>
            </a:xfrm>
            <a:custGeom>
              <a:avLst/>
              <a:gdLst>
                <a:gd name="T0" fmla="*/ 113 w 589"/>
                <a:gd name="T1" fmla="*/ 160 h 160"/>
                <a:gd name="T2" fmla="*/ 68 w 589"/>
                <a:gd name="T3" fmla="*/ 23 h 160"/>
                <a:gd name="T4" fmla="*/ 521 w 589"/>
                <a:gd name="T5" fmla="*/ 23 h 160"/>
                <a:gd name="T6" fmla="*/ 476 w 589"/>
                <a:gd name="T7" fmla="*/ 16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9"/>
                <a:gd name="T13" fmla="*/ 0 h 160"/>
                <a:gd name="T14" fmla="*/ 589 w 589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9" h="160">
                  <a:moveTo>
                    <a:pt x="113" y="160"/>
                  </a:moveTo>
                  <a:cubicBezTo>
                    <a:pt x="56" y="103"/>
                    <a:pt x="0" y="46"/>
                    <a:pt x="68" y="23"/>
                  </a:cubicBezTo>
                  <a:cubicBezTo>
                    <a:pt x="136" y="0"/>
                    <a:pt x="453" y="0"/>
                    <a:pt x="521" y="23"/>
                  </a:cubicBezTo>
                  <a:cubicBezTo>
                    <a:pt x="589" y="46"/>
                    <a:pt x="532" y="103"/>
                    <a:pt x="476" y="1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3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How to kill the next person?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2718"/>
          </a:xfrm>
        </p:spPr>
        <p:txBody>
          <a:bodyPr/>
          <a:lstStyle/>
          <a:p>
            <a:r>
              <a:rPr lang="en-US" altLang="zh-TW" dirty="0" smtClean="0"/>
              <a:t>Keep </a:t>
            </a:r>
            <a:r>
              <a:rPr lang="en-US" altLang="zh-TW" dirty="0"/>
              <a:t>the ALIVE people in the array and remove the DEAD person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Ex: </a:t>
            </a:r>
            <a:r>
              <a:rPr lang="en-US" altLang="zh-TW" dirty="0"/>
              <a:t>if n = 8, m = 3, after killing the 3</a:t>
            </a:r>
            <a:r>
              <a:rPr lang="en-US" altLang="zh-TW" baseline="30000" dirty="0"/>
              <a:t>rd</a:t>
            </a:r>
            <a:r>
              <a:rPr lang="en-US" altLang="zh-TW" dirty="0"/>
              <a:t> person, </a:t>
            </a:r>
            <a:endParaRPr lang="en-US" altLang="zh-TW" dirty="0" smtClean="0"/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	Or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00101"/>
              </p:ext>
            </p:extLst>
          </p:nvPr>
        </p:nvGraphicFramePr>
        <p:xfrm>
          <a:off x="1550800" y="3291231"/>
          <a:ext cx="579026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3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4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5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6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7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37767"/>
              </p:ext>
            </p:extLst>
          </p:nvPr>
        </p:nvGraphicFramePr>
        <p:xfrm>
          <a:off x="2044962" y="4425891"/>
          <a:ext cx="4894449" cy="543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207"/>
                <a:gridCol w="699207"/>
                <a:gridCol w="699207"/>
                <a:gridCol w="699207"/>
                <a:gridCol w="699207"/>
                <a:gridCol w="699207"/>
                <a:gridCol w="699207"/>
              </a:tblGrid>
              <a:tr h="543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4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5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6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7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2079810" y="3778911"/>
            <a:ext cx="4966447" cy="646980"/>
            <a:chOff x="0" y="0"/>
            <a:chExt cx="2489200" cy="241300"/>
          </a:xfrm>
        </p:grpSpPr>
        <p:cxnSp>
          <p:nvCxnSpPr>
            <p:cNvPr id="35" name="直線單箭頭接點 34"/>
            <p:cNvCxnSpPr/>
            <p:nvPr/>
          </p:nvCxnSpPr>
          <p:spPr>
            <a:xfrm>
              <a:off x="0" y="0"/>
              <a:ext cx="177800" cy="228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393700" y="12700"/>
              <a:ext cx="177800" cy="228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>
              <a:off x="908050" y="254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flipH="1">
              <a:off x="1231900" y="1905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flipH="1">
              <a:off x="1651000" y="254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/>
            <p:nvPr/>
          </p:nvCxnSpPr>
          <p:spPr>
            <a:xfrm flipH="1">
              <a:off x="2006600" y="127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H="1">
              <a:off x="2336800" y="254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3437137" y="6100574"/>
            <a:ext cx="3699497" cy="261937"/>
            <a:chOff x="0" y="0"/>
            <a:chExt cx="1854200" cy="241300"/>
          </a:xfrm>
        </p:grpSpPr>
        <p:sp>
          <p:nvSpPr>
            <p:cNvPr id="46" name="手繪多邊形 45"/>
            <p:cNvSpPr/>
            <p:nvPr/>
          </p:nvSpPr>
          <p:spPr>
            <a:xfrm>
              <a:off x="0" y="12700"/>
              <a:ext cx="34290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368300" y="635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8" name="手繪多邊形 47"/>
            <p:cNvSpPr/>
            <p:nvPr/>
          </p:nvSpPr>
          <p:spPr>
            <a:xfrm>
              <a:off x="736600" y="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1123950" y="1270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0" name="手繪多邊形 49"/>
            <p:cNvSpPr/>
            <p:nvPr/>
          </p:nvSpPr>
          <p:spPr>
            <a:xfrm>
              <a:off x="1504950" y="635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62066"/>
              </p:ext>
            </p:extLst>
          </p:nvPr>
        </p:nvGraphicFramePr>
        <p:xfrm>
          <a:off x="1550800" y="5592857"/>
          <a:ext cx="579026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3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4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5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6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7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944"/>
              </p:ext>
            </p:extLst>
          </p:nvPr>
        </p:nvGraphicFramePr>
        <p:xfrm>
          <a:off x="1550800" y="5565962"/>
          <a:ext cx="579026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</a:tblGrid>
              <a:tr h="43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 smtClean="0">
                          <a:effectLst/>
                        </a:rPr>
                        <a:t>4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TW" sz="32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0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Efficiency of an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43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The efficiency of an algorithm is usually measured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number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assignment, comparison, arithmetic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Operation count need be expressed as a function of problem size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For example, 5n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+2n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+10nlogn            (1)</a:t>
            </a:r>
            <a:endParaRPr lang="en-US" altLang="zh-TW" baseline="-250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Computer scientists are interested in the operation count for large n, determined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order</a:t>
            </a:r>
            <a:r>
              <a:rPr lang="en-US" altLang="zh-TW" dirty="0" smtClean="0">
                <a:ea typeface="新細明體" panose="02020500000000000000" pitchFamily="18" charset="-120"/>
              </a:rPr>
              <a:t> of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dominant term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is the order of the dominant term of (1)</a:t>
            </a:r>
          </a:p>
        </p:txBody>
      </p:sp>
    </p:spTree>
    <p:extLst>
      <p:ext uri="{BB962C8B-B14F-4D97-AF65-F5344CB8AC3E}">
        <p14:creationId xmlns:p14="http://schemas.microsoft.com/office/powerpoint/2010/main" val="2161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(x) = O(g(x)) if and only if there </a:t>
            </a:r>
            <a:r>
              <a:rPr lang="en-US" altLang="zh-TW" dirty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positive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constant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such that for all sufficiently </a:t>
            </a:r>
            <a:r>
              <a:rPr lang="en-US" altLang="zh-TW" dirty="0" smtClean="0"/>
              <a:t>large</a:t>
            </a:r>
            <a:r>
              <a:rPr lang="en-US" altLang="zh-TW" dirty="0"/>
              <a:t> </a:t>
            </a:r>
            <a:r>
              <a:rPr lang="en-US" altLang="zh-TW" i="1" dirty="0"/>
              <a:t>x</a:t>
            </a:r>
            <a:r>
              <a:rPr lang="en-US" altLang="zh-TW" dirty="0"/>
              <a:t>, the absolute value of 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is at most M multiplied by the absolute value of </a:t>
            </a:r>
            <a:r>
              <a:rPr lang="en-US" altLang="zh-TW" i="1" dirty="0"/>
              <a:t>g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). </a:t>
            </a:r>
            <a:endParaRPr lang="en-US" altLang="zh-TW" dirty="0" smtClean="0"/>
          </a:p>
          <a:p>
            <a:r>
              <a:rPr lang="en-US" altLang="zh-TW" dirty="0" smtClean="0"/>
              <a:t>i.e. </a:t>
            </a:r>
          </a:p>
          <a:p>
            <a:r>
              <a:rPr lang="en-US" altLang="zh-TW" dirty="0" smtClean="0"/>
              <a:t>Example: 5n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+20000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= 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Why?</a:t>
            </a:r>
          </a:p>
          <a:p>
            <a:pPr lvl="1"/>
            <a:r>
              <a:rPr lang="en-US" altLang="zh-TW" dirty="0" smtClean="0"/>
              <a:t>But 5n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+2</a:t>
            </a:r>
            <a:r>
              <a:rPr lang="en-US" altLang="zh-TW" baseline="30000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!=</a:t>
            </a:r>
            <a:r>
              <a:rPr lang="en-US" altLang="zh-TW" dirty="0" smtClean="0"/>
              <a:t> 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 smtClean="0"/>
              <a:t>), why?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Big-O Notation</a:t>
            </a:r>
            <a:endParaRPr lang="zh-TW" altLang="en-US" dirty="0"/>
          </a:p>
        </p:txBody>
      </p:sp>
      <p:pic>
        <p:nvPicPr>
          <p:cNvPr id="4098" name="Picture 2" descr="|f(x)| \le \; M |g(x)|\text{ for all }x \ge x_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11" y="3708119"/>
            <a:ext cx="5154707" cy="3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Operation count of the 1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err="1" smtClean="0">
                <a:ea typeface="新細明體" panose="02020500000000000000" pitchFamily="18" charset="-120"/>
              </a:rPr>
              <a:t>alg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TW" b="1" dirty="0"/>
              <a:t>Allocate memory</a:t>
            </a:r>
            <a:r>
              <a:rPr lang="en-US" altLang="zh-TW" dirty="0" smtClean="0"/>
              <a:t>: It only performs once.</a:t>
            </a:r>
            <a:endParaRPr lang="zh-TW" altLang="zh-TW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TW" b="1" dirty="0"/>
              <a:t>Count people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can think this as another problem.  Suppose there are infinity number of people in a list, and you need to kill one person for every m persons until n – 1 people are killed.  In that case, you need to count m*(n–1) people to finish the job.</a:t>
            </a:r>
            <a:endParaRPr lang="zh-TW" altLang="zh-TW" dirty="0"/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Big-O notation O(</a:t>
            </a:r>
            <a:r>
              <a:rPr lang="en-US" altLang="zh-TW" dirty="0" err="1" smtClean="0">
                <a:ea typeface="新細明體" panose="02020500000000000000" pitchFamily="18" charset="-120"/>
              </a:rPr>
              <a:t>mn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If we keep m as a constant, it is O(n).</a:t>
            </a:r>
          </a:p>
        </p:txBody>
      </p:sp>
    </p:spTree>
    <p:extLst>
      <p:ext uri="{BB962C8B-B14F-4D97-AF65-F5344CB8AC3E}">
        <p14:creationId xmlns:p14="http://schemas.microsoft.com/office/powerpoint/2010/main" val="14464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267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After killing the first person, the program moves n-m elements in the array</a:t>
            </a:r>
          </a:p>
          <a:p>
            <a:r>
              <a:rPr lang="en-US" altLang="zh-TW" dirty="0"/>
              <a:t>After killing the </a:t>
            </a:r>
            <a:r>
              <a:rPr lang="en-US" altLang="zh-TW" dirty="0" smtClean="0"/>
              <a:t>second </a:t>
            </a:r>
            <a:r>
              <a:rPr lang="en-US" altLang="zh-TW" dirty="0"/>
              <a:t>person, the program moves </a:t>
            </a:r>
            <a:r>
              <a:rPr lang="en-US" altLang="zh-TW" dirty="0" smtClean="0"/>
              <a:t>n-2m </a:t>
            </a:r>
            <a:r>
              <a:rPr lang="en-US" altLang="zh-TW" dirty="0"/>
              <a:t>elements in the </a:t>
            </a:r>
            <a:r>
              <a:rPr lang="en-US" altLang="zh-TW" dirty="0" smtClean="0"/>
              <a:t>array</a:t>
            </a:r>
          </a:p>
          <a:p>
            <a:pPr lvl="0"/>
            <a:r>
              <a:rPr lang="en-US" altLang="zh-TW" dirty="0"/>
              <a:t>Let’s call the walking of the array from the first element to the last element “a </a:t>
            </a:r>
            <a:r>
              <a:rPr lang="en-US" altLang="zh-TW" b="1" dirty="0"/>
              <a:t>round</a:t>
            </a:r>
            <a:r>
              <a:rPr lang="en-US" altLang="zh-TW" dirty="0"/>
              <a:t>”.  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the first round, the number of movements </a:t>
            </a:r>
            <a:r>
              <a:rPr lang="en-US" altLang="zh-TW" dirty="0" smtClean="0"/>
              <a:t>is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where k is the </a:t>
            </a:r>
            <a:r>
              <a:rPr lang="en-US" altLang="zh-TW" dirty="0"/>
              <a:t>largest integer </a:t>
            </a:r>
            <a:r>
              <a:rPr lang="en-US" altLang="zh-TW" dirty="0" smtClean="0"/>
              <a:t>&lt;= </a:t>
            </a:r>
            <a:r>
              <a:rPr lang="en-US" altLang="zh-TW" dirty="0"/>
              <a:t>n/m</a:t>
            </a:r>
            <a:r>
              <a:rPr lang="en-US" altLang="zh-TW" dirty="0" smtClean="0"/>
              <a:t>. </a:t>
            </a:r>
            <a:endParaRPr lang="zh-TW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Remove DEAD people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9129" y="531191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(n-m)+(n-2m)+…(n-km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Let k=n/m.  The summation equals to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/2m.</a:t>
            </a:r>
          </a:p>
          <a:p>
            <a:r>
              <a:rPr lang="en-US" altLang="zh-TW" dirty="0"/>
              <a:t>In the second round, because the total number of people becomes n-k = n(m-1)/m, </a:t>
            </a:r>
            <a:r>
              <a:rPr lang="en-US" altLang="zh-TW" dirty="0" smtClean="0"/>
              <a:t>the </a:t>
            </a:r>
            <a:r>
              <a:rPr lang="en-US" altLang="zh-TW" dirty="0"/>
              <a:t>number of </a:t>
            </a:r>
            <a:r>
              <a:rPr lang="en-US" altLang="zh-TW" dirty="0" smtClean="0"/>
              <a:t>movements </a:t>
            </a:r>
            <a:r>
              <a:rPr lang="en-US" altLang="zh-TW" dirty="0"/>
              <a:t>is </a:t>
            </a:r>
            <a:r>
              <a:rPr lang="en-US" altLang="zh-TW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(m-1)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/2m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If we let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a=n</a:t>
            </a:r>
            <a:r>
              <a:rPr lang="en-US" altLang="zh-TW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/2m </a:t>
            </a:r>
            <a:r>
              <a:rPr lang="en-US" altLang="zh-TW" dirty="0"/>
              <a:t>and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r=(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m-1)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/m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/>
              <a:t>, the movements in the first round and in the second round are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and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dirty="0"/>
              <a:t> respectively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 general, the number of movements in the </a:t>
            </a:r>
            <a:r>
              <a:rPr lang="en-US" altLang="zh-TW" dirty="0" err="1"/>
              <a:t>ith</a:t>
            </a:r>
            <a:r>
              <a:rPr lang="en-US" altLang="zh-TW" dirty="0"/>
              <a:t> round is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–1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Remove DEAD </a:t>
            </a:r>
            <a:r>
              <a:rPr lang="en-US" altLang="zh-TW" dirty="0" smtClean="0"/>
              <a:t>people--</a:t>
            </a:r>
            <a:r>
              <a:rPr lang="en-US" altLang="zh-TW" dirty="0" err="1" smtClean="0"/>
              <a:t>cont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0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summation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+ ar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zh-TW" dirty="0" smtClean="0"/>
              <a:t> is roughly equal to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/(1–r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n</a:t>
            </a:r>
            <a:r>
              <a:rPr lang="en-US" altLang="zh-TW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 the Big-O notation, it equals to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 smtClean="0"/>
              <a:t>Can you get an estimation of the time complexity without carefully analysis?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Remove DEAD </a:t>
            </a:r>
            <a:r>
              <a:rPr lang="en-US" altLang="zh-TW" dirty="0" smtClean="0"/>
              <a:t>people--</a:t>
            </a:r>
            <a:r>
              <a:rPr lang="en-US" altLang="zh-TW" dirty="0" err="1" smtClean="0"/>
              <a:t>cont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time complexity of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algorithm is the summation of all three steps</a:t>
            </a:r>
          </a:p>
          <a:p>
            <a:pPr lvl="1"/>
            <a:r>
              <a:rPr lang="en-US" altLang="zh-TW" dirty="0" smtClean="0"/>
              <a:t>Memory allocation: O(1) </a:t>
            </a:r>
          </a:p>
          <a:p>
            <a:pPr lvl="1"/>
            <a:r>
              <a:rPr lang="en-US" altLang="zh-TW" dirty="0" smtClean="0"/>
              <a:t>Count people: O(n) </a:t>
            </a:r>
          </a:p>
          <a:p>
            <a:pPr lvl="1"/>
            <a:r>
              <a:rPr lang="en-US" altLang="zh-TW" dirty="0" smtClean="0"/>
              <a:t>Remove people: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The summation O(1) + O(n) + </a:t>
            </a:r>
            <a:r>
              <a:rPr lang="en-US" altLang="zh-TW" dirty="0"/>
              <a:t> O(n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  equals to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  Why?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5506" y="274638"/>
            <a:ext cx="9018494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Time complexity of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0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Josephus problem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u="sng" dirty="0" smtClean="0"/>
              <a:t>Flavius Josephus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</a:t>
            </a:r>
            <a:r>
              <a:rPr lang="en-US" altLang="en-US" sz="2800" dirty="0" smtClean="0"/>
              <a:t> a Jewish historian living in the 1st century.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en-US" sz="2800" dirty="0" smtClean="0"/>
              <a:t>According to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his</a:t>
            </a:r>
            <a:r>
              <a:rPr lang="en-US" altLang="en-US" sz="2800" dirty="0" smtClean="0"/>
              <a:t> account, he and his </a:t>
            </a:r>
            <a:r>
              <a:rPr lang="en-US" altLang="en-US" sz="2800" dirty="0" smtClean="0">
                <a:solidFill>
                  <a:srgbClr val="FF0000"/>
                </a:solidFill>
              </a:rPr>
              <a:t>40 </a:t>
            </a:r>
            <a:r>
              <a:rPr lang="en-US" altLang="en-US" sz="2800" dirty="0" smtClean="0"/>
              <a:t>comrade soldiers were trapped in a cave, surrounded by Romans. They chose suicide over capture and decided that they would form </a:t>
            </a:r>
            <a:r>
              <a:rPr lang="en-US" altLang="en-US" sz="2800" dirty="0" smtClean="0">
                <a:solidFill>
                  <a:srgbClr val="FF0000"/>
                </a:solidFill>
              </a:rPr>
              <a:t>a circle </a:t>
            </a:r>
            <a:r>
              <a:rPr lang="en-US" altLang="en-US" sz="2800" dirty="0" smtClean="0"/>
              <a:t>and start killing themselves using </a:t>
            </a:r>
            <a:r>
              <a:rPr lang="en-US" altLang="en-US" sz="2800" dirty="0" smtClean="0">
                <a:solidFill>
                  <a:srgbClr val="FF0000"/>
                </a:solidFill>
              </a:rPr>
              <a:t>a step of three</a:t>
            </a:r>
            <a:r>
              <a:rPr lang="en-US" altLang="en-US" sz="2800" dirty="0" smtClean="0"/>
              <a:t>. As Josephus did not want to die, he was able to find the safe place, and stayed alive with his comrade, later joining the Romans who captured them. </a:t>
            </a:r>
            <a:endParaRPr lang="en-US" altLang="zh-TW" sz="28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big-O notation, we can only keep the  function that grows fastest with 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Trend of some functions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38549"/>
              </p:ext>
            </p:extLst>
          </p:nvPr>
        </p:nvGraphicFramePr>
        <p:xfrm>
          <a:off x="546846" y="2834032"/>
          <a:ext cx="8210031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206"/>
                <a:gridCol w="1018442"/>
                <a:gridCol w="1160845"/>
                <a:gridCol w="1160845"/>
                <a:gridCol w="1165792"/>
                <a:gridCol w="1163813"/>
                <a:gridCol w="1233088"/>
              </a:tblGrid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log(n)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log n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</a:t>
                      </a:r>
                      <a:r>
                        <a:rPr lang="en-US" sz="2800" kern="100" baseline="30000">
                          <a:effectLst/>
                        </a:rPr>
                        <a:t>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r>
                        <a:rPr lang="en-US" sz="2800" kern="100" baseline="30000">
                          <a:effectLst/>
                        </a:rPr>
                        <a:t>n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n!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= 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= 10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1024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~10</a:t>
                      </a:r>
                      <a:r>
                        <a:rPr lang="en-US" sz="2800" kern="100" baseline="30000" dirty="0" smtClean="0">
                          <a:effectLst/>
                        </a:rPr>
                        <a:t>6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= 100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~10</a:t>
                      </a:r>
                      <a:r>
                        <a:rPr lang="en-US" sz="2800" kern="100" baseline="30000" dirty="0">
                          <a:effectLst/>
                        </a:rPr>
                        <a:t>30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~10</a:t>
                      </a:r>
                      <a:r>
                        <a:rPr lang="en-US" sz="2800" kern="100" baseline="30000" dirty="0" smtClean="0">
                          <a:effectLst/>
                        </a:rPr>
                        <a:t>157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second algorithm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0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92278"/>
          </a:xfrm>
        </p:spPr>
        <p:txBody>
          <a:bodyPr/>
          <a:lstStyle/>
          <a:p>
            <a:r>
              <a:rPr lang="en-US" altLang="zh-TW" dirty="0" smtClean="0"/>
              <a:t>We do not need to actually “remove” the dead ones, but just mark them dead.</a:t>
            </a:r>
          </a:p>
          <a:p>
            <a:r>
              <a:rPr lang="en-US" altLang="zh-TW" dirty="0" smtClean="0"/>
              <a:t>In the implementation, you can use an array to represent the </a:t>
            </a:r>
            <a:r>
              <a:rPr lang="en-US" altLang="zh-TW" dirty="0" smtClean="0">
                <a:solidFill>
                  <a:srgbClr val="FF0000"/>
                </a:solidFill>
              </a:rPr>
              <a:t>status</a:t>
            </a:r>
            <a:r>
              <a:rPr lang="en-US" altLang="zh-TW" dirty="0" smtClean="0"/>
              <a:t> of a person.</a:t>
            </a:r>
          </a:p>
          <a:p>
            <a:r>
              <a:rPr lang="en-US" altLang="zh-TW" dirty="0" smtClean="0"/>
              <a:t>Ex: n=8, m=2.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4400" dirty="0" smtClean="0">
                <a:ea typeface="新細明體" panose="02020500000000000000" pitchFamily="18" charset="-120"/>
              </a:rPr>
              <a:t>Mark the “dead” one </a:t>
            </a:r>
            <a:endParaRPr lang="zh-TW" altLang="en-US" sz="4400" dirty="0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056262" y="4713710"/>
            <a:ext cx="5679022" cy="754762"/>
            <a:chOff x="2835" y="3249"/>
            <a:chExt cx="1859" cy="317"/>
          </a:xfrm>
        </p:grpSpPr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835" y="3249"/>
              <a:ext cx="1859" cy="3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3200" dirty="0">
                  <a:ea typeface="新細明體" panose="02020500000000000000" pitchFamily="18" charset="-120"/>
                </a:rPr>
                <a:t>1    2    3    4    5    6    7    8</a:t>
              </a:r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3062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3288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3515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3742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4014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4241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4468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</p:grpSp>
      <p:sp>
        <p:nvSpPr>
          <p:cNvPr id="15" name="禁止標誌 14"/>
          <p:cNvSpPr/>
          <p:nvPr/>
        </p:nvSpPr>
        <p:spPr>
          <a:xfrm>
            <a:off x="1787673" y="4799434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禁止標誌 15"/>
          <p:cNvSpPr/>
          <p:nvPr/>
        </p:nvSpPr>
        <p:spPr>
          <a:xfrm>
            <a:off x="3219078" y="4799433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禁止標誌 16"/>
          <p:cNvSpPr/>
          <p:nvPr/>
        </p:nvSpPr>
        <p:spPr>
          <a:xfrm>
            <a:off x="4681182" y="4799432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禁止標誌 17"/>
          <p:cNvSpPr/>
          <p:nvPr/>
        </p:nvSpPr>
        <p:spPr>
          <a:xfrm>
            <a:off x="6057578" y="4767495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禁止標誌 18"/>
          <p:cNvSpPr/>
          <p:nvPr/>
        </p:nvSpPr>
        <p:spPr>
          <a:xfrm>
            <a:off x="2562202" y="4785423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禁止標誌 19"/>
          <p:cNvSpPr/>
          <p:nvPr/>
        </p:nvSpPr>
        <p:spPr>
          <a:xfrm>
            <a:off x="5363831" y="4793263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禁止標誌 20"/>
          <p:cNvSpPr/>
          <p:nvPr/>
        </p:nvSpPr>
        <p:spPr>
          <a:xfrm>
            <a:off x="3944689" y="4763927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直線圖說文字 1 21"/>
          <p:cNvSpPr/>
          <p:nvPr/>
        </p:nvSpPr>
        <p:spPr>
          <a:xfrm>
            <a:off x="903004" y="6034557"/>
            <a:ext cx="1230596" cy="627529"/>
          </a:xfrm>
          <a:prstGeom prst="borderCallout1">
            <a:avLst>
              <a:gd name="adj1" fmla="val -4107"/>
              <a:gd name="adj2" fmla="val 46934"/>
              <a:gd name="adj3" fmla="val -84643"/>
              <a:gd name="adj4" fmla="val 4825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Current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8247 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051 L 0.16077 -4.44444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7 -4.44444E-6 L 0.23924 -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4 -4.44444E-6 L 0.31181 -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4.44444E-6 L 0.39618 -4.44444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4.44444E-6 L 0.47066 -0.0053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66 -0.00532 L 0.54323 -0.0078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06 -0.00787 L 0.39584 0.01991 C 0.36528 0.02639 0.31927 0.03056 0.27084 0.03056 C 0.2165 0.03056 0.17275 0.02639 0.14219 0.01991 L -0.00382 -0.00787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8247 0.005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051 L 0.16077 -4.44444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7 -4.44444E-6 L 0.23924 -4.44444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4 -4.44444E-6 L 0.31181 -4.44444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4.44444E-6 L 0.39618 -4.44444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4.44444E-6 L 0.47066 -0.0053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66 -0.00532 L 0.54323 -0.0078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23 -0.00787 L 0.39271 0.0257 C 0.36111 0.0338 0.31441 0.03797 0.26511 0.03797 C 0.20955 0.03797 0.16459 0.0338 0.13351 0.0257 L -0.01562 -0.00787 " pathEditMode="relative" rAng="0" ptsTypes="AAAAA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1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8247 0.0051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051 L 0.16077 -4.44444E-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7 -4.44444E-6 L 0.23924 -4.44444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4 -4.44444E-6 L 0.31181 -4.44444E-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2" grpId="14" animBg="1"/>
      <p:bldP spid="22" grpId="15" animBg="1"/>
      <p:bldP spid="22" grpId="16" animBg="1"/>
      <p:bldP spid="22" grpId="17" animBg="1"/>
      <p:bldP spid="22" grpId="18" animBg="1"/>
      <p:bldP spid="22" grpId="19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2671"/>
          </a:xfrm>
        </p:spPr>
        <p:txBody>
          <a:bodyPr>
            <a:normAutofit/>
          </a:bodyPr>
          <a:lstStyle/>
          <a:p>
            <a:r>
              <a:rPr lang="en-US" altLang="zh-TW" dirty="0"/>
              <a:t>In the first round, the program can take one step to find the next ALIVE person.  </a:t>
            </a:r>
            <a:endParaRPr lang="en-US" altLang="zh-TW" dirty="0" smtClean="0"/>
          </a:p>
          <a:p>
            <a:r>
              <a:rPr lang="en-US" altLang="zh-TW" dirty="0" smtClean="0"/>
              <a:t>After </a:t>
            </a:r>
            <a:r>
              <a:rPr lang="en-US" altLang="zh-TW" dirty="0"/>
              <a:t>the first round, there are roughly n/m people are marked DEAD.  </a:t>
            </a:r>
            <a:r>
              <a:rPr lang="en-US" altLang="zh-TW" dirty="0" smtClean="0"/>
              <a:t>So </a:t>
            </a:r>
            <a:r>
              <a:rPr lang="en-US" altLang="zh-TW" dirty="0"/>
              <a:t>in the second round, we need to skip those </a:t>
            </a:r>
            <a:r>
              <a:rPr lang="en-US" altLang="zh-TW" dirty="0" smtClean="0"/>
              <a:t>DEAD people.</a:t>
            </a:r>
          </a:p>
          <a:p>
            <a:r>
              <a:rPr lang="en-US" altLang="zh-TW" dirty="0"/>
              <a:t>In the second round, the number of DEAD people becomes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n/m + (n-n/m)/m = 2n/m -n/m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/>
              <a:t> roughly.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3435" y="274638"/>
            <a:ext cx="8875059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Time complexity of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8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2671"/>
          </a:xfrm>
        </p:spPr>
        <p:txBody>
          <a:bodyPr>
            <a:normAutofit/>
          </a:bodyPr>
          <a:lstStyle/>
          <a:p>
            <a:r>
              <a:rPr lang="en-US" altLang="zh-TW" dirty="0"/>
              <a:t>Let </a:t>
            </a:r>
            <a:r>
              <a:rPr lang="en-US" altLang="zh-TW" dirty="0" smtClean="0"/>
              <a:t>a=n/m </a:t>
            </a:r>
            <a:r>
              <a:rPr lang="en-US" altLang="zh-TW" dirty="0"/>
              <a:t>and </a:t>
            </a:r>
            <a:r>
              <a:rPr lang="en-US" altLang="zh-TW" dirty="0" smtClean="0"/>
              <a:t>r=(</a:t>
            </a:r>
            <a:r>
              <a:rPr lang="en-US" altLang="zh-TW" dirty="0"/>
              <a:t>m – 1)/m.   </a:t>
            </a:r>
            <a:r>
              <a:rPr lang="en-US" altLang="zh-TW" dirty="0" smtClean="0"/>
              <a:t>The </a:t>
            </a:r>
            <a:r>
              <a:rPr lang="en-US" altLang="zh-TW" dirty="0"/>
              <a:t>number of dead people increased </a:t>
            </a:r>
            <a:r>
              <a:rPr lang="en-US" altLang="zh-TW" dirty="0" smtClean="0"/>
              <a:t>are </a:t>
            </a:r>
            <a:r>
              <a:rPr lang="en-US" altLang="zh-TW" dirty="0"/>
              <a:t>a, </a:t>
            </a:r>
            <a:r>
              <a:rPr lang="en-US" altLang="zh-TW" dirty="0" err="1"/>
              <a:t>ar</a:t>
            </a:r>
            <a:r>
              <a:rPr lang="en-US" altLang="zh-TW" dirty="0"/>
              <a:t>, ar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,…  </a:t>
            </a:r>
          </a:p>
          <a:p>
            <a:r>
              <a:rPr lang="en-US" altLang="zh-TW" dirty="0" smtClean="0"/>
              <a:t>How </a:t>
            </a:r>
            <a:r>
              <a:rPr lang="en-US" altLang="zh-TW" dirty="0"/>
              <a:t>many rounds </a:t>
            </a:r>
            <a:r>
              <a:rPr lang="en-US" altLang="zh-TW" dirty="0" smtClean="0"/>
              <a:t>to </a:t>
            </a:r>
            <a:r>
              <a:rPr lang="en-US" altLang="zh-TW" dirty="0"/>
              <a:t>kill n – 1 people? 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Suppose </a:t>
            </a:r>
            <a:r>
              <a:rPr lang="en-US" altLang="zh-TW" dirty="0"/>
              <a:t>it needs k rounds.  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The solution is k = log</a:t>
            </a:r>
            <a:r>
              <a:rPr lang="en-US" altLang="zh-TW" baseline="-25000" dirty="0"/>
              <a:t>1/r</a:t>
            </a:r>
            <a:r>
              <a:rPr lang="en-US" altLang="zh-TW" dirty="0"/>
              <a:t>(n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 smtClean="0"/>
              <a:t>For m=2, 1/r = 2.  k = 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(n).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 smtClean="0"/>
              <a:t>The time complexity of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 is O(</a:t>
            </a:r>
            <a:r>
              <a:rPr lang="en-US" altLang="zh-TW" dirty="0" err="1" smtClean="0"/>
              <a:t>nlog</a:t>
            </a:r>
            <a:r>
              <a:rPr lang="en-US" altLang="zh-TW" dirty="0" smtClean="0"/>
              <a:t>(n))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15153" y="274638"/>
            <a:ext cx="8713694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Time complexity of the 2</a:t>
            </a:r>
            <a:r>
              <a:rPr lang="en-US" altLang="zh-TW" baseline="30000" dirty="0"/>
              <a:t>nd</a:t>
            </a:r>
            <a:r>
              <a:rPr lang="en-US" altLang="zh-TW" dirty="0"/>
              <a:t>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0265" y="3729925"/>
            <a:ext cx="6077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a +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 … + ar</a:t>
            </a:r>
            <a:r>
              <a:rPr lang="en-US" altLang="zh-TW" sz="2800" kern="100" baseline="30000" dirty="0">
                <a:latin typeface="Courier New" panose="02070309020205020404" pitchFamily="49" charset="0"/>
                <a:cs typeface="Times New Roman" panose="02020603050405020304" pitchFamily="18" charset="0"/>
              </a:rPr>
              <a:t>k – 1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= n – 1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third Algorithm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key steps: (1) find the next and (2) kill the next</a:t>
            </a:r>
          </a:p>
          <a:p>
            <a:r>
              <a:rPr lang="en-US" altLang="zh-TW" dirty="0" smtClean="0"/>
              <a:t>If we can make each step O(1) time, we can make the overall time O(n)</a:t>
            </a:r>
          </a:p>
          <a:p>
            <a:r>
              <a:rPr lang="en-US" altLang="zh-TW" dirty="0" smtClean="0"/>
              <a:t>Using array cannot achieve both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We need a new data structure 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Circular linked list (</a:t>
            </a:r>
            <a:r>
              <a:rPr lang="en-US" altLang="zh-TW" dirty="0" err="1" smtClean="0">
                <a:sym typeface="Wingdings" panose="05000000000000000000" pitchFamily="2" charset="2"/>
              </a:rPr>
              <a:t>struct</a:t>
            </a:r>
            <a:r>
              <a:rPr lang="en-US" altLang="zh-TW" dirty="0" smtClean="0">
                <a:sym typeface="Wingdings" panose="05000000000000000000" pitchFamily="2" charset="2"/>
              </a:rPr>
              <a:t> + pointer)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make it run faster?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structure of a node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Operations:</a:t>
            </a:r>
          </a:p>
          <a:p>
            <a:pPr lvl="1"/>
            <a:r>
              <a:rPr lang="en-US" altLang="zh-TW" dirty="0" smtClean="0"/>
              <a:t>Initialization, add a node, </a:t>
            </a:r>
            <a:br>
              <a:rPr lang="en-US" altLang="zh-TW" dirty="0" smtClean="0"/>
            </a:br>
            <a:r>
              <a:rPr lang="en-US" altLang="zh-TW" dirty="0" smtClean="0"/>
              <a:t>delete a node, check the number of nodes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linked list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716621"/>
              </p:ext>
            </p:extLst>
          </p:nvPr>
        </p:nvGraphicFramePr>
        <p:xfrm>
          <a:off x="5441577" y="1417638"/>
          <a:ext cx="3801035" cy="33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34952"/>
            <a:ext cx="49103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int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*next;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 Node;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*head;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(Node*)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head-&gt;id = 1;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Head-&gt;next = head;</a:t>
            </a:r>
          </a:p>
          <a:p>
            <a:pPr marL="0" indent="0">
              <a:buNone/>
            </a:pP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*CP = head;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Initialization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590543" y="4285360"/>
            <a:ext cx="1183342" cy="112955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6" name="圓形箭號 5"/>
          <p:cNvSpPr/>
          <p:nvPr/>
        </p:nvSpPr>
        <p:spPr>
          <a:xfrm rot="5224129">
            <a:off x="6299279" y="4137441"/>
            <a:ext cx="717176" cy="1425389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067770" y="3603812"/>
            <a:ext cx="239950" cy="6815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01652" y="3409249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head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68976" y="4588525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next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99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6196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 insert a node after the node pointed by CP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3352" y="4957796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156034" y="5388102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81418" y="4966760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424100" y="5397066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17794" y="497572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784200" y="5388102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63612" y="5108562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873209" y="4295787"/>
            <a:ext cx="1229749" cy="620454"/>
            <a:chOff x="2286367" y="5798096"/>
            <a:chExt cx="1229749" cy="620454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994576" y="6085401"/>
              <a:ext cx="521540" cy="33314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286367" y="5798096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31902" y="3522835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114608" y="3944176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rot="16200000" flipH="1">
            <a:off x="6208319" y="3939815"/>
            <a:ext cx="1031548" cy="967963"/>
          </a:xfrm>
          <a:prstGeom prst="bentConnector3">
            <a:avLst>
              <a:gd name="adj1" fmla="val 3071"/>
            </a:avLst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endCxn id="15" idx="1"/>
          </p:cNvCxnSpPr>
          <p:nvPr/>
        </p:nvCxnSpPr>
        <p:spPr>
          <a:xfrm rot="5400000" flipH="1" flipV="1">
            <a:off x="4626050" y="4482250"/>
            <a:ext cx="1425996" cy="385708"/>
          </a:xfrm>
          <a:prstGeom prst="bentConnector2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6096679" y="2733292"/>
            <a:ext cx="985892" cy="789543"/>
            <a:chOff x="1148172" y="6167202"/>
            <a:chExt cx="985892" cy="789543"/>
          </a:xfrm>
        </p:grpSpPr>
        <p:cxnSp>
          <p:nvCxnSpPr>
            <p:cNvPr id="23" name="直線單箭頭接點 22"/>
            <p:cNvCxnSpPr>
              <a:stCxn id="24" idx="1"/>
              <a:endCxn id="15" idx="0"/>
            </p:cNvCxnSpPr>
            <p:nvPr/>
          </p:nvCxnSpPr>
          <p:spPr>
            <a:xfrm flipH="1">
              <a:off x="1148172" y="6459590"/>
              <a:ext cx="589630" cy="497155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737802" y="616720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肘形接點 18"/>
          <p:cNvCxnSpPr>
            <a:stCxn id="8" idx="2"/>
            <a:endCxn id="4" idx="2"/>
          </p:cNvCxnSpPr>
          <p:nvPr/>
        </p:nvCxnSpPr>
        <p:spPr>
          <a:xfrm rot="5400000" flipH="1">
            <a:off x="4971386" y="3743080"/>
            <a:ext cx="17928" cy="4204442"/>
          </a:xfrm>
          <a:prstGeom prst="bentConnector3">
            <a:avLst>
              <a:gd name="adj1" fmla="val -247519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find the safe place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7164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5176838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5608638" y="16383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6021388" y="17922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6426200" y="19891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804025" y="2214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7145338" y="24923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7453313" y="28003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596188" y="32131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740650" y="36258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10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7759700" y="40671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11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7667625" y="44910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12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7451725" y="48688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13</a:t>
            </a: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7164388" y="5191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14</a:t>
            </a:r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804025" y="5445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15</a:t>
            </a:r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6426200" y="56610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16</a:t>
            </a:r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011863" y="58054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17</a:t>
            </a:r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>
            <a:off x="5580063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18</a:t>
            </a:r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5148263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19</a:t>
            </a:r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47164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20</a:t>
            </a: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42846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21</a:t>
            </a:r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38528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22</a:t>
            </a:r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3419475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23</a:t>
            </a:r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2987675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24</a:t>
            </a: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2565400" y="5734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25</a:t>
            </a:r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>
            <a:off x="2195513" y="551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26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1836738" y="52578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27</a:t>
            </a:r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1476375" y="50133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28</a:t>
            </a:r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>
            <a:off x="1270000" y="46339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29</a:t>
            </a:r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30</a:t>
            </a:r>
          </a:p>
        </p:txBody>
      </p:sp>
      <p:sp>
        <p:nvSpPr>
          <p:cNvPr id="7201" name="Oval 35"/>
          <p:cNvSpPr>
            <a:spLocks noChangeArrowheads="1"/>
          </p:cNvSpPr>
          <p:nvPr/>
        </p:nvSpPr>
        <p:spPr bwMode="auto">
          <a:xfrm>
            <a:off x="981075" y="37988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31</a:t>
            </a:r>
          </a:p>
        </p:txBody>
      </p:sp>
      <p:sp>
        <p:nvSpPr>
          <p:cNvPr id="4132" name="Oval 36"/>
          <p:cNvSpPr>
            <a:spLocks noChangeArrowheads="1"/>
          </p:cNvSpPr>
          <p:nvPr/>
        </p:nvSpPr>
        <p:spPr bwMode="auto">
          <a:xfrm>
            <a:off x="1042988" y="3357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32</a:t>
            </a:r>
          </a:p>
        </p:txBody>
      </p:sp>
      <p:sp>
        <p:nvSpPr>
          <p:cNvPr id="4133" name="Oval 37"/>
          <p:cNvSpPr>
            <a:spLocks noChangeArrowheads="1"/>
          </p:cNvSpPr>
          <p:nvPr/>
        </p:nvSpPr>
        <p:spPr bwMode="auto">
          <a:xfrm>
            <a:off x="1258888" y="297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33</a:t>
            </a:r>
          </a:p>
        </p:txBody>
      </p:sp>
      <p:sp>
        <p:nvSpPr>
          <p:cNvPr id="4134" name="Oval 38"/>
          <p:cNvSpPr>
            <a:spLocks noChangeArrowheads="1"/>
          </p:cNvSpPr>
          <p:nvPr/>
        </p:nvSpPr>
        <p:spPr bwMode="auto">
          <a:xfrm>
            <a:off x="1547813" y="26368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34</a:t>
            </a:r>
          </a:p>
        </p:txBody>
      </p:sp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1835150" y="2305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35</a:t>
            </a:r>
          </a:p>
        </p:txBody>
      </p:sp>
      <p:sp>
        <p:nvSpPr>
          <p:cNvPr id="4136" name="Oval 40"/>
          <p:cNvSpPr>
            <a:spLocks noChangeArrowheads="1"/>
          </p:cNvSpPr>
          <p:nvPr/>
        </p:nvSpPr>
        <p:spPr bwMode="auto">
          <a:xfrm>
            <a:off x="2195513" y="20605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36</a:t>
            </a:r>
          </a:p>
        </p:txBody>
      </p:sp>
      <p:sp>
        <p:nvSpPr>
          <p:cNvPr id="4137" name="Oval 41"/>
          <p:cNvSpPr>
            <a:spLocks noChangeArrowheads="1"/>
          </p:cNvSpPr>
          <p:nvPr/>
        </p:nvSpPr>
        <p:spPr bwMode="auto">
          <a:xfrm>
            <a:off x="2574925" y="18446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37</a:t>
            </a:r>
          </a:p>
        </p:txBody>
      </p:sp>
      <p:sp>
        <p:nvSpPr>
          <p:cNvPr id="4138" name="Oval 42"/>
          <p:cNvSpPr>
            <a:spLocks noChangeArrowheads="1"/>
          </p:cNvSpPr>
          <p:nvPr/>
        </p:nvSpPr>
        <p:spPr bwMode="auto">
          <a:xfrm>
            <a:off x="2987675" y="17002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38</a:t>
            </a:r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>
            <a:off x="3419475" y="16287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39</a:t>
            </a:r>
          </a:p>
        </p:txBody>
      </p:sp>
      <p:sp>
        <p:nvSpPr>
          <p:cNvPr id="4140" name="Oval 44"/>
          <p:cNvSpPr>
            <a:spLocks noChangeArrowheads="1"/>
          </p:cNvSpPr>
          <p:nvPr/>
        </p:nvSpPr>
        <p:spPr bwMode="auto">
          <a:xfrm>
            <a:off x="3851275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40</a:t>
            </a:r>
          </a:p>
        </p:txBody>
      </p:sp>
      <p:sp>
        <p:nvSpPr>
          <p:cNvPr id="4141" name="Oval 45"/>
          <p:cNvSpPr>
            <a:spLocks noChangeArrowheads="1"/>
          </p:cNvSpPr>
          <p:nvPr/>
        </p:nvSpPr>
        <p:spPr bwMode="auto">
          <a:xfrm>
            <a:off x="42846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41</a:t>
            </a:r>
          </a:p>
        </p:txBody>
      </p:sp>
      <p:sp>
        <p:nvSpPr>
          <p:cNvPr id="4189" name="AutoShape 93"/>
          <p:cNvSpPr>
            <a:spLocks noChangeArrowheads="1"/>
          </p:cNvSpPr>
          <p:nvPr/>
        </p:nvSpPr>
        <p:spPr bwMode="auto">
          <a:xfrm>
            <a:off x="2195513" y="3500438"/>
            <a:ext cx="1590675" cy="431800"/>
          </a:xfrm>
          <a:prstGeom prst="wedgeRoundRectCallout">
            <a:avLst>
              <a:gd name="adj1" fmla="val -107648"/>
              <a:gd name="adj2" fmla="val 67278"/>
              <a:gd name="adj3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Safe place</a:t>
            </a:r>
          </a:p>
        </p:txBody>
      </p:sp>
      <p:sp>
        <p:nvSpPr>
          <p:cNvPr id="4192" name="Rectangle 96"/>
          <p:cNvSpPr>
            <a:spLocks noChangeArrowheads="1"/>
          </p:cNvSpPr>
          <p:nvPr/>
        </p:nvSpPr>
        <p:spPr bwMode="auto">
          <a:xfrm>
            <a:off x="2987675" y="4221163"/>
            <a:ext cx="3084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Can you find the safe place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FASTER</a:t>
            </a: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?</a:t>
            </a:r>
          </a:p>
        </p:txBody>
      </p:sp>
      <p:pic>
        <p:nvPicPr>
          <p:cNvPr id="7218" name="Picture 50" descr="MCj034374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473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10226 -0.010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00973 L 0.21024 0.063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4 0.06389 L 0.28906 0.2108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06 0.21088 L 0.30486 0.378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86 0.37894 L 0.23402 0.5467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2 0.54676 L 0.09218 0.6097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8 0.60972 L -0.06528 0.6097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19914 0.599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14 0.5993 L -0.33299 0.5152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99 0.51528 L -0.41163 0.3472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163 0.34722 L -0.39583 0.14792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01 0.14791 L -0.29375 0.0217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7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75 0.02176 L -0.1441 -0.02014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5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-0.02014 L -0.00226 0.00069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069 L 0.18438 0.04351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38 0.04352 L 0.31042 0.27453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1 0.27454 L 0.26545 0.51528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02916 0.62014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5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0.62014 L -0.1441 0.62014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0.62014 L -0.36459 0.4838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58 0.4838 L -0.41979 0.23195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9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8 0.23194 L -0.23073 0.03218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73 0.03218 L -0.04948 -0.00972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5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8 -0.00972 L -0.04098 -0.01458 L 0.08177 -0.03472 L 0.16475 -0.00347 L 0.27222 0.11111 " pathEditMode="relative" ptsTypes="AAAAA">
                                      <p:cBhvr>
                                        <p:cTn id="19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22 0.11111 L 0.29687 0.4838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16406 0.60949 L -0.01806 0.6412 " pathEditMode="relative" rAng="0" ptsTypes="AAA">
                                      <p:cBhvr>
                                        <p:cTn id="20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9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6 0.64121 L -0.17101 0.62246 L -0.29931 0.54445 " pathEditMode="relative" ptsTypes="AAA">
                                      <p:cBhvr>
                                        <p:cTn id="2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7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14 0.54421 L -0.39254 0.44097 L -0.42188 0.29514 L -0.35296 0.13796 " pathEditMode="relative" rAng="0" ptsTypes="AAAA">
                                      <p:cBhvr>
                                        <p:cTn id="2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5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95 0.13796 L -0.29167 0.06505 L -0.19931 -0.00648 L -0.09636 -0.01921 " pathEditMode="relative" ptsTypes="AAAA">
                                      <p:cBhvr>
                                        <p:cTn id="2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3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36 -0.01922 L 0.05086 -0.01412 L 0.15937 0.00463 L 0.28298 0.17315 " pathEditMode="relative" ptsTypes="AAAA">
                                      <p:cBhvr>
                                        <p:cTn id="2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07 0.1706 L 0.31822 0.35556 L 0.21197 0.59583 L 0.13941 0.60718 " pathEditMode="relative" rAng="0" ptsTypes="AAAA">
                                      <p:cBhvr>
                                        <p:cTn id="2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9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0.60718 L -0.08594 0.63727 L -0.26233 0.58194 L -0.39532 0.41458 " pathEditMode="relative" ptsTypes="AAAA">
                                      <p:cBhvr>
                                        <p:cTn id="2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2 0.41459 L -0.43577 0.26875 L -0.33681 0.04861 L -0.18681 0.00209 " pathEditMode="relative" ptsTypes="AAAA">
                                      <p:cBhvr>
                                        <p:cTn id="2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5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1 0.00209 L 0.05381 -0.00926 L 0.14808 0.02848 L 0.31232 0.33287 " pathEditMode="relative" ptsTypes="AAAA">
                                      <p:cBhvr>
                                        <p:cTn id="2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32 0.33287 L 0.18211 0.58819 L -0.09723 0.63101 L -0.24063 0.59074 " pathEditMode="relative" ptsTypes="AAAA">
                                      <p:cBhvr>
                                        <p:cTn id="2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1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63 0.59074 L -0.44167 0.28403 L -0.32553 0.0713 L 0.06024 -0.02546 " pathEditMode="relative" ptsTypes="AAAA">
                                      <p:cBhvr>
                                        <p:cTn id="2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4 -0.02546 L 0.16024 0.00232 L 0.21597 0.57593 L -0.09063 0.63866 " pathEditMode="relative" ptsTypes="AAAA">
                                      <p:cBhvr>
                                        <p:cTn id="2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38612 0.25648 L -0.2823 0.0412 L 0.1375 0.01204 " pathEditMode="relative" rAng="0" ptsTypes="AAAA">
                                      <p:cBhvr>
                                        <p:cTn id="3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2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1 0.01088 L 0.19618 0.5831 L -0.43125 0.29005 L -0.32848 0.08009 " pathEditMode="relative" ptsTypes="AAAA">
                                      <p:cBhvr>
                                        <p:cTn id="310" dur="1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3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48 0.0801 L 0.19982 0.5831 L -0.42275 0.29144 L 0.20086 0.58056 " pathEditMode="relative" ptsTypes="AAAA">
                                      <p:cBhvr>
                                        <p:cTn id="318" dur="2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7"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9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5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3" grpId="0" animBg="1"/>
      <p:bldP spid="4114" grpId="0" animBg="1"/>
      <p:bldP spid="4115" grpId="0" animBg="1"/>
      <p:bldP spid="4116" grpId="0" animBg="1"/>
      <p:bldP spid="4117" grpId="0" animBg="1"/>
      <p:bldP spid="4118" grpId="0" animBg="1"/>
      <p:bldP spid="4119" grpId="0" animBg="1"/>
      <p:bldP spid="4120" grpId="0" animBg="1"/>
      <p:bldP spid="4121" grpId="0" animBg="1"/>
      <p:bldP spid="4122" grpId="0" animBg="1"/>
      <p:bldP spid="4123" grpId="0" animBg="1"/>
      <p:bldP spid="4124" grpId="0" animBg="1"/>
      <p:bldP spid="4125" grpId="0" animBg="1"/>
      <p:bldP spid="4126" grpId="0" animBg="1"/>
      <p:bldP spid="4127" grpId="0" animBg="1"/>
      <p:bldP spid="4128" grpId="0" animBg="1"/>
      <p:bldP spid="4129" grpId="0" animBg="1"/>
      <p:bldP spid="4130" grpId="0" animBg="1"/>
      <p:bldP spid="4132" grpId="0" animBg="1"/>
      <p:bldP spid="4133" grpId="0" animBg="1"/>
      <p:bldP spid="4134" grpId="0" animBg="1"/>
      <p:bldP spid="4135" grpId="0" animBg="1"/>
      <p:bldP spid="4136" grpId="0" animBg="1"/>
      <p:bldP spid="4137" grpId="0" animBg="1"/>
      <p:bldP spid="4138" grpId="0" animBg="1"/>
      <p:bldP spid="4139" grpId="0" animBg="1"/>
      <p:bldP spid="4140" grpId="0" animBg="1"/>
      <p:bldP spid="4141" grpId="0" animBg="1"/>
      <p:bldP spid="4189" grpId="0" animBg="1"/>
      <p:bldP spid="41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Delete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 smtClean="0"/>
              <a:t>delete </a:t>
            </a:r>
            <a:r>
              <a:rPr lang="en-US" altLang="zh-TW" dirty="0"/>
              <a:t>a node after the </a:t>
            </a:r>
            <a:r>
              <a:rPr lang="en-US" altLang="zh-TW" dirty="0" smtClean="0"/>
              <a:t>node pointed </a:t>
            </a:r>
            <a:r>
              <a:rPr lang="en-US" altLang="zh-TW" smtClean="0"/>
              <a:t>by CP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Let a pointer P point to that node, P=CP-&gt;next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021" y="4616820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658703" y="5047126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84087" y="462578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26769" y="5056090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20463" y="4634748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863145" y="5065054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1176883" y="4044897"/>
            <a:ext cx="203915" cy="5719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18580" y="375250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480429" y="3902058"/>
            <a:ext cx="1168435" cy="723726"/>
            <a:chOff x="2143255" y="5833775"/>
            <a:chExt cx="1168435" cy="723726"/>
          </a:xfrm>
        </p:grpSpPr>
        <p:cxnSp>
          <p:nvCxnSpPr>
            <p:cNvPr id="13" name="直線單箭頭接點 12"/>
            <p:cNvCxnSpPr>
              <a:stCxn id="14" idx="3"/>
              <a:endCxn id="6" idx="0"/>
            </p:cNvCxnSpPr>
            <p:nvPr/>
          </p:nvCxnSpPr>
          <p:spPr>
            <a:xfrm>
              <a:off x="2759129" y="6126163"/>
              <a:ext cx="552561" cy="43133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143255" y="583377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001658" y="466164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4783337" y="3834820"/>
            <a:ext cx="801903" cy="799928"/>
            <a:chOff x="2482890" y="5775498"/>
            <a:chExt cx="801903" cy="799928"/>
          </a:xfrm>
        </p:grpSpPr>
        <p:cxnSp>
          <p:nvCxnSpPr>
            <p:cNvPr id="30" name="直線單箭頭接點 29"/>
            <p:cNvCxnSpPr>
              <a:stCxn id="31" idx="3"/>
              <a:endCxn id="8" idx="0"/>
            </p:cNvCxnSpPr>
            <p:nvPr/>
          </p:nvCxnSpPr>
          <p:spPr>
            <a:xfrm>
              <a:off x="2879152" y="6067886"/>
              <a:ext cx="405641" cy="50754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2482890" y="577549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肘形接點 34"/>
          <p:cNvCxnSpPr>
            <a:stCxn id="6" idx="0"/>
            <a:endCxn id="27" idx="0"/>
          </p:cNvCxnSpPr>
          <p:nvPr/>
        </p:nvCxnSpPr>
        <p:spPr>
          <a:xfrm rot="16200000" flipH="1">
            <a:off x="5589718" y="2684929"/>
            <a:ext cx="35861" cy="3917571"/>
          </a:xfrm>
          <a:prstGeom prst="bentConnector3">
            <a:avLst>
              <a:gd name="adj1" fmla="val -2537347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7" idx="2"/>
            <a:endCxn id="4" idx="2"/>
          </p:cNvCxnSpPr>
          <p:nvPr/>
        </p:nvCxnSpPr>
        <p:spPr>
          <a:xfrm rot="5400000" flipH="1">
            <a:off x="4451204" y="2424956"/>
            <a:ext cx="44825" cy="6185637"/>
          </a:xfrm>
          <a:prstGeom prst="bentConnector3">
            <a:avLst>
              <a:gd name="adj1" fmla="val -1149961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5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there is only one node left, we need to stop?</a:t>
            </a:r>
          </a:p>
          <a:p>
            <a:r>
              <a:rPr lang="en-US" altLang="zh-TW" dirty="0" smtClean="0"/>
              <a:t>How to implement?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Using a counter to count how many nodes are still alive.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Check if Current-&gt;next == Current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to stop?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0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Finding the next person takes m steps</a:t>
            </a:r>
          </a:p>
          <a:p>
            <a:r>
              <a:rPr lang="en-US" altLang="zh-TW" dirty="0" smtClean="0"/>
              <a:t>Deleting a node (remove a DEAD person) takes O(1) steps.</a:t>
            </a:r>
          </a:p>
          <a:p>
            <a:r>
              <a:rPr lang="en-US" altLang="zh-TW" dirty="0" smtClean="0"/>
              <a:t>There are n-1 persons to kill</a:t>
            </a:r>
          </a:p>
          <a:p>
            <a:pPr lvl="1"/>
            <a:r>
              <a:rPr lang="en-US" altLang="zh-TW" dirty="0" smtClean="0"/>
              <a:t>O(</a:t>
            </a:r>
            <a:r>
              <a:rPr lang="en-US" altLang="zh-TW" dirty="0" err="1" smtClean="0"/>
              <a:t>mn</a:t>
            </a:r>
            <a:r>
              <a:rPr lang="en-US" altLang="zh-TW" dirty="0" smtClean="0"/>
              <a:t>) time to find the next person</a:t>
            </a:r>
          </a:p>
          <a:p>
            <a:pPr lvl="1"/>
            <a:r>
              <a:rPr lang="en-US" altLang="zh-TW" dirty="0" smtClean="0"/>
              <a:t>O(n) time to remove the dead ones</a:t>
            </a:r>
          </a:p>
          <a:p>
            <a:pPr lvl="1"/>
            <a:r>
              <a:rPr lang="en-US" altLang="zh-TW" dirty="0" smtClean="0"/>
              <a:t>O(</a:t>
            </a:r>
            <a:r>
              <a:rPr lang="en-US" altLang="zh-TW" dirty="0" err="1" smtClean="0"/>
              <a:t>mn</a:t>
            </a:r>
            <a:r>
              <a:rPr lang="en-US" altLang="zh-TW" dirty="0" smtClean="0"/>
              <a:t>) time in total</a:t>
            </a:r>
          </a:p>
          <a:p>
            <a:pPr lvl="1"/>
            <a:r>
              <a:rPr lang="en-US" altLang="zh-TW" dirty="0" smtClean="0"/>
              <a:t>If m is a constant, it is O(n) time.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Time complexity of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0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Assignment: change directions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8529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Josephus problem</a:t>
            </a:r>
            <a:r>
              <a:rPr lang="en-US" altLang="zh-TW" dirty="0" smtClean="0"/>
              <a:t>: </a:t>
            </a:r>
            <a:r>
              <a:rPr lang="en-US" altLang="zh-TW" dirty="0"/>
              <a:t> 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 persons, numbered 1 to </a:t>
            </a:r>
            <a:r>
              <a:rPr lang="en-US" altLang="zh-TW" i="1" dirty="0"/>
              <a:t>n</a:t>
            </a:r>
            <a:r>
              <a:rPr lang="en-US" altLang="zh-TW" dirty="0"/>
              <a:t>, around a </a:t>
            </a:r>
            <a:r>
              <a:rPr lang="en-US" altLang="zh-TW" dirty="0" smtClean="0"/>
              <a:t>circle clockwise. Starting from number 1, we </a:t>
            </a:r>
            <a:r>
              <a:rPr lang="en-US" altLang="zh-TW" dirty="0"/>
              <a:t>eliminate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k</a:t>
            </a:r>
            <a:r>
              <a:rPr lang="en-US" altLang="zh-TW" dirty="0" smtClean="0"/>
              <a:t>th </a:t>
            </a:r>
            <a:r>
              <a:rPr lang="en-US" altLang="zh-TW" dirty="0"/>
              <a:t>of every </a:t>
            </a:r>
            <a:r>
              <a:rPr lang="en-US" altLang="zh-TW" dirty="0" smtClean="0">
                <a:solidFill>
                  <a:srgbClr val="FF0000"/>
                </a:solidFill>
              </a:rPr>
              <a:t>k</a:t>
            </a:r>
            <a:r>
              <a:rPr lang="en-US" altLang="zh-TW" dirty="0" smtClean="0"/>
              <a:t> </a:t>
            </a:r>
            <a:r>
              <a:rPr lang="en-US" altLang="zh-TW" dirty="0"/>
              <a:t>remaining persons until one person remains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Input: n and k</a:t>
            </a:r>
          </a:p>
          <a:p>
            <a:pPr lvl="1"/>
            <a:r>
              <a:rPr lang="en-US" altLang="zh-TW" dirty="0" smtClean="0"/>
              <a:t>Output: the id of remaining person</a:t>
            </a:r>
          </a:p>
          <a:p>
            <a:r>
              <a:rPr lang="en-US" altLang="zh-TW" dirty="0" smtClean="0"/>
              <a:t>Alternative problem: Change directions (clockwise </a:t>
            </a:r>
            <a:r>
              <a:rPr lang="en-US" altLang="zh-TW" dirty="0" smtClean="0">
                <a:sym typeface="Wingdings" panose="05000000000000000000" pitchFamily="2" charset="2"/>
              </a:rPr>
              <a:t></a:t>
            </a:r>
            <a:r>
              <a:rPr lang="en-US" altLang="zh-TW" dirty="0" smtClean="0"/>
              <a:t> counterclockwise) every time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Alternative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8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Doubly linked list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3324"/>
          </a:xfrm>
        </p:spPr>
        <p:txBody>
          <a:bodyPr>
            <a:normAutofit/>
          </a:bodyPr>
          <a:lstStyle/>
          <a:p>
            <a:r>
              <a:rPr lang="en-US" altLang="zh-TW" dirty="0"/>
              <a:t>Limitations of (single) linked list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Easy to traversal in one direction</a:t>
            </a:r>
          </a:p>
          <a:p>
            <a:pPr lvl="1"/>
            <a:r>
              <a:rPr lang="en-US" altLang="zh-TW" dirty="0" smtClean="0"/>
              <a:t>Easy to insert/delete/move data “after” the a node pointed by a “temp”</a:t>
            </a:r>
          </a:p>
          <a:p>
            <a:pPr lvl="1"/>
            <a:r>
              <a:rPr lang="en-US" altLang="zh-TW" dirty="0" smtClean="0"/>
              <a:t>Not so secure</a:t>
            </a:r>
          </a:p>
          <a:p>
            <a:r>
              <a:rPr lang="en-US" altLang="zh-TW" dirty="0" smtClean="0"/>
              <a:t>Doubly linked list</a:t>
            </a:r>
          </a:p>
          <a:p>
            <a:pPr lvl="1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7130" y="500720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0401" y="500720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63672" y="5007207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26943" y="500720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420472" y="5240290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1"/>
          </p:cNvCxnSpPr>
          <p:nvPr/>
        </p:nvCxnSpPr>
        <p:spPr>
          <a:xfrm>
            <a:off x="4383743" y="5240290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9" idx="1"/>
          </p:cNvCxnSpPr>
          <p:nvPr/>
        </p:nvCxnSpPr>
        <p:spPr>
          <a:xfrm>
            <a:off x="6347015" y="5240290"/>
            <a:ext cx="779928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6" idx="3"/>
          </p:cNvCxnSpPr>
          <p:nvPr/>
        </p:nvCxnSpPr>
        <p:spPr>
          <a:xfrm flipH="1" flipV="1">
            <a:off x="2420472" y="5464407"/>
            <a:ext cx="779930" cy="23308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7" idx="3"/>
          </p:cNvCxnSpPr>
          <p:nvPr/>
        </p:nvCxnSpPr>
        <p:spPr>
          <a:xfrm flipH="1" flipV="1">
            <a:off x="4383743" y="5464407"/>
            <a:ext cx="779930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8" idx="3"/>
          </p:cNvCxnSpPr>
          <p:nvPr/>
        </p:nvCxnSpPr>
        <p:spPr>
          <a:xfrm flipH="1" flipV="1">
            <a:off x="6347014" y="5464407"/>
            <a:ext cx="779929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96836" y="5280631"/>
            <a:ext cx="649941" cy="640976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6" idx="1"/>
          </p:cNvCxnSpPr>
          <p:nvPr/>
        </p:nvCxnSpPr>
        <p:spPr>
          <a:xfrm flipH="1" flipV="1">
            <a:off x="470650" y="5137613"/>
            <a:ext cx="766480" cy="326794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3" idx="0"/>
          </p:cNvCxnSpPr>
          <p:nvPr/>
        </p:nvCxnSpPr>
        <p:spPr>
          <a:xfrm flipV="1">
            <a:off x="722406" y="5697491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07681" y="5946867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8" name="直線單箭頭接點 37"/>
          <p:cNvCxnSpPr>
            <a:stCxn id="39" idx="2"/>
            <a:endCxn id="9" idx="0"/>
          </p:cNvCxnSpPr>
          <p:nvPr/>
        </p:nvCxnSpPr>
        <p:spPr>
          <a:xfrm flipH="1">
            <a:off x="7718614" y="4606455"/>
            <a:ext cx="485566" cy="40075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871012" y="4083235"/>
            <a:ext cx="666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Tail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Declaration in C using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Most operations are similar to those of linked list</a:t>
            </a:r>
          </a:p>
          <a:p>
            <a:pPr lvl="1"/>
            <a:r>
              <a:rPr lang="en-US" altLang="zh-TW" dirty="0" smtClean="0"/>
              <a:t>But usually there is a pointer, called tail, pointing to the end of the list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0" y="222910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*prev;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0" y="2229108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</p:cNvCxnSpPr>
          <p:nvPr/>
        </p:nvCxnSpPr>
        <p:spPr>
          <a:xfrm>
            <a:off x="8041342" y="2686308"/>
            <a:ext cx="779929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1"/>
          </p:cNvCxnSpPr>
          <p:nvPr/>
        </p:nvCxnSpPr>
        <p:spPr>
          <a:xfrm flipH="1">
            <a:off x="6078071" y="2686308"/>
            <a:ext cx="779929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 before temp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Before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temp;</a:t>
            </a:r>
            <a:r>
              <a:rPr lang="en-US" altLang="zh-TW" dirty="0"/>
              <a:t> </a:t>
            </a:r>
            <a:r>
              <a:rPr lang="en-US" altLang="zh-TW" sz="2800" dirty="0" smtClean="0"/>
              <a:t>P-&gt;</a:t>
            </a:r>
            <a:r>
              <a:rPr lang="en-US" altLang="zh-TW" sz="2800" dirty="0" err="1" smtClean="0"/>
              <a:t>prev</a:t>
            </a:r>
            <a:r>
              <a:rPr lang="en-US" altLang="zh-TW" sz="2800" dirty="0" smtClean="0"/>
              <a:t> = te</a:t>
            </a:r>
            <a:r>
              <a:rPr lang="en-US" altLang="zh-TW" dirty="0" smtClean="0"/>
              <a:t>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temp-&gt;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prev</a:t>
            </a:r>
            <a:r>
              <a:rPr lang="en-US" altLang="zh-TW" sz="2800" dirty="0" smtClean="0">
                <a:solidFill>
                  <a:srgbClr val="FF0000"/>
                </a:solidFill>
              </a:rPr>
              <a:t>-&gt;next =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P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237130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36261" y="4228909"/>
            <a:ext cx="1183342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63672" y="5204429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26943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2420472" y="5437512"/>
            <a:ext cx="2743200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06156" y="4686109"/>
            <a:ext cx="134918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2" idx="1"/>
          </p:cNvCxnSpPr>
          <p:nvPr/>
        </p:nvCxnSpPr>
        <p:spPr>
          <a:xfrm>
            <a:off x="6347015" y="5437512"/>
            <a:ext cx="779928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1"/>
          </p:cNvCxnSpPr>
          <p:nvPr/>
        </p:nvCxnSpPr>
        <p:spPr>
          <a:xfrm flipH="1">
            <a:off x="1900522" y="4686109"/>
            <a:ext cx="133573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2420472" y="5661629"/>
            <a:ext cx="2756648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1" idx="3"/>
          </p:cNvCxnSpPr>
          <p:nvPr/>
        </p:nvCxnSpPr>
        <p:spPr>
          <a:xfrm flipH="1" flipV="1">
            <a:off x="6347014" y="5661629"/>
            <a:ext cx="779929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2" idx="0"/>
          </p:cNvCxnSpPr>
          <p:nvPr/>
        </p:nvCxnSpPr>
        <p:spPr>
          <a:xfrm flipV="1">
            <a:off x="722406" y="5894713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7681" y="6144089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8" idx="2"/>
            <a:endCxn id="11" idx="0"/>
          </p:cNvCxnSpPr>
          <p:nvPr/>
        </p:nvCxnSpPr>
        <p:spPr>
          <a:xfrm flipH="1">
            <a:off x="5755343" y="4808579"/>
            <a:ext cx="819686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097494" y="4285359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>
            <a:stCxn id="32" idx="2"/>
          </p:cNvCxnSpPr>
          <p:nvPr/>
        </p:nvCxnSpPr>
        <p:spPr>
          <a:xfrm flipH="1">
            <a:off x="4419603" y="4079473"/>
            <a:ext cx="527458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761754" y="355625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肘形接點 33"/>
          <p:cNvCxnSpPr/>
          <p:nvPr/>
        </p:nvCxnSpPr>
        <p:spPr>
          <a:xfrm>
            <a:off x="4419603" y="4686109"/>
            <a:ext cx="133574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肘形接點 40"/>
          <p:cNvCxnSpPr/>
          <p:nvPr/>
        </p:nvCxnSpPr>
        <p:spPr>
          <a:xfrm rot="10800000" flipV="1">
            <a:off x="1828801" y="4686109"/>
            <a:ext cx="140746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>
            <a:stCxn id="9" idx="3"/>
            <a:endCxn id="10" idx="2"/>
          </p:cNvCxnSpPr>
          <p:nvPr/>
        </p:nvCxnSpPr>
        <p:spPr>
          <a:xfrm flipV="1">
            <a:off x="2420472" y="5143309"/>
            <a:ext cx="1407460" cy="5183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1" idx="1"/>
            <a:endCxn id="10" idx="2"/>
          </p:cNvCxnSpPr>
          <p:nvPr/>
        </p:nvCxnSpPr>
        <p:spPr>
          <a:xfrm flipH="1" flipV="1">
            <a:off x="3827932" y="5143309"/>
            <a:ext cx="1335740" cy="51832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2" idx="2"/>
            <a:endCxn id="9" idx="2"/>
          </p:cNvCxnSpPr>
          <p:nvPr/>
        </p:nvCxnSpPr>
        <p:spPr>
          <a:xfrm rot="5400000">
            <a:off x="4773708" y="3173923"/>
            <a:ext cx="12700" cy="5889813"/>
          </a:xfrm>
          <a:prstGeom prst="bentConnector3">
            <a:avLst>
              <a:gd name="adj1" fmla="val 4058843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0"/>
            <a:endCxn id="12" idx="0"/>
          </p:cNvCxnSpPr>
          <p:nvPr/>
        </p:nvCxnSpPr>
        <p:spPr>
          <a:xfrm rot="5400000" flipH="1" flipV="1">
            <a:off x="4773707" y="2259523"/>
            <a:ext cx="12700" cy="5889813"/>
          </a:xfrm>
          <a:prstGeom prst="bentConnector3">
            <a:avLst>
              <a:gd name="adj1" fmla="val 9141173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 after temp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After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temp;</a:t>
            </a:r>
            <a:r>
              <a:rPr lang="en-US" altLang="zh-TW" dirty="0"/>
              <a:t> </a:t>
            </a:r>
            <a:r>
              <a:rPr lang="en-US" altLang="zh-TW" sz="2800" dirty="0" smtClean="0"/>
              <a:t>P-&gt;next = te</a:t>
            </a:r>
            <a:r>
              <a:rPr lang="en-US" altLang="zh-TW" dirty="0" smtClean="0"/>
              <a:t>mp-&gt;next;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temp-&gt;next-&gt;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prev</a:t>
            </a:r>
            <a:r>
              <a:rPr lang="en-US" altLang="zh-TW" sz="2800" dirty="0" smtClean="0">
                <a:solidFill>
                  <a:srgbClr val="FF0000"/>
                </a:solidFill>
              </a:rPr>
              <a:t> =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P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237130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50864" y="4228908"/>
            <a:ext cx="1183342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96555" y="5143308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26943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2427980" y="5458290"/>
            <a:ext cx="1268575" cy="1422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720759" y="4686108"/>
            <a:ext cx="134918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2" idx="1"/>
          </p:cNvCxnSpPr>
          <p:nvPr/>
        </p:nvCxnSpPr>
        <p:spPr>
          <a:xfrm>
            <a:off x="4933614" y="5334835"/>
            <a:ext cx="2193329" cy="32679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1"/>
          </p:cNvCxnSpPr>
          <p:nvPr/>
        </p:nvCxnSpPr>
        <p:spPr>
          <a:xfrm flipH="1">
            <a:off x="4215125" y="4686108"/>
            <a:ext cx="133573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2420472" y="5661629"/>
            <a:ext cx="1276083" cy="16747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1" idx="3"/>
          </p:cNvCxnSpPr>
          <p:nvPr/>
        </p:nvCxnSpPr>
        <p:spPr>
          <a:xfrm flipH="1" flipV="1">
            <a:off x="4879897" y="5600508"/>
            <a:ext cx="2247046" cy="3496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2" idx="0"/>
          </p:cNvCxnSpPr>
          <p:nvPr/>
        </p:nvCxnSpPr>
        <p:spPr>
          <a:xfrm flipV="1">
            <a:off x="722406" y="5894713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7681" y="6144089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8" idx="3"/>
            <a:endCxn id="11" idx="0"/>
          </p:cNvCxnSpPr>
          <p:nvPr/>
        </p:nvCxnSpPr>
        <p:spPr>
          <a:xfrm>
            <a:off x="3405535" y="4826089"/>
            <a:ext cx="882691" cy="31721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450465" y="4564479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>
            <a:stCxn id="32" idx="2"/>
          </p:cNvCxnSpPr>
          <p:nvPr/>
        </p:nvCxnSpPr>
        <p:spPr>
          <a:xfrm flipH="1">
            <a:off x="6734206" y="4079472"/>
            <a:ext cx="527458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076357" y="355625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肘形接點 33"/>
          <p:cNvCxnSpPr/>
          <p:nvPr/>
        </p:nvCxnSpPr>
        <p:spPr>
          <a:xfrm>
            <a:off x="6734206" y="4686108"/>
            <a:ext cx="133574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肘形接點 40"/>
          <p:cNvCxnSpPr/>
          <p:nvPr/>
        </p:nvCxnSpPr>
        <p:spPr>
          <a:xfrm rot="10800000" flipV="1">
            <a:off x="4143404" y="4686108"/>
            <a:ext cx="140746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>
            <a:stCxn id="12" idx="1"/>
            <a:endCxn id="10" idx="2"/>
          </p:cNvCxnSpPr>
          <p:nvPr/>
        </p:nvCxnSpPr>
        <p:spPr>
          <a:xfrm flipH="1" flipV="1">
            <a:off x="6142535" y="5143308"/>
            <a:ext cx="984408" cy="5183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1" idx="3"/>
            <a:endCxn id="10" idx="2"/>
          </p:cNvCxnSpPr>
          <p:nvPr/>
        </p:nvCxnSpPr>
        <p:spPr>
          <a:xfrm flipV="1">
            <a:off x="4879897" y="5143308"/>
            <a:ext cx="1262638" cy="4572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肘形接點 2"/>
          <p:cNvCxnSpPr>
            <a:stCxn id="12" idx="2"/>
            <a:endCxn id="9" idx="2"/>
          </p:cNvCxnSpPr>
          <p:nvPr/>
        </p:nvCxnSpPr>
        <p:spPr>
          <a:xfrm rot="5400000">
            <a:off x="4773708" y="3173923"/>
            <a:ext cx="12700" cy="5889813"/>
          </a:xfrm>
          <a:prstGeom prst="bentConnector3">
            <a:avLst>
              <a:gd name="adj1" fmla="val 292942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0"/>
            <a:endCxn id="12" idx="0"/>
          </p:cNvCxnSpPr>
          <p:nvPr/>
        </p:nvCxnSpPr>
        <p:spPr>
          <a:xfrm rot="5400000" flipH="1" flipV="1">
            <a:off x="4773707" y="2259523"/>
            <a:ext cx="12700" cy="5889813"/>
          </a:xfrm>
          <a:prstGeom prst="bentConnector3">
            <a:avLst>
              <a:gd name="adj1" fmla="val 8011764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7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Delete a note before temp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Delete a note </a:t>
            </a:r>
            <a:r>
              <a:rPr lang="en-US" altLang="zh-TW" dirty="0" smtClean="0"/>
              <a:t>before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Node P = 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-&gt;next = temp;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87" y="5003981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27910" y="4952000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80329" y="5003981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17058" y="4952000"/>
            <a:ext cx="118334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endCxn id="5" idx="3"/>
          </p:cNvCxnSpPr>
          <p:nvPr/>
        </p:nvCxnSpPr>
        <p:spPr>
          <a:xfrm flipH="1" flipV="1">
            <a:off x="7111252" y="5409200"/>
            <a:ext cx="804582" cy="2464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111252" y="5185083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7" idx="3"/>
          </p:cNvCxnSpPr>
          <p:nvPr/>
        </p:nvCxnSpPr>
        <p:spPr>
          <a:xfrm flipH="1" flipV="1">
            <a:off x="3200400" y="5409200"/>
            <a:ext cx="804581" cy="21098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5147981" y="5409200"/>
            <a:ext cx="779930" cy="23308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5" idx="1"/>
          </p:cNvCxnSpPr>
          <p:nvPr/>
        </p:nvCxnSpPr>
        <p:spPr>
          <a:xfrm>
            <a:off x="5163671" y="5192894"/>
            <a:ext cx="764239" cy="21630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1237129" y="5409200"/>
            <a:ext cx="779929" cy="233084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915833" y="5003981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204881" y="5220941"/>
            <a:ext cx="784410" cy="188259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7" idx="1"/>
          </p:cNvCxnSpPr>
          <p:nvPr/>
        </p:nvCxnSpPr>
        <p:spPr>
          <a:xfrm>
            <a:off x="1261781" y="5220941"/>
            <a:ext cx="755277" cy="18825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9" idx="3"/>
            <a:endCxn id="6" idx="0"/>
          </p:cNvCxnSpPr>
          <p:nvPr/>
        </p:nvCxnSpPr>
        <p:spPr>
          <a:xfrm>
            <a:off x="3677935" y="4452802"/>
            <a:ext cx="894065" cy="55117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722865" y="4191192"/>
            <a:ext cx="95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/>
          <p:cNvCxnSpPr>
            <a:stCxn id="33" idx="3"/>
            <a:endCxn id="7" idx="0"/>
          </p:cNvCxnSpPr>
          <p:nvPr/>
        </p:nvCxnSpPr>
        <p:spPr>
          <a:xfrm>
            <a:off x="1716904" y="4426122"/>
            <a:ext cx="891825" cy="52587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338146" y="4164512"/>
            <a:ext cx="37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肘形接點 36"/>
          <p:cNvCxnSpPr>
            <a:stCxn id="6" idx="0"/>
            <a:endCxn id="4" idx="0"/>
          </p:cNvCxnSpPr>
          <p:nvPr/>
        </p:nvCxnSpPr>
        <p:spPr>
          <a:xfrm rot="16200000" flipV="1">
            <a:off x="2608729" y="3040710"/>
            <a:ext cx="12700" cy="3926542"/>
          </a:xfrm>
          <a:prstGeom prst="bentConnector3">
            <a:avLst>
              <a:gd name="adj1" fmla="val 6176472"/>
            </a:avLst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4" idx="2"/>
            <a:endCxn id="6" idx="2"/>
          </p:cNvCxnSpPr>
          <p:nvPr/>
        </p:nvCxnSpPr>
        <p:spPr>
          <a:xfrm rot="16200000" flipH="1">
            <a:off x="2608729" y="3955110"/>
            <a:ext cx="12700" cy="3926542"/>
          </a:xfrm>
          <a:prstGeom prst="bentConnector3">
            <a:avLst>
              <a:gd name="adj1" fmla="val 3776472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0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 </a:t>
            </a:r>
            <a:r>
              <a:rPr lang="en-US" altLang="zh-TW" dirty="0"/>
              <a:t>people form a circle, </a:t>
            </a:r>
            <a:r>
              <a:rPr lang="en-US" altLang="zh-TW" dirty="0" smtClean="0"/>
              <a:t>numbered </a:t>
            </a:r>
            <a:r>
              <a:rPr lang="en-US" altLang="zh-TW" dirty="0"/>
              <a:t>from 1 to n.  Starting from the number 1 person, killing every </a:t>
            </a:r>
            <a:r>
              <a:rPr lang="en-US" altLang="zh-TW" dirty="0" err="1"/>
              <a:t>m</a:t>
            </a:r>
            <a:r>
              <a:rPr lang="en-US" altLang="zh-TW" baseline="30000" dirty="0" err="1"/>
              <a:t>th</a:t>
            </a:r>
            <a:r>
              <a:rPr lang="en-US" altLang="zh-TW" dirty="0"/>
              <a:t> person, who will be the last one?</a:t>
            </a:r>
            <a:endParaRPr lang="zh-TW" altLang="zh-TW" dirty="0"/>
          </a:p>
          <a:p>
            <a:r>
              <a:rPr lang="en-US" altLang="zh-TW" dirty="0"/>
              <a:t>This problem has two parameters: n and m, and the output is an integer between 1 and n.  </a:t>
            </a:r>
            <a:endParaRPr lang="en-US" altLang="zh-TW" dirty="0" smtClean="0"/>
          </a:p>
          <a:p>
            <a:r>
              <a:rPr lang="en-US" altLang="zh-TW" dirty="0" smtClean="0"/>
              <a:t>Problem: </a:t>
            </a:r>
            <a:r>
              <a:rPr lang="en-US" altLang="zh-TW" dirty="0"/>
              <a:t>write a program to calculate the output</a:t>
            </a:r>
            <a:r>
              <a:rPr lang="en-US" altLang="zh-TW" dirty="0" smtClean="0"/>
              <a:t>. </a:t>
            </a:r>
            <a:endParaRPr lang="zh-TW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5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Fourth Algorithm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Simulation is a brute-force method.  </a:t>
            </a:r>
            <a:br>
              <a:rPr lang="en-US" altLang="zh-TW" dirty="0"/>
            </a:br>
            <a:r>
              <a:rPr lang="en-US" altLang="zh-TW" dirty="0"/>
              <a:t>Faster algorithms are usually expected.</a:t>
            </a:r>
          </a:p>
          <a:p>
            <a:r>
              <a:rPr lang="en-US" altLang="zh-TW" dirty="0"/>
              <a:t>The scientific approach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Observing some cases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Making some hypotheses (generalization)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Testing the hypotheses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Repeat 1-3 until success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we do beyond O(n)?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5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Observing a case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Let’s checkout the case n = 8.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What have you observed?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All even numbered people die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This is true for all kinds of n.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The starting point is back to 1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This is only true when n is even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Let’s first consider the case when n is even</a:t>
            </a:r>
          </a:p>
        </p:txBody>
      </p:sp>
      <p:sp>
        <p:nvSpPr>
          <p:cNvPr id="28679" name="Oval 5"/>
          <p:cNvSpPr>
            <a:spLocks noChangeArrowheads="1"/>
          </p:cNvSpPr>
          <p:nvPr/>
        </p:nvSpPr>
        <p:spPr bwMode="auto">
          <a:xfrm>
            <a:off x="7162800" y="21336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7667625" y="23495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8681" name="Oval 5"/>
          <p:cNvSpPr>
            <a:spLocks noChangeArrowheads="1"/>
          </p:cNvSpPr>
          <p:nvPr/>
        </p:nvSpPr>
        <p:spPr bwMode="auto">
          <a:xfrm>
            <a:off x="7956550" y="27813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740650" y="32845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8683" name="Oval 5"/>
          <p:cNvSpPr>
            <a:spLocks noChangeArrowheads="1"/>
          </p:cNvSpPr>
          <p:nvPr/>
        </p:nvSpPr>
        <p:spPr bwMode="auto">
          <a:xfrm>
            <a:off x="7308850" y="35004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04025" y="3357563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8685" name="Oval 5"/>
          <p:cNvSpPr>
            <a:spLocks noChangeArrowheads="1"/>
          </p:cNvSpPr>
          <p:nvPr/>
        </p:nvSpPr>
        <p:spPr bwMode="auto">
          <a:xfrm>
            <a:off x="6516688" y="29241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659563" y="2420938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7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is even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For n=8, after the first “round”, there are only 4 people left.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If we can solve f(4), can we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use it to solve f(8)?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If we renumber the remaining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people, 1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1, 32, 53, 74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it becomes the n=4 problem.</a:t>
            </a:r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So, if f(4)=x, f(8) =2x </a:t>
            </a:r>
            <a:r>
              <a:rPr lang="en-US" altLang="zh-TW" smtClean="0">
                <a:ea typeface="新細明體" panose="02020500000000000000" pitchFamily="18" charset="-120"/>
              </a:rPr>
              <a:t>–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1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804025" y="4868863"/>
            <a:ext cx="1514475" cy="1439862"/>
            <a:chOff x="4286" y="3067"/>
            <a:chExt cx="954" cy="907"/>
          </a:xfrm>
        </p:grpSpPr>
        <p:sp>
          <p:nvSpPr>
            <p:cNvPr id="29715" name="Oval 5"/>
            <p:cNvSpPr>
              <a:spLocks noChangeArrowheads="1"/>
            </p:cNvSpPr>
            <p:nvPr/>
          </p:nvSpPr>
          <p:spPr bwMode="auto">
            <a:xfrm>
              <a:off x="4604" y="3067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9716" name="Oval 5"/>
            <p:cNvSpPr>
              <a:spLocks noChangeArrowheads="1"/>
            </p:cNvSpPr>
            <p:nvPr/>
          </p:nvSpPr>
          <p:spPr bwMode="auto">
            <a:xfrm>
              <a:off x="4967" y="338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9717" name="Oval 5"/>
            <p:cNvSpPr>
              <a:spLocks noChangeArrowheads="1"/>
            </p:cNvSpPr>
            <p:nvPr/>
          </p:nvSpPr>
          <p:spPr bwMode="auto">
            <a:xfrm>
              <a:off x="4649" y="3702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9718" name="Oval 5"/>
            <p:cNvSpPr>
              <a:spLocks noChangeArrowheads="1"/>
            </p:cNvSpPr>
            <p:nvPr/>
          </p:nvSpPr>
          <p:spPr bwMode="auto">
            <a:xfrm>
              <a:off x="4286" y="338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7162800" y="21336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667625" y="23495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9706" name="Oval 5"/>
          <p:cNvSpPr>
            <a:spLocks noChangeArrowheads="1"/>
          </p:cNvSpPr>
          <p:nvPr/>
        </p:nvSpPr>
        <p:spPr bwMode="auto">
          <a:xfrm>
            <a:off x="7956550" y="27813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740650" y="32845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9708" name="Oval 5"/>
          <p:cNvSpPr>
            <a:spLocks noChangeArrowheads="1"/>
          </p:cNvSpPr>
          <p:nvPr/>
        </p:nvSpPr>
        <p:spPr bwMode="auto">
          <a:xfrm>
            <a:off x="7308850" y="35004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804025" y="3357563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9710" name="Oval 5"/>
          <p:cNvSpPr>
            <a:spLocks noChangeArrowheads="1"/>
          </p:cNvSpPr>
          <p:nvPr/>
        </p:nvSpPr>
        <p:spPr bwMode="auto">
          <a:xfrm>
            <a:off x="6516688" y="29241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659563" y="2420938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29714" name="Oval 10"/>
          <p:cNvSpPr>
            <a:spLocks noChangeArrowheads="1"/>
          </p:cNvSpPr>
          <p:nvPr/>
        </p:nvSpPr>
        <p:spPr bwMode="auto">
          <a:xfrm>
            <a:off x="2914651" y="76517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3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Generalization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Hypothesis: If f(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)=x, f(2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)=2x–1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How to prove or disprove it?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It is true.  Why?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found a relation of f(n) and f(2n)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f(2n) = 2f(n) –1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Or f(n) = 2f(n/2) –1 if n is even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This is called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recursive relation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8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Recursive relation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We do not know what f(4) is.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We can apply this relation f(2n) = 2f(n) –1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again to solve f(4), f(4) = 2f(2) –1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We do not know what f(2) is.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apply this relation f(2n) = 2f(n) –1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again to solve f(2): f(2) = 2f(1) –1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f(1) = 1. Why?  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So f(2) = 1, f(4) = 1, and f(8) = 1</a:t>
            </a:r>
          </a:p>
        </p:txBody>
      </p:sp>
      <p:graphicFrame>
        <p:nvGraphicFramePr>
          <p:cNvPr id="68612" name="Object 4"/>
          <p:cNvGraphicFramePr>
            <a:graphicFrameLocks/>
          </p:cNvGraphicFramePr>
          <p:nvPr/>
        </p:nvGraphicFramePr>
        <p:xfrm>
          <a:off x="6659563" y="3357563"/>
          <a:ext cx="205422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方程式" r:id="rId4" imgW="1028520" imgH="888840" progId="Equation.3">
                  <p:embed/>
                </p:oleObj>
              </mc:Choice>
              <mc:Fallback>
                <p:oleObj name="方程式" r:id="rId4" imgW="1028520" imgH="888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357563"/>
                        <a:ext cx="2054225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46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is odd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Let’s checkout the case n=9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The starting point becomes 3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If we can solve f(4), can we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use it to solve f(9)?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If we renumber the remaining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people, 3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1, 52, 73, 94,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it becomes the n=4 problem.</a:t>
            </a:r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So, if f(4)=x, f(9) =2x</a:t>
            </a:r>
            <a:r>
              <a:rPr lang="en-US" altLang="zh-TW" smtClean="0">
                <a:ea typeface="新細明體" panose="02020500000000000000" pitchFamily="18" charset="-120"/>
              </a:rPr>
              <a:t>+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7524750" y="19891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8029575" y="22050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753" name="Oval 5"/>
          <p:cNvSpPr>
            <a:spLocks noChangeArrowheads="1"/>
          </p:cNvSpPr>
          <p:nvPr/>
        </p:nvSpPr>
        <p:spPr bwMode="auto">
          <a:xfrm>
            <a:off x="8245475" y="26368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8101013" y="31400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31755" name="Oval 5"/>
          <p:cNvSpPr>
            <a:spLocks noChangeArrowheads="1"/>
          </p:cNvSpPr>
          <p:nvPr/>
        </p:nvSpPr>
        <p:spPr bwMode="auto">
          <a:xfrm>
            <a:off x="7669213" y="342900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65975" y="335597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31757" name="Oval 5"/>
          <p:cNvSpPr>
            <a:spLocks noChangeArrowheads="1"/>
          </p:cNvSpPr>
          <p:nvPr/>
        </p:nvSpPr>
        <p:spPr bwMode="auto">
          <a:xfrm>
            <a:off x="6805613" y="299720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732588" y="24923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31759" name="Oval 5"/>
          <p:cNvSpPr>
            <a:spLocks noChangeArrowheads="1"/>
          </p:cNvSpPr>
          <p:nvPr/>
        </p:nvSpPr>
        <p:spPr bwMode="auto">
          <a:xfrm>
            <a:off x="7021513" y="2132013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715125" y="4572000"/>
            <a:ext cx="1790700" cy="1646238"/>
            <a:chOff x="4230" y="2880"/>
            <a:chExt cx="1128" cy="1037"/>
          </a:xfrm>
        </p:grpSpPr>
        <p:sp>
          <p:nvSpPr>
            <p:cNvPr id="31764" name="Oval 5"/>
            <p:cNvSpPr>
              <a:spLocks noChangeArrowheads="1"/>
            </p:cNvSpPr>
            <p:nvPr/>
          </p:nvSpPr>
          <p:spPr bwMode="auto">
            <a:xfrm>
              <a:off x="5085" y="319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1765" name="Oval 5"/>
            <p:cNvSpPr>
              <a:spLocks noChangeArrowheads="1"/>
            </p:cNvSpPr>
            <p:nvPr/>
          </p:nvSpPr>
          <p:spPr bwMode="auto">
            <a:xfrm>
              <a:off x="4860" y="364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1766" name="Oval 5"/>
            <p:cNvSpPr>
              <a:spLocks noChangeArrowheads="1"/>
            </p:cNvSpPr>
            <p:nvPr/>
          </p:nvSpPr>
          <p:spPr bwMode="auto">
            <a:xfrm>
              <a:off x="4230" y="3420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1767" name="Oval 5"/>
            <p:cNvSpPr>
              <a:spLocks noChangeArrowheads="1"/>
            </p:cNvSpPr>
            <p:nvPr/>
          </p:nvSpPr>
          <p:spPr bwMode="auto">
            <a:xfrm>
              <a:off x="4410" y="2880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4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4" grpId="0" animBg="1"/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Generalization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Hypothesis: If f(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)=x, f(2</a:t>
            </a:r>
            <a:r>
              <a:rPr lang="en-US" altLang="zh-TW" i="1" smtClean="0">
                <a:ea typeface="新細明體" panose="02020500000000000000" pitchFamily="18" charset="-120"/>
              </a:rPr>
              <a:t>n+1</a:t>
            </a:r>
            <a:r>
              <a:rPr lang="en-US" altLang="zh-TW" smtClean="0">
                <a:ea typeface="新細明體" panose="02020500000000000000" pitchFamily="18" charset="-120"/>
              </a:rPr>
              <a:t>)=2x+1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How to prove or disprove it?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It is true.  Why?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We found a recursive relation of f(n) and f(2n+1).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f(2n+1) = 2f(n)+1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Or f(n) = 2f((n-1)/2)+1 if n is odd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f(9) can be solved by f(9)=2f(4)+1=3</a:t>
            </a:r>
          </a:p>
        </p:txBody>
      </p:sp>
    </p:spTree>
    <p:extLst>
      <p:ext uri="{BB962C8B-B14F-4D97-AF65-F5344CB8AC3E}">
        <p14:creationId xmlns:p14="http://schemas.microsoft.com/office/powerpoint/2010/main" val="257711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Recursive relation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mtClean="0">
                <a:ea typeface="新細明體" panose="02020500000000000000" pitchFamily="18" charset="-120"/>
              </a:rPr>
              <a:t>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With recursive relations, you can design a recursive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recursion includes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base case.  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For the Josephus problem, the base case is n=1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recurrence part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Make procedure calls to the same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subroutine with smaller problem size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Compose the result based on the recursive relation</a:t>
            </a:r>
          </a:p>
        </p:txBody>
      </p:sp>
      <p:pic>
        <p:nvPicPr>
          <p:cNvPr id="33799" name="Picture 5" descr="qjkp3jgt6ah7x6b9sn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205038"/>
            <a:ext cx="24479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8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algorithm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002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Josephus(int n)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(n==1) return 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(n%2 == 0)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2*Josephus(n/2)-1;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2*Josephus(n/2)+1;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Algorithm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An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effective</a:t>
            </a:r>
            <a:r>
              <a:rPr lang="en-US" altLang="zh-TW" dirty="0" smtClean="0">
                <a:ea typeface="新細明體" panose="02020500000000000000" pitchFamily="18" charset="-120"/>
              </a:rPr>
              <a:t> method for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solving a problem</a:t>
            </a:r>
            <a:r>
              <a:rPr lang="en-US" altLang="zh-TW" dirty="0" smtClean="0">
                <a:ea typeface="新細明體" panose="02020500000000000000" pitchFamily="18" charset="-120"/>
              </a:rPr>
              <a:t> using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finite</a:t>
            </a:r>
            <a:r>
              <a:rPr lang="en-US" altLang="zh-TW" dirty="0" smtClean="0">
                <a:ea typeface="新細明體" panose="02020500000000000000" pitchFamily="18" charset="-120"/>
              </a:rPr>
              <a:t> sequence of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instructions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need be able to solve the problem. (correctness)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can be represented by a finite number of (computer) instructions.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Each instruction must be achievable (by computer)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more effective, the better algorithm is.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measure the “efficiency”?</a:t>
            </a:r>
          </a:p>
        </p:txBody>
      </p:sp>
    </p:spTree>
    <p:extLst>
      <p:ext uri="{BB962C8B-B14F-4D97-AF65-F5344CB8AC3E}">
        <p14:creationId xmlns:p14="http://schemas.microsoft.com/office/powerpoint/2010/main" val="26970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each recursive call, the problem size is halved.  n </a:t>
            </a:r>
            <a:r>
              <a:rPr lang="en-US" altLang="zh-TW" dirty="0" smtClean="0">
                <a:sym typeface="Wingdings" panose="05000000000000000000" pitchFamily="2" charset="2"/>
              </a:rPr>
              <a:t> n/2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When n==1, the program stops.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Suppose the program stops in k recursive calls.  The problem sizes are n, n/2, n/4, … n/2</a:t>
            </a:r>
            <a:r>
              <a:rPr lang="en-US" altLang="zh-TW" baseline="30000" dirty="0" smtClean="0">
                <a:sym typeface="Wingdings" panose="05000000000000000000" pitchFamily="2" charset="2"/>
              </a:rPr>
              <a:t>k–1</a:t>
            </a:r>
            <a:r>
              <a:rPr lang="en-US" altLang="zh-TW" dirty="0" smtClean="0">
                <a:sym typeface="Wingdings" panose="05000000000000000000" pitchFamily="2" charset="2"/>
              </a:rPr>
              <a:t>=1.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You can solve k = O(log</a:t>
            </a:r>
            <a:r>
              <a:rPr lang="en-US" altLang="zh-TW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TW" dirty="0" smtClean="0">
                <a:sym typeface="Wingdings" panose="05000000000000000000" pitchFamily="2" charset="2"/>
              </a:rPr>
              <a:t>n) 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Which is faster than O(n) when n is large.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Time complexity of the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2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fifth Algorithm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6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Can we do better?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Can we solve the recursion?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609600" indent="-6096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990600" lvl="1" indent="-5334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If we can, we may have a better algorithm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to find f(n) </a:t>
            </a:r>
          </a:p>
          <a:p>
            <a:pPr marL="590550" indent="-5334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590550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Remember: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observation, hypotheses, verification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2055813" y="2286000"/>
          <a:ext cx="5303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方程式" r:id="rId4" imgW="2654280" imgH="685800" progId="Equation.3">
                  <p:embed/>
                </p:oleObj>
              </mc:Choice>
              <mc:Fallback>
                <p:oleObj name="方程式" r:id="rId4" imgW="265428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286000"/>
                        <a:ext cx="53038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80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4716463" y="1557338"/>
            <a:ext cx="410368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6, f(6)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7, f(7)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8, f(8)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9, f(9) = ?</a:t>
            </a:r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Let’s make more observations</a:t>
            </a:r>
          </a:p>
        </p:txBody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557338"/>
            <a:ext cx="4114800" cy="2376487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= 2, f(2)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3, f(3)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4, f(4)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5, f(5) = ?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132138" y="1628775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132138" y="220345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132138" y="278130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132138" y="3357563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380288" y="1557338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7380288" y="2205038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7380288" y="278130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7380288" y="3357563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38926" name="Text Box 56"/>
          <p:cNvSpPr txBox="1">
            <a:spLocks noChangeArrowheads="1"/>
          </p:cNvSpPr>
          <p:nvPr/>
        </p:nvSpPr>
        <p:spPr bwMode="auto">
          <a:xfrm>
            <a:off x="6588125" y="4437063"/>
            <a:ext cx="2232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anose="02020500000000000000" pitchFamily="18" charset="-120"/>
              </a:rPr>
              <a:t>Have you observed the pattern of f(n)?</a:t>
            </a:r>
          </a:p>
        </p:txBody>
      </p:sp>
      <p:grpSp>
        <p:nvGrpSpPr>
          <p:cNvPr id="2" name="Group 59"/>
          <p:cNvGrpSpPr>
            <a:grpSpLocks noChangeAspect="1"/>
          </p:cNvGrpSpPr>
          <p:nvPr/>
        </p:nvGrpSpPr>
        <p:grpSpPr bwMode="auto">
          <a:xfrm>
            <a:off x="468313" y="3716338"/>
            <a:ext cx="6350000" cy="2643187"/>
            <a:chOff x="295" y="2523"/>
            <a:chExt cx="4000" cy="1665"/>
          </a:xfrm>
        </p:grpSpPr>
        <p:sp>
          <p:nvSpPr>
            <p:cNvPr id="3995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95" y="2523"/>
              <a:ext cx="4000" cy="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6" name="Rectangle 60"/>
            <p:cNvSpPr>
              <a:spLocks noChangeArrowheads="1"/>
            </p:cNvSpPr>
            <p:nvPr/>
          </p:nvSpPr>
          <p:spPr bwMode="auto">
            <a:xfrm>
              <a:off x="814" y="2646"/>
              <a:ext cx="3097" cy="1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7" name="Rectangle 61"/>
            <p:cNvSpPr>
              <a:spLocks noChangeArrowheads="1"/>
            </p:cNvSpPr>
            <p:nvPr/>
          </p:nvSpPr>
          <p:spPr bwMode="auto">
            <a:xfrm>
              <a:off x="814" y="2646"/>
              <a:ext cx="3097" cy="1358"/>
            </a:xfrm>
            <a:prstGeom prst="rect">
              <a:avLst/>
            </a:prstGeom>
            <a:noFill/>
            <a:ln w="12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8" name="Line 62"/>
            <p:cNvSpPr>
              <a:spLocks noChangeShapeType="1"/>
            </p:cNvSpPr>
            <p:nvPr/>
          </p:nvSpPr>
          <p:spPr bwMode="auto">
            <a:xfrm>
              <a:off x="814" y="2646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Freeform 63"/>
            <p:cNvSpPr>
              <a:spLocks/>
            </p:cNvSpPr>
            <p:nvPr/>
          </p:nvSpPr>
          <p:spPr bwMode="auto">
            <a:xfrm>
              <a:off x="814" y="2646"/>
              <a:ext cx="3097" cy="1358"/>
            </a:xfrm>
            <a:custGeom>
              <a:avLst/>
              <a:gdLst>
                <a:gd name="T0" fmla="*/ 0 w 757"/>
                <a:gd name="T1" fmla="*/ 22722 h 332"/>
                <a:gd name="T2" fmla="*/ 51835 w 757"/>
                <a:gd name="T3" fmla="*/ 22722 h 332"/>
                <a:gd name="T4" fmla="*/ 51835 w 757"/>
                <a:gd name="T5" fmla="*/ 0 h 332"/>
                <a:gd name="T6" fmla="*/ 0 60000 65536"/>
                <a:gd name="T7" fmla="*/ 0 60000 65536"/>
                <a:gd name="T8" fmla="*/ 0 60000 65536"/>
                <a:gd name="T9" fmla="*/ 0 w 757"/>
                <a:gd name="T10" fmla="*/ 0 h 332"/>
                <a:gd name="T11" fmla="*/ 757 w 757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7" h="332">
                  <a:moveTo>
                    <a:pt x="0" y="332"/>
                  </a:moveTo>
                  <a:lnTo>
                    <a:pt x="757" y="332"/>
                  </a:lnTo>
                  <a:lnTo>
                    <a:pt x="757" y="0"/>
                  </a:lnTo>
                </a:path>
              </a:pathLst>
            </a:custGeom>
            <a:noFill/>
            <a:ln w="1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Line 64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1" name="Line 65"/>
            <p:cNvSpPr>
              <a:spLocks noChangeShapeType="1"/>
            </p:cNvSpPr>
            <p:nvPr/>
          </p:nvSpPr>
          <p:spPr bwMode="auto">
            <a:xfrm>
              <a:off x="814" y="4004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Line 66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3" name="Line 67"/>
            <p:cNvSpPr>
              <a:spLocks noChangeShapeType="1"/>
            </p:cNvSpPr>
            <p:nvPr/>
          </p:nvSpPr>
          <p:spPr bwMode="auto">
            <a:xfrm flipV="1">
              <a:off x="814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4" name="Line 68"/>
            <p:cNvSpPr>
              <a:spLocks noChangeShapeType="1"/>
            </p:cNvSpPr>
            <p:nvPr/>
          </p:nvSpPr>
          <p:spPr bwMode="auto">
            <a:xfrm>
              <a:off x="814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5" name="Rectangle 69"/>
            <p:cNvSpPr>
              <a:spLocks noChangeArrowheads="1"/>
            </p:cNvSpPr>
            <p:nvPr/>
          </p:nvSpPr>
          <p:spPr bwMode="auto">
            <a:xfrm>
              <a:off x="790" y="40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66" name="Line 70"/>
            <p:cNvSpPr>
              <a:spLocks noChangeShapeType="1"/>
            </p:cNvSpPr>
            <p:nvPr/>
          </p:nvSpPr>
          <p:spPr bwMode="auto">
            <a:xfrm flipV="1">
              <a:off x="1256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7" name="Line 71"/>
            <p:cNvSpPr>
              <a:spLocks noChangeShapeType="1"/>
            </p:cNvSpPr>
            <p:nvPr/>
          </p:nvSpPr>
          <p:spPr bwMode="auto">
            <a:xfrm>
              <a:off x="1256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8" name="Rectangle 72"/>
            <p:cNvSpPr>
              <a:spLocks noChangeArrowheads="1"/>
            </p:cNvSpPr>
            <p:nvPr/>
          </p:nvSpPr>
          <p:spPr bwMode="auto">
            <a:xfrm>
              <a:off x="1232" y="40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69" name="Line 73"/>
            <p:cNvSpPr>
              <a:spLocks noChangeShapeType="1"/>
            </p:cNvSpPr>
            <p:nvPr/>
          </p:nvSpPr>
          <p:spPr bwMode="auto">
            <a:xfrm flipV="1">
              <a:off x="1698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0" name="Line 74"/>
            <p:cNvSpPr>
              <a:spLocks noChangeShapeType="1"/>
            </p:cNvSpPr>
            <p:nvPr/>
          </p:nvSpPr>
          <p:spPr bwMode="auto">
            <a:xfrm>
              <a:off x="1698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1" name="Rectangle 75"/>
            <p:cNvSpPr>
              <a:spLocks noChangeArrowheads="1"/>
            </p:cNvSpPr>
            <p:nvPr/>
          </p:nvSpPr>
          <p:spPr bwMode="auto">
            <a:xfrm>
              <a:off x="1645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2" name="Line 76"/>
            <p:cNvSpPr>
              <a:spLocks noChangeShapeType="1"/>
            </p:cNvSpPr>
            <p:nvPr/>
          </p:nvSpPr>
          <p:spPr bwMode="auto">
            <a:xfrm flipV="1">
              <a:off x="2140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3" name="Line 77"/>
            <p:cNvSpPr>
              <a:spLocks noChangeShapeType="1"/>
            </p:cNvSpPr>
            <p:nvPr/>
          </p:nvSpPr>
          <p:spPr bwMode="auto">
            <a:xfrm>
              <a:off x="2140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4" name="Rectangle 78"/>
            <p:cNvSpPr>
              <a:spLocks noChangeArrowheads="1"/>
            </p:cNvSpPr>
            <p:nvPr/>
          </p:nvSpPr>
          <p:spPr bwMode="auto">
            <a:xfrm>
              <a:off x="2086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5" name="Line 79"/>
            <p:cNvSpPr>
              <a:spLocks noChangeShapeType="1"/>
            </p:cNvSpPr>
            <p:nvPr/>
          </p:nvSpPr>
          <p:spPr bwMode="auto">
            <a:xfrm flipV="1">
              <a:off x="2585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6" name="Line 80"/>
            <p:cNvSpPr>
              <a:spLocks noChangeShapeType="1"/>
            </p:cNvSpPr>
            <p:nvPr/>
          </p:nvSpPr>
          <p:spPr bwMode="auto">
            <a:xfrm>
              <a:off x="2585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7" name="Rectangle 81"/>
            <p:cNvSpPr>
              <a:spLocks noChangeArrowheads="1"/>
            </p:cNvSpPr>
            <p:nvPr/>
          </p:nvSpPr>
          <p:spPr bwMode="auto">
            <a:xfrm>
              <a:off x="2528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8" name="Line 82"/>
            <p:cNvSpPr>
              <a:spLocks noChangeShapeType="1"/>
            </p:cNvSpPr>
            <p:nvPr/>
          </p:nvSpPr>
          <p:spPr bwMode="auto">
            <a:xfrm flipV="1">
              <a:off x="3023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9" name="Line 83"/>
            <p:cNvSpPr>
              <a:spLocks noChangeShapeType="1"/>
            </p:cNvSpPr>
            <p:nvPr/>
          </p:nvSpPr>
          <p:spPr bwMode="auto">
            <a:xfrm>
              <a:off x="3023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0" name="Rectangle 84"/>
            <p:cNvSpPr>
              <a:spLocks noChangeArrowheads="1"/>
            </p:cNvSpPr>
            <p:nvPr/>
          </p:nvSpPr>
          <p:spPr bwMode="auto">
            <a:xfrm>
              <a:off x="2970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1" name="Line 85"/>
            <p:cNvSpPr>
              <a:spLocks noChangeShapeType="1"/>
            </p:cNvSpPr>
            <p:nvPr/>
          </p:nvSpPr>
          <p:spPr bwMode="auto">
            <a:xfrm flipV="1">
              <a:off x="3469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2" name="Line 86"/>
            <p:cNvSpPr>
              <a:spLocks noChangeShapeType="1"/>
            </p:cNvSpPr>
            <p:nvPr/>
          </p:nvSpPr>
          <p:spPr bwMode="auto">
            <a:xfrm>
              <a:off x="3469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3" name="Rectangle 87"/>
            <p:cNvSpPr>
              <a:spLocks noChangeArrowheads="1"/>
            </p:cNvSpPr>
            <p:nvPr/>
          </p:nvSpPr>
          <p:spPr bwMode="auto">
            <a:xfrm>
              <a:off x="3412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4" name="Line 88"/>
            <p:cNvSpPr>
              <a:spLocks noChangeShapeType="1"/>
            </p:cNvSpPr>
            <p:nvPr/>
          </p:nvSpPr>
          <p:spPr bwMode="auto">
            <a:xfrm flipV="1">
              <a:off x="3911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5" name="Line 89"/>
            <p:cNvSpPr>
              <a:spLocks noChangeShapeType="1"/>
            </p:cNvSpPr>
            <p:nvPr/>
          </p:nvSpPr>
          <p:spPr bwMode="auto">
            <a:xfrm>
              <a:off x="3911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6" name="Rectangle 90"/>
            <p:cNvSpPr>
              <a:spLocks noChangeArrowheads="1"/>
            </p:cNvSpPr>
            <p:nvPr/>
          </p:nvSpPr>
          <p:spPr bwMode="auto">
            <a:xfrm>
              <a:off x="3857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7" name="Line 91"/>
            <p:cNvSpPr>
              <a:spLocks noChangeShapeType="1"/>
            </p:cNvSpPr>
            <p:nvPr/>
          </p:nvSpPr>
          <p:spPr bwMode="auto">
            <a:xfrm>
              <a:off x="814" y="4004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8" name="Line 92"/>
            <p:cNvSpPr>
              <a:spLocks noChangeShapeType="1"/>
            </p:cNvSpPr>
            <p:nvPr/>
          </p:nvSpPr>
          <p:spPr bwMode="auto">
            <a:xfrm flipH="1">
              <a:off x="3878" y="4004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9" name="Rectangle 93"/>
            <p:cNvSpPr>
              <a:spLocks noChangeArrowheads="1"/>
            </p:cNvSpPr>
            <p:nvPr/>
          </p:nvSpPr>
          <p:spPr bwMode="auto">
            <a:xfrm>
              <a:off x="741" y="394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0" name="Line 94"/>
            <p:cNvSpPr>
              <a:spLocks noChangeShapeType="1"/>
            </p:cNvSpPr>
            <p:nvPr/>
          </p:nvSpPr>
          <p:spPr bwMode="auto">
            <a:xfrm>
              <a:off x="814" y="3808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1" name="Line 95"/>
            <p:cNvSpPr>
              <a:spLocks noChangeShapeType="1"/>
            </p:cNvSpPr>
            <p:nvPr/>
          </p:nvSpPr>
          <p:spPr bwMode="auto">
            <a:xfrm flipH="1">
              <a:off x="3878" y="3808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2" name="Rectangle 96"/>
            <p:cNvSpPr>
              <a:spLocks noChangeArrowheads="1"/>
            </p:cNvSpPr>
            <p:nvPr/>
          </p:nvSpPr>
          <p:spPr bwMode="auto">
            <a:xfrm>
              <a:off x="741" y="375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3" name="Line 97"/>
            <p:cNvSpPr>
              <a:spLocks noChangeShapeType="1"/>
            </p:cNvSpPr>
            <p:nvPr/>
          </p:nvSpPr>
          <p:spPr bwMode="auto">
            <a:xfrm>
              <a:off x="814" y="3615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4" name="Line 98"/>
            <p:cNvSpPr>
              <a:spLocks noChangeShapeType="1"/>
            </p:cNvSpPr>
            <p:nvPr/>
          </p:nvSpPr>
          <p:spPr bwMode="auto">
            <a:xfrm flipH="1">
              <a:off x="3878" y="3615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5" name="Rectangle 99"/>
            <p:cNvSpPr>
              <a:spLocks noChangeArrowheads="1"/>
            </p:cNvSpPr>
            <p:nvPr/>
          </p:nvSpPr>
          <p:spPr bwMode="auto">
            <a:xfrm>
              <a:off x="684" y="355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6" name="Line 100"/>
            <p:cNvSpPr>
              <a:spLocks noChangeShapeType="1"/>
            </p:cNvSpPr>
            <p:nvPr/>
          </p:nvSpPr>
          <p:spPr bwMode="auto">
            <a:xfrm>
              <a:off x="814" y="3419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7" name="Line 101"/>
            <p:cNvSpPr>
              <a:spLocks noChangeShapeType="1"/>
            </p:cNvSpPr>
            <p:nvPr/>
          </p:nvSpPr>
          <p:spPr bwMode="auto">
            <a:xfrm flipH="1">
              <a:off x="3878" y="3419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8" name="Rectangle 102"/>
            <p:cNvSpPr>
              <a:spLocks noChangeArrowheads="1"/>
            </p:cNvSpPr>
            <p:nvPr/>
          </p:nvSpPr>
          <p:spPr bwMode="auto">
            <a:xfrm>
              <a:off x="684" y="3362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9" name="Line 103"/>
            <p:cNvSpPr>
              <a:spLocks noChangeShapeType="1"/>
            </p:cNvSpPr>
            <p:nvPr/>
          </p:nvSpPr>
          <p:spPr bwMode="auto">
            <a:xfrm>
              <a:off x="814" y="3227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0" name="Line 104"/>
            <p:cNvSpPr>
              <a:spLocks noChangeShapeType="1"/>
            </p:cNvSpPr>
            <p:nvPr/>
          </p:nvSpPr>
          <p:spPr bwMode="auto">
            <a:xfrm flipH="1">
              <a:off x="3878" y="3227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1" name="Rectangle 105"/>
            <p:cNvSpPr>
              <a:spLocks noChangeArrowheads="1"/>
            </p:cNvSpPr>
            <p:nvPr/>
          </p:nvSpPr>
          <p:spPr bwMode="auto">
            <a:xfrm>
              <a:off x="684" y="316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2" name="Line 106"/>
            <p:cNvSpPr>
              <a:spLocks noChangeShapeType="1"/>
            </p:cNvSpPr>
            <p:nvPr/>
          </p:nvSpPr>
          <p:spPr bwMode="auto">
            <a:xfrm>
              <a:off x="814" y="3030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3" name="Line 107"/>
            <p:cNvSpPr>
              <a:spLocks noChangeShapeType="1"/>
            </p:cNvSpPr>
            <p:nvPr/>
          </p:nvSpPr>
          <p:spPr bwMode="auto">
            <a:xfrm flipH="1">
              <a:off x="3878" y="3030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4" name="Rectangle 108"/>
            <p:cNvSpPr>
              <a:spLocks noChangeArrowheads="1"/>
            </p:cNvSpPr>
            <p:nvPr/>
          </p:nvSpPr>
          <p:spPr bwMode="auto">
            <a:xfrm>
              <a:off x="684" y="2973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5" name="Line 109"/>
            <p:cNvSpPr>
              <a:spLocks noChangeShapeType="1"/>
            </p:cNvSpPr>
            <p:nvPr/>
          </p:nvSpPr>
          <p:spPr bwMode="auto">
            <a:xfrm>
              <a:off x="814" y="2838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6" name="Line 110"/>
            <p:cNvSpPr>
              <a:spLocks noChangeShapeType="1"/>
            </p:cNvSpPr>
            <p:nvPr/>
          </p:nvSpPr>
          <p:spPr bwMode="auto">
            <a:xfrm flipH="1">
              <a:off x="3878" y="2838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7" name="Rectangle 111"/>
            <p:cNvSpPr>
              <a:spLocks noChangeArrowheads="1"/>
            </p:cNvSpPr>
            <p:nvPr/>
          </p:nvSpPr>
          <p:spPr bwMode="auto">
            <a:xfrm>
              <a:off x="684" y="277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8" name="Line 112"/>
            <p:cNvSpPr>
              <a:spLocks noChangeShapeType="1"/>
            </p:cNvSpPr>
            <p:nvPr/>
          </p:nvSpPr>
          <p:spPr bwMode="auto">
            <a:xfrm>
              <a:off x="814" y="2646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9" name="Line 113"/>
            <p:cNvSpPr>
              <a:spLocks noChangeShapeType="1"/>
            </p:cNvSpPr>
            <p:nvPr/>
          </p:nvSpPr>
          <p:spPr bwMode="auto">
            <a:xfrm flipH="1">
              <a:off x="3878" y="2646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0" name="Rectangle 114"/>
            <p:cNvSpPr>
              <a:spLocks noChangeArrowheads="1"/>
            </p:cNvSpPr>
            <p:nvPr/>
          </p:nvSpPr>
          <p:spPr bwMode="auto">
            <a:xfrm>
              <a:off x="684" y="258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11" name="Line 115"/>
            <p:cNvSpPr>
              <a:spLocks noChangeShapeType="1"/>
            </p:cNvSpPr>
            <p:nvPr/>
          </p:nvSpPr>
          <p:spPr bwMode="auto">
            <a:xfrm>
              <a:off x="814" y="2646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2" name="Freeform 116"/>
            <p:cNvSpPr>
              <a:spLocks/>
            </p:cNvSpPr>
            <p:nvPr/>
          </p:nvSpPr>
          <p:spPr bwMode="auto">
            <a:xfrm>
              <a:off x="814" y="2646"/>
              <a:ext cx="3097" cy="1358"/>
            </a:xfrm>
            <a:custGeom>
              <a:avLst/>
              <a:gdLst>
                <a:gd name="T0" fmla="*/ 0 w 757"/>
                <a:gd name="T1" fmla="*/ 22722 h 332"/>
                <a:gd name="T2" fmla="*/ 51835 w 757"/>
                <a:gd name="T3" fmla="*/ 22722 h 332"/>
                <a:gd name="T4" fmla="*/ 51835 w 757"/>
                <a:gd name="T5" fmla="*/ 0 h 332"/>
                <a:gd name="T6" fmla="*/ 0 60000 65536"/>
                <a:gd name="T7" fmla="*/ 0 60000 65536"/>
                <a:gd name="T8" fmla="*/ 0 60000 65536"/>
                <a:gd name="T9" fmla="*/ 0 w 757"/>
                <a:gd name="T10" fmla="*/ 0 h 332"/>
                <a:gd name="T11" fmla="*/ 757 w 757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7" h="332">
                  <a:moveTo>
                    <a:pt x="0" y="332"/>
                  </a:moveTo>
                  <a:lnTo>
                    <a:pt x="757" y="332"/>
                  </a:lnTo>
                  <a:lnTo>
                    <a:pt x="757" y="0"/>
                  </a:lnTo>
                </a:path>
              </a:pathLst>
            </a:custGeom>
            <a:noFill/>
            <a:ln w="1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3" name="Line 117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4" name="Oval 118"/>
            <p:cNvSpPr>
              <a:spLocks noChangeArrowheads="1"/>
            </p:cNvSpPr>
            <p:nvPr/>
          </p:nvSpPr>
          <p:spPr bwMode="auto">
            <a:xfrm>
              <a:off x="884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5" name="Oval 119"/>
            <p:cNvSpPr>
              <a:spLocks noChangeArrowheads="1"/>
            </p:cNvSpPr>
            <p:nvPr/>
          </p:nvSpPr>
          <p:spPr bwMode="auto">
            <a:xfrm>
              <a:off x="974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6" name="Oval 120"/>
            <p:cNvSpPr>
              <a:spLocks noChangeArrowheads="1"/>
            </p:cNvSpPr>
            <p:nvPr/>
          </p:nvSpPr>
          <p:spPr bwMode="auto">
            <a:xfrm>
              <a:off x="1060" y="386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7" name="Oval 121"/>
            <p:cNvSpPr>
              <a:spLocks noChangeArrowheads="1"/>
            </p:cNvSpPr>
            <p:nvPr/>
          </p:nvSpPr>
          <p:spPr bwMode="auto">
            <a:xfrm>
              <a:off x="1150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8" name="Oval 122"/>
            <p:cNvSpPr>
              <a:spLocks noChangeArrowheads="1"/>
            </p:cNvSpPr>
            <p:nvPr/>
          </p:nvSpPr>
          <p:spPr bwMode="auto">
            <a:xfrm>
              <a:off x="1240" y="3869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9" name="Oval 123"/>
            <p:cNvSpPr>
              <a:spLocks noChangeArrowheads="1"/>
            </p:cNvSpPr>
            <p:nvPr/>
          </p:nvSpPr>
          <p:spPr bwMode="auto">
            <a:xfrm>
              <a:off x="1326" y="3791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0" name="Oval 124"/>
            <p:cNvSpPr>
              <a:spLocks noChangeArrowheads="1"/>
            </p:cNvSpPr>
            <p:nvPr/>
          </p:nvSpPr>
          <p:spPr bwMode="auto">
            <a:xfrm>
              <a:off x="1416" y="3713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1" name="Oval 125"/>
            <p:cNvSpPr>
              <a:spLocks noChangeArrowheads="1"/>
            </p:cNvSpPr>
            <p:nvPr/>
          </p:nvSpPr>
          <p:spPr bwMode="auto">
            <a:xfrm>
              <a:off x="1506" y="3947"/>
              <a:ext cx="36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2" name="Oval 126"/>
            <p:cNvSpPr>
              <a:spLocks noChangeArrowheads="1"/>
            </p:cNvSpPr>
            <p:nvPr/>
          </p:nvSpPr>
          <p:spPr bwMode="auto">
            <a:xfrm>
              <a:off x="1596" y="3869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3" name="Oval 127"/>
            <p:cNvSpPr>
              <a:spLocks noChangeArrowheads="1"/>
            </p:cNvSpPr>
            <p:nvPr/>
          </p:nvSpPr>
          <p:spPr bwMode="auto">
            <a:xfrm>
              <a:off x="1682" y="3791"/>
              <a:ext cx="40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4" name="Oval 128"/>
            <p:cNvSpPr>
              <a:spLocks noChangeArrowheads="1"/>
            </p:cNvSpPr>
            <p:nvPr/>
          </p:nvSpPr>
          <p:spPr bwMode="auto">
            <a:xfrm>
              <a:off x="1771" y="3713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5" name="Oval 129"/>
            <p:cNvSpPr>
              <a:spLocks noChangeArrowheads="1"/>
            </p:cNvSpPr>
            <p:nvPr/>
          </p:nvSpPr>
          <p:spPr bwMode="auto">
            <a:xfrm>
              <a:off x="1857" y="3636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6" name="Oval 130"/>
            <p:cNvSpPr>
              <a:spLocks noChangeArrowheads="1"/>
            </p:cNvSpPr>
            <p:nvPr/>
          </p:nvSpPr>
          <p:spPr bwMode="auto">
            <a:xfrm>
              <a:off x="1943" y="3558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7" name="Oval 131"/>
            <p:cNvSpPr>
              <a:spLocks noChangeArrowheads="1"/>
            </p:cNvSpPr>
            <p:nvPr/>
          </p:nvSpPr>
          <p:spPr bwMode="auto">
            <a:xfrm>
              <a:off x="2033" y="3480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8" name="Oval 132"/>
            <p:cNvSpPr>
              <a:spLocks noChangeArrowheads="1"/>
            </p:cNvSpPr>
            <p:nvPr/>
          </p:nvSpPr>
          <p:spPr bwMode="auto">
            <a:xfrm>
              <a:off x="2123" y="340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9" name="Oval 133"/>
            <p:cNvSpPr>
              <a:spLocks noChangeArrowheads="1"/>
            </p:cNvSpPr>
            <p:nvPr/>
          </p:nvSpPr>
          <p:spPr bwMode="auto">
            <a:xfrm>
              <a:off x="2213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0" name="Oval 134"/>
            <p:cNvSpPr>
              <a:spLocks noChangeArrowheads="1"/>
            </p:cNvSpPr>
            <p:nvPr/>
          </p:nvSpPr>
          <p:spPr bwMode="auto">
            <a:xfrm>
              <a:off x="2299" y="386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1" name="Oval 135"/>
            <p:cNvSpPr>
              <a:spLocks noChangeArrowheads="1"/>
            </p:cNvSpPr>
            <p:nvPr/>
          </p:nvSpPr>
          <p:spPr bwMode="auto">
            <a:xfrm>
              <a:off x="2389" y="3791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2" name="Oval 136"/>
            <p:cNvSpPr>
              <a:spLocks noChangeArrowheads="1"/>
            </p:cNvSpPr>
            <p:nvPr/>
          </p:nvSpPr>
          <p:spPr bwMode="auto">
            <a:xfrm>
              <a:off x="2479" y="3713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3" name="Oval 137"/>
            <p:cNvSpPr>
              <a:spLocks noChangeArrowheads="1"/>
            </p:cNvSpPr>
            <p:nvPr/>
          </p:nvSpPr>
          <p:spPr bwMode="auto">
            <a:xfrm>
              <a:off x="2569" y="3636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4" name="Oval 138"/>
            <p:cNvSpPr>
              <a:spLocks noChangeArrowheads="1"/>
            </p:cNvSpPr>
            <p:nvPr/>
          </p:nvSpPr>
          <p:spPr bwMode="auto">
            <a:xfrm>
              <a:off x="2655" y="3558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5" name="Oval 139"/>
            <p:cNvSpPr>
              <a:spLocks noChangeArrowheads="1"/>
            </p:cNvSpPr>
            <p:nvPr/>
          </p:nvSpPr>
          <p:spPr bwMode="auto">
            <a:xfrm>
              <a:off x="2745" y="3480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6" name="Oval 140"/>
            <p:cNvSpPr>
              <a:spLocks noChangeArrowheads="1"/>
            </p:cNvSpPr>
            <p:nvPr/>
          </p:nvSpPr>
          <p:spPr bwMode="auto">
            <a:xfrm>
              <a:off x="2835" y="340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7" name="Oval 141"/>
            <p:cNvSpPr>
              <a:spLocks noChangeArrowheads="1"/>
            </p:cNvSpPr>
            <p:nvPr/>
          </p:nvSpPr>
          <p:spPr bwMode="auto">
            <a:xfrm>
              <a:off x="2917" y="332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8" name="Oval 142"/>
            <p:cNvSpPr>
              <a:spLocks noChangeArrowheads="1"/>
            </p:cNvSpPr>
            <p:nvPr/>
          </p:nvSpPr>
          <p:spPr bwMode="auto">
            <a:xfrm>
              <a:off x="3007" y="3247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9" name="Oval 143"/>
            <p:cNvSpPr>
              <a:spLocks noChangeArrowheads="1"/>
            </p:cNvSpPr>
            <p:nvPr/>
          </p:nvSpPr>
          <p:spPr bwMode="auto">
            <a:xfrm>
              <a:off x="3097" y="3169"/>
              <a:ext cx="36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0" name="Oval 144"/>
            <p:cNvSpPr>
              <a:spLocks noChangeArrowheads="1"/>
            </p:cNvSpPr>
            <p:nvPr/>
          </p:nvSpPr>
          <p:spPr bwMode="auto">
            <a:xfrm>
              <a:off x="3187" y="3096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1" name="Oval 145"/>
            <p:cNvSpPr>
              <a:spLocks noChangeArrowheads="1"/>
            </p:cNvSpPr>
            <p:nvPr/>
          </p:nvSpPr>
          <p:spPr bwMode="auto">
            <a:xfrm>
              <a:off x="3273" y="3014"/>
              <a:ext cx="40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2" name="Oval 146"/>
            <p:cNvSpPr>
              <a:spLocks noChangeArrowheads="1"/>
            </p:cNvSpPr>
            <p:nvPr/>
          </p:nvSpPr>
          <p:spPr bwMode="auto">
            <a:xfrm>
              <a:off x="3362" y="2936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3" name="Oval 147"/>
            <p:cNvSpPr>
              <a:spLocks noChangeArrowheads="1"/>
            </p:cNvSpPr>
            <p:nvPr/>
          </p:nvSpPr>
          <p:spPr bwMode="auto">
            <a:xfrm>
              <a:off x="3452" y="286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4" name="Oval 148"/>
            <p:cNvSpPr>
              <a:spLocks noChangeArrowheads="1"/>
            </p:cNvSpPr>
            <p:nvPr/>
          </p:nvSpPr>
          <p:spPr bwMode="auto">
            <a:xfrm>
              <a:off x="3538" y="2781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5" name="Oval 149"/>
            <p:cNvSpPr>
              <a:spLocks noChangeArrowheads="1"/>
            </p:cNvSpPr>
            <p:nvPr/>
          </p:nvSpPr>
          <p:spPr bwMode="auto">
            <a:xfrm>
              <a:off x="3628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6" name="Oval 150"/>
            <p:cNvSpPr>
              <a:spLocks noChangeArrowheads="1"/>
            </p:cNvSpPr>
            <p:nvPr/>
          </p:nvSpPr>
          <p:spPr bwMode="auto">
            <a:xfrm>
              <a:off x="3718" y="3869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7" name="Oval 151"/>
            <p:cNvSpPr>
              <a:spLocks noChangeArrowheads="1"/>
            </p:cNvSpPr>
            <p:nvPr/>
          </p:nvSpPr>
          <p:spPr bwMode="auto">
            <a:xfrm>
              <a:off x="3808" y="3791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8" name="Oval 152"/>
            <p:cNvSpPr>
              <a:spLocks noChangeArrowheads="1"/>
            </p:cNvSpPr>
            <p:nvPr/>
          </p:nvSpPr>
          <p:spPr bwMode="auto">
            <a:xfrm>
              <a:off x="3894" y="3713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5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nimBg="1"/>
      <p:bldP spid="61447" grpId="0" animBg="1"/>
      <p:bldP spid="61448" grpId="0" animBg="1"/>
      <p:bldP spid="61449" grpId="0" animBg="1"/>
      <p:bldP spid="61450" grpId="0" animBg="1"/>
      <p:bldP spid="61451" grpId="0" animBg="1"/>
      <p:bldP spid="61454" grpId="0" animBg="1"/>
      <p:bldP spid="389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What are the patterns?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229600" cy="352901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f(1)=f(2)=f(4)=f(8)=f(16)=1. What are they in common? 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If we group the sequence [1], [2,3], [4,7],[8,15], f(n) in each group is a sequence of consecutive odd numbers starting from 1.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Let k = n – </a:t>
            </a:r>
            <a:r>
              <a:rPr lang="en-US" altLang="zh-TW" sz="2800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br>
              <a:rPr lang="en-US" altLang="zh-TW" sz="2800" smtClean="0">
                <a:ea typeface="新細明體" panose="02020500000000000000" pitchFamily="18" charset="-120"/>
              </a:rPr>
            </a:br>
            <a:r>
              <a:rPr lang="en-US" altLang="zh-TW" sz="2800" smtClean="0">
                <a:ea typeface="新細明體" panose="02020500000000000000" pitchFamily="18" charset="-120"/>
              </a:rPr>
              <a:t>What is the pattern of k? </a:t>
            </a:r>
            <a:endParaRPr lang="zh-TW" altLang="zh-TW" sz="2800" smtClean="0"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750" y="1390650"/>
          <a:ext cx="8072438" cy="815976"/>
        </p:xfrm>
        <a:graphic>
          <a:graphicData uri="http://schemas.openxmlformats.org/drawingml/2006/table">
            <a:tbl>
              <a:tblPr/>
              <a:tblGrid>
                <a:gridCol w="474663"/>
                <a:gridCol w="474662"/>
                <a:gridCol w="474663"/>
                <a:gridCol w="474662"/>
                <a:gridCol w="476250"/>
                <a:gridCol w="474663"/>
                <a:gridCol w="474662"/>
                <a:gridCol w="474663"/>
                <a:gridCol w="474662"/>
                <a:gridCol w="474663"/>
                <a:gridCol w="474662"/>
                <a:gridCol w="474663"/>
                <a:gridCol w="476250"/>
                <a:gridCol w="474662"/>
                <a:gridCol w="474663"/>
                <a:gridCol w="474662"/>
                <a:gridCol w="474663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f(n)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73" name="Group 137"/>
          <p:cNvGraphicFramePr>
            <a:graphicFrameLocks noGrp="1"/>
          </p:cNvGraphicFramePr>
          <p:nvPr/>
        </p:nvGraphicFramePr>
        <p:xfrm>
          <a:off x="539750" y="2193925"/>
          <a:ext cx="8072438" cy="371475"/>
        </p:xfrm>
        <a:graphic>
          <a:graphicData uri="http://schemas.openxmlformats.org/drawingml/2006/table">
            <a:tbl>
              <a:tblPr/>
              <a:tblGrid>
                <a:gridCol w="474663"/>
                <a:gridCol w="474662"/>
                <a:gridCol w="474663"/>
                <a:gridCol w="474662"/>
                <a:gridCol w="476250"/>
                <a:gridCol w="474663"/>
                <a:gridCol w="474662"/>
                <a:gridCol w="474663"/>
                <a:gridCol w="474662"/>
                <a:gridCol w="474663"/>
                <a:gridCol w="474662"/>
                <a:gridCol w="474663"/>
                <a:gridCol w="476250"/>
                <a:gridCol w="474662"/>
                <a:gridCol w="474663"/>
                <a:gridCol w="474662"/>
                <a:gridCol w="4746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k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046694" y="4381500"/>
            <a:ext cx="2928938" cy="1855788"/>
          </a:xfrm>
          <a:prstGeom prst="irregularSeal2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FF0000"/>
                </a:solidFill>
                <a:latin typeface="+mn-lt"/>
                <a:ea typeface="新細明體" pitchFamily="18" charset="-120"/>
                <a:cs typeface="Arial" charset="0"/>
              </a:rPr>
              <a:t>f(n)=2k+1</a:t>
            </a:r>
            <a:endParaRPr lang="zh-TW" altLang="en-US" sz="2800" dirty="0">
              <a:solidFill>
                <a:srgbClr val="FF0000"/>
              </a:solidFill>
              <a:latin typeface="+mn-lt"/>
              <a:ea typeface="新細明體" pitchFamily="18" charset="-120"/>
              <a:cs typeface="Arial" charset="0"/>
            </a:endParaRPr>
          </a:p>
        </p:txBody>
      </p:sp>
      <p:sp>
        <p:nvSpPr>
          <p:cNvPr id="40072" name="Text Box 136"/>
          <p:cNvSpPr txBox="1">
            <a:spLocks noChangeArrowheads="1"/>
          </p:cNvSpPr>
          <p:nvPr/>
        </p:nvSpPr>
        <p:spPr bwMode="auto">
          <a:xfrm>
            <a:off x="3132138" y="3213100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They are power of 2, 2</a:t>
            </a:r>
            <a:r>
              <a:rPr lang="en-US" altLang="zh-TW" sz="2800" baseline="30000">
                <a:solidFill>
                  <a:srgbClr val="0000FF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67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" grpId="0" animBg="1"/>
      <p:bldP spid="4007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Guess the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We are very close to find the solution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f(n) = 2k+1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k = n – </a:t>
            </a:r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</a:p>
          <a:p>
            <a:pPr lvl="1"/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mtClean="0">
                <a:ea typeface="新細明體" panose="02020500000000000000" pitchFamily="18" charset="-120"/>
              </a:rPr>
              <a:t> is 2</a:t>
            </a:r>
            <a:r>
              <a:rPr lang="en-US" altLang="zh-TW" baseline="30000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It is the only power of 2 number in the n’s group.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So, </a:t>
            </a:r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mtClean="0">
                <a:ea typeface="新細明體" panose="02020500000000000000" pitchFamily="18" charset="-120"/>
              </a:rPr>
              <a:t> is the largest power of 2 less or equal to n.</a:t>
            </a:r>
          </a:p>
          <a:p>
            <a:pPr lvl="1" algn="ctr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2</a:t>
            </a:r>
            <a:r>
              <a:rPr lang="en-US" altLang="zh-TW" baseline="30000" smtClean="0">
                <a:ea typeface="新細明體" panose="02020500000000000000" pitchFamily="18" charset="-120"/>
              </a:rPr>
              <a:t>m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 n &lt; 2</a:t>
            </a:r>
            <a:r>
              <a:rPr lang="en-US" altLang="zh-TW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m+1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How fast can you find m?</a:t>
            </a:r>
          </a:p>
        </p:txBody>
      </p:sp>
    </p:spTree>
    <p:extLst>
      <p:ext uri="{BB962C8B-B14F-4D97-AF65-F5344CB8AC3E}">
        <p14:creationId xmlns:p14="http://schemas.microsoft.com/office/powerpoint/2010/main" val="58599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Verify the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If f(n)=2k+1, k=n–2</a:t>
            </a:r>
            <a:r>
              <a:rPr lang="en-US" altLang="zh-TW" baseline="30000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is the solution, it must satisfy the recursion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How to prove it? 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Hint: using mathematical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induction 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2055813" y="2843213"/>
          <a:ext cx="5303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方程式" r:id="rId4" imgW="2654280" imgH="685800" progId="Equation.3">
                  <p:embed/>
                </p:oleObj>
              </mc:Choice>
              <mc:Fallback>
                <p:oleObj name="方程式" r:id="rId4" imgW="265428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843213"/>
                        <a:ext cx="53038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7" name="Picture 5" descr="http://upload.wikimedia.org/wikipedia/commons/thumb/9/92/Dominoeffect.png/300px-Dominoeffect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58" y="4411663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0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 = integer part of (log 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n).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k = n - 2</a:t>
            </a:r>
            <a:r>
              <a:rPr lang="en-US" altLang="zh-TW" baseline="30000" dirty="0" smtClean="0"/>
              <a:t>m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return 2*k+1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Algorithm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1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6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 </a:t>
            </a:r>
            <a:r>
              <a:rPr lang="en-US" altLang="zh-TW" dirty="0"/>
              <a:t>provides a function, called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clock(), </a:t>
            </a:r>
            <a:r>
              <a:rPr lang="en-US" altLang="zh-TW" dirty="0"/>
              <a:t>which returns  the processor time consumed by the program. 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value returned is expressed in clock ticks, which are units of time of a constant but system-specific length (with a relation of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CLOCKS_PER_SEC</a:t>
            </a:r>
            <a:r>
              <a:rPr lang="en-US" altLang="zh-TW" dirty="0"/>
              <a:t> clock ticks per second). 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measure the time?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3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902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first algorithm</a:t>
            </a:r>
          </a:p>
          <a:p>
            <a:pPr lvl="1"/>
            <a:r>
              <a:rPr lang="en-US" altLang="zh-TW" dirty="0" smtClean="0"/>
              <a:t>Time complexity</a:t>
            </a:r>
          </a:p>
          <a:p>
            <a:r>
              <a:rPr lang="en-US" altLang="zh-TW" dirty="0" smtClean="0"/>
              <a:t>The second algorithm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third algorithm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Assignment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fourth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fifth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Experiments</a:t>
            </a:r>
            <a:endParaRPr lang="en-US" altLang="zh-TW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28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Declaration: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TW" dirty="0"/>
          </a:p>
          <a:p>
            <a:r>
              <a:rPr lang="en-US" altLang="zh-TW" dirty="0" smtClean="0"/>
              <a:t>Measure the time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Print the time in second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 with %f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clock()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9880" y="2202854"/>
            <a:ext cx="6413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clock_t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start_time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end_time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35908"/>
          <p:cNvSpPr txBox="1"/>
          <p:nvPr/>
        </p:nvSpPr>
        <p:spPr>
          <a:xfrm>
            <a:off x="1210235" y="3328727"/>
            <a:ext cx="6723529" cy="114300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start_time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clock();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/* your codes here.*/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end_time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clock();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609881"/>
            <a:ext cx="8884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end_time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-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start_time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)/CLOCKS_PER_SEC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program can accept different parameters m and n</a:t>
            </a:r>
          </a:p>
          <a:p>
            <a:pPr lvl="1"/>
            <a:r>
              <a:rPr lang="en-US" altLang="zh-TW" dirty="0" smtClean="0"/>
              <a:t>You can use a different input files, each having two integers</a:t>
            </a:r>
          </a:p>
          <a:p>
            <a:pPr lvl="1"/>
            <a:r>
              <a:rPr lang="en-US" altLang="zh-TW" dirty="0" smtClean="0"/>
              <a:t>Another way is to use command line arguments, such as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different parameters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1211" y="4678687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arg1.exe 1000 10</a:t>
            </a:r>
          </a:p>
        </p:txBody>
      </p:sp>
    </p:spTree>
    <p:extLst>
      <p:ext uri="{BB962C8B-B14F-4D97-AF65-F5344CB8AC3E}">
        <p14:creationId xmlns:p14="http://schemas.microsoft.com/office/powerpoint/2010/main" val="883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full function interface of main is </a:t>
            </a:r>
          </a:p>
          <a:p>
            <a:pPr marL="0" indent="0" algn="ctr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TW" dirty="0" smtClean="0"/>
              <a:t> means </a:t>
            </a:r>
            <a:r>
              <a:rPr lang="en-US" altLang="zh-TW" dirty="0"/>
              <a:t>the count of the arguments,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/>
              <a:t> </a:t>
            </a:r>
            <a:r>
              <a:rPr lang="en-US" altLang="zh-TW" dirty="0" smtClean="0"/>
              <a:t>is a </a:t>
            </a:r>
            <a:r>
              <a:rPr lang="en-US" altLang="zh-TW" dirty="0"/>
              <a:t>list of strings, which are the program arguments.  </a:t>
            </a:r>
            <a:endParaRPr lang="en-US" altLang="zh-TW" dirty="0" smtClean="0"/>
          </a:p>
          <a:p>
            <a:r>
              <a:rPr lang="en-US" altLang="zh-TW" dirty="0"/>
              <a:t>Ex: arg1.exe 1000 </a:t>
            </a:r>
            <a:r>
              <a:rPr lang="en-US" altLang="zh-TW" dirty="0" smtClean="0"/>
              <a:t>10</a:t>
            </a:r>
          </a:p>
          <a:p>
            <a:pPr lvl="1"/>
            <a:r>
              <a:rPr lang="en-US" altLang="zh-TW" dirty="0" err="1" smtClean="0"/>
              <a:t>argc</a:t>
            </a:r>
            <a:r>
              <a:rPr lang="en-US" altLang="zh-TW" dirty="0" smtClean="0"/>
              <a:t> </a:t>
            </a:r>
            <a:r>
              <a:rPr lang="en-US" altLang="zh-TW" dirty="0"/>
              <a:t>= 3,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[0</a:t>
            </a:r>
            <a:r>
              <a:rPr lang="en-US" altLang="zh-TW" dirty="0"/>
              <a:t>]="arg1.exe", </a:t>
            </a:r>
            <a:r>
              <a:rPr lang="en-US" altLang="zh-TW" dirty="0" err="1"/>
              <a:t>argv</a:t>
            </a:r>
            <a:r>
              <a:rPr lang="en-US" altLang="zh-TW" dirty="0"/>
              <a:t>[1]="1000", and </a:t>
            </a:r>
            <a:r>
              <a:rPr lang="en-US" altLang="zh-TW" dirty="0" err="1"/>
              <a:t>argv</a:t>
            </a:r>
            <a:r>
              <a:rPr lang="en-US" altLang="zh-TW" dirty="0"/>
              <a:t>[2]="</a:t>
            </a:r>
            <a:r>
              <a:rPr lang="en-US" altLang="zh-TW" dirty="0" smtClean="0"/>
              <a:t>10".  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arguments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4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has a function called </a:t>
            </a:r>
            <a:r>
              <a:rPr lang="en-US" altLang="zh-TW" dirty="0" err="1" smtClean="0"/>
              <a:t>atoi</a:t>
            </a:r>
            <a:r>
              <a:rPr lang="en-US" altLang="zh-TW" dirty="0" smtClean="0"/>
              <a:t>, which converts a string to an integer, if the string represents an integer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atoi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354001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n =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atoi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[1]);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m =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atoi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[2]);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m=2, we test different n for those five algorithms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59900"/>
              </p:ext>
            </p:extLst>
          </p:nvPr>
        </p:nvGraphicFramePr>
        <p:xfrm>
          <a:off x="457200" y="2814919"/>
          <a:ext cx="8507505" cy="2212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039"/>
                <a:gridCol w="1071778"/>
                <a:gridCol w="1071778"/>
                <a:gridCol w="1071778"/>
                <a:gridCol w="1459167"/>
                <a:gridCol w="1340798"/>
                <a:gridCol w="1459167"/>
              </a:tblGrid>
              <a:tr h="38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m=2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n=10</a:t>
                      </a:r>
                      <a:r>
                        <a:rPr lang="en-US" sz="2400" kern="0" baseline="30000" dirty="0">
                          <a:effectLst/>
                        </a:rPr>
                        <a:t>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9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0.0010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0.0260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2.4690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258.5610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~14 </a:t>
                      </a:r>
                      <a:r>
                        <a:rPr lang="en-US" sz="2400" kern="0" dirty="0" err="1" smtClean="0">
                          <a:effectLst/>
                        </a:rPr>
                        <a:t>hrs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~58 days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0.0024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0.0016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0.0150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0.1240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1.37200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15.241000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0.0030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0.0036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0.0310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0.1870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1.99600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56.444000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6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m=100 and test algorithm 1 to algorithm 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 (II)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46637"/>
              </p:ext>
            </p:extLst>
          </p:nvPr>
        </p:nvGraphicFramePr>
        <p:xfrm>
          <a:off x="591672" y="2540709"/>
          <a:ext cx="8095130" cy="2067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094"/>
                <a:gridCol w="1236094"/>
                <a:gridCol w="1236094"/>
                <a:gridCol w="1296610"/>
                <a:gridCol w="1442111"/>
                <a:gridCol w="1648127"/>
              </a:tblGrid>
              <a:tr h="546254">
                <a:tc>
                  <a:txBody>
                    <a:bodyPr/>
                    <a:lstStyle/>
                    <a:p>
                      <a:endParaRPr lang="zh-TW" sz="32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4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5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6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7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8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6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0.019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1.873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187.32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32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32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8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alg2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0.031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0.351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4.139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48.051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594.593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0.006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0.063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1.004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12.463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156.118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Although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 (using linked list) is faster than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 (using </a:t>
            </a:r>
            <a:r>
              <a:rPr lang="en-US" altLang="zh-TW" dirty="0" err="1" smtClean="0"/>
              <a:t>array+marks</a:t>
            </a:r>
            <a:r>
              <a:rPr lang="en-US" altLang="zh-TW" dirty="0" smtClean="0"/>
              <a:t>), the experimental results are not that good</a:t>
            </a:r>
          </a:p>
          <a:p>
            <a:r>
              <a:rPr lang="en-US" altLang="zh-TW" dirty="0" smtClean="0"/>
              <a:t>It is because the overhead of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 is too large (100~10000 times slower than +-*/)</a:t>
            </a:r>
          </a:p>
          <a:p>
            <a:pPr lvl="1"/>
            <a:r>
              <a:rPr lang="en-US" altLang="zh-TW" dirty="0" smtClean="0"/>
              <a:t>This will be covered in the class of OS</a:t>
            </a:r>
          </a:p>
          <a:p>
            <a:r>
              <a:rPr lang="en-US" altLang="zh-TW" dirty="0" smtClean="0"/>
              <a:t>How to solve this problem?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8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use an array to simulate the linked list.</a:t>
            </a:r>
          </a:p>
          <a:p>
            <a:r>
              <a:rPr lang="en-US" altLang="zh-TW" dirty="0" smtClean="0"/>
              <a:t>Define a node as follows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Note that next is not a pointer, but an integer</a:t>
            </a:r>
          </a:p>
          <a:p>
            <a:pPr lvl="1"/>
            <a:r>
              <a:rPr lang="en-US" altLang="zh-TW" dirty="0" smtClean="0"/>
              <a:t>Initially, next = id + 1, except the last one: next = 1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Faster implementation of the 3</a:t>
            </a:r>
            <a:r>
              <a:rPr lang="en-US" altLang="zh-TW" baseline="30000" dirty="0" smtClean="0"/>
              <a:t>rd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00">
              <a:spcAft>
                <a:spcPts val="0"/>
              </a:spcAft>
            </a:pP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node {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id;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next;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} Node;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Remove a node</a:t>
            </a:r>
            <a:endParaRPr lang="zh-TW" altLang="en-US" dirty="0"/>
          </a:p>
        </p:txBody>
      </p:sp>
      <p:grpSp>
        <p:nvGrpSpPr>
          <p:cNvPr id="4" name="畫布 35919"/>
          <p:cNvGrpSpPr/>
          <p:nvPr/>
        </p:nvGrpSpPr>
        <p:grpSpPr>
          <a:xfrm>
            <a:off x="125506" y="2026024"/>
            <a:ext cx="9018493" cy="4100139"/>
            <a:chOff x="0" y="0"/>
            <a:chExt cx="4982210" cy="20866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982210" cy="2086610"/>
            </a:xfrm>
            <a:prstGeom prst="rect">
              <a:avLst/>
            </a:prstGeom>
          </p:spPr>
        </p:sp>
        <p:grpSp>
          <p:nvGrpSpPr>
            <p:cNvPr id="6" name="群組 5"/>
            <p:cNvGrpSpPr/>
            <p:nvPr/>
          </p:nvGrpSpPr>
          <p:grpSpPr>
            <a:xfrm>
              <a:off x="1024062" y="4155"/>
              <a:ext cx="3001010" cy="375176"/>
              <a:chOff x="1024062" y="4155"/>
              <a:chExt cx="3001010" cy="37517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2406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9934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77463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4928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52456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9985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7513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5042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32" name="弧形接點 31"/>
              <p:cNvCxnSpPr>
                <a:stCxn id="24" idx="2"/>
                <a:endCxn id="25" idx="2"/>
              </p:cNvCxnSpPr>
              <p:nvPr/>
            </p:nvCxnSpPr>
            <p:spPr>
              <a:xfrm rot="16200000" flipH="1">
                <a:off x="139902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弧形接點 32"/>
              <p:cNvCxnSpPr>
                <a:stCxn id="25" idx="2"/>
                <a:endCxn id="26" idx="2"/>
              </p:cNvCxnSpPr>
              <p:nvPr/>
            </p:nvCxnSpPr>
            <p:spPr>
              <a:xfrm rot="16200000" flipH="1">
                <a:off x="177431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弧形接點 33"/>
              <p:cNvCxnSpPr>
                <a:stCxn id="26" idx="2"/>
                <a:endCxn id="27" idx="2"/>
              </p:cNvCxnSpPr>
              <p:nvPr/>
            </p:nvCxnSpPr>
            <p:spPr>
              <a:xfrm rot="16200000" flipH="1">
                <a:off x="2149282" y="185656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弧形接點 34"/>
              <p:cNvCxnSpPr>
                <a:stCxn id="27" idx="2"/>
                <a:endCxn id="28" idx="2"/>
              </p:cNvCxnSpPr>
              <p:nvPr/>
            </p:nvCxnSpPr>
            <p:spPr>
              <a:xfrm rot="16200000" flipH="1">
                <a:off x="252424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弧形接點 35"/>
              <p:cNvCxnSpPr>
                <a:stCxn id="28" idx="2"/>
                <a:endCxn id="29" idx="2"/>
              </p:cNvCxnSpPr>
              <p:nvPr/>
            </p:nvCxnSpPr>
            <p:spPr>
              <a:xfrm rot="16200000" flipH="1">
                <a:off x="289953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弧形接點 36"/>
              <p:cNvCxnSpPr>
                <a:stCxn id="29" idx="2"/>
                <a:endCxn id="30" idx="2"/>
              </p:cNvCxnSpPr>
              <p:nvPr/>
            </p:nvCxnSpPr>
            <p:spPr>
              <a:xfrm rot="16200000" flipH="1">
                <a:off x="327481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弧形接點 37"/>
              <p:cNvCxnSpPr>
                <a:stCxn id="31" idx="2"/>
                <a:endCxn id="24" idx="2"/>
              </p:cNvCxnSpPr>
              <p:nvPr/>
            </p:nvCxnSpPr>
            <p:spPr>
              <a:xfrm rot="5400000">
                <a:off x="2524567" y="-940199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弧形接點 38"/>
              <p:cNvCxnSpPr>
                <a:stCxn id="30" idx="2"/>
                <a:endCxn id="31" idx="2"/>
              </p:cNvCxnSpPr>
              <p:nvPr/>
            </p:nvCxnSpPr>
            <p:spPr>
              <a:xfrm rot="16200000" flipH="1">
                <a:off x="365010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6"/>
            <p:cNvGrpSpPr/>
            <p:nvPr/>
          </p:nvGrpSpPr>
          <p:grpSpPr>
            <a:xfrm>
              <a:off x="1035785" y="1100262"/>
              <a:ext cx="3001010" cy="374768"/>
              <a:chOff x="0" y="0"/>
              <a:chExt cx="3001010" cy="37529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528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5057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solidFill>
                      <a:srgbClr val="A6A6A6"/>
                    </a:solidFill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2522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0050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7579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5107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62636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16" name="弧形接點 15"/>
              <p:cNvCxnSpPr/>
              <p:nvPr/>
            </p:nvCxnSpPr>
            <p:spPr>
              <a:xfrm rot="16200000" flipH="1">
                <a:off x="37496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弧形接點 16"/>
              <p:cNvCxnSpPr>
                <a:stCxn id="9" idx="2"/>
                <a:endCxn id="11" idx="2"/>
              </p:cNvCxnSpPr>
              <p:nvPr/>
            </p:nvCxnSpPr>
            <p:spPr>
              <a:xfrm rot="16200000" flipH="1">
                <a:off x="937568" y="-6033"/>
                <a:ext cx="12718" cy="749935"/>
              </a:xfrm>
              <a:prstGeom prst="curvedConnector3">
                <a:avLst>
                  <a:gd name="adj1" fmla="val 276923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弧形接點 17"/>
              <p:cNvCxnSpPr/>
              <p:nvPr/>
            </p:nvCxnSpPr>
            <p:spPr>
              <a:xfrm rot="16200000" flipH="1">
                <a:off x="1125220" y="181501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弧形接點 18"/>
              <p:cNvCxnSpPr/>
              <p:nvPr/>
            </p:nvCxnSpPr>
            <p:spPr>
              <a:xfrm rot="16200000" flipH="1">
                <a:off x="150018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弧形接點 19"/>
              <p:cNvCxnSpPr/>
              <p:nvPr/>
            </p:nvCxnSpPr>
            <p:spPr>
              <a:xfrm rot="16200000" flipH="1">
                <a:off x="187547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弧形接點 20"/>
              <p:cNvCxnSpPr/>
              <p:nvPr/>
            </p:nvCxnSpPr>
            <p:spPr>
              <a:xfrm rot="16200000" flipH="1">
                <a:off x="225075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弧形接點 21"/>
              <p:cNvCxnSpPr/>
              <p:nvPr/>
            </p:nvCxnSpPr>
            <p:spPr>
              <a:xfrm rot="5400000">
                <a:off x="1500505" y="-944354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弧形接點 22"/>
              <p:cNvCxnSpPr/>
              <p:nvPr/>
            </p:nvCxnSpPr>
            <p:spPr>
              <a:xfrm rot="16200000" flipH="1">
                <a:off x="262604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0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call the modified algorithm 3 alg6.</a:t>
            </a:r>
          </a:p>
          <a:p>
            <a:r>
              <a:rPr lang="en-US" altLang="zh-TW" dirty="0" smtClean="0"/>
              <a:t>For the m=2 case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72616"/>
              </p:ext>
            </p:extLst>
          </p:nvPr>
        </p:nvGraphicFramePr>
        <p:xfrm>
          <a:off x="645458" y="3299009"/>
          <a:ext cx="8211670" cy="1882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330"/>
                <a:gridCol w="1617773"/>
                <a:gridCol w="1244585"/>
                <a:gridCol w="1305518"/>
                <a:gridCol w="1452017"/>
                <a:gridCol w="1659447"/>
              </a:tblGrid>
              <a:tr h="470648">
                <a:tc>
                  <a:txBody>
                    <a:bodyPr/>
                    <a:lstStyle/>
                    <a:p>
                      <a:endParaRPr lang="zh-TW" sz="28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4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5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6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7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8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Alg2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0.00156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0.015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0.124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1.372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15.241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Alg3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0.00358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0.031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0.187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1.996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56.444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Alg6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0.00020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0.023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0.228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2.318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5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first algorithm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simpler version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Let’s consider a similar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There are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person in a circle, numbered from 1 to </a:t>
            </a:r>
            <a:r>
              <a:rPr lang="en-US" altLang="zh-TW" i="1" smtClean="0">
                <a:ea typeface="新細明體" panose="02020500000000000000" pitchFamily="18" charset="-120"/>
              </a:rPr>
              <a:t>n </a:t>
            </a:r>
            <a:r>
              <a:rPr lang="en-US" altLang="zh-TW" smtClean="0">
                <a:ea typeface="新細明體" panose="02020500000000000000" pitchFamily="18" charset="-120"/>
              </a:rPr>
              <a:t>sequentially.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Starting from the number 1 person, every 2</a:t>
            </a:r>
            <a:r>
              <a:rPr lang="en-US" altLang="zh-TW" baseline="30000" smtClean="0">
                <a:ea typeface="新細明體" panose="02020500000000000000" pitchFamily="18" charset="-120"/>
              </a:rPr>
              <a:t>nd</a:t>
            </a:r>
            <a:r>
              <a:rPr lang="en-US" altLang="zh-TW" smtClean="0">
                <a:ea typeface="新細明體" panose="02020500000000000000" pitchFamily="18" charset="-120"/>
              </a:rPr>
              <a:t> person will be killed.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What is the safe place?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The input is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, the output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is a number between 1 and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Ex: f(8) = ?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7378700" y="414972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812088" y="4294188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8099425" y="465455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7954963" y="508635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7523163" y="530225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7019925" y="5230813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6804025" y="479742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6946900" y="436562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148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7" grpId="1" animBg="1"/>
      <p:bldP spid="8198" grpId="0" animBg="1"/>
      <p:bldP spid="8198" grpId="1" animBg="1"/>
      <p:bldP spid="8199" grpId="0" animBg="1"/>
      <p:bldP spid="8199" grpId="1" animBg="1"/>
      <p:bldP spid="8200" grpId="0" animBg="1"/>
      <p:bldP spid="8200" grpId="1" animBg="1"/>
      <p:bldP spid="8201" grpId="0" animBg="1"/>
      <p:bldP spid="8201" grpId="1" animBg="1"/>
      <p:bldP spid="8202" grpId="0" animBg="1"/>
      <p:bldP spid="8202" grpId="1" animBg="1"/>
      <p:bldP spid="8203" grpId="0" animBg="1"/>
      <p:bldP spid="820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first algorithm: simulation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We can 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 using simulation.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Simulation is a process to imitate the real objects, states of affairs, or process.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We do not need to “kill” anyone to 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nature way to represent people is using an integer array of size n</a:t>
            </a:r>
          </a:p>
          <a:p>
            <a:pPr lvl="1" eaLnBrk="1" hangingPunct="1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728" y="4920422"/>
            <a:ext cx="8821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941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PEOPLE *people;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9410">
              <a:spcAft>
                <a:spcPts val="0"/>
              </a:spcAft>
            </a:pPr>
            <a:r>
              <a:rPr lang="en-US" altLang="zh-TW" sz="24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people 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 (PEOPLE*)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malloc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(n*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(PEOPLE));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7065</TotalTime>
  <Words>3120</Words>
  <Application>Microsoft Office PowerPoint</Application>
  <PresentationFormat>如螢幕大小 (4:3)</PresentationFormat>
  <Paragraphs>778</Paragraphs>
  <Slides>69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9" baseType="lpstr">
      <vt:lpstr>新細明體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Office 佈景主題</vt:lpstr>
      <vt:lpstr>方程式</vt:lpstr>
      <vt:lpstr>Introduction to Programming(II) Week 02</vt:lpstr>
      <vt:lpstr>Josephus problem</vt:lpstr>
      <vt:lpstr>How to find the safe place</vt:lpstr>
      <vt:lpstr>Problem description</vt:lpstr>
      <vt:lpstr>Algorithm</vt:lpstr>
      <vt:lpstr>Outline</vt:lpstr>
      <vt:lpstr>The first algorithm</vt:lpstr>
      <vt:lpstr>A simpler version</vt:lpstr>
      <vt:lpstr>The first algorithm: simulation</vt:lpstr>
      <vt:lpstr>People in a circle</vt:lpstr>
      <vt:lpstr>How to kill the next person?</vt:lpstr>
      <vt:lpstr>Time complexity</vt:lpstr>
      <vt:lpstr>Efficiency of an algorithm</vt:lpstr>
      <vt:lpstr>Big-O Notation</vt:lpstr>
      <vt:lpstr>Operation count of the 1st alg</vt:lpstr>
      <vt:lpstr>3. Remove DEAD people</vt:lpstr>
      <vt:lpstr>3. Remove DEAD people--cont</vt:lpstr>
      <vt:lpstr>3. Remove DEAD people--cont</vt:lpstr>
      <vt:lpstr>Time complexity of the 1st algorithm</vt:lpstr>
      <vt:lpstr>Trend of some functions</vt:lpstr>
      <vt:lpstr>The second algorithm</vt:lpstr>
      <vt:lpstr>Mark the “dead” one </vt:lpstr>
      <vt:lpstr>Time complexity of the 2nd algorithm</vt:lpstr>
      <vt:lpstr>Time complexity of the 2nd algorithm</vt:lpstr>
      <vt:lpstr>The third Algorithm</vt:lpstr>
      <vt:lpstr>How to make it run faster?</vt:lpstr>
      <vt:lpstr>Circular linked list</vt:lpstr>
      <vt:lpstr>Initialization</vt:lpstr>
      <vt:lpstr>Insert a node</vt:lpstr>
      <vt:lpstr>Delete a node</vt:lpstr>
      <vt:lpstr>When to stop?</vt:lpstr>
      <vt:lpstr>Time complexity of the 3rd algorithm</vt:lpstr>
      <vt:lpstr>Assignment: change directions</vt:lpstr>
      <vt:lpstr>Alternative problem</vt:lpstr>
      <vt:lpstr>Doubly linked list</vt:lpstr>
      <vt:lpstr>Declaration</vt:lpstr>
      <vt:lpstr>Insert a node before temp</vt:lpstr>
      <vt:lpstr>Insert a node after temp</vt:lpstr>
      <vt:lpstr>Delete a note before temp</vt:lpstr>
      <vt:lpstr>The Fourth Algorithm</vt:lpstr>
      <vt:lpstr>Can we do beyond O(n)?</vt:lpstr>
      <vt:lpstr>Observing a case</vt:lpstr>
      <vt:lpstr>n is even</vt:lpstr>
      <vt:lpstr>Generalization</vt:lpstr>
      <vt:lpstr>Recursive relation</vt:lpstr>
      <vt:lpstr>n is odd</vt:lpstr>
      <vt:lpstr>Generalization</vt:lpstr>
      <vt:lpstr>Recursive relation  algorithm</vt:lpstr>
      <vt:lpstr>The algorithm</vt:lpstr>
      <vt:lpstr>Time complexity of the 4th algorithm</vt:lpstr>
      <vt:lpstr>The fifth Algorithm</vt:lpstr>
      <vt:lpstr>Can we do better?</vt:lpstr>
      <vt:lpstr>Let’s make more observations</vt:lpstr>
      <vt:lpstr>What are the patterns?</vt:lpstr>
      <vt:lpstr>Guess the solution</vt:lpstr>
      <vt:lpstr>Verify the solution</vt:lpstr>
      <vt:lpstr>Algorithm</vt:lpstr>
      <vt:lpstr>experiments</vt:lpstr>
      <vt:lpstr>How to measure the time?</vt:lpstr>
      <vt:lpstr>How to use clock()?</vt:lpstr>
      <vt:lpstr>Test different parameters</vt:lpstr>
      <vt:lpstr>Program arguments </vt:lpstr>
      <vt:lpstr>atoi function</vt:lpstr>
      <vt:lpstr>Experimental results</vt:lpstr>
      <vt:lpstr>Experimental results (II)</vt:lpstr>
      <vt:lpstr>Problem of the 3rd algorithm </vt:lpstr>
      <vt:lpstr>Faster implementation of the 3rd</vt:lpstr>
      <vt:lpstr>Remove a node</vt:lpstr>
      <vt:lpstr>Experimental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2076</cp:revision>
  <dcterms:created xsi:type="dcterms:W3CDTF">2014-08-19T02:20:21Z</dcterms:created>
  <dcterms:modified xsi:type="dcterms:W3CDTF">2019-02-23T05:30:18Z</dcterms:modified>
</cp:coreProperties>
</file>