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3"/>
  </p:notesMasterIdLst>
  <p:sldIdLst>
    <p:sldId id="256" r:id="rId2"/>
    <p:sldId id="439" r:id="rId3"/>
    <p:sldId id="259" r:id="rId4"/>
    <p:sldId id="304" r:id="rId5"/>
    <p:sldId id="265" r:id="rId6"/>
    <p:sldId id="266" r:id="rId7"/>
    <p:sldId id="357" r:id="rId8"/>
    <p:sldId id="438" r:id="rId9"/>
    <p:sldId id="392" r:id="rId10"/>
    <p:sldId id="393" r:id="rId11"/>
    <p:sldId id="394" r:id="rId12"/>
    <p:sldId id="395" r:id="rId13"/>
    <p:sldId id="396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15" r:id="rId23"/>
    <p:sldId id="403" r:id="rId24"/>
    <p:sldId id="404" r:id="rId25"/>
    <p:sldId id="405" r:id="rId26"/>
    <p:sldId id="406" r:id="rId27"/>
    <p:sldId id="397" r:id="rId28"/>
    <p:sldId id="398" r:id="rId29"/>
    <p:sldId id="399" r:id="rId30"/>
    <p:sldId id="400" r:id="rId31"/>
    <p:sldId id="401" r:id="rId32"/>
    <p:sldId id="402" r:id="rId33"/>
    <p:sldId id="407" r:id="rId34"/>
    <p:sldId id="408" r:id="rId35"/>
    <p:sldId id="410" r:id="rId36"/>
    <p:sldId id="437" r:id="rId37"/>
    <p:sldId id="411" r:id="rId38"/>
    <p:sldId id="412" r:id="rId39"/>
    <p:sldId id="417" r:id="rId40"/>
    <p:sldId id="418" r:id="rId41"/>
    <p:sldId id="4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acs-courses.seas.harvard.edu/courses/cs207/resources/TIC2Vone.pdf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07: C++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Basic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is invented </a:t>
            </a:r>
            <a:r>
              <a:rPr lang="en-US" altLang="zh-TW" dirty="0" smtClean="0"/>
              <a:t>to reduce name collision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Cannot solve the name collision completely, why?</a:t>
            </a:r>
            <a:endParaRPr lang="en-US" altLang="zh-TW" dirty="0"/>
          </a:p>
          <a:p>
            <a:pPr algn="just"/>
            <a:r>
              <a:rPr lang="en-US" altLang="zh-TW" dirty="0" smtClean="0"/>
              <a:t>Entire </a:t>
            </a:r>
            <a:r>
              <a:rPr lang="en-US" altLang="zh-TW" dirty="0"/>
              <a:t>C++ library is in a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/>
              <a:t> (e.g.,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/>
              <a:t>).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561825" y="2864411"/>
            <a:ext cx="8229600" cy="1495891"/>
            <a:chOff x="1637100" y="2736027"/>
            <a:chExt cx="10972800" cy="1994521"/>
          </a:xfrm>
        </p:grpSpPr>
        <p:sp>
          <p:nvSpPr>
            <p:cNvPr id="5" name="矩形 4"/>
            <p:cNvSpPr/>
            <p:nvPr/>
          </p:nvSpPr>
          <p:spPr>
            <a:xfrm>
              <a:off x="1637100" y="2760777"/>
              <a:ext cx="53469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chen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23500" y="2736027"/>
              <a:ext cx="5486400" cy="1969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lee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max(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To </a:t>
            </a:r>
            <a:r>
              <a:rPr lang="en-US" altLang="zh-TW" dirty="0" smtClean="0"/>
              <a:t>use a name which is inside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, you have 3 choices.</a:t>
            </a:r>
          </a:p>
          <a:p>
            <a:pPr lvl="1" algn="just"/>
            <a:r>
              <a:rPr lang="en-US" altLang="zh-TW" dirty="0"/>
              <a:t>specify the </a:t>
            </a:r>
            <a:r>
              <a:rPr lang="en-US" altLang="zh-TW" dirty="0" smtClean="0"/>
              <a:t>name</a:t>
            </a:r>
          </a:p>
          <a:p>
            <a:pPr lvl="1" algn="just"/>
            <a:r>
              <a:rPr lang="en-US" altLang="zh-TW" i="1" dirty="0"/>
              <a:t>using declaration</a:t>
            </a:r>
            <a:endParaRPr lang="en-US" altLang="zh-TW" dirty="0"/>
          </a:p>
          <a:p>
            <a:pPr lvl="1" algn="just"/>
            <a:r>
              <a:rPr lang="en-US" altLang="zh-TW" i="1" dirty="0" smtClean="0"/>
              <a:t>using directive</a:t>
            </a:r>
          </a:p>
          <a:p>
            <a:pPr algn="just"/>
            <a:r>
              <a:rPr lang="en-US" altLang="zh-TW" dirty="0" smtClean="0"/>
              <a:t>1. specify </a:t>
            </a:r>
            <a:r>
              <a:rPr lang="en-US" altLang="zh-TW" dirty="0"/>
              <a:t>the name</a:t>
            </a:r>
          </a:p>
        </p:txBody>
      </p:sp>
      <p:sp>
        <p:nvSpPr>
          <p:cNvPr id="5" name="矩形 4"/>
          <p:cNvSpPr/>
          <p:nvPr/>
        </p:nvSpPr>
        <p:spPr>
          <a:xfrm>
            <a:off x="4287750" y="2345115"/>
            <a:ext cx="45514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::sort(...);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::max(...);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2. using </a:t>
            </a:r>
            <a:r>
              <a:rPr lang="en-US" altLang="zh-TW" sz="3200" i="1" dirty="0"/>
              <a:t>declaration</a:t>
            </a:r>
          </a:p>
          <a:p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i="1" dirty="0" smtClean="0"/>
              <a:t>3. using </a:t>
            </a:r>
            <a:r>
              <a:rPr lang="en-US" altLang="zh-TW" sz="3200" i="1" dirty="0"/>
              <a:t>directive</a:t>
            </a:r>
          </a:p>
          <a:p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3000" y="2584264"/>
            <a:ext cx="375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::sort;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::max;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these are using declaration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36000" y="2226469"/>
            <a:ext cx="390735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100" dirty="0"/>
          </a:p>
        </p:txBody>
      </p:sp>
      <p:sp>
        <p:nvSpPr>
          <p:cNvPr id="8" name="矩形 7"/>
          <p:cNvSpPr/>
          <p:nvPr/>
        </p:nvSpPr>
        <p:spPr>
          <a:xfrm>
            <a:off x="4762350" y="2577101"/>
            <a:ext cx="3753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</a:rPr>
              <a:t>using directive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Do not use </a:t>
            </a:r>
            <a:r>
              <a:rPr lang="en-US" altLang="zh-TW" i="1" dirty="0" smtClean="0"/>
              <a:t>using directive</a:t>
            </a:r>
            <a:r>
              <a:rPr lang="en-US" altLang="zh-TW" dirty="0" smtClean="0"/>
              <a:t> in header file.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r>
              <a:rPr lang="en-US" altLang="zh-TW" dirty="0" smtClean="0"/>
              <a:t>When you are </a:t>
            </a:r>
            <a:r>
              <a:rPr lang="en-US" altLang="zh-TW" i="1" dirty="0"/>
              <a:t>using </a:t>
            </a:r>
            <a:r>
              <a:rPr lang="en-US" altLang="zh-TW" i="1" dirty="0" smtClean="0"/>
              <a:t>a directive</a:t>
            </a:r>
            <a:r>
              <a:rPr lang="en-US" altLang="zh-TW" dirty="0" smtClean="0"/>
              <a:t>, you </a:t>
            </a:r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all names in the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However, you </a:t>
            </a:r>
            <a:r>
              <a:rPr lang="en-US" altLang="zh-TW" dirty="0"/>
              <a:t>may </a:t>
            </a:r>
            <a:r>
              <a:rPr lang="en-US" altLang="zh-TW" dirty="0" smtClean="0"/>
              <a:t>accidentally use a name which is also defined in the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. This cause name collision again.</a:t>
            </a:r>
          </a:p>
        </p:txBody>
      </p:sp>
      <p:sp>
        <p:nvSpPr>
          <p:cNvPr id="5" name="矩形 4"/>
          <p:cNvSpPr/>
          <p:nvPr/>
        </p:nvSpPr>
        <p:spPr>
          <a:xfrm>
            <a:off x="1613775" y="2412027"/>
            <a:ext cx="63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//.h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//do not do this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Reference is a new data type in C++</a:t>
            </a:r>
          </a:p>
          <a:p>
            <a:pPr lvl="1"/>
            <a:r>
              <a:rPr lang="en-US" altLang="zh-TW" dirty="0" smtClean="0"/>
              <a:t>Less powerful than pointer, but easier to use</a:t>
            </a:r>
          </a:p>
          <a:p>
            <a:r>
              <a:rPr lang="en-US" altLang="zh-TW" dirty="0"/>
              <a:t>References </a:t>
            </a:r>
            <a:r>
              <a:rPr lang="en-US" altLang="zh-TW" dirty="0" smtClean="0"/>
              <a:t>are </a:t>
            </a:r>
            <a:r>
              <a:rPr lang="en-US" altLang="zh-TW" dirty="0"/>
              <a:t>used as </a:t>
            </a:r>
            <a:r>
              <a:rPr lang="en-US" altLang="zh-TW" dirty="0">
                <a:solidFill>
                  <a:srgbClr val="FF0000"/>
                </a:solidFill>
              </a:rPr>
              <a:t>aliases</a:t>
            </a:r>
            <a:r>
              <a:rPr lang="en-US" altLang="zh-TW" dirty="0"/>
              <a:t> </a:t>
            </a:r>
            <a:r>
              <a:rPr lang="en-US" altLang="zh-TW" dirty="0" smtClean="0"/>
              <a:t>for variables.</a:t>
            </a:r>
            <a:endParaRPr lang="en-US" altLang="zh-TW" dirty="0"/>
          </a:p>
          <a:p>
            <a:pPr lvl="1"/>
            <a:r>
              <a:rPr lang="en-US" altLang="zh-TW" dirty="0"/>
              <a:t>Once a reference is declared as an alias for another variable, all operations supposedly performed on the alias are actually performed on the original variable.</a:t>
            </a:r>
          </a:p>
          <a:p>
            <a:r>
              <a:rPr lang="en-US" altLang="zh-TW" dirty="0"/>
              <a:t>Reference variables must be </a:t>
            </a:r>
            <a:r>
              <a:rPr lang="en-US" altLang="zh-TW" dirty="0">
                <a:solidFill>
                  <a:srgbClr val="FF0000"/>
                </a:solidFill>
              </a:rPr>
              <a:t>initialized in their declarations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cannot be reassigned </a:t>
            </a:r>
            <a:r>
              <a:rPr lang="en-US" altLang="zh-TW" dirty="0"/>
              <a:t>as aliases to other variables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2757" y="1859340"/>
            <a:ext cx="75927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iValue = 2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&amp;iReference = iValue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iReference &lt;&lt; endl;  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iReference &lt;&lt; endl;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 的記憶體</a:t>
            </a:r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endParaRPr lang="zh-TW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iValue &lt;&lt; endl;　　　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/會印出iValue本身自己的記憶體位置</a:t>
            </a:r>
          </a:p>
        </p:txBody>
      </p:sp>
    </p:spTree>
    <p:extLst>
      <p:ext uri="{BB962C8B-B14F-4D97-AF65-F5344CB8AC3E}">
        <p14:creationId xmlns:p14="http://schemas.microsoft.com/office/powerpoint/2010/main" val="2111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54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Both of them can be an alias for variables</a:t>
            </a:r>
          </a:p>
          <a:p>
            <a:pPr lvl="1"/>
            <a:r>
              <a:rPr lang="en-US" altLang="zh-TW" dirty="0" smtClean="0"/>
              <a:t>A pointer needs to be dereferenced first </a:t>
            </a:r>
          </a:p>
          <a:p>
            <a:r>
              <a:rPr lang="en-US" altLang="zh-TW" dirty="0" smtClean="0"/>
              <a:t>Both allow arguments to be changed in functions (will talk about it later).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and pointer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25929" y="3715657"/>
          <a:ext cx="8191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228"/>
                <a:gridCol w="1681843"/>
                <a:gridCol w="1959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Differences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Reference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point to NULL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</a:t>
                      </a:r>
                      <a:r>
                        <a:rPr lang="en-US" altLang="zh-TW" sz="2800" baseline="0" dirty="0" smtClean="0"/>
                        <a:t> re</a:t>
                      </a:r>
                      <a:r>
                        <a:rPr lang="en-US" altLang="zh-TW" sz="2800" dirty="0" smtClean="0"/>
                        <a:t>assign value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Can take address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Arithmetics</a:t>
                      </a:r>
                      <a:r>
                        <a:rPr lang="en-US" altLang="zh-TW" sz="2800" dirty="0" smtClean="0"/>
                        <a:t> (ex: ptr+5)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No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Member function invocation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references and pointers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8071" y="2090172"/>
            <a:ext cx="8245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shape1;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object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&amp;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3" lvl="1">
              <a:defRPr/>
            </a:pP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Shape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92113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*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&amp;shape1;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071" y="4519136"/>
            <a:ext cx="8245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shape1.displayMessage();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shapeRef.displayMessage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lvl="1">
              <a:defRPr/>
            </a:pP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shapePtr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Call-by-value</a:t>
            </a:r>
            <a:r>
              <a:rPr lang="en-US" altLang="zh-TW" dirty="0"/>
              <a:t>: argument’s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is copied and passed to the called function.</a:t>
            </a:r>
          </a:p>
          <a:p>
            <a:pPr lvl="1"/>
            <a:r>
              <a:rPr lang="en-US" altLang="zh-TW" dirty="0"/>
              <a:t>Changes to the copy do not affect the original variable’s value in the caller.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Call-by-address</a:t>
            </a:r>
            <a:r>
              <a:rPr lang="en-US" altLang="zh-TW" dirty="0" smtClean="0"/>
              <a:t>: </a:t>
            </a:r>
            <a:r>
              <a:rPr lang="en-US" altLang="zh-TW" dirty="0"/>
              <a:t>argument’s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</a:t>
            </a:r>
            <a:r>
              <a:rPr lang="en-US" altLang="zh-TW" dirty="0"/>
              <a:t>is copied and passed to the called function.</a:t>
            </a:r>
          </a:p>
          <a:p>
            <a:pPr lvl="1"/>
            <a:r>
              <a:rPr lang="en-US" altLang="zh-TW" dirty="0" smtClean="0"/>
              <a:t>Change the de-referenced argument can change the values of original variables.  Ex: swap</a:t>
            </a:r>
          </a:p>
          <a:p>
            <a:pPr lvl="1"/>
            <a:r>
              <a:rPr lang="en-US" altLang="zh-TW" dirty="0" smtClean="0"/>
              <a:t>Change the argument cannot change the address of the pointer.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reference parameter </a:t>
            </a:r>
            <a:r>
              <a:rPr lang="en-US" altLang="zh-TW" dirty="0"/>
              <a:t>is an alias for its corresponding argument in a function call.</a:t>
            </a:r>
          </a:p>
          <a:p>
            <a:r>
              <a:rPr lang="en-US" altLang="zh-TW" dirty="0"/>
              <a:t>To indicate that a function parameter is passed by reference, simply follow the parameter’s type in the function prototype by an ampersand (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); use the same convention when listing the parameter’s type in the function header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Call-by-reference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Written exam later today</a:t>
            </a:r>
          </a:p>
          <a:p>
            <a:pPr lvl="1"/>
            <a:r>
              <a:rPr lang="en-US" altLang="zh-TW" dirty="0" smtClean="0"/>
              <a:t>ID%2 = 0 are in Delta 104</a:t>
            </a:r>
          </a:p>
          <a:p>
            <a:pPr lvl="1"/>
            <a:r>
              <a:rPr lang="en-US" altLang="zh-TW" dirty="0" smtClean="0"/>
              <a:t>ID%2 = 1  are in Delta 105</a:t>
            </a:r>
          </a:p>
          <a:p>
            <a:r>
              <a:rPr lang="en-US" altLang="zh-TW" dirty="0" smtClean="0"/>
              <a:t>Mini-project I is due next Tuesday (4/16)</a:t>
            </a:r>
          </a:p>
          <a:p>
            <a:pPr lvl="1"/>
            <a:r>
              <a:rPr lang="en-US" altLang="zh-TW" dirty="0" smtClean="0"/>
              <a:t>Demo in EECS 326/328</a:t>
            </a:r>
          </a:p>
          <a:p>
            <a:r>
              <a:rPr lang="en-US" altLang="zh-TW" dirty="0" smtClean="0"/>
              <a:t>Makeup exam is also on 4/16</a:t>
            </a:r>
          </a:p>
          <a:p>
            <a:pPr lvl="1"/>
            <a:r>
              <a:rPr lang="en-US" altLang="zh-TW" dirty="0" smtClean="0"/>
              <a:t>Need to show that you have done all the practices questions and register for the makeup exam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129" y="1752655"/>
            <a:ext cx="81928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squareByValue(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number *= number;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*= 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squareByReference(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&amp;numberRef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numberRef *= numberRef;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squareByReference</a:t>
            </a:r>
          </a:p>
        </p:txBody>
      </p:sp>
    </p:spTree>
    <p:extLst>
      <p:ext uri="{BB962C8B-B14F-4D97-AF65-F5344CB8AC3E}">
        <p14:creationId xmlns:p14="http://schemas.microsoft.com/office/powerpoint/2010/main" val="8596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continue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2272" y="1321661"/>
            <a:ext cx="8719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z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4; 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returned by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)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after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squareByValue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before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&amp;y 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y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squareByPointer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demonstrate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endParaRPr lang="en-US" altLang="zh-TW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&lt;&lt;" before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&lt;&lt;"z = "&lt;&lt; z &lt;&lt; " after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squareByReference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489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constant reference </a:t>
            </a:r>
            <a:r>
              <a:rPr lang="en-US" altLang="zh-TW" dirty="0" smtClean="0"/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You can combine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and reference.</a:t>
            </a:r>
          </a:p>
          <a:p>
            <a:pPr lvl="1" algn="just"/>
            <a:r>
              <a:rPr lang="en-US" altLang="zh-TW" dirty="0" smtClean="0"/>
              <a:t>Use this way to reduce redundant copy.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Also, as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you cannot modify objects.</a:t>
            </a:r>
          </a:p>
        </p:txBody>
      </p:sp>
      <p:sp>
        <p:nvSpPr>
          <p:cNvPr id="7" name="矩形 6"/>
          <p:cNvSpPr/>
          <p:nvPr/>
        </p:nvSpPr>
        <p:spPr>
          <a:xfrm>
            <a:off x="923925" y="2777580"/>
            <a:ext cx="7877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return_10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	//i is a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reference to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0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&amp;j(return_10());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&lt;&lt;j&lt;&lt;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10, the lifetime of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extended</a:t>
            </a:r>
            <a:endParaRPr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=10;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is a constant reference to integer</a:t>
            </a:r>
          </a:p>
        </p:txBody>
      </p:sp>
    </p:spTree>
    <p:extLst>
      <p:ext uri="{BB962C8B-B14F-4D97-AF65-F5344CB8AC3E}">
        <p14:creationId xmlns:p14="http://schemas.microsoft.com/office/powerpoint/2010/main" val="3244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we check return value to know whether a function succeed.</a:t>
            </a:r>
          </a:p>
          <a:p>
            <a:pPr lvl="1" algn="just"/>
            <a:r>
              <a:rPr lang="en-US" altLang="zh-TW" dirty="0" smtClean="0"/>
              <a:t>However, it makes code ugly.</a:t>
            </a:r>
          </a:p>
          <a:p>
            <a:pPr lvl="2" algn="just"/>
            <a:r>
              <a:rPr lang="en-US" altLang="zh-TW" dirty="0" smtClean="0"/>
              <a:t>You mix normal code flow with error code flow.</a:t>
            </a:r>
          </a:p>
        </p:txBody>
      </p:sp>
      <p:sp>
        <p:nvSpPr>
          <p:cNvPr id="5" name="矩形 4"/>
          <p:cNvSpPr/>
          <p:nvPr/>
        </p:nvSpPr>
        <p:spPr>
          <a:xfrm>
            <a:off x="1005614" y="3676799"/>
            <a:ext cx="7328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==-1)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ret=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(ret!=0)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C++ uses exceptions for error handling .</a:t>
            </a:r>
          </a:p>
          <a:p>
            <a:pPr lvl="1" algn="just"/>
            <a:r>
              <a:rPr lang="en-US" altLang="zh-TW" dirty="0" smtClean="0"/>
              <a:t>Separate </a:t>
            </a:r>
            <a:r>
              <a:rPr lang="en-US" altLang="zh-TW" dirty="0"/>
              <a:t>normal code flow and error code </a:t>
            </a:r>
            <a:r>
              <a:rPr lang="en-US" altLang="zh-TW" dirty="0" smtClean="0"/>
              <a:t>flow.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85850" y="2755106"/>
            <a:ext cx="77533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dev_name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open_dev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(...));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write_message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dev_id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,...);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do something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025" y="2272500"/>
            <a:ext cx="8720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numerator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denominator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throw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"denominator cannot be 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reduce_fraction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normally, we print the error message to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cerr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All </a:t>
            </a:r>
            <a:r>
              <a:rPr lang="en-US" altLang="zh-TW" dirty="0"/>
              <a:t>exceptions inherit from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 algn="just"/>
            <a:r>
              <a:rPr lang="en-US" altLang="zh-TW" dirty="0" smtClean="0"/>
              <a:t>But you cannot throw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There are many pre-defined exceptions in C++, </a:t>
            </a:r>
          </a:p>
          <a:p>
            <a:pPr lvl="1" algn="just"/>
            <a:r>
              <a:rPr lang="en-US" altLang="zh-TW" dirty="0" smtClean="0"/>
              <a:t>Check bellowing link</a:t>
            </a:r>
          </a:p>
          <a:p>
            <a:pPr marL="457200" lvl="1" indent="0" algn="just">
              <a:buNone/>
            </a:pPr>
            <a:r>
              <a:rPr lang="en-US" altLang="zh-TW" sz="2600" dirty="0" smtClean="0">
                <a:hlinkClick r:id="rId2"/>
              </a:rPr>
              <a:t>http</a:t>
            </a:r>
            <a:r>
              <a:rPr lang="en-US" altLang="zh-TW" sz="2600" dirty="0">
                <a:hlinkClick r:id="rId2"/>
              </a:rPr>
              <a:t>://</a:t>
            </a:r>
            <a:r>
              <a:rPr lang="en-US" altLang="zh-TW" sz="2600" dirty="0" smtClean="0">
                <a:hlinkClick r:id="rId2"/>
              </a:rPr>
              <a:t>en.cppreference.com/w/cpp/error/exception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If you throw an exception without catching it, the program calls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::terminate</a:t>
            </a:r>
            <a:r>
              <a:rPr lang="en-US" altLang="zh-TW" dirty="0" smtClean="0"/>
              <a:t>.</a:t>
            </a:r>
          </a:p>
          <a:p>
            <a:pPr lvl="1" algn="just"/>
            <a:r>
              <a:rPr lang="en-US" altLang="zh-TW" dirty="0" smtClean="0"/>
              <a:t>The execution of program ends.</a:t>
            </a:r>
          </a:p>
        </p:txBody>
      </p:sp>
    </p:spTree>
    <p:extLst>
      <p:ext uri="{BB962C8B-B14F-4D97-AF65-F5344CB8AC3E}">
        <p14:creationId xmlns:p14="http://schemas.microsoft.com/office/powerpoint/2010/main" val="36426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 smtClean="0">
                <a:solidFill>
                  <a:srgbClr val="000000"/>
                </a:solidFill>
              </a:rPr>
              <a:t>, you have </a:t>
            </a:r>
            <a:r>
              <a:rPr lang="en-US" altLang="zh-TW" dirty="0">
                <a:solidFill>
                  <a:srgbClr val="000000"/>
                </a:solidFill>
              </a:rPr>
              <a:t>to </a:t>
            </a:r>
            <a:r>
              <a:rPr lang="en-US" altLang="zh-TW" dirty="0" smtClean="0">
                <a:solidFill>
                  <a:srgbClr val="000000"/>
                </a:solidFill>
              </a:rPr>
              <a:t>memorize all </a:t>
            </a:r>
            <a:r>
              <a:rPr lang="en-US" altLang="zh-TW" dirty="0" smtClean="0"/>
              <a:t>conversion specifications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flag, field width, </a:t>
            </a:r>
            <a:r>
              <a:rPr lang="en-US" altLang="zh-TW" i="1" dirty="0" smtClean="0"/>
              <a:t>precision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length modifier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conversion specifier</a:t>
            </a:r>
          </a:p>
        </p:txBody>
      </p:sp>
      <p:sp>
        <p:nvSpPr>
          <p:cNvPr id="5" name="矩形 4"/>
          <p:cNvSpPr/>
          <p:nvPr/>
        </p:nvSpPr>
        <p:spPr>
          <a:xfrm>
            <a:off x="639951" y="3753193"/>
            <a:ext cx="8265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d;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</a:t>
            </a:r>
            <a:r>
              <a:rPr lang="en-US" altLang="zh-TW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lf %Lf"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//assume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works successfully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%d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 %f %lf %Lf"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c,s,i,l,ll,f,d,ld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It is tedious and </a:t>
            </a:r>
            <a:r>
              <a:rPr lang="en-US" altLang="zh-TW" dirty="0" smtClean="0"/>
              <a:t>error-prone.</a:t>
            </a:r>
          </a:p>
          <a:p>
            <a:pPr lvl="1" algn="just"/>
            <a:r>
              <a:rPr lang="en-US" altLang="zh-TW" dirty="0" smtClean="0"/>
              <a:t>What will happen if you forget to specify </a:t>
            </a:r>
            <a:r>
              <a:rPr lang="en-US" altLang="zh-TW" i="1" dirty="0"/>
              <a:t>length </a:t>
            </a:r>
            <a:r>
              <a:rPr lang="en-US" altLang="zh-TW" i="1" dirty="0" smtClean="0"/>
              <a:t>modifier</a:t>
            </a:r>
            <a:r>
              <a:rPr lang="en-US" altLang="zh-TW" dirty="0" smtClean="0"/>
              <a:t>? Or use incorrect </a:t>
            </a:r>
            <a:r>
              <a:rPr lang="en-US" altLang="zh-TW" i="1" dirty="0"/>
              <a:t>length modifier</a:t>
            </a:r>
            <a:r>
              <a:rPr lang="en-US" altLang="zh-TW" dirty="0" smtClean="0"/>
              <a:t>?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 smtClean="0"/>
              <a:t>To ensure type safety and provide a </a:t>
            </a:r>
            <a:r>
              <a:rPr lang="en-US" altLang="zh-TW" dirty="0"/>
              <a:t>high level, </a:t>
            </a:r>
            <a:r>
              <a:rPr lang="en-US" altLang="zh-TW" dirty="0" smtClean="0"/>
              <a:t>convenient and easy-to-use I/O interface, C++ has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99425" y="3046817"/>
            <a:ext cx="815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//forget to specify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,c);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//use incorrect length modifier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//undefined behavior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 are objects in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It is easy to use.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2873693"/>
            <a:ext cx="8439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s; 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c[10];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//read input and store sequentially in a, c and s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print a, s and c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sequentially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input: 1 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   2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//output: 1 2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, it means the variable cannot be modified.</a:t>
            </a:r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smtClean="0"/>
              <a:t>Benefit </a:t>
            </a:r>
            <a:r>
              <a:rPr lang="en-US" altLang="zh-TW" dirty="0"/>
              <a:t>of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help you trace code easily</a:t>
            </a:r>
          </a:p>
          <a:p>
            <a:pPr lvl="1" algn="just"/>
            <a:r>
              <a:rPr lang="en-US" altLang="zh-TW" dirty="0"/>
              <a:t>decrease your debug time</a:t>
            </a:r>
          </a:p>
          <a:p>
            <a:pPr lvl="1" algn="just"/>
            <a:r>
              <a:rPr lang="en-US" altLang="zh-TW" dirty="0"/>
              <a:t>compiler can do </a:t>
            </a:r>
            <a:r>
              <a:rPr lang="en-US" altLang="zh-TW" dirty="0" smtClean="0"/>
              <a:t>optimization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61400" y="2662852"/>
            <a:ext cx="567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j(0);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j=10;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//error: j is a constant integer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Notice the interaction between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/>
              <a:t>pointer.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/>
              <a:t>When should I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?</a:t>
            </a:r>
          </a:p>
          <a:p>
            <a:pPr lvl="1" algn="just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if you can.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83628"/>
              </p:ext>
            </p:extLst>
          </p:nvPr>
        </p:nvGraphicFramePr>
        <p:xfrm>
          <a:off x="628650" y="2663031"/>
          <a:ext cx="78867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700">
                  <a:extLst>
                    <a:ext uri="{9D8B030D-6E8A-4147-A177-3AD203B41FA5}">
                      <a16:colId xmlns="" xmlns:a16="http://schemas.microsoft.com/office/drawing/2014/main" val="2672225064"/>
                    </a:ext>
                  </a:extLst>
                </a:gridCol>
                <a:gridCol w="2646000">
                  <a:extLst>
                    <a:ext uri="{9D8B030D-6E8A-4147-A177-3AD203B41FA5}">
                      <a16:colId xmlns="" xmlns:a16="http://schemas.microsoft.com/office/drawing/2014/main" val="3156907903"/>
                    </a:ext>
                  </a:extLst>
                </a:gridCol>
                <a:gridCol w="2646000">
                  <a:extLst>
                    <a:ext uri="{9D8B030D-6E8A-4147-A177-3AD203B41FA5}">
                      <a16:colId xmlns="" xmlns:a16="http://schemas.microsoft.com/office/drawing/2014/main" val="106139452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  <a:p>
                      <a:pPr algn="l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</a:t>
                      </a:r>
                    </a:p>
                    <a:p>
                      <a:pPr algn="l"/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altLang="zh-TW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 to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18474943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US" altLang="zh-TW" sz="18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93548683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altLang="zh-TW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change the 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modify the </a:t>
                      </a:r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86924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does it mean?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6500" y="1553766"/>
            <a:ext cx="8991000" cy="4801314"/>
            <a:chOff x="0" y="1943538"/>
            <a:chExt cx="11988000" cy="6401753"/>
          </a:xfrm>
        </p:grpSpPr>
        <p:sp>
          <p:nvSpPr>
            <p:cNvPr id="5" name="矩形 4"/>
            <p:cNvSpPr/>
            <p:nvPr/>
          </p:nvSpPr>
          <p:spPr>
            <a:xfrm>
              <a:off x="0" y="1943538"/>
              <a:ext cx="5328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da-DK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da-DK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*end(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da-DK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</a:t>
              </a:r>
              <a:r>
                <a:rPr lang="da-DK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++</a:t>
              </a:r>
              <a:r>
                <a:rPr lang="da-DK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da-DK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8000" y="1943538"/>
              <a:ext cx="6660000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a[3]{1,2,3};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(a,3));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sum &lt;&lt;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accu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sum(0);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for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end(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 err="1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!=end;++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sum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+=*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/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return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sum;</a:t>
              </a:r>
            </a:p>
            <a:p>
              <a:pPr lvl="0"/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new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in C,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 algn="just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allocate an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return value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(p==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//error: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failed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21272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When you 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 smtClean="0"/>
              <a:t> in C++, you</a:t>
            </a:r>
          </a:p>
          <a:p>
            <a:pPr lvl="1" algn="just"/>
            <a:r>
              <a:rPr lang="en-US" altLang="zh-TW" dirty="0" smtClean="0"/>
              <a:t>allocate memory</a:t>
            </a:r>
          </a:p>
          <a:p>
            <a:pPr marL="342900" lvl="1" indent="0" algn="just">
              <a:buNone/>
            </a:pPr>
            <a:r>
              <a:rPr lang="en-US" altLang="zh-TW" dirty="0" smtClean="0"/>
              <a:t>    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*p(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//allocate a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initialize value</a:t>
            </a:r>
          </a:p>
          <a:p>
            <a:pPr marL="457200" lvl="1" indent="0" algn="just">
              <a:buNone/>
            </a:pPr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*p=10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deallocate memory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pPr lvl="1" algn="just"/>
            <a:r>
              <a:rPr lang="en-US" altLang="zh-TW" dirty="0" smtClean="0"/>
              <a:t>check </a:t>
            </a:r>
            <a:r>
              <a:rPr lang="en-US" altLang="zh-TW" dirty="0"/>
              <a:t>return value? No.</a:t>
            </a:r>
          </a:p>
          <a:p>
            <a:pPr marL="457200" lvl="1" indent="0" algn="just"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new</a:t>
            </a:r>
            <a:r>
              <a:rPr lang="en-US" altLang="zh-TW" dirty="0" smtClean="0"/>
              <a:t> uses </a:t>
            </a:r>
            <a:r>
              <a:rPr lang="en-US" altLang="zh-TW" dirty="0"/>
              <a:t>exception to handle </a:t>
            </a:r>
            <a:r>
              <a:rPr lang="en-US" altLang="zh-TW" dirty="0" smtClean="0"/>
              <a:t>allocation </a:t>
            </a:r>
            <a:r>
              <a:rPr lang="en-US" altLang="zh-TW" dirty="0"/>
              <a:t>failure</a:t>
            </a:r>
            <a:r>
              <a:rPr lang="en-US" altLang="zh-TW" dirty="0" smtClean="0"/>
              <a:t>.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3036" y="3309183"/>
            <a:ext cx="518433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*p(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allocate </a:t>
            </a:r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</a:t>
            </a:r>
            <a:r>
              <a:rPr lang="en-US" altLang="zh-TW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set its value 10</a:t>
            </a:r>
            <a:endParaRPr lang="en-US" altLang="zh-TW" sz="2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Use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instead of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en-US" altLang="zh-TW" dirty="0"/>
          </a:p>
          <a:p>
            <a:pPr lvl="1" algn="just"/>
            <a:r>
              <a:rPr lang="en-US" altLang="zh-TW" dirty="0"/>
              <a:t>when your class </a:t>
            </a:r>
            <a:r>
              <a:rPr lang="en-US" altLang="zh-TW" dirty="0" smtClean="0"/>
              <a:t>has constructors</a:t>
            </a:r>
          </a:p>
          <a:p>
            <a:pPr lvl="1" algn="just"/>
            <a:r>
              <a:rPr lang="en-US" altLang="zh-TW" dirty="0" smtClean="0"/>
              <a:t>make your code more beautiful</a:t>
            </a:r>
          </a:p>
          <a:p>
            <a:pPr lvl="1" algn="just"/>
            <a:r>
              <a:rPr lang="en-US" altLang="zh-TW" dirty="0" smtClean="0"/>
              <a:t>more convenient</a:t>
            </a:r>
          </a:p>
          <a:p>
            <a:pPr algn="just"/>
            <a:r>
              <a:rPr lang="en-US" altLang="zh-TW" dirty="0" smtClean="0"/>
              <a:t>never mix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TW" dirty="0" smtClean="0"/>
              <a:t> with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OK: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</a:p>
          <a:p>
            <a:pPr lvl="1" algn="just"/>
            <a:r>
              <a:rPr lang="en-US" altLang="zh-TW" dirty="0"/>
              <a:t>OK: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/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</a:p>
          <a:p>
            <a:pPr lvl="1" algn="just"/>
            <a:r>
              <a:rPr lang="en-US" altLang="zh-TW" dirty="0" smtClean="0">
                <a:solidFill>
                  <a:srgbClr val="000000"/>
                </a:solidFill>
              </a:rPr>
              <a:t>NO: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altLang="zh-TW" dirty="0" smtClean="0"/>
              <a:t>, or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dirty="0" smtClean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70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allocation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3537" y="2381935"/>
            <a:ext cx="5876925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10];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In C, </a:t>
            </a:r>
            <a:r>
              <a:rPr lang="en-US" altLang="zh-TW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/>
              <a:t> </a:t>
            </a:r>
            <a:r>
              <a:rPr lang="en-US" altLang="zh-TW" dirty="0" smtClean="0"/>
              <a:t>means </a:t>
            </a:r>
            <a:r>
              <a:rPr lang="en-US" altLang="zh-TW" dirty="0" smtClean="0">
                <a:solidFill>
                  <a:srgbClr val="FF0000"/>
                </a:solidFill>
              </a:rPr>
              <a:t>a pointer points to nothing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 value of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implementation-defined</a:t>
            </a:r>
            <a:r>
              <a:rPr lang="en-US" altLang="zh-TW" dirty="0" smtClean="0"/>
              <a:t>. That means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 can be any value.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1321089" y="3560830"/>
            <a:ext cx="6251285" cy="2565332"/>
            <a:chOff x="3176345" y="3473322"/>
            <a:chExt cx="7079430" cy="3420446"/>
          </a:xfrm>
        </p:grpSpPr>
        <p:sp>
          <p:nvSpPr>
            <p:cNvPr id="8" name="矩形 7"/>
            <p:cNvSpPr/>
            <p:nvPr/>
          </p:nvSpPr>
          <p:spPr>
            <a:xfrm>
              <a:off x="3176346" y="3473322"/>
              <a:ext cx="7079429" cy="17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     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assume NULL is 0</a:t>
              </a:r>
              <a:endPara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*</a:t>
              </a:r>
              <a:r>
                <a:rPr lang="en-US" altLang="zh-TW" sz="20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76345" y="5293328"/>
              <a:ext cx="7079430" cy="1600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set(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nn-NO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nn-NO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if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zh-TW" dirty="0">
                  <a:solidFill>
                    <a:srgbClr val="6F008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	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correct way to test NULL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*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In </a:t>
            </a:r>
            <a:r>
              <a:rPr lang="en-US" altLang="zh-TW" dirty="0"/>
              <a:t>C++11,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/>
              <a:t> is used to replace the macro </a:t>
            </a:r>
            <a:r>
              <a:rPr lang="en-US" altLang="zh-TW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495425" y="2801251"/>
            <a:ext cx="64103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altLang="zh-TW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is guaranteed to be 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8. using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Since C++11, you can use </a:t>
            </a:r>
            <a:r>
              <a:rPr lang="en-US" altLang="zh-TW" dirty="0" smtClean="0">
                <a:solidFill>
                  <a:srgbClr val="FF0000"/>
                </a:solidFill>
              </a:rPr>
              <a:t>using</a:t>
            </a:r>
            <a:r>
              <a:rPr lang="en-US" altLang="zh-TW" dirty="0" smtClean="0"/>
              <a:t> to define types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Basically, </a:t>
            </a:r>
            <a:r>
              <a:rPr lang="en-US" altLang="zh-TW" dirty="0" smtClean="0"/>
              <a:t>using and 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are same, but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is more powerful than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dirty="0"/>
              <a:t>.</a:t>
            </a:r>
          </a:p>
          <a:p>
            <a:pPr lvl="1" algn="just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/>
              <a:t> can do </a:t>
            </a:r>
            <a:r>
              <a:rPr lang="en-US" altLang="zh-TW" i="1" dirty="0"/>
              <a:t>alias template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(</a:t>
            </a:r>
            <a:r>
              <a:rPr lang="en-US" altLang="zh-TW" dirty="0"/>
              <a:t>you will learn it in the future).</a:t>
            </a:r>
          </a:p>
          <a:p>
            <a:pPr algn="just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097400" y="2539742"/>
            <a:ext cx="694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a1;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//too long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ull_t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a2;	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what a miracle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you write a big program, you may need</a:t>
            </a:r>
          </a:p>
          <a:p>
            <a:pPr lvl="1"/>
            <a:r>
              <a:rPr lang="en-US" altLang="zh-TW" dirty="0" smtClean="0"/>
              <a:t>Work with others</a:t>
            </a:r>
          </a:p>
          <a:p>
            <a:pPr lvl="1"/>
            <a:r>
              <a:rPr lang="en-US" altLang="zh-TW" dirty="0" smtClean="0"/>
              <a:t>Decompose the code into many parts</a:t>
            </a:r>
          </a:p>
          <a:p>
            <a:pPr lvl="1"/>
            <a:r>
              <a:rPr lang="en-US" altLang="zh-TW" dirty="0" smtClean="0"/>
              <a:t>Write many pieces of code in a long time </a:t>
            </a:r>
          </a:p>
          <a:p>
            <a:r>
              <a:rPr lang="en-US" altLang="zh-TW" dirty="0" smtClean="0"/>
              <a:t>Problem: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organize</a:t>
            </a:r>
            <a:r>
              <a:rPr lang="en-US" altLang="zh-TW" dirty="0" smtClean="0"/>
              <a:t> your code so that others cannot misuse it?</a:t>
            </a:r>
          </a:p>
          <a:p>
            <a:pPr lvl="1"/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FF0000"/>
                </a:solidFill>
              </a:rPr>
              <a:t>reuse</a:t>
            </a:r>
            <a:r>
              <a:rPr lang="en-US" altLang="zh-TW" dirty="0" smtClean="0"/>
              <a:t> the existing codes, whiling keep the </a:t>
            </a:r>
            <a:r>
              <a:rPr lang="en-US" altLang="zh-TW" dirty="0" smtClean="0">
                <a:solidFill>
                  <a:srgbClr val="FF0000"/>
                </a:solidFill>
              </a:rPr>
              <a:t>flexibility</a:t>
            </a:r>
            <a:r>
              <a:rPr lang="en-US" altLang="zh-TW" dirty="0" smtClean="0"/>
              <a:t> of each piece of code?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a big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before: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after:</a:t>
            </a:r>
          </a:p>
        </p:txBody>
      </p:sp>
      <p:sp>
        <p:nvSpPr>
          <p:cNvPr id="5" name="矩形 4"/>
          <p:cNvSpPr/>
          <p:nvPr/>
        </p:nvSpPr>
        <p:spPr>
          <a:xfrm>
            <a:off x="2232900" y="1692507"/>
            <a:ext cx="679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42951" y="3779156"/>
            <a:ext cx="840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name[5];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)[5],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get_size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first(get(name,0));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8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</a:t>
            </a:r>
            <a:r>
              <a:rPr lang="en-US" altLang="zh-TW" dirty="0" smtClean="0"/>
              <a:t>C++ string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287790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0"/>
                <a:gridCol w="3905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 string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C++ string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char array ended with ‘\0’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An object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#include &lt;</a:t>
                      </a:r>
                      <a:r>
                        <a:rPr lang="en-US" altLang="zh-TW" sz="2800" dirty="0" err="1" smtClean="0"/>
                        <a:t>string</a:t>
                      </a:r>
                      <a:r>
                        <a:rPr lang="en-US" altLang="zh-TW" sz="2800" dirty="0" err="1" smtClean="0">
                          <a:solidFill>
                            <a:srgbClr val="FF0000"/>
                          </a:solidFill>
                        </a:rPr>
                        <a:t>.h</a:t>
                      </a:r>
                      <a:r>
                        <a:rPr lang="en-US" altLang="zh-TW" sz="2800" dirty="0" smtClean="0"/>
                        <a:t>&gt;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#include &lt;string&gt;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strcmp</a:t>
                      </a:r>
                      <a:r>
                        <a:rPr lang="en-US" altLang="zh-TW" sz="2800" dirty="0" smtClean="0"/>
                        <a:t>(str1, str2)==0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str1==str2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strcpy</a:t>
                      </a:r>
                      <a:r>
                        <a:rPr lang="en-US" altLang="zh-TW" sz="2800" dirty="0" smtClean="0"/>
                        <a:t>(str1, str2)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 = 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strlen</a:t>
                      </a:r>
                      <a:r>
                        <a:rPr lang="en-US" altLang="zh-TW" sz="2800" dirty="0" smtClean="0"/>
                        <a:t>(str1)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str1.length()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str1[0], str1[1],…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str1[0], str1[1],…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strcat</a:t>
                      </a:r>
                      <a:r>
                        <a:rPr lang="en-US" altLang="zh-TW" sz="2800" dirty="0" smtClean="0"/>
                        <a:t>(str1, str2)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str1 += str2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 is a language for object-oriented programming.</a:t>
            </a:r>
          </a:p>
          <a:p>
            <a:r>
              <a:rPr lang="en-US" altLang="zh-TW" dirty="0" smtClean="0"/>
              <a:t>It is compatible with most of C syntax.</a:t>
            </a:r>
          </a:p>
          <a:p>
            <a:r>
              <a:rPr lang="en-US" altLang="zh-TW" dirty="0" smtClean="0"/>
              <a:t>It uses ‘class’ to define objects, which contains</a:t>
            </a:r>
          </a:p>
          <a:p>
            <a:pPr lvl="1"/>
            <a:r>
              <a:rPr lang="en-US" altLang="zh-TW" dirty="0" smtClean="0"/>
              <a:t>Object name</a:t>
            </a:r>
          </a:p>
          <a:p>
            <a:pPr lvl="1"/>
            <a:r>
              <a:rPr lang="en-US" altLang="zh-TW" dirty="0" smtClean="0"/>
              <a:t>Member data: attribute,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: operations</a:t>
            </a:r>
            <a:r>
              <a:rPr lang="en-US" altLang="zh-TW" dirty="0"/>
              <a:t> </a:t>
            </a:r>
            <a:r>
              <a:rPr lang="en-US" altLang="zh-TW" dirty="0" smtClean="0"/>
              <a:t>to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Privilege control</a:t>
            </a:r>
            <a:r>
              <a:rPr lang="en-US" altLang="zh-TW" dirty="0" smtClean="0"/>
              <a:t> to functions and 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Language Tutorial 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www.cplusplus.com/files/tutorial.pdf</a:t>
            </a:r>
            <a:endParaRPr lang="en-US" altLang="zh-TW" dirty="0" smtClean="0"/>
          </a:p>
          <a:p>
            <a:r>
              <a:rPr lang="en-US" altLang="zh-TW" dirty="0" smtClean="0"/>
              <a:t>Thinking in C++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iacs-courses.seas.harvard.edu/courses/cs207/resources/TIC2Vone.pdf</a:t>
            </a:r>
            <a:r>
              <a:rPr lang="en-US" altLang="zh-TW" dirty="0" smtClean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new in C++?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Major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Throw-try-catch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Minor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cout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/>
              <a:t>c</a:t>
            </a:r>
            <a:r>
              <a:rPr lang="en-US" altLang="zh-TW" dirty="0" err="1" smtClean="0"/>
              <a:t>onst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new and delete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err="1" smtClean="0"/>
              <a:t>nullptr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Using for </a:t>
            </a:r>
            <a:r>
              <a:rPr lang="en-US" altLang="zh-TW" dirty="0" err="1"/>
              <a:t>typedef</a:t>
            </a: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 namespace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Sometimes, you work with other people.</a:t>
            </a:r>
            <a:r>
              <a:rPr lang="en-US" altLang="zh-TW" dirty="0"/>
              <a:t> </a:t>
            </a:r>
            <a:r>
              <a:rPr lang="en-US" altLang="zh-TW" dirty="0" smtClean="0"/>
              <a:t>Everyone writes their own functions. However, what will happen if some of you want to use the same name to define a class or function?</a:t>
            </a:r>
          </a:p>
          <a:p>
            <a:pPr algn="just"/>
            <a:r>
              <a:rPr lang="en-US" altLang="zh-TW" dirty="0" smtClean="0"/>
              <a:t>Use prefix to distinguish.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However, this way will make code hard to read.</a:t>
            </a:r>
          </a:p>
        </p:txBody>
      </p:sp>
      <p:sp>
        <p:nvSpPr>
          <p:cNvPr id="5" name="矩形 4"/>
          <p:cNvSpPr/>
          <p:nvPr/>
        </p:nvSpPr>
        <p:spPr>
          <a:xfrm>
            <a:off x="2032875" y="4116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lee_sort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chen_max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lee_max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3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9383</TotalTime>
  <Words>2287</Words>
  <Application>Microsoft Office PowerPoint</Application>
  <PresentationFormat>如螢幕大小 (4:3)</PresentationFormat>
  <Paragraphs>499</Paragraphs>
  <Slides>41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Consolas</vt:lpstr>
      <vt:lpstr>Courier New</vt:lpstr>
      <vt:lpstr>Times New Roman</vt:lpstr>
      <vt:lpstr>Office 佈景主題</vt:lpstr>
      <vt:lpstr>Introduction to Programming(II) Week 07: C++ Basic</vt:lpstr>
      <vt:lpstr>Announcements</vt:lpstr>
      <vt:lpstr>object-oriented programming</vt:lpstr>
      <vt:lpstr>Write a big program</vt:lpstr>
      <vt:lpstr>Object-oriented design</vt:lpstr>
      <vt:lpstr>C++</vt:lpstr>
      <vt:lpstr>References</vt:lpstr>
      <vt:lpstr>What’s new in C++?</vt:lpstr>
      <vt:lpstr>1. namespace</vt:lpstr>
      <vt:lpstr>namespace</vt:lpstr>
      <vt:lpstr>Using namespace</vt:lpstr>
      <vt:lpstr>Using namespace</vt:lpstr>
      <vt:lpstr>Using namespace</vt:lpstr>
      <vt:lpstr>2. references</vt:lpstr>
      <vt:lpstr>Example</vt:lpstr>
      <vt:lpstr>Reference and pointer</vt:lpstr>
      <vt:lpstr>Using references and pointers</vt:lpstr>
      <vt:lpstr>Function arguments </vt:lpstr>
      <vt:lpstr>Call-by-reference</vt:lpstr>
      <vt:lpstr>Example</vt:lpstr>
      <vt:lpstr>Example: continue</vt:lpstr>
      <vt:lpstr>constant reference (const T &amp;)</vt:lpstr>
      <vt:lpstr>3. throw, try and catch</vt:lpstr>
      <vt:lpstr>throw, try and catch</vt:lpstr>
      <vt:lpstr>throw, try and catch</vt:lpstr>
      <vt:lpstr>throw, try and catch</vt:lpstr>
      <vt:lpstr>4. cin and cout</vt:lpstr>
      <vt:lpstr>cin and cout</vt:lpstr>
      <vt:lpstr>cin and cout</vt:lpstr>
      <vt:lpstr>5. const</vt:lpstr>
      <vt:lpstr>const</vt:lpstr>
      <vt:lpstr>What does it mean?</vt:lpstr>
      <vt:lpstr>6. new and delete</vt:lpstr>
      <vt:lpstr>new and delete</vt:lpstr>
      <vt:lpstr>new and delete</vt:lpstr>
      <vt:lpstr>new and delete</vt:lpstr>
      <vt:lpstr>7. nullptr</vt:lpstr>
      <vt:lpstr>nullptr</vt:lpstr>
      <vt:lpstr>8. using and typedef</vt:lpstr>
      <vt:lpstr>using and typedef</vt:lpstr>
      <vt:lpstr>9. C++ string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2482</cp:revision>
  <dcterms:created xsi:type="dcterms:W3CDTF">2014-08-19T02:20:21Z</dcterms:created>
  <dcterms:modified xsi:type="dcterms:W3CDTF">2019-04-11T19:24:19Z</dcterms:modified>
</cp:coreProperties>
</file>