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80" r:id="rId1"/>
  </p:sldMasterIdLst>
  <p:notesMasterIdLst>
    <p:notesMasterId r:id="rId46"/>
  </p:notesMasterIdLst>
  <p:sldIdLst>
    <p:sldId id="256" r:id="rId2"/>
    <p:sldId id="259" r:id="rId3"/>
    <p:sldId id="304" r:id="rId4"/>
    <p:sldId id="265" r:id="rId5"/>
    <p:sldId id="266" r:id="rId6"/>
    <p:sldId id="357" r:id="rId7"/>
    <p:sldId id="438" r:id="rId8"/>
    <p:sldId id="392" r:id="rId9"/>
    <p:sldId id="393" r:id="rId10"/>
    <p:sldId id="394" r:id="rId11"/>
    <p:sldId id="395" r:id="rId12"/>
    <p:sldId id="396" r:id="rId13"/>
    <p:sldId id="428" r:id="rId14"/>
    <p:sldId id="429" r:id="rId15"/>
    <p:sldId id="430" r:id="rId16"/>
    <p:sldId id="431" r:id="rId17"/>
    <p:sldId id="432" r:id="rId18"/>
    <p:sldId id="433" r:id="rId19"/>
    <p:sldId id="434" r:id="rId20"/>
    <p:sldId id="435" r:id="rId21"/>
    <p:sldId id="415" r:id="rId22"/>
    <p:sldId id="403" r:id="rId23"/>
    <p:sldId id="404" r:id="rId24"/>
    <p:sldId id="405" r:id="rId25"/>
    <p:sldId id="406" r:id="rId26"/>
    <p:sldId id="397" r:id="rId27"/>
    <p:sldId id="398" r:id="rId28"/>
    <p:sldId id="399" r:id="rId29"/>
    <p:sldId id="400" r:id="rId30"/>
    <p:sldId id="401" r:id="rId31"/>
    <p:sldId id="402" r:id="rId32"/>
    <p:sldId id="407" r:id="rId33"/>
    <p:sldId id="408" r:id="rId34"/>
    <p:sldId id="410" r:id="rId35"/>
    <p:sldId id="437" r:id="rId36"/>
    <p:sldId id="411" r:id="rId37"/>
    <p:sldId id="412" r:id="rId38"/>
    <p:sldId id="417" r:id="rId39"/>
    <p:sldId id="418" r:id="rId40"/>
    <p:sldId id="420" r:id="rId41"/>
    <p:sldId id="421" r:id="rId42"/>
    <p:sldId id="422" r:id="rId43"/>
    <p:sldId id="423" r:id="rId44"/>
    <p:sldId id="427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凰汝 廖" initials="凰汝" lastIdx="1" clrIdx="0">
    <p:extLst>
      <p:ext uri="{19B8F6BF-5375-455C-9EA6-DF929625EA0E}">
        <p15:presenceInfo xmlns:p15="http://schemas.microsoft.com/office/powerpoint/2012/main" userId="232c16b2bdba2f3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1983" autoAdjust="0"/>
  </p:normalViewPr>
  <p:slideViewPr>
    <p:cSldViewPr snapToGrid="0" snapToObjects="1">
      <p:cViewPr varScale="1">
        <p:scale>
          <a:sx n="51" d="100"/>
          <a:sy n="51" d="100"/>
        </p:scale>
        <p:origin x="374" y="4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3275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09T14:02:34.171" idx="1">
    <p:pos x="10" y="10"/>
    <p:text>like pointer but limited pointer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BB33C-050F-194E-9F71-A5A73BBD8CBC}" type="datetimeFigureOut">
              <a:rPr kumimoji="1" lang="zh-TW" altLang="en-US" smtClean="0"/>
              <a:t>2019/4/9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4A9D5-F0D8-354E-9F0A-63F83BF169B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14998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Pointer:1.</a:t>
            </a:r>
            <a:r>
              <a:rPr lang="zh-TW" altLang="en-US" dirty="0" smtClean="0"/>
              <a:t>傳遞參數</a:t>
            </a:r>
            <a:r>
              <a:rPr lang="en-US" altLang="zh-TW" baseline="0" dirty="0" smtClean="0"/>
              <a:t> </a:t>
            </a:r>
            <a:r>
              <a:rPr lang="en-US" dirty="0" smtClean="0"/>
              <a:t>2.</a:t>
            </a:r>
            <a:r>
              <a:rPr lang="zh-TW" altLang="en-US" dirty="0" smtClean="0"/>
              <a:t>動態</a:t>
            </a:r>
            <a:r>
              <a:rPr lang="en-US" altLang="zh-TW" dirty="0" smtClean="0"/>
              <a:t>allocate</a:t>
            </a:r>
            <a:r>
              <a:rPr lang="en-US" altLang="zh-TW" baseline="0" dirty="0" smtClean="0"/>
              <a:t> </a:t>
            </a:r>
            <a:r>
              <a:rPr lang="en-US" altLang="zh-TW" dirty="0" smtClean="0"/>
              <a:t>memory</a:t>
            </a:r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4A9D5-F0D8-354E-9F0A-63F83BF169BC}" type="slidenum">
              <a:rPr kumimoji="1" lang="zh-TW" altLang="en-US" smtClean="0"/>
              <a:t>13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87724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</a:t>
            </a:r>
            <a:r>
              <a:rPr lang="en-US" baseline="0" dirty="0" smtClean="0"/>
              <a:t> </a:t>
            </a:r>
            <a:r>
              <a:rPr lang="zh-TW" altLang="en-US" baseline="0" dirty="0" smtClean="0"/>
              <a:t>宣告時一定要</a:t>
            </a:r>
            <a:r>
              <a:rPr lang="en-US" altLang="zh-TW" baseline="0" dirty="0" smtClean="0"/>
              <a:t>assign</a:t>
            </a:r>
            <a:r>
              <a:rPr lang="zh-TW" altLang="en-US" baseline="0" dirty="0" smtClean="0"/>
              <a:t>東西 類似別名，但</a:t>
            </a:r>
            <a:r>
              <a:rPr lang="en-US" altLang="zh-TW" baseline="0" dirty="0" smtClean="0"/>
              <a:t>pointer</a:t>
            </a:r>
            <a:r>
              <a:rPr lang="zh-TW" altLang="en-US" baseline="0" dirty="0" smtClean="0"/>
              <a:t>會多一些星號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4A9D5-F0D8-354E-9F0A-63F83BF169BC}" type="slidenum">
              <a:rPr kumimoji="1" lang="zh-TW" altLang="en-US" smtClean="0"/>
              <a:t>15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57749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Ref</a:t>
            </a:r>
            <a:r>
              <a:rPr lang="en-US" altLang="zh-TW" baseline="0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星號換成</a:t>
            </a:r>
            <a:r>
              <a:rPr lang="en-US" altLang="zh-TW" dirty="0" smtClean="0"/>
              <a:t>&amp; </a:t>
            </a:r>
            <a:r>
              <a:rPr lang="zh-TW" altLang="en-US" dirty="0" smtClean="0"/>
              <a:t>不用</a:t>
            </a:r>
            <a:r>
              <a:rPr lang="en-US" altLang="zh-TW" dirty="0" smtClean="0"/>
              <a:t>dereference </a:t>
            </a:r>
            <a:r>
              <a:rPr lang="zh-TW" altLang="en-US" dirty="0" smtClean="0"/>
              <a:t>使用時就像本來的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4A9D5-F0D8-354E-9F0A-63F83BF169BC}" type="slidenum">
              <a:rPr kumimoji="1" lang="zh-TW" altLang="en-US" smtClean="0"/>
              <a:t>19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67556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inlcude</a:t>
            </a:r>
            <a:r>
              <a:rPr lang="en-US" dirty="0" smtClean="0"/>
              <a:t> &lt;</a:t>
            </a:r>
            <a:r>
              <a:rPr lang="en-US" dirty="0" err="1" smtClean="0"/>
              <a:t>iostream</a:t>
            </a:r>
            <a:r>
              <a:rPr lang="en-US" dirty="0" smtClean="0"/>
              <a:t>&gt;  </a:t>
            </a:r>
          </a:p>
          <a:p>
            <a:r>
              <a:rPr lang="en-US" dirty="0" smtClean="0"/>
              <a:t>using</a:t>
            </a:r>
            <a:r>
              <a:rPr lang="en-US" baseline="0" dirty="0" smtClean="0"/>
              <a:t> namespace </a:t>
            </a:r>
            <a:r>
              <a:rPr lang="en-US" baseline="0" dirty="0" err="1" smtClean="0"/>
              <a:t>std</a:t>
            </a:r>
            <a:endParaRPr lang="en-US" baseline="0" dirty="0" smtClean="0"/>
          </a:p>
          <a:p>
            <a:r>
              <a:rPr lang="en-US" baseline="0" dirty="0" smtClean="0"/>
              <a:t>-&gt;</a:t>
            </a:r>
            <a:r>
              <a:rPr lang="en-US" baseline="0" dirty="0" err="1" smtClean="0"/>
              <a:t>cin,cout</a:t>
            </a:r>
            <a:endParaRPr lang="en-US" baseline="0" dirty="0" smtClean="0"/>
          </a:p>
          <a:p>
            <a:r>
              <a:rPr lang="en-US" baseline="0" dirty="0" err="1" smtClean="0"/>
              <a:t>endl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4A9D5-F0D8-354E-9F0A-63F83BF169BC}" type="slidenum">
              <a:rPr kumimoji="1" lang="zh-TW" altLang="en-US" smtClean="0"/>
              <a:t>28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07628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4/9/2019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14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52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649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0863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4/9/2019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5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07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4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63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87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32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grpSp>
        <p:nvGrpSpPr>
          <p:cNvPr id="27" name="群組 26"/>
          <p:cNvGrpSpPr/>
          <p:nvPr userDrawn="1"/>
        </p:nvGrpSpPr>
        <p:grpSpPr>
          <a:xfrm>
            <a:off x="0" y="5420794"/>
            <a:ext cx="9143999" cy="1419688"/>
            <a:chOff x="0" y="5420794"/>
            <a:chExt cx="9143999" cy="1419688"/>
          </a:xfrm>
        </p:grpSpPr>
        <p:grpSp>
          <p:nvGrpSpPr>
            <p:cNvPr id="26" name="群組 25"/>
            <p:cNvGrpSpPr/>
            <p:nvPr userDrawn="1"/>
          </p:nvGrpSpPr>
          <p:grpSpPr>
            <a:xfrm>
              <a:off x="0" y="5420794"/>
              <a:ext cx="9143999" cy="1419688"/>
              <a:chOff x="351803" y="2311485"/>
              <a:chExt cx="8723376" cy="1419688"/>
            </a:xfrm>
          </p:grpSpPr>
          <p:sp>
            <p:nvSpPr>
              <p:cNvPr id="19" name="Rounded Rectangle 13"/>
              <p:cNvSpPr/>
              <p:nvPr/>
            </p:nvSpPr>
            <p:spPr>
              <a:xfrm>
                <a:off x="368738" y="2774487"/>
                <a:ext cx="8695944" cy="956686"/>
              </a:xfrm>
              <a:prstGeom prst="roundRect">
                <a:avLst>
                  <a:gd name="adj" fmla="val 3362"/>
                </a:avLst>
              </a:prstGeom>
              <a:gradFill>
                <a:gsLst>
                  <a:gs pos="0">
                    <a:schemeClr val="accent1">
                      <a:lumMod val="75000"/>
                    </a:schemeClr>
                  </a:gs>
                  <a:gs pos="90000">
                    <a:schemeClr val="accent1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" name="Group 15"/>
              <p:cNvGrpSpPr>
                <a:grpSpLocks noChangeAspect="1"/>
              </p:cNvGrpSpPr>
              <p:nvPr/>
            </p:nvGrpSpPr>
            <p:grpSpPr bwMode="hidden">
              <a:xfrm flipV="1">
                <a:off x="351803" y="2311485"/>
                <a:ext cx="8723376" cy="1329874"/>
                <a:chOff x="-3905251" y="4294188"/>
                <a:chExt cx="13027839" cy="1892300"/>
              </a:xfrm>
            </p:grpSpPr>
            <p:sp>
              <p:nvSpPr>
                <p:cNvPr id="21" name="Freeform 14"/>
                <p:cNvSpPr>
                  <a:spLocks/>
                </p:cNvSpPr>
                <p:nvPr/>
              </p:nvSpPr>
              <p:spPr bwMode="hidden">
                <a:xfrm>
                  <a:off x="4810125" y="4500563"/>
                  <a:ext cx="4295775" cy="1016000"/>
                </a:xfrm>
                <a:custGeom>
                  <a:avLst/>
                  <a:gdLst/>
                  <a:ahLst/>
                  <a:cxnLst>
                    <a:cxn ang="0">
                      <a:pos x="2700" y="0"/>
                    </a:cxn>
                    <a:cxn ang="0">
                      <a:pos x="2700" y="0"/>
                    </a:cxn>
                    <a:cxn ang="0">
                      <a:pos x="2586" y="18"/>
                    </a:cxn>
                    <a:cxn ang="0">
                      <a:pos x="2470" y="38"/>
                    </a:cxn>
                    <a:cxn ang="0">
                      <a:pos x="2352" y="60"/>
                    </a:cxn>
                    <a:cxn ang="0">
                      <a:pos x="2230" y="82"/>
                    </a:cxn>
                    <a:cxn ang="0">
                      <a:pos x="2106" y="108"/>
                    </a:cxn>
                    <a:cxn ang="0">
                      <a:pos x="1978" y="134"/>
                    </a:cxn>
                    <a:cxn ang="0">
                      <a:pos x="1848" y="164"/>
                    </a:cxn>
                    <a:cxn ang="0">
                      <a:pos x="1714" y="194"/>
                    </a:cxn>
                    <a:cxn ang="0">
                      <a:pos x="1714" y="194"/>
                    </a:cxn>
                    <a:cxn ang="0">
                      <a:pos x="1472" y="252"/>
                    </a:cxn>
                    <a:cxn ang="0">
                      <a:pos x="1236" y="304"/>
                    </a:cxn>
                    <a:cxn ang="0">
                      <a:pos x="1010" y="352"/>
                    </a:cxn>
                    <a:cxn ang="0">
                      <a:pos x="792" y="398"/>
                    </a:cxn>
                    <a:cxn ang="0">
                      <a:pos x="584" y="438"/>
                    </a:cxn>
                    <a:cxn ang="0">
                      <a:pos x="382" y="474"/>
                    </a:cxn>
                    <a:cxn ang="0">
                      <a:pos x="188" y="508"/>
                    </a:cxn>
                    <a:cxn ang="0">
                      <a:pos x="0" y="538"/>
                    </a:cxn>
                    <a:cxn ang="0">
                      <a:pos x="0" y="538"/>
                    </a:cxn>
                    <a:cxn ang="0">
                      <a:pos x="130" y="556"/>
                    </a:cxn>
                    <a:cxn ang="0">
                      <a:pos x="254" y="572"/>
                    </a:cxn>
                    <a:cxn ang="0">
                      <a:pos x="374" y="586"/>
                    </a:cxn>
                    <a:cxn ang="0">
                      <a:pos x="492" y="598"/>
                    </a:cxn>
                    <a:cxn ang="0">
                      <a:pos x="606" y="610"/>
                    </a:cxn>
                    <a:cxn ang="0">
                      <a:pos x="716" y="618"/>
                    </a:cxn>
                    <a:cxn ang="0">
                      <a:pos x="822" y="626"/>
                    </a:cxn>
                    <a:cxn ang="0">
                      <a:pos x="926" y="632"/>
                    </a:cxn>
                    <a:cxn ang="0">
                      <a:pos x="1028" y="636"/>
                    </a:cxn>
                    <a:cxn ang="0">
                      <a:pos x="1126" y="638"/>
                    </a:cxn>
                    <a:cxn ang="0">
                      <a:pos x="1220" y="640"/>
                    </a:cxn>
                    <a:cxn ang="0">
                      <a:pos x="1312" y="640"/>
                    </a:cxn>
                    <a:cxn ang="0">
                      <a:pos x="1402" y="638"/>
                    </a:cxn>
                    <a:cxn ang="0">
                      <a:pos x="1490" y="636"/>
                    </a:cxn>
                    <a:cxn ang="0">
                      <a:pos x="1574" y="632"/>
                    </a:cxn>
                    <a:cxn ang="0">
                      <a:pos x="1656" y="626"/>
                    </a:cxn>
                    <a:cxn ang="0">
                      <a:pos x="1734" y="620"/>
                    </a:cxn>
                    <a:cxn ang="0">
                      <a:pos x="1812" y="612"/>
                    </a:cxn>
                    <a:cxn ang="0">
                      <a:pos x="1886" y="602"/>
                    </a:cxn>
                    <a:cxn ang="0">
                      <a:pos x="1960" y="592"/>
                    </a:cxn>
                    <a:cxn ang="0">
                      <a:pos x="2030" y="580"/>
                    </a:cxn>
                    <a:cxn ang="0">
                      <a:pos x="2100" y="568"/>
                    </a:cxn>
                    <a:cxn ang="0">
                      <a:pos x="2166" y="554"/>
                    </a:cxn>
                    <a:cxn ang="0">
                      <a:pos x="2232" y="540"/>
                    </a:cxn>
                    <a:cxn ang="0">
                      <a:pos x="2296" y="524"/>
                    </a:cxn>
                    <a:cxn ang="0">
                      <a:pos x="2358" y="508"/>
                    </a:cxn>
                    <a:cxn ang="0">
                      <a:pos x="2418" y="490"/>
                    </a:cxn>
                    <a:cxn ang="0">
                      <a:pos x="2478" y="472"/>
                    </a:cxn>
                    <a:cxn ang="0">
                      <a:pos x="2592" y="432"/>
                    </a:cxn>
                    <a:cxn ang="0">
                      <a:pos x="2702" y="390"/>
                    </a:cxn>
                    <a:cxn ang="0">
                      <a:pos x="2702" y="390"/>
                    </a:cxn>
                    <a:cxn ang="0">
                      <a:pos x="2706" y="388"/>
                    </a:cxn>
                    <a:cxn ang="0">
                      <a:pos x="2706" y="388"/>
                    </a:cxn>
                    <a:cxn ang="0">
                      <a:pos x="2706" y="0"/>
                    </a:cxn>
                    <a:cxn ang="0">
                      <a:pos x="2706" y="0"/>
                    </a:cxn>
                    <a:cxn ang="0">
                      <a:pos x="2700" y="0"/>
                    </a:cxn>
                    <a:cxn ang="0">
                      <a:pos x="2700" y="0"/>
                    </a:cxn>
                  </a:cxnLst>
                  <a:rect l="0" t="0" r="r" b="b"/>
                  <a:pathLst>
                    <a:path w="2706" h="640">
                      <a:moveTo>
                        <a:pt x="2700" y="0"/>
                      </a:moveTo>
                      <a:lnTo>
                        <a:pt x="2700" y="0"/>
                      </a:lnTo>
                      <a:lnTo>
                        <a:pt x="2586" y="18"/>
                      </a:lnTo>
                      <a:lnTo>
                        <a:pt x="2470" y="38"/>
                      </a:lnTo>
                      <a:lnTo>
                        <a:pt x="2352" y="60"/>
                      </a:lnTo>
                      <a:lnTo>
                        <a:pt x="2230" y="82"/>
                      </a:lnTo>
                      <a:lnTo>
                        <a:pt x="2106" y="108"/>
                      </a:lnTo>
                      <a:lnTo>
                        <a:pt x="1978" y="134"/>
                      </a:lnTo>
                      <a:lnTo>
                        <a:pt x="1848" y="164"/>
                      </a:lnTo>
                      <a:lnTo>
                        <a:pt x="1714" y="194"/>
                      </a:lnTo>
                      <a:lnTo>
                        <a:pt x="1714" y="194"/>
                      </a:lnTo>
                      <a:lnTo>
                        <a:pt x="1472" y="252"/>
                      </a:lnTo>
                      <a:lnTo>
                        <a:pt x="1236" y="304"/>
                      </a:lnTo>
                      <a:lnTo>
                        <a:pt x="1010" y="352"/>
                      </a:lnTo>
                      <a:lnTo>
                        <a:pt x="792" y="398"/>
                      </a:lnTo>
                      <a:lnTo>
                        <a:pt x="584" y="438"/>
                      </a:lnTo>
                      <a:lnTo>
                        <a:pt x="382" y="474"/>
                      </a:lnTo>
                      <a:lnTo>
                        <a:pt x="188" y="508"/>
                      </a:lnTo>
                      <a:lnTo>
                        <a:pt x="0" y="538"/>
                      </a:lnTo>
                      <a:lnTo>
                        <a:pt x="0" y="538"/>
                      </a:lnTo>
                      <a:lnTo>
                        <a:pt x="130" y="556"/>
                      </a:lnTo>
                      <a:lnTo>
                        <a:pt x="254" y="572"/>
                      </a:lnTo>
                      <a:lnTo>
                        <a:pt x="374" y="586"/>
                      </a:lnTo>
                      <a:lnTo>
                        <a:pt x="492" y="598"/>
                      </a:lnTo>
                      <a:lnTo>
                        <a:pt x="606" y="610"/>
                      </a:lnTo>
                      <a:lnTo>
                        <a:pt x="716" y="618"/>
                      </a:lnTo>
                      <a:lnTo>
                        <a:pt x="822" y="626"/>
                      </a:lnTo>
                      <a:lnTo>
                        <a:pt x="926" y="632"/>
                      </a:lnTo>
                      <a:lnTo>
                        <a:pt x="1028" y="636"/>
                      </a:lnTo>
                      <a:lnTo>
                        <a:pt x="1126" y="638"/>
                      </a:lnTo>
                      <a:lnTo>
                        <a:pt x="1220" y="640"/>
                      </a:lnTo>
                      <a:lnTo>
                        <a:pt x="1312" y="640"/>
                      </a:lnTo>
                      <a:lnTo>
                        <a:pt x="1402" y="638"/>
                      </a:lnTo>
                      <a:lnTo>
                        <a:pt x="1490" y="636"/>
                      </a:lnTo>
                      <a:lnTo>
                        <a:pt x="1574" y="632"/>
                      </a:lnTo>
                      <a:lnTo>
                        <a:pt x="1656" y="626"/>
                      </a:lnTo>
                      <a:lnTo>
                        <a:pt x="1734" y="620"/>
                      </a:lnTo>
                      <a:lnTo>
                        <a:pt x="1812" y="612"/>
                      </a:lnTo>
                      <a:lnTo>
                        <a:pt x="1886" y="602"/>
                      </a:lnTo>
                      <a:lnTo>
                        <a:pt x="1960" y="592"/>
                      </a:lnTo>
                      <a:lnTo>
                        <a:pt x="2030" y="580"/>
                      </a:lnTo>
                      <a:lnTo>
                        <a:pt x="2100" y="568"/>
                      </a:lnTo>
                      <a:lnTo>
                        <a:pt x="2166" y="554"/>
                      </a:lnTo>
                      <a:lnTo>
                        <a:pt x="2232" y="540"/>
                      </a:lnTo>
                      <a:lnTo>
                        <a:pt x="2296" y="524"/>
                      </a:lnTo>
                      <a:lnTo>
                        <a:pt x="2358" y="508"/>
                      </a:lnTo>
                      <a:lnTo>
                        <a:pt x="2418" y="490"/>
                      </a:lnTo>
                      <a:lnTo>
                        <a:pt x="2478" y="472"/>
                      </a:lnTo>
                      <a:lnTo>
                        <a:pt x="2592" y="432"/>
                      </a:lnTo>
                      <a:lnTo>
                        <a:pt x="2702" y="390"/>
                      </a:lnTo>
                      <a:lnTo>
                        <a:pt x="2702" y="390"/>
                      </a:lnTo>
                      <a:lnTo>
                        <a:pt x="2706" y="388"/>
                      </a:lnTo>
                      <a:lnTo>
                        <a:pt x="2706" y="388"/>
                      </a:lnTo>
                      <a:lnTo>
                        <a:pt x="2706" y="0"/>
                      </a:lnTo>
                      <a:lnTo>
                        <a:pt x="2706" y="0"/>
                      </a:lnTo>
                      <a:lnTo>
                        <a:pt x="2700" y="0"/>
                      </a:lnTo>
                      <a:lnTo>
                        <a:pt x="2700" y="0"/>
                      </a:lnTo>
                      <a:close/>
                    </a:path>
                  </a:pathLst>
                </a:custGeom>
                <a:solidFill>
                  <a:schemeClr val="bg2">
                    <a:alpha val="29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Freeform 18"/>
                <p:cNvSpPr>
                  <a:spLocks/>
                </p:cNvSpPr>
                <p:nvPr/>
              </p:nvSpPr>
              <p:spPr bwMode="hidden">
                <a:xfrm>
                  <a:off x="-309563" y="4318000"/>
                  <a:ext cx="8280401" cy="1209675"/>
                </a:xfrm>
                <a:custGeom>
                  <a:avLst/>
                  <a:gdLst/>
                  <a:ahLst/>
                  <a:cxnLst>
                    <a:cxn ang="0">
                      <a:pos x="5216" y="714"/>
                    </a:cxn>
                    <a:cxn ang="0">
                      <a:pos x="4984" y="686"/>
                    </a:cxn>
                    <a:cxn ang="0">
                      <a:pos x="4478" y="610"/>
                    </a:cxn>
                    <a:cxn ang="0">
                      <a:pos x="3914" y="508"/>
                    </a:cxn>
                    <a:cxn ang="0">
                      <a:pos x="3286" y="374"/>
                    </a:cxn>
                    <a:cxn ang="0">
                      <a:pos x="2946" y="296"/>
                    </a:cxn>
                    <a:cxn ang="0">
                      <a:pos x="2682" y="236"/>
                    </a:cxn>
                    <a:cxn ang="0">
                      <a:pos x="2430" y="184"/>
                    </a:cxn>
                    <a:cxn ang="0">
                      <a:pos x="2190" y="140"/>
                    </a:cxn>
                    <a:cxn ang="0">
                      <a:pos x="1960" y="102"/>
                    </a:cxn>
                    <a:cxn ang="0">
                      <a:pos x="1740" y="72"/>
                    </a:cxn>
                    <a:cxn ang="0">
                      <a:pos x="1334" y="28"/>
                    </a:cxn>
                    <a:cxn ang="0">
                      <a:pos x="970" y="4"/>
                    </a:cxn>
                    <a:cxn ang="0">
                      <a:pos x="644" y="0"/>
                    </a:cxn>
                    <a:cxn ang="0">
                      <a:pos x="358" y="10"/>
                    </a:cxn>
                    <a:cxn ang="0">
                      <a:pos x="110" y="32"/>
                    </a:cxn>
                    <a:cxn ang="0">
                      <a:pos x="0" y="48"/>
                    </a:cxn>
                    <a:cxn ang="0">
                      <a:pos x="314" y="86"/>
                    </a:cxn>
                    <a:cxn ang="0">
                      <a:pos x="652" y="140"/>
                    </a:cxn>
                    <a:cxn ang="0">
                      <a:pos x="1014" y="210"/>
                    </a:cxn>
                    <a:cxn ang="0">
                      <a:pos x="1402" y="296"/>
                    </a:cxn>
                    <a:cxn ang="0">
                      <a:pos x="1756" y="378"/>
                    </a:cxn>
                    <a:cxn ang="0">
                      <a:pos x="2408" y="516"/>
                    </a:cxn>
                    <a:cxn ang="0">
                      <a:pos x="2708" y="572"/>
                    </a:cxn>
                    <a:cxn ang="0">
                      <a:pos x="2992" y="620"/>
                    </a:cxn>
                    <a:cxn ang="0">
                      <a:pos x="3260" y="662"/>
                    </a:cxn>
                    <a:cxn ang="0">
                      <a:pos x="3512" y="694"/>
                    </a:cxn>
                    <a:cxn ang="0">
                      <a:pos x="3750" y="722"/>
                    </a:cxn>
                    <a:cxn ang="0">
                      <a:pos x="3974" y="740"/>
                    </a:cxn>
                    <a:cxn ang="0">
                      <a:pos x="4184" y="754"/>
                    </a:cxn>
                    <a:cxn ang="0">
                      <a:pos x="4384" y="762"/>
                    </a:cxn>
                    <a:cxn ang="0">
                      <a:pos x="4570" y="762"/>
                    </a:cxn>
                    <a:cxn ang="0">
                      <a:pos x="4746" y="758"/>
                    </a:cxn>
                    <a:cxn ang="0">
                      <a:pos x="4912" y="748"/>
                    </a:cxn>
                    <a:cxn ang="0">
                      <a:pos x="5068" y="732"/>
                    </a:cxn>
                    <a:cxn ang="0">
                      <a:pos x="5216" y="714"/>
                    </a:cxn>
                  </a:cxnLst>
                  <a:rect l="0" t="0" r="r" b="b"/>
                  <a:pathLst>
                    <a:path w="5216" h="762">
                      <a:moveTo>
                        <a:pt x="5216" y="714"/>
                      </a:moveTo>
                      <a:lnTo>
                        <a:pt x="5216" y="714"/>
                      </a:lnTo>
                      <a:lnTo>
                        <a:pt x="5102" y="700"/>
                      </a:lnTo>
                      <a:lnTo>
                        <a:pt x="4984" y="686"/>
                      </a:lnTo>
                      <a:lnTo>
                        <a:pt x="4738" y="652"/>
                      </a:lnTo>
                      <a:lnTo>
                        <a:pt x="4478" y="610"/>
                      </a:lnTo>
                      <a:lnTo>
                        <a:pt x="4204" y="564"/>
                      </a:lnTo>
                      <a:lnTo>
                        <a:pt x="3914" y="508"/>
                      </a:lnTo>
                      <a:lnTo>
                        <a:pt x="3608" y="446"/>
                      </a:lnTo>
                      <a:lnTo>
                        <a:pt x="3286" y="374"/>
                      </a:lnTo>
                      <a:lnTo>
                        <a:pt x="2946" y="296"/>
                      </a:lnTo>
                      <a:lnTo>
                        <a:pt x="2946" y="296"/>
                      </a:lnTo>
                      <a:lnTo>
                        <a:pt x="2812" y="266"/>
                      </a:lnTo>
                      <a:lnTo>
                        <a:pt x="2682" y="236"/>
                      </a:lnTo>
                      <a:lnTo>
                        <a:pt x="2556" y="210"/>
                      </a:lnTo>
                      <a:lnTo>
                        <a:pt x="2430" y="184"/>
                      </a:lnTo>
                      <a:lnTo>
                        <a:pt x="2308" y="162"/>
                      </a:lnTo>
                      <a:lnTo>
                        <a:pt x="2190" y="140"/>
                      </a:lnTo>
                      <a:lnTo>
                        <a:pt x="2074" y="120"/>
                      </a:lnTo>
                      <a:lnTo>
                        <a:pt x="1960" y="102"/>
                      </a:lnTo>
                      <a:lnTo>
                        <a:pt x="1850" y="86"/>
                      </a:lnTo>
                      <a:lnTo>
                        <a:pt x="1740" y="72"/>
                      </a:lnTo>
                      <a:lnTo>
                        <a:pt x="1532" y="46"/>
                      </a:lnTo>
                      <a:lnTo>
                        <a:pt x="1334" y="28"/>
                      </a:lnTo>
                      <a:lnTo>
                        <a:pt x="1148" y="14"/>
                      </a:lnTo>
                      <a:lnTo>
                        <a:pt x="970" y="4"/>
                      </a:lnTo>
                      <a:lnTo>
                        <a:pt x="802" y="0"/>
                      </a:lnTo>
                      <a:lnTo>
                        <a:pt x="644" y="0"/>
                      </a:lnTo>
                      <a:lnTo>
                        <a:pt x="496" y="4"/>
                      </a:lnTo>
                      <a:lnTo>
                        <a:pt x="358" y="10"/>
                      </a:lnTo>
                      <a:lnTo>
                        <a:pt x="230" y="20"/>
                      </a:lnTo>
                      <a:lnTo>
                        <a:pt x="110" y="32"/>
                      </a:lnTo>
                      <a:lnTo>
                        <a:pt x="0" y="48"/>
                      </a:lnTo>
                      <a:lnTo>
                        <a:pt x="0" y="48"/>
                      </a:lnTo>
                      <a:lnTo>
                        <a:pt x="154" y="66"/>
                      </a:lnTo>
                      <a:lnTo>
                        <a:pt x="314" y="86"/>
                      </a:lnTo>
                      <a:lnTo>
                        <a:pt x="480" y="112"/>
                      </a:lnTo>
                      <a:lnTo>
                        <a:pt x="652" y="140"/>
                      </a:lnTo>
                      <a:lnTo>
                        <a:pt x="830" y="174"/>
                      </a:lnTo>
                      <a:lnTo>
                        <a:pt x="1014" y="210"/>
                      </a:lnTo>
                      <a:lnTo>
                        <a:pt x="1206" y="250"/>
                      </a:lnTo>
                      <a:lnTo>
                        <a:pt x="1402" y="296"/>
                      </a:lnTo>
                      <a:lnTo>
                        <a:pt x="1402" y="296"/>
                      </a:lnTo>
                      <a:lnTo>
                        <a:pt x="1756" y="378"/>
                      </a:lnTo>
                      <a:lnTo>
                        <a:pt x="2092" y="450"/>
                      </a:lnTo>
                      <a:lnTo>
                        <a:pt x="2408" y="516"/>
                      </a:lnTo>
                      <a:lnTo>
                        <a:pt x="2562" y="544"/>
                      </a:lnTo>
                      <a:lnTo>
                        <a:pt x="2708" y="572"/>
                      </a:lnTo>
                      <a:lnTo>
                        <a:pt x="2852" y="598"/>
                      </a:lnTo>
                      <a:lnTo>
                        <a:pt x="2992" y="620"/>
                      </a:lnTo>
                      <a:lnTo>
                        <a:pt x="3128" y="642"/>
                      </a:lnTo>
                      <a:lnTo>
                        <a:pt x="3260" y="662"/>
                      </a:lnTo>
                      <a:lnTo>
                        <a:pt x="3388" y="678"/>
                      </a:lnTo>
                      <a:lnTo>
                        <a:pt x="3512" y="694"/>
                      </a:lnTo>
                      <a:lnTo>
                        <a:pt x="3632" y="708"/>
                      </a:lnTo>
                      <a:lnTo>
                        <a:pt x="3750" y="722"/>
                      </a:lnTo>
                      <a:lnTo>
                        <a:pt x="3864" y="732"/>
                      </a:lnTo>
                      <a:lnTo>
                        <a:pt x="3974" y="740"/>
                      </a:lnTo>
                      <a:lnTo>
                        <a:pt x="4080" y="748"/>
                      </a:lnTo>
                      <a:lnTo>
                        <a:pt x="4184" y="754"/>
                      </a:lnTo>
                      <a:lnTo>
                        <a:pt x="4286" y="758"/>
                      </a:lnTo>
                      <a:lnTo>
                        <a:pt x="4384" y="762"/>
                      </a:lnTo>
                      <a:lnTo>
                        <a:pt x="4478" y="762"/>
                      </a:lnTo>
                      <a:lnTo>
                        <a:pt x="4570" y="762"/>
                      </a:lnTo>
                      <a:lnTo>
                        <a:pt x="4660" y="760"/>
                      </a:lnTo>
                      <a:lnTo>
                        <a:pt x="4746" y="758"/>
                      </a:lnTo>
                      <a:lnTo>
                        <a:pt x="4830" y="754"/>
                      </a:lnTo>
                      <a:lnTo>
                        <a:pt x="4912" y="748"/>
                      </a:lnTo>
                      <a:lnTo>
                        <a:pt x="4992" y="740"/>
                      </a:lnTo>
                      <a:lnTo>
                        <a:pt x="5068" y="732"/>
                      </a:lnTo>
                      <a:lnTo>
                        <a:pt x="5144" y="724"/>
                      </a:lnTo>
                      <a:lnTo>
                        <a:pt x="5216" y="714"/>
                      </a:lnTo>
                      <a:lnTo>
                        <a:pt x="5216" y="714"/>
                      </a:lnTo>
                      <a:close/>
                    </a:path>
                  </a:pathLst>
                </a:custGeom>
                <a:solidFill>
                  <a:schemeClr val="bg2">
                    <a:alpha val="4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" name="Freeform 22"/>
                <p:cNvSpPr>
                  <a:spLocks/>
                </p:cNvSpPr>
                <p:nvPr/>
              </p:nvSpPr>
              <p:spPr bwMode="hidden">
                <a:xfrm>
                  <a:off x="3175" y="4335463"/>
                  <a:ext cx="8166100" cy="1101725"/>
                </a:xfrm>
                <a:custGeom>
                  <a:avLst/>
                  <a:gdLst/>
                  <a:ahLst/>
                  <a:cxnLst>
                    <a:cxn ang="0">
                      <a:pos x="0" y="70"/>
                    </a:cxn>
                    <a:cxn ang="0">
                      <a:pos x="0" y="70"/>
                    </a:cxn>
                    <a:cxn ang="0">
                      <a:pos x="18" y="66"/>
                    </a:cxn>
                    <a:cxn ang="0">
                      <a:pos x="72" y="56"/>
                    </a:cxn>
                    <a:cxn ang="0">
                      <a:pos x="164" y="42"/>
                    </a:cxn>
                    <a:cxn ang="0">
                      <a:pos x="224" y="34"/>
                    </a:cxn>
                    <a:cxn ang="0">
                      <a:pos x="294" y="26"/>
                    </a:cxn>
                    <a:cxn ang="0">
                      <a:pos x="372" y="20"/>
                    </a:cxn>
                    <a:cxn ang="0">
                      <a:pos x="462" y="14"/>
                    </a:cxn>
                    <a:cxn ang="0">
                      <a:pos x="560" y="8"/>
                    </a:cxn>
                    <a:cxn ang="0">
                      <a:pos x="670" y="4"/>
                    </a:cxn>
                    <a:cxn ang="0">
                      <a:pos x="790" y="2"/>
                    </a:cxn>
                    <a:cxn ang="0">
                      <a:pos x="920" y="0"/>
                    </a:cxn>
                    <a:cxn ang="0">
                      <a:pos x="1060" y="2"/>
                    </a:cxn>
                    <a:cxn ang="0">
                      <a:pos x="1210" y="6"/>
                    </a:cxn>
                    <a:cxn ang="0">
                      <a:pos x="1372" y="14"/>
                    </a:cxn>
                    <a:cxn ang="0">
                      <a:pos x="1544" y="24"/>
                    </a:cxn>
                    <a:cxn ang="0">
                      <a:pos x="1726" y="40"/>
                    </a:cxn>
                    <a:cxn ang="0">
                      <a:pos x="1920" y="58"/>
                    </a:cxn>
                    <a:cxn ang="0">
                      <a:pos x="2126" y="80"/>
                    </a:cxn>
                    <a:cxn ang="0">
                      <a:pos x="2342" y="106"/>
                    </a:cxn>
                    <a:cxn ang="0">
                      <a:pos x="2570" y="138"/>
                    </a:cxn>
                    <a:cxn ang="0">
                      <a:pos x="2808" y="174"/>
                    </a:cxn>
                    <a:cxn ang="0">
                      <a:pos x="3058" y="216"/>
                    </a:cxn>
                    <a:cxn ang="0">
                      <a:pos x="3320" y="266"/>
                    </a:cxn>
                    <a:cxn ang="0">
                      <a:pos x="3594" y="320"/>
                    </a:cxn>
                    <a:cxn ang="0">
                      <a:pos x="3880" y="380"/>
                    </a:cxn>
                    <a:cxn ang="0">
                      <a:pos x="4178" y="448"/>
                    </a:cxn>
                    <a:cxn ang="0">
                      <a:pos x="4488" y="522"/>
                    </a:cxn>
                    <a:cxn ang="0">
                      <a:pos x="4810" y="604"/>
                    </a:cxn>
                    <a:cxn ang="0">
                      <a:pos x="5144" y="694"/>
                    </a:cxn>
                  </a:cxnLst>
                  <a:rect l="0" t="0" r="r" b="b"/>
                  <a:pathLst>
                    <a:path w="5144" h="694">
                      <a:moveTo>
                        <a:pt x="0" y="70"/>
                      </a:moveTo>
                      <a:lnTo>
                        <a:pt x="0" y="70"/>
                      </a:lnTo>
                      <a:lnTo>
                        <a:pt x="18" y="66"/>
                      </a:lnTo>
                      <a:lnTo>
                        <a:pt x="72" y="56"/>
                      </a:lnTo>
                      <a:lnTo>
                        <a:pt x="164" y="42"/>
                      </a:lnTo>
                      <a:lnTo>
                        <a:pt x="224" y="34"/>
                      </a:lnTo>
                      <a:lnTo>
                        <a:pt x="294" y="26"/>
                      </a:lnTo>
                      <a:lnTo>
                        <a:pt x="372" y="20"/>
                      </a:lnTo>
                      <a:lnTo>
                        <a:pt x="462" y="14"/>
                      </a:lnTo>
                      <a:lnTo>
                        <a:pt x="560" y="8"/>
                      </a:lnTo>
                      <a:lnTo>
                        <a:pt x="670" y="4"/>
                      </a:lnTo>
                      <a:lnTo>
                        <a:pt x="790" y="2"/>
                      </a:lnTo>
                      <a:lnTo>
                        <a:pt x="920" y="0"/>
                      </a:lnTo>
                      <a:lnTo>
                        <a:pt x="1060" y="2"/>
                      </a:lnTo>
                      <a:lnTo>
                        <a:pt x="1210" y="6"/>
                      </a:lnTo>
                      <a:lnTo>
                        <a:pt x="1372" y="14"/>
                      </a:lnTo>
                      <a:lnTo>
                        <a:pt x="1544" y="24"/>
                      </a:lnTo>
                      <a:lnTo>
                        <a:pt x="1726" y="40"/>
                      </a:lnTo>
                      <a:lnTo>
                        <a:pt x="1920" y="58"/>
                      </a:lnTo>
                      <a:lnTo>
                        <a:pt x="2126" y="80"/>
                      </a:lnTo>
                      <a:lnTo>
                        <a:pt x="2342" y="106"/>
                      </a:lnTo>
                      <a:lnTo>
                        <a:pt x="2570" y="138"/>
                      </a:lnTo>
                      <a:lnTo>
                        <a:pt x="2808" y="174"/>
                      </a:lnTo>
                      <a:lnTo>
                        <a:pt x="3058" y="216"/>
                      </a:lnTo>
                      <a:lnTo>
                        <a:pt x="3320" y="266"/>
                      </a:lnTo>
                      <a:lnTo>
                        <a:pt x="3594" y="320"/>
                      </a:lnTo>
                      <a:lnTo>
                        <a:pt x="3880" y="380"/>
                      </a:lnTo>
                      <a:lnTo>
                        <a:pt x="4178" y="448"/>
                      </a:lnTo>
                      <a:lnTo>
                        <a:pt x="4488" y="522"/>
                      </a:lnTo>
                      <a:lnTo>
                        <a:pt x="4810" y="604"/>
                      </a:lnTo>
                      <a:lnTo>
                        <a:pt x="5144" y="694"/>
                      </a:lnTo>
                    </a:path>
                  </a:pathLst>
                </a:custGeom>
                <a:noFill/>
                <a:ln w="12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" name="Freeform 26"/>
                <p:cNvSpPr>
                  <a:spLocks/>
                </p:cNvSpPr>
                <p:nvPr/>
              </p:nvSpPr>
              <p:spPr bwMode="hidden">
                <a:xfrm>
                  <a:off x="4156075" y="4316413"/>
                  <a:ext cx="4940300" cy="927100"/>
                </a:xfrm>
                <a:custGeom>
                  <a:avLst/>
                  <a:gdLst/>
                  <a:ahLst/>
                  <a:cxnLst>
                    <a:cxn ang="0">
                      <a:pos x="0" y="584"/>
                    </a:cxn>
                    <a:cxn ang="0">
                      <a:pos x="0" y="584"/>
                    </a:cxn>
                    <a:cxn ang="0">
                      <a:pos x="90" y="560"/>
                    </a:cxn>
                    <a:cxn ang="0">
                      <a:pos x="336" y="498"/>
                    </a:cxn>
                    <a:cxn ang="0">
                      <a:pos x="506" y="456"/>
                    </a:cxn>
                    <a:cxn ang="0">
                      <a:pos x="702" y="410"/>
                    </a:cxn>
                    <a:cxn ang="0">
                      <a:pos x="920" y="360"/>
                    </a:cxn>
                    <a:cxn ang="0">
                      <a:pos x="1154" y="306"/>
                    </a:cxn>
                    <a:cxn ang="0">
                      <a:pos x="1402" y="254"/>
                    </a:cxn>
                    <a:cxn ang="0">
                      <a:pos x="1656" y="202"/>
                    </a:cxn>
                    <a:cxn ang="0">
                      <a:pos x="1916" y="154"/>
                    </a:cxn>
                    <a:cxn ang="0">
                      <a:pos x="2174" y="108"/>
                    </a:cxn>
                    <a:cxn ang="0">
                      <a:pos x="2302" y="88"/>
                    </a:cxn>
                    <a:cxn ang="0">
                      <a:pos x="2426" y="68"/>
                    </a:cxn>
                    <a:cxn ang="0">
                      <a:pos x="2550" y="52"/>
                    </a:cxn>
                    <a:cxn ang="0">
                      <a:pos x="2670" y="36"/>
                    </a:cxn>
                    <a:cxn ang="0">
                      <a:pos x="2788" y="24"/>
                    </a:cxn>
                    <a:cxn ang="0">
                      <a:pos x="2900" y="14"/>
                    </a:cxn>
                    <a:cxn ang="0">
                      <a:pos x="3008" y="6"/>
                    </a:cxn>
                    <a:cxn ang="0">
                      <a:pos x="3112" y="0"/>
                    </a:cxn>
                  </a:cxnLst>
                  <a:rect l="0" t="0" r="r" b="b"/>
                  <a:pathLst>
                    <a:path w="3112" h="584">
                      <a:moveTo>
                        <a:pt x="0" y="584"/>
                      </a:moveTo>
                      <a:lnTo>
                        <a:pt x="0" y="584"/>
                      </a:lnTo>
                      <a:lnTo>
                        <a:pt x="90" y="560"/>
                      </a:lnTo>
                      <a:lnTo>
                        <a:pt x="336" y="498"/>
                      </a:lnTo>
                      <a:lnTo>
                        <a:pt x="506" y="456"/>
                      </a:lnTo>
                      <a:lnTo>
                        <a:pt x="702" y="410"/>
                      </a:lnTo>
                      <a:lnTo>
                        <a:pt x="920" y="360"/>
                      </a:lnTo>
                      <a:lnTo>
                        <a:pt x="1154" y="306"/>
                      </a:lnTo>
                      <a:lnTo>
                        <a:pt x="1402" y="254"/>
                      </a:lnTo>
                      <a:lnTo>
                        <a:pt x="1656" y="202"/>
                      </a:lnTo>
                      <a:lnTo>
                        <a:pt x="1916" y="154"/>
                      </a:lnTo>
                      <a:lnTo>
                        <a:pt x="2174" y="108"/>
                      </a:lnTo>
                      <a:lnTo>
                        <a:pt x="2302" y="88"/>
                      </a:lnTo>
                      <a:lnTo>
                        <a:pt x="2426" y="68"/>
                      </a:lnTo>
                      <a:lnTo>
                        <a:pt x="2550" y="52"/>
                      </a:lnTo>
                      <a:lnTo>
                        <a:pt x="2670" y="36"/>
                      </a:lnTo>
                      <a:lnTo>
                        <a:pt x="2788" y="24"/>
                      </a:lnTo>
                      <a:lnTo>
                        <a:pt x="2900" y="14"/>
                      </a:lnTo>
                      <a:lnTo>
                        <a:pt x="3008" y="6"/>
                      </a:lnTo>
                      <a:lnTo>
                        <a:pt x="3112" y="0"/>
                      </a:lnTo>
                    </a:path>
                  </a:pathLst>
                </a:custGeom>
                <a:noFill/>
                <a:ln w="12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 useBgFill="1">
              <p:nvSpPr>
                <p:cNvPr id="25" name="Freeform 10"/>
                <p:cNvSpPr>
                  <a:spLocks/>
                </p:cNvSpPr>
                <p:nvPr/>
              </p:nvSpPr>
              <p:spPr bwMode="hidden">
                <a:xfrm>
                  <a:off x="-3905251" y="4294188"/>
                  <a:ext cx="13027839" cy="1892300"/>
                </a:xfrm>
                <a:custGeom>
                  <a:avLst/>
                  <a:gdLst/>
                  <a:ahLst/>
                  <a:cxnLst>
                    <a:cxn ang="0">
                      <a:pos x="8192" y="512"/>
                    </a:cxn>
                    <a:cxn ang="0">
                      <a:pos x="8040" y="570"/>
                    </a:cxn>
                    <a:cxn ang="0">
                      <a:pos x="7878" y="620"/>
                    </a:cxn>
                    <a:cxn ang="0">
                      <a:pos x="7706" y="666"/>
                    </a:cxn>
                    <a:cxn ang="0">
                      <a:pos x="7522" y="702"/>
                    </a:cxn>
                    <a:cxn ang="0">
                      <a:pos x="7322" y="730"/>
                    </a:cxn>
                    <a:cxn ang="0">
                      <a:pos x="7106" y="750"/>
                    </a:cxn>
                    <a:cxn ang="0">
                      <a:pos x="6872" y="762"/>
                    </a:cxn>
                    <a:cxn ang="0">
                      <a:pos x="6618" y="760"/>
                    </a:cxn>
                    <a:cxn ang="0">
                      <a:pos x="6342" y="750"/>
                    </a:cxn>
                    <a:cxn ang="0">
                      <a:pos x="6042" y="726"/>
                    </a:cxn>
                    <a:cxn ang="0">
                      <a:pos x="5716" y="690"/>
                    </a:cxn>
                    <a:cxn ang="0">
                      <a:pos x="5364" y="642"/>
                    </a:cxn>
                    <a:cxn ang="0">
                      <a:pos x="4982" y="578"/>
                    </a:cxn>
                    <a:cxn ang="0">
                      <a:pos x="4568" y="500"/>
                    </a:cxn>
                    <a:cxn ang="0">
                      <a:pos x="4122" y="406"/>
                    </a:cxn>
                    <a:cxn ang="0">
                      <a:pos x="3640" y="296"/>
                    </a:cxn>
                    <a:cxn ang="0">
                      <a:pos x="3396" y="240"/>
                    </a:cxn>
                    <a:cxn ang="0">
                      <a:pos x="2934" y="148"/>
                    </a:cxn>
                    <a:cxn ang="0">
                      <a:pos x="2512" y="82"/>
                    </a:cxn>
                    <a:cxn ang="0">
                      <a:pos x="2126" y="36"/>
                    </a:cxn>
                    <a:cxn ang="0">
                      <a:pos x="1776" y="10"/>
                    </a:cxn>
                    <a:cxn ang="0">
                      <a:pos x="1462" y="0"/>
                    </a:cxn>
                    <a:cxn ang="0">
                      <a:pos x="1182" y="4"/>
                    </a:cxn>
                    <a:cxn ang="0">
                      <a:pos x="934" y="20"/>
                    </a:cxn>
                    <a:cxn ang="0">
                      <a:pos x="716" y="44"/>
                    </a:cxn>
                    <a:cxn ang="0">
                      <a:pos x="530" y="74"/>
                    </a:cxn>
                    <a:cxn ang="0">
                      <a:pos x="374" y="108"/>
                    </a:cxn>
                    <a:cxn ang="0">
                      <a:pos x="248" y="144"/>
                    </a:cxn>
                    <a:cxn ang="0">
                      <a:pos x="148" y="176"/>
                    </a:cxn>
                    <a:cxn ang="0">
                      <a:pos x="48" y="216"/>
                    </a:cxn>
                    <a:cxn ang="0">
                      <a:pos x="0" y="240"/>
                    </a:cxn>
                    <a:cxn ang="0">
                      <a:pos x="8192" y="1192"/>
                    </a:cxn>
                    <a:cxn ang="0">
                      <a:pos x="8196" y="1186"/>
                    </a:cxn>
                    <a:cxn ang="0">
                      <a:pos x="8196" y="510"/>
                    </a:cxn>
                    <a:cxn ang="0">
                      <a:pos x="8192" y="512"/>
                    </a:cxn>
                  </a:cxnLst>
                  <a:rect l="0" t="0" r="r" b="b"/>
                  <a:pathLst>
                    <a:path w="8196" h="1192">
                      <a:moveTo>
                        <a:pt x="8192" y="512"/>
                      </a:moveTo>
                      <a:lnTo>
                        <a:pt x="8192" y="512"/>
                      </a:lnTo>
                      <a:lnTo>
                        <a:pt x="8116" y="542"/>
                      </a:lnTo>
                      <a:lnTo>
                        <a:pt x="8040" y="570"/>
                      </a:lnTo>
                      <a:lnTo>
                        <a:pt x="7960" y="596"/>
                      </a:lnTo>
                      <a:lnTo>
                        <a:pt x="7878" y="620"/>
                      </a:lnTo>
                      <a:lnTo>
                        <a:pt x="7794" y="644"/>
                      </a:lnTo>
                      <a:lnTo>
                        <a:pt x="7706" y="666"/>
                      </a:lnTo>
                      <a:lnTo>
                        <a:pt x="7616" y="684"/>
                      </a:lnTo>
                      <a:lnTo>
                        <a:pt x="7522" y="702"/>
                      </a:lnTo>
                      <a:lnTo>
                        <a:pt x="7424" y="718"/>
                      </a:lnTo>
                      <a:lnTo>
                        <a:pt x="7322" y="730"/>
                      </a:lnTo>
                      <a:lnTo>
                        <a:pt x="7216" y="742"/>
                      </a:lnTo>
                      <a:lnTo>
                        <a:pt x="7106" y="750"/>
                      </a:lnTo>
                      <a:lnTo>
                        <a:pt x="6992" y="758"/>
                      </a:lnTo>
                      <a:lnTo>
                        <a:pt x="6872" y="762"/>
                      </a:lnTo>
                      <a:lnTo>
                        <a:pt x="6748" y="762"/>
                      </a:lnTo>
                      <a:lnTo>
                        <a:pt x="6618" y="760"/>
                      </a:lnTo>
                      <a:lnTo>
                        <a:pt x="6482" y="756"/>
                      </a:lnTo>
                      <a:lnTo>
                        <a:pt x="6342" y="750"/>
                      </a:lnTo>
                      <a:lnTo>
                        <a:pt x="6196" y="740"/>
                      </a:lnTo>
                      <a:lnTo>
                        <a:pt x="6042" y="726"/>
                      </a:lnTo>
                      <a:lnTo>
                        <a:pt x="5882" y="710"/>
                      </a:lnTo>
                      <a:lnTo>
                        <a:pt x="5716" y="690"/>
                      </a:lnTo>
                      <a:lnTo>
                        <a:pt x="5544" y="668"/>
                      </a:lnTo>
                      <a:lnTo>
                        <a:pt x="5364" y="642"/>
                      </a:lnTo>
                      <a:lnTo>
                        <a:pt x="5176" y="612"/>
                      </a:lnTo>
                      <a:lnTo>
                        <a:pt x="4982" y="578"/>
                      </a:lnTo>
                      <a:lnTo>
                        <a:pt x="4778" y="540"/>
                      </a:lnTo>
                      <a:lnTo>
                        <a:pt x="4568" y="500"/>
                      </a:lnTo>
                      <a:lnTo>
                        <a:pt x="4348" y="454"/>
                      </a:lnTo>
                      <a:lnTo>
                        <a:pt x="4122" y="406"/>
                      </a:lnTo>
                      <a:lnTo>
                        <a:pt x="3886" y="354"/>
                      </a:lnTo>
                      <a:lnTo>
                        <a:pt x="3640" y="296"/>
                      </a:lnTo>
                      <a:lnTo>
                        <a:pt x="3640" y="296"/>
                      </a:lnTo>
                      <a:lnTo>
                        <a:pt x="3396" y="240"/>
                      </a:lnTo>
                      <a:lnTo>
                        <a:pt x="3160" y="192"/>
                      </a:lnTo>
                      <a:lnTo>
                        <a:pt x="2934" y="148"/>
                      </a:lnTo>
                      <a:lnTo>
                        <a:pt x="2718" y="112"/>
                      </a:lnTo>
                      <a:lnTo>
                        <a:pt x="2512" y="82"/>
                      </a:lnTo>
                      <a:lnTo>
                        <a:pt x="2314" y="56"/>
                      </a:lnTo>
                      <a:lnTo>
                        <a:pt x="2126" y="36"/>
                      </a:lnTo>
                      <a:lnTo>
                        <a:pt x="1948" y="20"/>
                      </a:lnTo>
                      <a:lnTo>
                        <a:pt x="1776" y="10"/>
                      </a:lnTo>
                      <a:lnTo>
                        <a:pt x="1616" y="2"/>
                      </a:lnTo>
                      <a:lnTo>
                        <a:pt x="1462" y="0"/>
                      </a:lnTo>
                      <a:lnTo>
                        <a:pt x="1318" y="0"/>
                      </a:lnTo>
                      <a:lnTo>
                        <a:pt x="1182" y="4"/>
                      </a:lnTo>
                      <a:lnTo>
                        <a:pt x="1054" y="10"/>
                      </a:lnTo>
                      <a:lnTo>
                        <a:pt x="934" y="20"/>
                      </a:lnTo>
                      <a:lnTo>
                        <a:pt x="822" y="30"/>
                      </a:lnTo>
                      <a:lnTo>
                        <a:pt x="716" y="44"/>
                      </a:lnTo>
                      <a:lnTo>
                        <a:pt x="620" y="58"/>
                      </a:lnTo>
                      <a:lnTo>
                        <a:pt x="530" y="74"/>
                      </a:lnTo>
                      <a:lnTo>
                        <a:pt x="450" y="92"/>
                      </a:lnTo>
                      <a:lnTo>
                        <a:pt x="374" y="108"/>
                      </a:lnTo>
                      <a:lnTo>
                        <a:pt x="308" y="126"/>
                      </a:lnTo>
                      <a:lnTo>
                        <a:pt x="248" y="144"/>
                      </a:lnTo>
                      <a:lnTo>
                        <a:pt x="194" y="160"/>
                      </a:lnTo>
                      <a:lnTo>
                        <a:pt x="148" y="176"/>
                      </a:lnTo>
                      <a:lnTo>
                        <a:pt x="108" y="192"/>
                      </a:lnTo>
                      <a:lnTo>
                        <a:pt x="48" y="216"/>
                      </a:lnTo>
                      <a:lnTo>
                        <a:pt x="12" y="234"/>
                      </a:lnTo>
                      <a:lnTo>
                        <a:pt x="0" y="240"/>
                      </a:lnTo>
                      <a:lnTo>
                        <a:pt x="0" y="1192"/>
                      </a:lnTo>
                      <a:lnTo>
                        <a:pt x="8192" y="1192"/>
                      </a:lnTo>
                      <a:lnTo>
                        <a:pt x="8192" y="1192"/>
                      </a:lnTo>
                      <a:lnTo>
                        <a:pt x="8196" y="1186"/>
                      </a:lnTo>
                      <a:lnTo>
                        <a:pt x="8196" y="1186"/>
                      </a:lnTo>
                      <a:lnTo>
                        <a:pt x="8196" y="510"/>
                      </a:lnTo>
                      <a:lnTo>
                        <a:pt x="8196" y="510"/>
                      </a:lnTo>
                      <a:lnTo>
                        <a:pt x="8192" y="512"/>
                      </a:lnTo>
                      <a:lnTo>
                        <a:pt x="8192" y="512"/>
                      </a:lnTo>
                      <a:close/>
                    </a:path>
                  </a:pathLst>
                </a:custGeom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5" name="群組 14"/>
            <p:cNvGrpSpPr/>
            <p:nvPr userDrawn="1"/>
          </p:nvGrpSpPr>
          <p:grpSpPr>
            <a:xfrm>
              <a:off x="5887738" y="6077310"/>
              <a:ext cx="2667273" cy="656624"/>
              <a:chOff x="7044180" y="161655"/>
              <a:chExt cx="2783031" cy="801038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7044180" y="247762"/>
                <a:ext cx="2783031" cy="65147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Stop">
                  <a:avLst/>
                </a:prstTxWarp>
                <a:spAutoFit/>
              </a:bodyPr>
              <a:lstStyle/>
              <a:p>
                <a:pPr algn="ctr"/>
                <a:r>
                  <a:rPr lang="en-US" altLang="zh-TW" sz="5400" b="1" cap="none" spc="0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rPr>
                  <a:t>SC    PE</a:t>
                </a:r>
                <a:endParaRPr lang="zh-TW" altLang="en-US" sz="5400" b="1" cap="none" spc="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pic>
            <p:nvPicPr>
              <p:cNvPr id="17" name="圖片 16"/>
              <p:cNvPicPr>
                <a:picLocks noChangeAspect="1"/>
              </p:cNvPicPr>
              <p:nvPr/>
            </p:nvPicPr>
            <p:blipFill>
              <a:blip r:embed="rId13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rightnessContrast bright="-20000" contrast="4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8017363" y="161655"/>
                <a:ext cx="796996" cy="80103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884214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81" r:id="rId1"/>
    <p:sldLayoutId id="2147484882" r:id="rId2"/>
    <p:sldLayoutId id="2147484883" r:id="rId3"/>
    <p:sldLayoutId id="2147484884" r:id="rId4"/>
    <p:sldLayoutId id="2147484885" r:id="rId5"/>
    <p:sldLayoutId id="2147484886" r:id="rId6"/>
    <p:sldLayoutId id="2147484887" r:id="rId7"/>
    <p:sldLayoutId id="2147484888" r:id="rId8"/>
    <p:sldLayoutId id="2147484889" r:id="rId9"/>
    <p:sldLayoutId id="2147484890" r:id="rId10"/>
    <p:sldLayoutId id="214748489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error/exception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iacs-courses.seas.harvard.edu/courses/cs207/resources/TIC2Vone.pdf" TargetMode="External"/><Relationship Id="rId2" Type="http://schemas.openxmlformats.org/officeDocument/2006/relationships/hyperlink" Target="http://www.cplusplus.com/files/tutorial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467557"/>
            <a:ext cx="7772400" cy="2132894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Introduction to Programming(II)</a:t>
            </a:r>
            <a:br>
              <a:rPr kumimoji="1" lang="en-US" altLang="zh-TW" dirty="0" smtClean="0"/>
            </a:br>
            <a:r>
              <a:rPr kumimoji="1" lang="en-US" altLang="zh-TW" dirty="0" smtClean="0"/>
              <a:t>Week 07: C++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Basic</a:t>
            </a:r>
            <a:endParaRPr kumimoji="1"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 smtClean="0"/>
              <a:t>李哲榮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361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Using </a:t>
            </a:r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dirty="0"/>
              <a:t>To </a:t>
            </a:r>
            <a:r>
              <a:rPr lang="en-US" altLang="zh-TW" dirty="0" smtClean="0"/>
              <a:t>use a name which is inside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TW" dirty="0" smtClean="0"/>
              <a:t>, you have 3 choices.</a:t>
            </a:r>
          </a:p>
          <a:p>
            <a:pPr lvl="1" algn="just"/>
            <a:r>
              <a:rPr lang="en-US" altLang="zh-TW" dirty="0"/>
              <a:t>specify the </a:t>
            </a:r>
            <a:r>
              <a:rPr lang="en-US" altLang="zh-TW" dirty="0" smtClean="0"/>
              <a:t>name</a:t>
            </a:r>
          </a:p>
          <a:p>
            <a:pPr lvl="1" algn="just"/>
            <a:r>
              <a:rPr lang="en-US" altLang="zh-TW" i="1" dirty="0"/>
              <a:t>using declaration</a:t>
            </a:r>
            <a:endParaRPr lang="en-US" altLang="zh-TW" dirty="0"/>
          </a:p>
          <a:p>
            <a:pPr lvl="1" algn="just"/>
            <a:r>
              <a:rPr lang="en-US" altLang="zh-TW" i="1" dirty="0" smtClean="0"/>
              <a:t>using directive</a:t>
            </a:r>
          </a:p>
          <a:p>
            <a:pPr algn="just"/>
            <a:r>
              <a:rPr lang="en-US" altLang="zh-TW" dirty="0" smtClean="0"/>
              <a:t>1. specify </a:t>
            </a:r>
            <a:r>
              <a:rPr lang="en-US" altLang="zh-TW" dirty="0"/>
              <a:t>the name</a:t>
            </a:r>
          </a:p>
        </p:txBody>
      </p:sp>
      <p:sp>
        <p:nvSpPr>
          <p:cNvPr id="5" name="矩形 4"/>
          <p:cNvSpPr/>
          <p:nvPr/>
        </p:nvSpPr>
        <p:spPr>
          <a:xfrm>
            <a:off x="4287750" y="2345115"/>
            <a:ext cx="455145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chen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void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sort(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zh-TW" dirty="0" err="1">
                <a:solidFill>
                  <a:srgbClr val="808080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latin typeface="Consolas" panose="020B0609020204030204" pitchFamily="49" charset="0"/>
              </a:rPr>
              <a:t>len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bool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max(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latin typeface="Consolas" panose="020B0609020204030204" pitchFamily="49" charset="0"/>
              </a:rPr>
              <a:t>lhs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test()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chen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::sort(...);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TW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chen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::max(...);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TW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01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Using </a:t>
            </a:r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TW" sz="3200" i="1" dirty="0" smtClean="0"/>
              <a:t>2. using </a:t>
            </a:r>
            <a:r>
              <a:rPr lang="en-US" altLang="zh-TW" sz="3200" i="1" dirty="0"/>
              <a:t>declaration</a:t>
            </a:r>
          </a:p>
          <a:p>
            <a:endParaRPr lang="zh-TW" altLang="en-US" sz="3200" dirty="0"/>
          </a:p>
        </p:txBody>
      </p:sp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TW" sz="3200" i="1" dirty="0" smtClean="0"/>
              <a:t>3. using </a:t>
            </a:r>
            <a:r>
              <a:rPr lang="en-US" altLang="zh-TW" sz="3200" i="1" dirty="0"/>
              <a:t>directive</a:t>
            </a:r>
          </a:p>
          <a:p>
            <a:endParaRPr lang="zh-TW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783000" y="2584264"/>
            <a:ext cx="3753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chen</a:t>
            </a:r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void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sort(</a:t>
            </a:r>
            <a:r>
              <a:rPr lang="en-US" altLang="zh-TW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zh-TW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len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bool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max(</a:t>
            </a:r>
            <a:r>
              <a:rPr lang="en-US" altLang="zh-TW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lhs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zh-TW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test()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using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chen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::sort;</a:t>
            </a:r>
          </a:p>
          <a:p>
            <a:r>
              <a:rPr lang="en-US" altLang="zh-TW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using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chen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::max;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altLang="zh-TW" sz="1600" dirty="0">
                <a:solidFill>
                  <a:srgbClr val="008000"/>
                </a:solidFill>
                <a:latin typeface="Consolas" panose="020B0609020204030204" pitchFamily="49" charset="0"/>
              </a:rPr>
              <a:t>these are using declaration</a:t>
            </a:r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sort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(...);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max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(...);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TW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4536000" y="2226469"/>
            <a:ext cx="390735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2100" dirty="0"/>
          </a:p>
        </p:txBody>
      </p:sp>
      <p:sp>
        <p:nvSpPr>
          <p:cNvPr id="8" name="矩形 7"/>
          <p:cNvSpPr/>
          <p:nvPr/>
        </p:nvSpPr>
        <p:spPr>
          <a:xfrm>
            <a:off x="4762350" y="2577101"/>
            <a:ext cx="3753000" cy="32932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6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chen</a:t>
            </a:r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void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sort(</a:t>
            </a:r>
            <a:r>
              <a:rPr lang="en-US" altLang="zh-TW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zh-TW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len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bool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max(</a:t>
            </a:r>
            <a:r>
              <a:rPr lang="en-US" altLang="zh-TW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lhs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zh-TW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test()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using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chen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altLang="zh-TW" sz="1600" dirty="0">
                <a:solidFill>
                  <a:srgbClr val="008000"/>
                </a:solidFill>
                <a:latin typeface="Consolas" panose="020B0609020204030204" pitchFamily="49" charset="0"/>
              </a:rPr>
              <a:t>using directive</a:t>
            </a:r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sort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(...);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max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(...);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396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Using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dirty="0" smtClean="0"/>
              <a:t>Do not use </a:t>
            </a:r>
            <a:r>
              <a:rPr lang="en-US" altLang="zh-TW" i="1" dirty="0" smtClean="0"/>
              <a:t>using directive</a:t>
            </a:r>
            <a:r>
              <a:rPr lang="en-US" altLang="zh-TW" dirty="0" smtClean="0"/>
              <a:t> in header file.</a:t>
            </a:r>
          </a:p>
          <a:p>
            <a:pPr lvl="1" algn="just"/>
            <a:endParaRPr lang="en-US" altLang="zh-TW" dirty="0"/>
          </a:p>
          <a:p>
            <a:pPr lvl="1" algn="just"/>
            <a:endParaRPr lang="en-US" altLang="zh-TW" dirty="0" smtClean="0"/>
          </a:p>
          <a:p>
            <a:pPr lvl="1" algn="just"/>
            <a:endParaRPr lang="en-US" altLang="zh-TW" dirty="0"/>
          </a:p>
          <a:p>
            <a:pPr lvl="1" algn="just"/>
            <a:r>
              <a:rPr lang="en-US" altLang="zh-TW" dirty="0" smtClean="0"/>
              <a:t>When you are </a:t>
            </a:r>
            <a:r>
              <a:rPr lang="en-US" altLang="zh-TW" i="1" dirty="0"/>
              <a:t>using </a:t>
            </a:r>
            <a:r>
              <a:rPr lang="en-US" altLang="zh-TW" i="1" dirty="0" smtClean="0"/>
              <a:t>a directive</a:t>
            </a:r>
            <a:r>
              <a:rPr lang="en-US" altLang="zh-TW" dirty="0" smtClean="0"/>
              <a:t>, you </a:t>
            </a:r>
            <a:r>
              <a:rPr lang="en-US" altLang="zh-TW" dirty="0" smtClean="0">
                <a:solidFill>
                  <a:srgbClr val="FF0000"/>
                </a:solidFill>
              </a:rPr>
              <a:t>open</a:t>
            </a:r>
            <a:r>
              <a:rPr lang="en-US" altLang="zh-TW" dirty="0" smtClean="0"/>
              <a:t> all names in the </a:t>
            </a:r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TW" dirty="0" smtClean="0"/>
              <a:t>. However, you </a:t>
            </a:r>
            <a:r>
              <a:rPr lang="en-US" altLang="zh-TW" dirty="0"/>
              <a:t>may </a:t>
            </a:r>
            <a:r>
              <a:rPr lang="en-US" altLang="zh-TW" dirty="0" smtClean="0"/>
              <a:t>accidentally use a name which is also defined in the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TW" dirty="0" smtClean="0"/>
              <a:t>. This cause name collision again.</a:t>
            </a:r>
          </a:p>
        </p:txBody>
      </p:sp>
      <p:sp>
        <p:nvSpPr>
          <p:cNvPr id="5" name="矩形 4"/>
          <p:cNvSpPr/>
          <p:nvPr/>
        </p:nvSpPr>
        <p:spPr>
          <a:xfrm>
            <a:off x="1613775" y="2412027"/>
            <a:ext cx="633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//.h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;	</a:t>
            </a: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//do not do this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822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 smtClean="0"/>
              <a:t>Reference is a new data type in C++</a:t>
            </a:r>
          </a:p>
          <a:p>
            <a:pPr lvl="1"/>
            <a:r>
              <a:rPr lang="en-US" altLang="zh-TW" dirty="0" smtClean="0"/>
              <a:t>Less powerful than pointer, but easier to use</a:t>
            </a:r>
          </a:p>
          <a:p>
            <a:r>
              <a:rPr lang="en-US" altLang="zh-TW" dirty="0"/>
              <a:t>References </a:t>
            </a:r>
            <a:r>
              <a:rPr lang="en-US" altLang="zh-TW" dirty="0" smtClean="0"/>
              <a:t>are </a:t>
            </a:r>
            <a:r>
              <a:rPr lang="en-US" altLang="zh-TW" dirty="0"/>
              <a:t>used as </a:t>
            </a:r>
            <a:r>
              <a:rPr lang="en-US" altLang="zh-TW" dirty="0">
                <a:solidFill>
                  <a:srgbClr val="FF0000"/>
                </a:solidFill>
              </a:rPr>
              <a:t>aliases</a:t>
            </a:r>
            <a:r>
              <a:rPr lang="en-US" altLang="zh-TW" dirty="0"/>
              <a:t> </a:t>
            </a:r>
            <a:r>
              <a:rPr lang="en-US" altLang="zh-TW" dirty="0" smtClean="0"/>
              <a:t>for variables.</a:t>
            </a:r>
            <a:endParaRPr lang="en-US" altLang="zh-TW" dirty="0"/>
          </a:p>
          <a:p>
            <a:pPr lvl="1"/>
            <a:r>
              <a:rPr lang="en-US" altLang="zh-TW" dirty="0"/>
              <a:t>Once a reference is declared as an alias for another variable, all operations supposedly performed on the alias are actually performed on the original variable.</a:t>
            </a:r>
          </a:p>
          <a:p>
            <a:r>
              <a:rPr lang="en-US" altLang="zh-TW" dirty="0"/>
              <a:t>Reference variables must be </a:t>
            </a:r>
            <a:r>
              <a:rPr lang="en-US" altLang="zh-TW" dirty="0">
                <a:solidFill>
                  <a:srgbClr val="FF0000"/>
                </a:solidFill>
              </a:rPr>
              <a:t>initialized in their declarations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FF0000"/>
                </a:solidFill>
              </a:rPr>
              <a:t>cannot be reassigned </a:t>
            </a:r>
            <a:r>
              <a:rPr lang="en-US" altLang="zh-TW" dirty="0"/>
              <a:t>as aliases to other variables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2. references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644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832757" y="1859340"/>
            <a:ext cx="759278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int iValue = 2</a:t>
            </a:r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TW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zh-TW" alt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&amp;iReference = iValue</a:t>
            </a:r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TW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cout &lt;&lt; iReference &lt;&lt; endl;   </a:t>
            </a:r>
            <a:endParaRPr lang="en-US" altLang="zh-TW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zh-TW" altLang="en-US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/會印出</a:t>
            </a:r>
            <a:r>
              <a:rPr lang="zh-TW" altLang="en-US" sz="2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zh-TW" altLang="en-US" sz="28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cout &lt;&lt; </a:t>
            </a:r>
            <a:r>
              <a:rPr lang="zh-TW" alt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iReference &lt;&lt; endl; </a:t>
            </a:r>
            <a:endParaRPr lang="en-US" altLang="zh-TW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zh-TW" altLang="en-US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/會印出iValue 的記憶體</a:t>
            </a:r>
            <a:r>
              <a:rPr lang="zh-TW" altLang="en-US" sz="2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位置</a:t>
            </a:r>
            <a:endParaRPr lang="zh-TW" altLang="en-US" sz="28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cout &lt;&lt; </a:t>
            </a:r>
            <a:r>
              <a:rPr lang="zh-TW" alt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iValue &lt;&lt; endl;　　　</a:t>
            </a:r>
            <a:endParaRPr lang="en-US" altLang="zh-TW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zh-TW" altLang="en-US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/會印出iValue本身自己的記憶體位置</a:t>
            </a:r>
          </a:p>
        </p:txBody>
      </p:sp>
    </p:spTree>
    <p:extLst>
      <p:ext uri="{BB962C8B-B14F-4D97-AF65-F5344CB8AC3E}">
        <p14:creationId xmlns:p14="http://schemas.microsoft.com/office/powerpoint/2010/main" val="211110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15456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Both of them can be an alias for variables</a:t>
            </a:r>
          </a:p>
          <a:p>
            <a:pPr lvl="1"/>
            <a:r>
              <a:rPr lang="en-US" altLang="zh-TW" dirty="0" smtClean="0"/>
              <a:t>A pointer needs to be dereferenced first </a:t>
            </a:r>
          </a:p>
          <a:p>
            <a:r>
              <a:rPr lang="en-US" altLang="zh-TW" dirty="0" smtClean="0"/>
              <a:t>Both allow arguments to be changed in functions (will talk about it later).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 and pointer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625929" y="3715657"/>
          <a:ext cx="81915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0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18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Differences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Pointer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Reference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Can point to NULL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Yes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No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Can</a:t>
                      </a:r>
                      <a:r>
                        <a:rPr lang="en-US" altLang="zh-TW" sz="2800" baseline="0" dirty="0" smtClean="0"/>
                        <a:t> re</a:t>
                      </a:r>
                      <a:r>
                        <a:rPr lang="en-US" altLang="zh-TW" sz="2800" dirty="0" smtClean="0"/>
                        <a:t>assign value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Yes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No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Can take address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Yes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No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 err="1" smtClean="0"/>
                        <a:t>Arithmetics</a:t>
                      </a:r>
                      <a:r>
                        <a:rPr lang="en-US" altLang="zh-TW" sz="2800" dirty="0" smtClean="0"/>
                        <a:t> (ex: ptr+5)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Yes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No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043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Declaration: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Member function invocation 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Using references and pointers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898071" y="2090172"/>
            <a:ext cx="824592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2113" lvl="1">
              <a:defRPr/>
            </a:pPr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 shape1;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Shape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</a:p>
          <a:p>
            <a:pPr marL="392113" lvl="1">
              <a:defRPr/>
            </a:pPr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zh-TW" sz="24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shapeRef</a:t>
            </a:r>
            <a:r>
              <a:rPr lang="en-US" altLang="zh-TW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refers to </a:t>
            </a:r>
            <a:r>
              <a:rPr lang="en-US" altLang="zh-TW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Shape object</a:t>
            </a:r>
            <a:endParaRPr lang="en-US" altLang="zh-TW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92113" lvl="1">
              <a:defRPr/>
            </a:pPr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 &amp;</a:t>
            </a:r>
            <a:r>
              <a:rPr lang="en-US" altLang="zh-TW" sz="2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shapeRef</a:t>
            </a:r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shape1; </a:t>
            </a:r>
            <a:endParaRPr lang="en-US" altLang="zh-TW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92113" lvl="1">
              <a:defRPr/>
            </a:pPr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zh-TW" sz="24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shapePtr</a:t>
            </a:r>
            <a:r>
              <a:rPr lang="en-US" altLang="zh-TW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points to </a:t>
            </a:r>
            <a:r>
              <a:rPr lang="en-US" altLang="zh-TW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Shape </a:t>
            </a:r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</a:p>
          <a:p>
            <a:pPr marL="392113" lvl="1">
              <a:defRPr/>
            </a:pPr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 *</a:t>
            </a:r>
            <a:r>
              <a:rPr lang="en-US" altLang="zh-TW" sz="2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shapePtr</a:t>
            </a:r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&amp;shape1; </a:t>
            </a:r>
            <a:endParaRPr lang="en-US" altLang="zh-TW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8071" y="4519136"/>
            <a:ext cx="82459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0" lvl="1">
              <a:defRPr/>
            </a:pPr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shape1.displayMessage();</a:t>
            </a:r>
            <a:endParaRPr lang="en-US" altLang="zh-TW" sz="24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0000" lvl="1">
              <a:defRPr/>
            </a:pPr>
            <a:r>
              <a:rPr lang="en-US" altLang="zh-TW" sz="2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shapeRef.displayMessage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60000" lvl="1">
              <a:defRPr/>
            </a:pPr>
            <a:r>
              <a:rPr lang="en-US" altLang="zh-TW" sz="2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shapePtr</a:t>
            </a:r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displayMessage</a:t>
            </a:r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en-US" altLang="zh-TW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41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Call-by-value</a:t>
            </a:r>
            <a:r>
              <a:rPr lang="en-US" altLang="zh-TW" dirty="0"/>
              <a:t>: argument’s </a:t>
            </a:r>
            <a:r>
              <a:rPr lang="en-US" altLang="zh-TW" dirty="0">
                <a:solidFill>
                  <a:srgbClr val="FF0000"/>
                </a:solidFill>
              </a:rPr>
              <a:t>value</a:t>
            </a:r>
            <a:r>
              <a:rPr lang="en-US" altLang="zh-TW" dirty="0"/>
              <a:t> is copied and passed to the called function.</a:t>
            </a:r>
          </a:p>
          <a:p>
            <a:pPr lvl="1"/>
            <a:r>
              <a:rPr lang="en-US" altLang="zh-TW" dirty="0"/>
              <a:t>Changes to the copy do not affect the original variable’s value in the caller.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Call-by-address</a:t>
            </a:r>
            <a:r>
              <a:rPr lang="en-US" altLang="zh-TW" dirty="0" smtClean="0"/>
              <a:t>: </a:t>
            </a:r>
            <a:r>
              <a:rPr lang="en-US" altLang="zh-TW" dirty="0"/>
              <a:t>argument’s </a:t>
            </a:r>
            <a:r>
              <a:rPr lang="en-US" altLang="zh-TW" dirty="0" smtClean="0">
                <a:solidFill>
                  <a:srgbClr val="FF0000"/>
                </a:solidFill>
              </a:rPr>
              <a:t>address</a:t>
            </a:r>
            <a:r>
              <a:rPr lang="en-US" altLang="zh-TW" dirty="0" smtClean="0"/>
              <a:t> </a:t>
            </a:r>
            <a:r>
              <a:rPr lang="en-US" altLang="zh-TW" dirty="0"/>
              <a:t>is copied and passed to the called function.</a:t>
            </a:r>
          </a:p>
          <a:p>
            <a:pPr lvl="1"/>
            <a:r>
              <a:rPr lang="en-US" altLang="zh-TW" dirty="0" smtClean="0"/>
              <a:t>Change the de-referenced argument can change the values of original variables.  Ex: swap</a:t>
            </a:r>
          </a:p>
          <a:p>
            <a:pPr lvl="1"/>
            <a:r>
              <a:rPr lang="en-US" altLang="zh-TW" dirty="0" smtClean="0"/>
              <a:t>Change the argument cannot change the address of the pointer.</a:t>
            </a:r>
            <a:endParaRPr lang="en-US" altLang="zh-TW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 arguments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426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 </a:t>
            </a:r>
            <a:r>
              <a:rPr lang="en-US" altLang="zh-TW" dirty="0">
                <a:solidFill>
                  <a:srgbClr val="FF0000"/>
                </a:solidFill>
              </a:rPr>
              <a:t>reference parameter </a:t>
            </a:r>
            <a:r>
              <a:rPr lang="en-US" altLang="zh-TW" dirty="0"/>
              <a:t>is an alias for its corresponding argument in a function call.</a:t>
            </a:r>
          </a:p>
          <a:p>
            <a:r>
              <a:rPr lang="en-US" altLang="zh-TW" dirty="0"/>
              <a:t>To indicate that a function parameter is passed by reference, simply follow the parameter’s type in the function prototype by an ampersand (</a:t>
            </a:r>
            <a:r>
              <a:rPr lang="en-US" altLang="zh-TW" dirty="0">
                <a:solidFill>
                  <a:srgbClr val="FF0000"/>
                </a:solidFill>
              </a:rPr>
              <a:t>&amp;</a:t>
            </a:r>
            <a:r>
              <a:rPr lang="en-US" altLang="zh-TW" dirty="0"/>
              <a:t>); use the same convention when listing the parameter’s type in the function header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Call-by-reference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0135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1129" y="1752655"/>
            <a:ext cx="819286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squareByValue( </a:t>
            </a:r>
            <a:r>
              <a:rPr lang="zh-TW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number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number *= number; </a:t>
            </a: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function </a:t>
            </a:r>
            <a:r>
              <a:rPr lang="zh-TW" alt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squareByValue</a:t>
            </a:r>
            <a:endParaRPr lang="en-US" altLang="zh-TW" sz="24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squareByPointer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zh-TW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TW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numberPtr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*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numberPtr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*= *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numberPtr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function </a:t>
            </a:r>
            <a:r>
              <a:rPr lang="en-US" altLang="zh-TW" sz="2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squareByPointer</a:t>
            </a:r>
            <a:endParaRPr lang="en-US" altLang="zh-TW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TW" alt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squareByReference( </a:t>
            </a:r>
            <a:r>
              <a:rPr lang="zh-TW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&amp;numberRef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numberRef *= numberRef; </a:t>
            </a:r>
            <a:endParaRPr lang="zh-TW" altLang="en-US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function squareByReference</a:t>
            </a:r>
          </a:p>
        </p:txBody>
      </p:sp>
    </p:spTree>
    <p:extLst>
      <p:ext uri="{BB962C8B-B14F-4D97-AF65-F5344CB8AC3E}">
        <p14:creationId xmlns:p14="http://schemas.microsoft.com/office/powerpoint/2010/main" val="85969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object-oriented programming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152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continue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212272" y="1321661"/>
            <a:ext cx="871945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2, 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3, z 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4; </a:t>
            </a:r>
          </a:p>
          <a:p>
            <a:r>
              <a:rPr lang="en-US" altLang="zh-TW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demonstrate </a:t>
            </a:r>
            <a:r>
              <a:rPr lang="en-US" altLang="zh-TW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squareByValue</a:t>
            </a:r>
            <a:endParaRPr lang="en-US" altLang="zh-TW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"x = " &lt;&lt; x &lt;&lt; " before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squareByValue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\n";</a:t>
            </a:r>
          </a:p>
          <a:p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"Value returned by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squareByValue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</a:p>
          <a:p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&lt;&lt; </a:t>
            </a:r>
            <a:r>
              <a:rPr lang="en-US" altLang="zh-TW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squareByValue</a:t>
            </a:r>
            <a:r>
              <a:rPr lang="en-US" altLang="zh-TW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x )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"x = " &lt;&lt; x &lt;&lt; " after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squareByValue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"&lt;&lt;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TW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demonstrate </a:t>
            </a:r>
            <a:r>
              <a:rPr lang="en-US" altLang="zh-TW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squareByPointer</a:t>
            </a:r>
            <a:endParaRPr lang="en-US" altLang="zh-TW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"y = " &lt;&lt; y &lt;&lt; " before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squareByPointer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\n";</a:t>
            </a:r>
          </a:p>
          <a:p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squareByPointer</a:t>
            </a:r>
            <a:r>
              <a:rPr lang="en-US" altLang="zh-TW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&amp;y );</a:t>
            </a:r>
          </a:p>
          <a:p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"y = " &lt;&lt; y &lt;&lt; " after 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squareByPointer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\n";</a:t>
            </a:r>
            <a:endParaRPr lang="en-US" altLang="zh-TW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demonstrate </a:t>
            </a:r>
            <a:r>
              <a:rPr lang="en-US" altLang="zh-TW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squareByReference</a:t>
            </a:r>
            <a:endParaRPr lang="en-US" altLang="zh-TW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&lt;&lt;"z = "&lt;&lt; z &lt;&lt;" before 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squareByReference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\n";</a:t>
            </a:r>
            <a:endParaRPr lang="en-US" altLang="zh-TW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squareByReference</a:t>
            </a:r>
            <a:r>
              <a:rPr lang="en-US" altLang="zh-TW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(z);</a:t>
            </a:r>
          </a:p>
          <a:p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&lt;&lt;"z = "&lt;&lt; z &lt;&lt; " after 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squareByReference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\n";</a:t>
            </a:r>
            <a:endParaRPr lang="en-US" altLang="zh-TW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zh-TW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main</a:t>
            </a:r>
          </a:p>
        </p:txBody>
      </p:sp>
    </p:spTree>
    <p:extLst>
      <p:ext uri="{BB962C8B-B14F-4D97-AF65-F5344CB8AC3E}">
        <p14:creationId xmlns:p14="http://schemas.microsoft.com/office/powerpoint/2010/main" val="48946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zh-TW" dirty="0"/>
              <a:t>constant reference </a:t>
            </a:r>
            <a:r>
              <a:rPr lang="en-US" altLang="zh-TW" dirty="0" smtClean="0"/>
              <a:t>(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zh-TW" dirty="0" smtClean="0"/>
              <a:t>)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altLang="zh-TW" dirty="0" smtClean="0"/>
              <a:t>You can combine 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dirty="0" smtClean="0"/>
              <a:t> and reference.</a:t>
            </a:r>
          </a:p>
          <a:p>
            <a:pPr lvl="1" algn="just"/>
            <a:r>
              <a:rPr lang="en-US" altLang="zh-TW" dirty="0" smtClean="0"/>
              <a:t>Use this way to reduce redundant copy.</a:t>
            </a:r>
          </a:p>
          <a:p>
            <a:pPr algn="just"/>
            <a:endParaRPr lang="en-US" altLang="zh-TW" dirty="0" smtClean="0"/>
          </a:p>
          <a:p>
            <a:pPr algn="just"/>
            <a:endParaRPr lang="en-US" altLang="zh-TW" dirty="0" smtClean="0"/>
          </a:p>
          <a:p>
            <a:pPr algn="just"/>
            <a:endParaRPr lang="en-US" altLang="zh-TW" dirty="0" smtClean="0"/>
          </a:p>
          <a:p>
            <a:pPr algn="just"/>
            <a:endParaRPr lang="en-US" altLang="zh-TW" dirty="0"/>
          </a:p>
          <a:p>
            <a:pPr algn="just"/>
            <a:endParaRPr lang="en-US" altLang="zh-TW" dirty="0" smtClean="0"/>
          </a:p>
          <a:p>
            <a:pPr algn="just"/>
            <a:r>
              <a:rPr lang="en-US" altLang="zh-TW" dirty="0" smtClean="0"/>
              <a:t>Also, as 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dirty="0" smtClean="0"/>
              <a:t>, you cannot modify objects.</a:t>
            </a:r>
          </a:p>
        </p:txBody>
      </p:sp>
      <p:sp>
        <p:nvSpPr>
          <p:cNvPr id="7" name="矩形 6"/>
          <p:cNvSpPr/>
          <p:nvPr/>
        </p:nvSpPr>
        <p:spPr>
          <a:xfrm>
            <a:off x="923925" y="2777580"/>
            <a:ext cx="78771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return_10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10;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TW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	//i is a </a:t>
            </a:r>
            <a:r>
              <a:rPr lang="en-US" altLang="zh-TW" dirty="0" err="1">
                <a:solidFill>
                  <a:srgbClr val="008000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 reference to 0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;	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TW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print 0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&amp;j(return_10());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&lt;&lt;j&lt;&lt;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;	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print 10, the lifetime of </a:t>
            </a:r>
            <a:r>
              <a:rPr lang="en-US" altLang="zh-TW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 is </a:t>
            </a:r>
            <a:r>
              <a:rPr lang="en-US" altLang="zh-TW" dirty="0" smtClean="0">
                <a:solidFill>
                  <a:srgbClr val="008000"/>
                </a:solidFill>
                <a:latin typeface="Consolas" panose="020B0609020204030204" pitchFamily="49" charset="0"/>
              </a:rPr>
              <a:t>extended</a:t>
            </a:r>
            <a:endParaRPr lang="en-US" altLang="zh-TW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=10;	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TW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error: </a:t>
            </a:r>
            <a:r>
              <a:rPr lang="en-US" altLang="zh-TW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 is a constant reference to integer</a:t>
            </a:r>
          </a:p>
        </p:txBody>
      </p:sp>
    </p:spTree>
    <p:extLst>
      <p:ext uri="{BB962C8B-B14F-4D97-AF65-F5344CB8AC3E}">
        <p14:creationId xmlns:p14="http://schemas.microsoft.com/office/powerpoint/2010/main" val="324447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. throw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en-US" altLang="zh-TW" dirty="0"/>
              <a:t> and </a:t>
            </a:r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TW" dirty="0" smtClean="0"/>
              <a:t>In C, we check return value to know whether a function succeed.</a:t>
            </a:r>
          </a:p>
          <a:p>
            <a:pPr lvl="1" algn="just"/>
            <a:r>
              <a:rPr lang="en-US" altLang="zh-TW" dirty="0" smtClean="0"/>
              <a:t>However, it makes code ugly.</a:t>
            </a:r>
          </a:p>
          <a:p>
            <a:pPr lvl="2" algn="just"/>
            <a:r>
              <a:rPr lang="en-US" altLang="zh-TW" dirty="0" smtClean="0"/>
              <a:t>You mix normal code flow with error code flow.</a:t>
            </a:r>
          </a:p>
        </p:txBody>
      </p:sp>
      <p:sp>
        <p:nvSpPr>
          <p:cNvPr id="5" name="矩形 4"/>
          <p:cNvSpPr/>
          <p:nvPr/>
        </p:nvSpPr>
        <p:spPr>
          <a:xfrm>
            <a:off x="1005614" y="3676799"/>
            <a:ext cx="732876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open_dev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zh-TW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dev_name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write_message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dev_id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zh-TW" sz="2000" dirty="0">
                <a:solidFill>
                  <a:srgbClr val="808080"/>
                </a:solidFill>
                <a:latin typeface="Consolas" panose="020B0609020204030204" pitchFamily="49" charset="0"/>
              </a:rPr>
              <a:t>message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zh-TW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dev_id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open_dev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(...);</a:t>
            </a:r>
          </a:p>
          <a:p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dev_id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==-1)	</a:t>
            </a:r>
            <a:r>
              <a:rPr lang="en-US" altLang="zh-TW" sz="2000" dirty="0">
                <a:solidFill>
                  <a:srgbClr val="008000"/>
                </a:solidFill>
                <a:latin typeface="Consolas" panose="020B0609020204030204" pitchFamily="49" charset="0"/>
              </a:rPr>
              <a:t>//error</a:t>
            </a:r>
            <a:endParaRPr lang="en-US" altLang="zh-TW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	;</a:t>
            </a:r>
          </a:p>
          <a:p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ret=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write_message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dev_id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,...);</a:t>
            </a:r>
          </a:p>
          <a:p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(ret!=0)	</a:t>
            </a:r>
            <a:r>
              <a:rPr lang="en-US" altLang="zh-TW" sz="2000" dirty="0">
                <a:solidFill>
                  <a:srgbClr val="008000"/>
                </a:solidFill>
                <a:latin typeface="Consolas" panose="020B0609020204030204" pitchFamily="49" charset="0"/>
              </a:rPr>
              <a:t>//error</a:t>
            </a:r>
            <a:endParaRPr lang="en-US" altLang="zh-TW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	;</a:t>
            </a:r>
            <a:endParaRPr lang="en-US" altLang="zh-TW" sz="20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8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en-US" altLang="zh-TW" dirty="0"/>
              <a:t> and </a:t>
            </a:r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TW" dirty="0" smtClean="0"/>
              <a:t>C++ uses exceptions for error handling .</a:t>
            </a:r>
          </a:p>
          <a:p>
            <a:pPr lvl="1" algn="just"/>
            <a:r>
              <a:rPr lang="en-US" altLang="zh-TW" dirty="0" smtClean="0"/>
              <a:t>Separate </a:t>
            </a:r>
            <a:r>
              <a:rPr lang="en-US" altLang="zh-TW" dirty="0"/>
              <a:t>normal code flow and error code </a:t>
            </a:r>
            <a:r>
              <a:rPr lang="en-US" altLang="zh-TW" dirty="0" smtClean="0"/>
              <a:t>flow.</a:t>
            </a:r>
          </a:p>
          <a:p>
            <a:pPr lvl="1" algn="just"/>
            <a:endParaRPr lang="en-US" altLang="zh-TW" dirty="0"/>
          </a:p>
          <a:p>
            <a:pPr lvl="1" algn="just"/>
            <a:endParaRPr lang="en-US" altLang="zh-TW" dirty="0" smtClean="0"/>
          </a:p>
          <a:p>
            <a:pPr lvl="1" algn="just"/>
            <a:endParaRPr lang="en-US" altLang="zh-TW" dirty="0"/>
          </a:p>
          <a:p>
            <a:pPr lvl="1" algn="just"/>
            <a:endParaRPr lang="en-US" altLang="zh-TW" dirty="0" smtClean="0"/>
          </a:p>
          <a:p>
            <a:pPr lvl="1" algn="just"/>
            <a:endParaRPr lang="en-US" altLang="zh-TW" dirty="0"/>
          </a:p>
          <a:p>
            <a:pPr lvl="1" algn="just"/>
            <a:endParaRPr lang="en-US" altLang="zh-TW" dirty="0" smtClean="0"/>
          </a:p>
          <a:p>
            <a:pPr lvl="1" algn="just"/>
            <a:endParaRPr lang="en-US" altLang="zh-TW" dirty="0" smtClean="0"/>
          </a:p>
        </p:txBody>
      </p:sp>
      <p:sp>
        <p:nvSpPr>
          <p:cNvPr id="6" name="矩形 5"/>
          <p:cNvSpPr/>
          <p:nvPr/>
        </p:nvSpPr>
        <p:spPr>
          <a:xfrm>
            <a:off x="1085850" y="2755106"/>
            <a:ext cx="775335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open_dev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zh-TW" dirty="0" err="1">
                <a:solidFill>
                  <a:srgbClr val="808080"/>
                </a:solidFill>
                <a:latin typeface="Consolas" panose="020B0609020204030204" pitchFamily="49" charset="0"/>
              </a:rPr>
              <a:t>dev_name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write_message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latin typeface="Consolas" panose="020B0609020204030204" pitchFamily="49" charset="0"/>
              </a:rPr>
              <a:t>dev_id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message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zh-TW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dev_id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open_dev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(...));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write_message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dev_id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,...);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latin typeface="Consolas" panose="020B0609020204030204" pitchFamily="49" charset="0"/>
              </a:rPr>
              <a:t>runtime_error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&amp;e)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TW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do something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zh-TW" dirty="0">
                <a:solidFill>
                  <a:srgbClr val="2B91AF"/>
                </a:solidFill>
                <a:latin typeface="Consolas" panose="020B0609020204030204" pitchFamily="49" charset="0"/>
              </a:rPr>
              <a:t>exception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&amp;e)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TW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cerr</a:t>
            </a:r>
            <a:r>
              <a:rPr lang="en-US" altLang="zh-TW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e.what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88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How to use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566025" y="2272500"/>
            <a:ext cx="87208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reduce_fraction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latin typeface="Consolas" panose="020B0609020204030204" pitchFamily="49" charset="0"/>
              </a:rPr>
              <a:t>numerator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denominator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if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denominator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throw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latin typeface="Consolas" panose="020B0609020204030204" pitchFamily="49" charset="0"/>
              </a:rPr>
              <a:t>invalid_argument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"denominator cannot be 0"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	...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a,b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zh-TW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altLang="zh-TW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b;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reduce_fraction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a,b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zh-TW" dirty="0">
                <a:solidFill>
                  <a:srgbClr val="2B91AF"/>
                </a:solidFill>
                <a:latin typeface="Consolas" panose="020B0609020204030204" pitchFamily="49" charset="0"/>
              </a:rPr>
              <a:t>exception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&amp;e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cerr</a:t>
            </a:r>
            <a:r>
              <a:rPr lang="en-US" altLang="zh-TW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e.what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;	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normally, we print the error message to </a:t>
            </a:r>
            <a:r>
              <a:rPr lang="en-US" altLang="zh-TW" dirty="0" err="1">
                <a:solidFill>
                  <a:srgbClr val="008000"/>
                </a:solidFill>
                <a:latin typeface="Consolas" panose="020B0609020204030204" pitchFamily="49" charset="0"/>
              </a:rPr>
              <a:t>cerr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2548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TW" dirty="0" smtClean="0"/>
              <a:t>All </a:t>
            </a:r>
            <a:r>
              <a:rPr lang="en-US" altLang="zh-TW" dirty="0"/>
              <a:t>exceptions inherit from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zh-TW" dirty="0" smtClean="0">
                <a:solidFill>
                  <a:srgbClr val="2B91AF"/>
                </a:solidFill>
                <a:latin typeface="Consolas" panose="020B0609020204030204" pitchFamily="49" charset="0"/>
              </a:rPr>
              <a:t>exception</a:t>
            </a:r>
            <a:r>
              <a:rPr lang="en-US" altLang="zh-TW" dirty="0" smtClean="0"/>
              <a:t>.</a:t>
            </a:r>
            <a:endParaRPr lang="en-US" altLang="zh-TW" dirty="0"/>
          </a:p>
          <a:p>
            <a:pPr lvl="1" algn="just"/>
            <a:r>
              <a:rPr lang="en-US" altLang="zh-TW" dirty="0" smtClean="0"/>
              <a:t>But you cannot throw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zh-TW" dirty="0" smtClean="0">
                <a:solidFill>
                  <a:srgbClr val="2B91AF"/>
                </a:solidFill>
                <a:latin typeface="Consolas" panose="020B0609020204030204" pitchFamily="49" charset="0"/>
              </a:rPr>
              <a:t>exception</a:t>
            </a:r>
            <a:r>
              <a:rPr lang="en-US" altLang="zh-TW" dirty="0" smtClean="0"/>
              <a:t>.</a:t>
            </a:r>
          </a:p>
          <a:p>
            <a:pPr algn="just"/>
            <a:r>
              <a:rPr lang="en-US" altLang="zh-TW" dirty="0" smtClean="0"/>
              <a:t>There are many pre-defined exceptions in C++, </a:t>
            </a:r>
          </a:p>
          <a:p>
            <a:pPr lvl="1" algn="just"/>
            <a:r>
              <a:rPr lang="en-US" altLang="zh-TW" dirty="0" smtClean="0"/>
              <a:t>Check bellowing link</a:t>
            </a:r>
          </a:p>
          <a:p>
            <a:pPr marL="457200" lvl="1" indent="0" algn="just">
              <a:buNone/>
            </a:pPr>
            <a:r>
              <a:rPr lang="en-US" altLang="zh-TW" sz="2600" dirty="0" smtClean="0">
                <a:hlinkClick r:id="rId2"/>
              </a:rPr>
              <a:t>http</a:t>
            </a:r>
            <a:r>
              <a:rPr lang="en-US" altLang="zh-TW" sz="2600" dirty="0">
                <a:hlinkClick r:id="rId2"/>
              </a:rPr>
              <a:t>://</a:t>
            </a:r>
            <a:r>
              <a:rPr lang="en-US" altLang="zh-TW" sz="2600" dirty="0" smtClean="0">
                <a:hlinkClick r:id="rId2"/>
              </a:rPr>
              <a:t>en.cppreference.com/w/cpp/error/exception</a:t>
            </a:r>
            <a:endParaRPr lang="en-US" altLang="zh-TW" dirty="0" smtClean="0"/>
          </a:p>
          <a:p>
            <a:pPr algn="just"/>
            <a:r>
              <a:rPr lang="en-US" altLang="zh-TW" dirty="0" smtClean="0"/>
              <a:t>If you throw an exception without catching it, the program calls </a:t>
            </a:r>
            <a:r>
              <a:rPr lang="en-US" altLang="zh-TW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::terminate</a:t>
            </a:r>
            <a:r>
              <a:rPr lang="en-US" altLang="zh-TW" dirty="0" smtClean="0"/>
              <a:t>.</a:t>
            </a:r>
          </a:p>
          <a:p>
            <a:pPr lvl="1" algn="just"/>
            <a:r>
              <a:rPr lang="en-US" altLang="zh-TW" dirty="0" smtClean="0"/>
              <a:t>The execution of program ends.</a:t>
            </a:r>
          </a:p>
        </p:txBody>
      </p:sp>
    </p:spTree>
    <p:extLst>
      <p:ext uri="{BB962C8B-B14F-4D97-AF65-F5344CB8AC3E}">
        <p14:creationId xmlns:p14="http://schemas.microsoft.com/office/powerpoint/2010/main" val="364264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 </a:t>
            </a:r>
            <a:r>
              <a:rPr lang="en-US" altLang="zh-TW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zh-TW" dirty="0" smtClean="0"/>
              <a:t> </a:t>
            </a:r>
            <a:r>
              <a:rPr lang="en-US" altLang="zh-TW" dirty="0"/>
              <a:t>and </a:t>
            </a:r>
            <a:r>
              <a:rPr lang="en-US" altLang="zh-TW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dirty="0" smtClean="0"/>
              <a:t>When you use 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/>
              <a:t>and</a:t>
            </a:r>
            <a:r>
              <a:rPr lang="en-US" altLang="zh-TW" dirty="0" smtClean="0">
                <a:solidFill>
                  <a:srgbClr val="000000"/>
                </a:solidFill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altLang="zh-TW" dirty="0" smtClean="0">
                <a:solidFill>
                  <a:srgbClr val="000000"/>
                </a:solidFill>
              </a:rPr>
              <a:t>, you have </a:t>
            </a:r>
            <a:r>
              <a:rPr lang="en-US" altLang="zh-TW" dirty="0">
                <a:solidFill>
                  <a:srgbClr val="000000"/>
                </a:solidFill>
              </a:rPr>
              <a:t>to </a:t>
            </a:r>
            <a:r>
              <a:rPr lang="en-US" altLang="zh-TW" dirty="0" smtClean="0">
                <a:solidFill>
                  <a:srgbClr val="000000"/>
                </a:solidFill>
              </a:rPr>
              <a:t>memorize all </a:t>
            </a:r>
            <a:r>
              <a:rPr lang="en-US" altLang="zh-TW" dirty="0" smtClean="0"/>
              <a:t>conversion specifications</a:t>
            </a:r>
            <a:r>
              <a:rPr lang="en-US" altLang="zh-TW" dirty="0" smtClean="0">
                <a:solidFill>
                  <a:srgbClr val="000000"/>
                </a:solidFill>
              </a:rPr>
              <a:t>.</a:t>
            </a:r>
          </a:p>
          <a:p>
            <a:pPr lvl="1" algn="just"/>
            <a:r>
              <a:rPr lang="en-US" altLang="zh-TW" dirty="0" smtClean="0">
                <a:solidFill>
                  <a:srgbClr val="000000"/>
                </a:solidFill>
              </a:rPr>
              <a:t>flag, field width, </a:t>
            </a:r>
            <a:r>
              <a:rPr lang="en-US" altLang="zh-TW" i="1" dirty="0" smtClean="0"/>
              <a:t>precision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length modifier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conversion specifier</a:t>
            </a:r>
          </a:p>
        </p:txBody>
      </p:sp>
      <p:sp>
        <p:nvSpPr>
          <p:cNvPr id="5" name="矩形 4"/>
          <p:cNvSpPr/>
          <p:nvPr/>
        </p:nvSpPr>
        <p:spPr>
          <a:xfrm>
            <a:off x="639951" y="3753193"/>
            <a:ext cx="82659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c; </a:t>
            </a:r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s; </a:t>
            </a:r>
            <a:r>
              <a:rPr lang="en-US" altLang="zh-TW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l; </a:t>
            </a:r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ll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f; </a:t>
            </a:r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d; </a:t>
            </a:r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ld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"%</a:t>
            </a:r>
            <a:r>
              <a:rPr lang="en-US" altLang="zh-TW" dirty="0" err="1">
                <a:solidFill>
                  <a:srgbClr val="A31515"/>
                </a:solidFill>
                <a:latin typeface="Consolas" panose="020B0609020204030204" pitchFamily="49" charset="0"/>
              </a:rPr>
              <a:t>hhd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 %</a:t>
            </a:r>
            <a:r>
              <a:rPr lang="en-US" altLang="zh-TW" dirty="0" err="1">
                <a:solidFill>
                  <a:srgbClr val="A31515"/>
                </a:solidFill>
                <a:latin typeface="Consolas" panose="020B0609020204030204" pitchFamily="49" charset="0"/>
              </a:rPr>
              <a:t>hd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 %d %</a:t>
            </a:r>
            <a:r>
              <a:rPr lang="en-US" altLang="zh-TW" dirty="0" err="1">
                <a:solidFill>
                  <a:srgbClr val="A31515"/>
                </a:solidFill>
                <a:latin typeface="Consolas" panose="020B0609020204030204" pitchFamily="49" charset="0"/>
              </a:rPr>
              <a:t>ld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 %</a:t>
            </a:r>
            <a:r>
              <a:rPr lang="en-US" altLang="zh-TW" dirty="0" err="1">
                <a:solidFill>
                  <a:srgbClr val="A31515"/>
                </a:solidFill>
                <a:latin typeface="Consolas" panose="020B0609020204030204" pitchFamily="49" charset="0"/>
              </a:rPr>
              <a:t>lld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 %f %</a:t>
            </a:r>
            <a:r>
              <a:rPr lang="en-US" altLang="zh-TW" dirty="0" smtClean="0">
                <a:solidFill>
                  <a:srgbClr val="A31515"/>
                </a:solidFill>
                <a:latin typeface="Consolas" panose="020B0609020204030204" pitchFamily="49" charset="0"/>
              </a:rPr>
              <a:t>lf %Lf"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b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&amp;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ll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d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ld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//assume </a:t>
            </a:r>
            <a:r>
              <a:rPr lang="en-US" altLang="zh-TW" dirty="0" err="1">
                <a:solidFill>
                  <a:srgbClr val="008000"/>
                </a:solidFill>
                <a:latin typeface="Consolas" panose="020B0609020204030204" pitchFamily="49" charset="0"/>
              </a:rPr>
              <a:t>scanf</a:t>
            </a: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 works successfully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"%</a:t>
            </a:r>
            <a:r>
              <a:rPr lang="en-US" altLang="zh-TW" dirty="0" err="1">
                <a:solidFill>
                  <a:srgbClr val="A31515"/>
                </a:solidFill>
                <a:latin typeface="Consolas" panose="020B0609020204030204" pitchFamily="49" charset="0"/>
              </a:rPr>
              <a:t>hhd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 %</a:t>
            </a:r>
            <a:r>
              <a:rPr lang="en-US" altLang="zh-TW" dirty="0" err="1">
                <a:solidFill>
                  <a:srgbClr val="A31515"/>
                </a:solidFill>
                <a:latin typeface="Consolas" panose="020B0609020204030204" pitchFamily="49" charset="0"/>
              </a:rPr>
              <a:t>hd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 %d %</a:t>
            </a:r>
            <a:r>
              <a:rPr lang="en-US" altLang="zh-TW" dirty="0" err="1">
                <a:solidFill>
                  <a:srgbClr val="A31515"/>
                </a:solidFill>
                <a:latin typeface="Consolas" panose="020B0609020204030204" pitchFamily="49" charset="0"/>
              </a:rPr>
              <a:t>ld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 %</a:t>
            </a:r>
            <a:r>
              <a:rPr lang="en-US" altLang="zh-TW" dirty="0" err="1">
                <a:solidFill>
                  <a:srgbClr val="A31515"/>
                </a:solidFill>
                <a:latin typeface="Consolas" panose="020B0609020204030204" pitchFamily="49" charset="0"/>
              </a:rPr>
              <a:t>lld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 %f %lf %Lf"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c,s,i,l,ll,f,d,ld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276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zh-TW" dirty="0"/>
              <a:t> and </a:t>
            </a:r>
            <a:r>
              <a:rPr lang="en-US" altLang="zh-TW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altLang="zh-TW" dirty="0"/>
              <a:t>It is tedious and </a:t>
            </a:r>
            <a:r>
              <a:rPr lang="en-US" altLang="zh-TW" dirty="0" smtClean="0"/>
              <a:t>error-prone.</a:t>
            </a:r>
          </a:p>
          <a:p>
            <a:pPr lvl="1" algn="just"/>
            <a:r>
              <a:rPr lang="en-US" altLang="zh-TW" dirty="0" smtClean="0"/>
              <a:t>What will happen if you forget to specify </a:t>
            </a:r>
            <a:r>
              <a:rPr lang="en-US" altLang="zh-TW" i="1" dirty="0"/>
              <a:t>length </a:t>
            </a:r>
            <a:r>
              <a:rPr lang="en-US" altLang="zh-TW" i="1" dirty="0" smtClean="0"/>
              <a:t>modifier</a:t>
            </a:r>
            <a:r>
              <a:rPr lang="en-US" altLang="zh-TW" dirty="0" smtClean="0"/>
              <a:t>? Or use incorrect </a:t>
            </a:r>
            <a:r>
              <a:rPr lang="en-US" altLang="zh-TW" i="1" dirty="0"/>
              <a:t>length modifier</a:t>
            </a:r>
            <a:r>
              <a:rPr lang="en-US" altLang="zh-TW" dirty="0" smtClean="0"/>
              <a:t>?</a:t>
            </a:r>
          </a:p>
          <a:p>
            <a:pPr algn="just"/>
            <a:endParaRPr lang="en-US" altLang="zh-TW" dirty="0" smtClean="0"/>
          </a:p>
          <a:p>
            <a:pPr algn="just"/>
            <a:endParaRPr lang="en-US" altLang="zh-TW" dirty="0" smtClean="0"/>
          </a:p>
          <a:p>
            <a:pPr algn="just"/>
            <a:endParaRPr lang="en-US" altLang="zh-TW" dirty="0" smtClean="0"/>
          </a:p>
          <a:p>
            <a:pPr algn="just"/>
            <a:r>
              <a:rPr lang="en-US" altLang="zh-TW" dirty="0" smtClean="0"/>
              <a:t>To ensure type safety and provide a </a:t>
            </a:r>
            <a:r>
              <a:rPr lang="en-US" altLang="zh-TW" dirty="0"/>
              <a:t>high level, </a:t>
            </a:r>
            <a:r>
              <a:rPr lang="en-US" altLang="zh-TW" dirty="0" smtClean="0"/>
              <a:t>convenient and easy-to-use I/O interface, C++ has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zh-TW" dirty="0"/>
              <a:t> and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  <p:sp>
        <p:nvSpPr>
          <p:cNvPr id="6" name="矩形 5"/>
          <p:cNvSpPr/>
          <p:nvPr/>
        </p:nvSpPr>
        <p:spPr>
          <a:xfrm>
            <a:off x="1099425" y="3046817"/>
            <a:ext cx="815887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c;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"%</a:t>
            </a:r>
            <a:r>
              <a:rPr lang="en-US" altLang="zh-TW" dirty="0" err="1">
                <a:solidFill>
                  <a:srgbClr val="A31515"/>
                </a:solidFill>
                <a:latin typeface="Consolas" panose="020B0609020204030204" pitchFamily="49" charset="0"/>
              </a:rPr>
              <a:t>d"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,&amp;c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);	</a:t>
            </a: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//forget to specify length modifier</a:t>
            </a:r>
          </a:p>
          <a:p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//undefined behavior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"%</a:t>
            </a:r>
            <a:r>
              <a:rPr lang="en-US" altLang="zh-TW" dirty="0" err="1">
                <a:solidFill>
                  <a:srgbClr val="A31515"/>
                </a:solidFill>
                <a:latin typeface="Consolas" panose="020B0609020204030204" pitchFamily="49" charset="0"/>
              </a:rPr>
              <a:t>hd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,c);	</a:t>
            </a: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//use incorrect length modifier</a:t>
            </a:r>
          </a:p>
          <a:p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//undefined behavior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32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zh-TW" dirty="0"/>
              <a:t> and </a:t>
            </a:r>
            <a:r>
              <a:rPr lang="en-US" altLang="zh-TW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zh-TW" dirty="0"/>
              <a:t> and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TW" dirty="0" smtClean="0"/>
              <a:t> are objects in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TW" dirty="0" smtClean="0"/>
              <a:t> 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zh-TW" dirty="0" smtClean="0"/>
              <a:t>.</a:t>
            </a:r>
          </a:p>
          <a:p>
            <a:pPr algn="just"/>
            <a:r>
              <a:rPr lang="en-US" altLang="zh-TW" dirty="0" smtClean="0"/>
              <a:t>It is easy to use.</a:t>
            </a:r>
          </a:p>
          <a:p>
            <a:pPr algn="just"/>
            <a:endParaRPr lang="en-US" altLang="zh-TW" dirty="0" smtClean="0"/>
          </a:p>
          <a:p>
            <a:pPr algn="just"/>
            <a:endParaRPr lang="en-US" altLang="zh-TW" dirty="0" smtClean="0"/>
          </a:p>
          <a:p>
            <a:pPr marL="0" indent="0" algn="just">
              <a:buNone/>
            </a:pPr>
            <a:endParaRPr lang="en-US" altLang="zh-TW" dirty="0" smtClean="0"/>
          </a:p>
        </p:txBody>
      </p:sp>
      <p:sp>
        <p:nvSpPr>
          <p:cNvPr id="5" name="矩形 4"/>
          <p:cNvSpPr/>
          <p:nvPr/>
        </p:nvSpPr>
        <p:spPr>
          <a:xfrm>
            <a:off x="457200" y="2873693"/>
            <a:ext cx="843914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a;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s;  </a:t>
            </a:r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c[10];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zh-TW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altLang="zh-TW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altLang="zh-TW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s;	</a:t>
            </a: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//read input and store sequentially in a, c and s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TW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altLang="zh-TW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altLang="zh-TW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altLang="zh-TW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TW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print a, s and c </a:t>
            </a:r>
            <a:r>
              <a:rPr lang="en-US" altLang="zh-TW" dirty="0" smtClean="0">
                <a:solidFill>
                  <a:srgbClr val="008000"/>
                </a:solidFill>
                <a:latin typeface="Consolas" panose="020B0609020204030204" pitchFamily="49" charset="0"/>
              </a:rPr>
              <a:t>sequentially</a:t>
            </a:r>
            <a:endParaRPr lang="zh-TW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// input: 1  </a:t>
            </a:r>
            <a:r>
              <a:rPr lang="en-US" altLang="zh-TW" dirty="0" err="1">
                <a:solidFill>
                  <a:srgbClr val="008000"/>
                </a:solidFill>
                <a:latin typeface="Consolas" panose="020B0609020204030204" pitchFamily="49" charset="0"/>
              </a:rPr>
              <a:t>abcd</a:t>
            </a: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    2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//output: 1 2 </a:t>
            </a:r>
            <a:r>
              <a:rPr lang="en-US" altLang="zh-TW" dirty="0" err="1">
                <a:solidFill>
                  <a:srgbClr val="008000"/>
                </a:solidFill>
                <a:latin typeface="Consolas" panose="020B0609020204030204" pitchFamily="49" charset="0"/>
              </a:rPr>
              <a:t>abcd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58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5</a:t>
            </a:r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. </a:t>
            </a:r>
            <a:r>
              <a:rPr lang="en-US" altLang="zh-TW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TW" dirty="0" smtClean="0"/>
              <a:t>When you use 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dirty="0" smtClean="0"/>
              <a:t>, it means the variable cannot be modified.</a:t>
            </a:r>
          </a:p>
          <a:p>
            <a:pPr algn="just"/>
            <a:endParaRPr lang="en-US" altLang="zh-TW" dirty="0" smtClean="0"/>
          </a:p>
          <a:p>
            <a:pPr marL="0" indent="0" algn="just">
              <a:buNone/>
            </a:pPr>
            <a:endParaRPr lang="en-US" altLang="zh-TW" dirty="0" smtClean="0"/>
          </a:p>
          <a:p>
            <a:pPr algn="just"/>
            <a:r>
              <a:rPr lang="en-US" altLang="zh-TW" dirty="0" smtClean="0"/>
              <a:t>Benefit </a:t>
            </a:r>
            <a:r>
              <a:rPr lang="en-US" altLang="zh-TW" dirty="0"/>
              <a:t>of 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dirty="0"/>
              <a:t>:</a:t>
            </a:r>
          </a:p>
          <a:p>
            <a:pPr lvl="1" algn="just"/>
            <a:r>
              <a:rPr lang="en-US" altLang="zh-TW" dirty="0"/>
              <a:t>help you trace code easily</a:t>
            </a:r>
          </a:p>
          <a:p>
            <a:pPr lvl="1" algn="just"/>
            <a:r>
              <a:rPr lang="en-US" altLang="zh-TW" dirty="0"/>
              <a:t>decrease your debug time</a:t>
            </a:r>
          </a:p>
          <a:p>
            <a:pPr lvl="1" algn="just"/>
            <a:r>
              <a:rPr lang="en-US" altLang="zh-TW" dirty="0"/>
              <a:t>compiler can do </a:t>
            </a:r>
            <a:r>
              <a:rPr lang="en-US" altLang="zh-TW" dirty="0" smtClean="0"/>
              <a:t>optimization</a:t>
            </a:r>
            <a:endParaRPr lang="en-US" altLang="zh-TW" dirty="0"/>
          </a:p>
        </p:txBody>
      </p:sp>
      <p:sp>
        <p:nvSpPr>
          <p:cNvPr id="5" name="矩形 4"/>
          <p:cNvSpPr/>
          <p:nvPr/>
        </p:nvSpPr>
        <p:spPr>
          <a:xfrm>
            <a:off x="1661400" y="2662852"/>
            <a:ext cx="567285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</a:p>
          <a:p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=10;</a:t>
            </a:r>
          </a:p>
          <a:p>
            <a:r>
              <a:rPr lang="en-US" altLang="zh-TW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j(0);</a:t>
            </a:r>
          </a:p>
          <a:p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j=10;	</a:t>
            </a:r>
            <a:r>
              <a:rPr lang="en-US" altLang="zh-TW" sz="2000" dirty="0">
                <a:solidFill>
                  <a:srgbClr val="008000"/>
                </a:solidFill>
                <a:latin typeface="Consolas" panose="020B0609020204030204" pitchFamily="49" charset="0"/>
              </a:rPr>
              <a:t>//error: j is a constant integer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457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dirty="0" smtClean="0"/>
              <a:t>When you write a big program, you may need</a:t>
            </a:r>
          </a:p>
          <a:p>
            <a:pPr lvl="1"/>
            <a:r>
              <a:rPr lang="en-US" altLang="zh-TW" dirty="0" smtClean="0"/>
              <a:t>Work with others</a:t>
            </a:r>
          </a:p>
          <a:p>
            <a:pPr lvl="1"/>
            <a:r>
              <a:rPr lang="en-US" altLang="zh-TW" dirty="0" smtClean="0"/>
              <a:t>Decompose the code into many parts</a:t>
            </a:r>
          </a:p>
          <a:p>
            <a:pPr lvl="1"/>
            <a:r>
              <a:rPr lang="en-US" altLang="zh-TW" dirty="0" smtClean="0"/>
              <a:t>Write many pieces of code in a long time </a:t>
            </a:r>
          </a:p>
          <a:p>
            <a:r>
              <a:rPr lang="en-US" altLang="zh-TW" dirty="0" smtClean="0"/>
              <a:t>Problem:</a:t>
            </a:r>
          </a:p>
          <a:p>
            <a:pPr lvl="1"/>
            <a:r>
              <a:rPr lang="en-US" altLang="zh-TW" dirty="0" smtClean="0"/>
              <a:t>How to </a:t>
            </a:r>
            <a:r>
              <a:rPr lang="en-US" altLang="zh-TW" dirty="0" smtClean="0">
                <a:solidFill>
                  <a:srgbClr val="FF0000"/>
                </a:solidFill>
              </a:rPr>
              <a:t>organize</a:t>
            </a:r>
            <a:r>
              <a:rPr lang="en-US" altLang="zh-TW" dirty="0" smtClean="0"/>
              <a:t> your code so that others cannot misuse it?</a:t>
            </a:r>
          </a:p>
          <a:p>
            <a:pPr lvl="1"/>
            <a:r>
              <a:rPr lang="en-US" altLang="zh-TW" dirty="0" smtClean="0"/>
              <a:t>How to </a:t>
            </a:r>
            <a:r>
              <a:rPr lang="en-US" altLang="zh-TW" dirty="0" smtClean="0">
                <a:solidFill>
                  <a:srgbClr val="FF0000"/>
                </a:solidFill>
              </a:rPr>
              <a:t>reuse</a:t>
            </a:r>
            <a:r>
              <a:rPr lang="en-US" altLang="zh-TW" dirty="0" smtClean="0"/>
              <a:t> the existing codes, whiling keep the </a:t>
            </a:r>
            <a:r>
              <a:rPr lang="en-US" altLang="zh-TW" dirty="0" smtClean="0">
                <a:solidFill>
                  <a:srgbClr val="FF0000"/>
                </a:solidFill>
              </a:rPr>
              <a:t>flexibility</a:t>
            </a:r>
            <a:r>
              <a:rPr lang="en-US" altLang="zh-TW" dirty="0" smtClean="0"/>
              <a:t> of each piece of code?</a:t>
            </a:r>
          </a:p>
          <a:p>
            <a:pPr lvl="1"/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Write a big program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7566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TW" dirty="0" smtClean="0"/>
              <a:t>Notice the interaction between </a:t>
            </a:r>
            <a:r>
              <a:rPr lang="en-US" altLang="zh-TW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dirty="0" smtClean="0"/>
              <a:t> </a:t>
            </a:r>
            <a:r>
              <a:rPr lang="en-US" altLang="zh-TW" dirty="0"/>
              <a:t>and </a:t>
            </a:r>
            <a:r>
              <a:rPr lang="en-US" altLang="zh-TW" dirty="0" smtClean="0"/>
              <a:t>pointer.</a:t>
            </a:r>
          </a:p>
          <a:p>
            <a:pPr algn="just"/>
            <a:endParaRPr lang="en-US" altLang="zh-TW" dirty="0" smtClean="0"/>
          </a:p>
          <a:p>
            <a:pPr algn="just"/>
            <a:endParaRPr lang="en-US" altLang="zh-TW" dirty="0"/>
          </a:p>
          <a:p>
            <a:pPr algn="just"/>
            <a:endParaRPr lang="en-US" altLang="zh-TW" dirty="0" smtClean="0"/>
          </a:p>
          <a:p>
            <a:pPr marL="0" indent="0" algn="just">
              <a:buNone/>
            </a:pPr>
            <a:endParaRPr lang="en-US" altLang="zh-TW" dirty="0" smtClean="0"/>
          </a:p>
          <a:p>
            <a:pPr algn="just"/>
            <a:r>
              <a:rPr lang="en-US" altLang="zh-TW" dirty="0"/>
              <a:t>When should I use 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dirty="0"/>
              <a:t>?</a:t>
            </a:r>
          </a:p>
          <a:p>
            <a:pPr lvl="1" algn="just"/>
            <a:r>
              <a:rPr lang="en-US" altLang="zh-TW" dirty="0"/>
              <a:t>Use 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dirty="0"/>
              <a:t> </a:t>
            </a:r>
            <a:r>
              <a:rPr lang="en-US" altLang="zh-TW" dirty="0" smtClean="0"/>
              <a:t>if you can.</a:t>
            </a: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083628"/>
              </p:ext>
            </p:extLst>
          </p:nvPr>
        </p:nvGraphicFramePr>
        <p:xfrm>
          <a:off x="628650" y="2663031"/>
          <a:ext cx="7886700" cy="2400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4700">
                  <a:extLst>
                    <a:ext uri="{9D8B030D-6E8A-4147-A177-3AD203B41FA5}">
                      <a16:colId xmlns:a16="http://schemas.microsoft.com/office/drawing/2014/main" val="2672225064"/>
                    </a:ext>
                  </a:extLst>
                </a:gridCol>
                <a:gridCol w="2646000">
                  <a:extLst>
                    <a:ext uri="{9D8B030D-6E8A-4147-A177-3AD203B41FA5}">
                      <a16:colId xmlns:a16="http://schemas.microsoft.com/office/drawing/2014/main" val="3156907903"/>
                    </a:ext>
                  </a:extLst>
                </a:gridCol>
                <a:gridCol w="2646000">
                  <a:extLst>
                    <a:ext uri="{9D8B030D-6E8A-4147-A177-3AD203B41FA5}">
                      <a16:colId xmlns:a16="http://schemas.microsoft.com/office/drawing/2014/main" val="1061394525"/>
                    </a:ext>
                  </a:extLst>
                </a:gridCol>
              </a:tblGrid>
              <a:tr h="89154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pointer</a:t>
                      </a:r>
                    </a:p>
                    <a:p>
                      <a:pPr algn="l"/>
                      <a:r>
                        <a:rPr lang="en-US" altLang="zh-TW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type</a:t>
                      </a:r>
                    </a:p>
                    <a:p>
                      <a:pPr algn="l"/>
                      <a:r>
                        <a:rPr lang="en-US" altLang="zh-TW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that </a:t>
                      </a:r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</a:t>
                      </a:r>
                      <a:r>
                        <a:rPr lang="en-US" altLang="zh-TW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points to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b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</a:t>
                      </a:r>
                      <a:endParaRPr lang="zh-TW" altLang="en-US" sz="1800" dirty="0">
                        <a:latin typeface="Consolas" panose="020B0609020204030204" pitchFamily="49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n-US" altLang="zh-TW" sz="18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</a:t>
                      </a:r>
                      <a:endParaRPr lang="zh-TW" altLang="en-US" sz="1800" dirty="0">
                        <a:latin typeface="Consolas" panose="020B0609020204030204" pitchFamily="49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4184749433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endParaRPr lang="zh-TW" altLang="en-US" sz="1800" dirty="0">
                        <a:latin typeface="Consolas" panose="020B0609020204030204" pitchFamily="49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*p;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*</a:t>
                      </a:r>
                      <a:r>
                        <a:rPr lang="en-US" altLang="zh-TW" sz="18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p;</a:t>
                      </a:r>
                    </a:p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cannot change the </a:t>
                      </a:r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points</a:t>
                      </a:r>
                      <a:endParaRPr lang="en-US" altLang="zh-TW" sz="180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935486833"/>
                  </a:ext>
                </a:extLst>
              </a:tr>
              <a:tr h="8915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endParaRPr lang="zh-TW" altLang="en-US" sz="1800" dirty="0">
                        <a:latin typeface="Consolas" panose="020B0609020204030204" pitchFamily="49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*p;</a:t>
                      </a:r>
                    </a:p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cannot modify the </a:t>
                      </a:r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const</a:t>
                      </a: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*</a:t>
                      </a:r>
                      <a:r>
                        <a:rPr lang="en-US" altLang="zh-TW" sz="18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p;</a:t>
                      </a:r>
                    </a:p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cannot change the </a:t>
                      </a:r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points</a:t>
                      </a:r>
                    </a:p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cannot modify the </a:t>
                      </a:r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869247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30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What does it mean?</a:t>
            </a:r>
            <a:endParaRPr lang="zh-TW" altLang="en-US" dirty="0"/>
          </a:p>
        </p:txBody>
      </p:sp>
      <p:grpSp>
        <p:nvGrpSpPr>
          <p:cNvPr id="10" name="群組 9"/>
          <p:cNvGrpSpPr/>
          <p:nvPr/>
        </p:nvGrpSpPr>
        <p:grpSpPr>
          <a:xfrm>
            <a:off x="76500" y="1553766"/>
            <a:ext cx="8991000" cy="4801314"/>
            <a:chOff x="0" y="1943538"/>
            <a:chExt cx="11988000" cy="6401753"/>
          </a:xfrm>
        </p:grpSpPr>
        <p:sp>
          <p:nvSpPr>
            <p:cNvPr id="5" name="矩形 4"/>
            <p:cNvSpPr/>
            <p:nvPr/>
          </p:nvSpPr>
          <p:spPr>
            <a:xfrm>
              <a:off x="0" y="1943538"/>
              <a:ext cx="5328000" cy="64017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accu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*</a:t>
              </a:r>
              <a:r>
                <a:rPr lang="en-US" altLang="zh-TW" dirty="0" err="1">
                  <a:solidFill>
                    <a:srgbClr val="808080"/>
                  </a:solidFill>
                  <a:latin typeface="Consolas" panose="020B0609020204030204" pitchFamily="49" charset="0"/>
                </a:rPr>
                <a:t>arr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  <a:r>
                <a:rPr lang="en-US" altLang="zh-TW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808080"/>
                  </a:solidFill>
                  <a:latin typeface="Consolas" panose="020B0609020204030204" pitchFamily="49" charset="0"/>
                </a:rPr>
                <a:t>size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endParaRPr lang="zh-TW" alt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main()</a:t>
              </a:r>
            </a:p>
            <a:p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en-US" altLang="zh-TW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  </a:t>
              </a:r>
              <a:r>
                <a:rPr lang="en-US" altLang="zh-TW" dirty="0" err="1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TW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a[3]{1,2,3};</a:t>
              </a:r>
            </a:p>
            <a:p>
              <a:r>
                <a:rPr lang="en-US" altLang="zh-TW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  </a:t>
              </a:r>
              <a:r>
                <a:rPr lang="en-US" altLang="zh-TW" dirty="0" err="1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TW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sum(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accu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(a,3));</a:t>
              </a:r>
            </a:p>
            <a:p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&lt;&lt; sum &lt;&lt; 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  <a:p>
              <a:endParaRPr lang="en-US" altLang="zh-TW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0"/>
              <a:r>
                <a:rPr lang="en-US" altLang="zh-TW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accu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*</a:t>
              </a:r>
              <a:r>
                <a:rPr lang="en-US" altLang="zh-TW" dirty="0" err="1">
                  <a:solidFill>
                    <a:srgbClr val="808080"/>
                  </a:solidFill>
                  <a:latin typeface="Consolas" panose="020B0609020204030204" pitchFamily="49" charset="0"/>
                </a:rPr>
                <a:t>arr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  <a:r>
                <a:rPr lang="en-US" altLang="zh-TW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808080"/>
                  </a:solidFill>
                  <a:latin typeface="Consolas" panose="020B0609020204030204" pitchFamily="49" charset="0"/>
                </a:rPr>
                <a:t>size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pPr lvl="0"/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pPr lvl="0"/>
              <a:r>
                <a:rPr lang="en-US" altLang="zh-TW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err="1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TW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sum(0);</a:t>
              </a:r>
            </a:p>
            <a:p>
              <a:pPr lvl="0"/>
              <a:r>
                <a:rPr lang="da-DK" altLang="zh-TW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da-DK" altLang="zh-TW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 for</a:t>
              </a:r>
              <a:r>
                <a:rPr lang="da-DK" altLang="zh-TW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da-DK" altLang="zh-TW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da-DK" altLang="zh-TW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da-DK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*end(</a:t>
              </a:r>
              <a:r>
                <a:rPr lang="da-DK" altLang="zh-TW" dirty="0">
                  <a:solidFill>
                    <a:srgbClr val="808080"/>
                  </a:solidFill>
                  <a:latin typeface="Consolas" panose="020B0609020204030204" pitchFamily="49" charset="0"/>
                </a:rPr>
                <a:t>arr</a:t>
              </a:r>
              <a:r>
                <a:rPr lang="da-DK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+</a:t>
              </a:r>
              <a:r>
                <a:rPr lang="da-DK" altLang="zh-TW" dirty="0">
                  <a:solidFill>
                    <a:srgbClr val="808080"/>
                  </a:solidFill>
                  <a:latin typeface="Consolas" panose="020B0609020204030204" pitchFamily="49" charset="0"/>
                </a:rPr>
                <a:t>size</a:t>
              </a:r>
              <a:r>
                <a:rPr lang="da-DK" altLang="zh-TW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); </a:t>
              </a:r>
            </a:p>
            <a:p>
              <a:pPr lvl="0"/>
              <a:r>
                <a:rPr lang="da-DK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da-DK" altLang="zh-TW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    </a:t>
              </a:r>
              <a:r>
                <a:rPr lang="da-DK" altLang="zh-TW" dirty="0" smtClean="0">
                  <a:solidFill>
                    <a:srgbClr val="808080"/>
                  </a:solidFill>
                  <a:latin typeface="Consolas" panose="020B0609020204030204" pitchFamily="49" charset="0"/>
                </a:rPr>
                <a:t>arr</a:t>
              </a:r>
              <a:r>
                <a:rPr lang="da-DK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!=end</a:t>
              </a:r>
              <a:r>
                <a:rPr lang="da-DK" altLang="zh-TW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; ++</a:t>
              </a:r>
              <a:r>
                <a:rPr lang="da-DK" altLang="zh-TW" dirty="0">
                  <a:solidFill>
                    <a:srgbClr val="808080"/>
                  </a:solidFill>
                  <a:latin typeface="Consolas" panose="020B0609020204030204" pitchFamily="49" charset="0"/>
                </a:rPr>
                <a:t>arr</a:t>
              </a:r>
              <a:r>
                <a:rPr lang="da-DK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pPr lvl="0"/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	</a:t>
              </a:r>
              <a:r>
                <a:rPr lang="en-US" altLang="zh-TW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sum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+=*</a:t>
              </a:r>
              <a:r>
                <a:rPr lang="en-US" altLang="zh-TW" dirty="0" err="1">
                  <a:solidFill>
                    <a:srgbClr val="808080"/>
                  </a:solidFill>
                  <a:latin typeface="Consolas" panose="020B0609020204030204" pitchFamily="49" charset="0"/>
                </a:rPr>
                <a:t>arr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pPr lvl="0"/>
              <a:r>
                <a:rPr lang="en-US" altLang="zh-TW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 return</a:t>
              </a:r>
              <a:r>
                <a:rPr lang="en-US" altLang="zh-TW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sum;</a:t>
              </a:r>
            </a:p>
            <a:p>
              <a:pPr lvl="0"/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zh-TW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328000" y="1943538"/>
              <a:ext cx="6660000" cy="64017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accu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*</a:t>
              </a:r>
              <a:r>
                <a:rPr lang="en-US" altLang="zh-TW" dirty="0" err="1">
                  <a:solidFill>
                    <a:srgbClr val="808080"/>
                  </a:solidFill>
                  <a:latin typeface="Consolas" panose="020B0609020204030204" pitchFamily="49" charset="0"/>
                </a:rPr>
                <a:t>arr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  <a:r>
                <a:rPr lang="en-US" altLang="zh-TW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808080"/>
                  </a:solidFill>
                  <a:latin typeface="Consolas" panose="020B0609020204030204" pitchFamily="49" charset="0"/>
                </a:rPr>
                <a:t>size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endParaRPr lang="zh-TW" alt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main()</a:t>
              </a:r>
            </a:p>
            <a:p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en-US" altLang="zh-TW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  </a:t>
              </a:r>
              <a:r>
                <a:rPr lang="en-US" altLang="zh-TW" dirty="0" err="1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altLang="zh-TW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a[3]{1,2,3};</a:t>
              </a:r>
            </a:p>
            <a:p>
              <a:r>
                <a:rPr lang="en-US" altLang="zh-TW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  </a:t>
              </a:r>
              <a:r>
                <a:rPr lang="en-US" altLang="zh-TW" dirty="0" err="1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altLang="zh-TW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sum(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accu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(a,3));</a:t>
              </a:r>
            </a:p>
            <a:p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&lt;&lt; sum &lt;&lt; 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  <a:p>
              <a:endParaRPr lang="en-US" altLang="zh-TW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0"/>
              <a:r>
                <a:rPr lang="en-US" altLang="zh-TW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accu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*</a:t>
              </a:r>
              <a:r>
                <a:rPr lang="en-US" altLang="zh-TW" dirty="0" err="1">
                  <a:solidFill>
                    <a:srgbClr val="808080"/>
                  </a:solidFill>
                  <a:latin typeface="Consolas" panose="020B0609020204030204" pitchFamily="49" charset="0"/>
                </a:rPr>
                <a:t>arr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  <a:r>
                <a:rPr lang="en-US" altLang="zh-TW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808080"/>
                  </a:solidFill>
                  <a:latin typeface="Consolas" panose="020B0609020204030204" pitchFamily="49" charset="0"/>
                </a:rPr>
                <a:t>size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pPr lvl="0"/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pPr lvl="0"/>
              <a:r>
                <a:rPr lang="en-US" altLang="zh-TW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err="1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TW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sum(0);</a:t>
              </a:r>
            </a:p>
            <a:p>
              <a:pPr lvl="0"/>
              <a:r>
                <a:rPr lang="en-US" altLang="zh-TW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 for</a:t>
              </a:r>
              <a:r>
                <a:rPr lang="en-US" altLang="zh-TW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 err="1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altLang="zh-TW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*</a:t>
              </a:r>
              <a:r>
                <a:rPr lang="en-US" altLang="zh-TW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end(</a:t>
              </a:r>
              <a:r>
                <a:rPr lang="en-US" altLang="zh-TW" dirty="0" err="1">
                  <a:solidFill>
                    <a:srgbClr val="808080"/>
                  </a:solidFill>
                  <a:latin typeface="Consolas" panose="020B0609020204030204" pitchFamily="49" charset="0"/>
                </a:rPr>
                <a:t>arr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+</a:t>
              </a:r>
              <a:r>
                <a:rPr lang="en-US" altLang="zh-TW" dirty="0" err="1">
                  <a:solidFill>
                    <a:srgbClr val="808080"/>
                  </a:solidFill>
                  <a:latin typeface="Consolas" panose="020B0609020204030204" pitchFamily="49" charset="0"/>
                </a:rPr>
                <a:t>size</a:t>
              </a:r>
              <a:r>
                <a:rPr lang="en-US" altLang="zh-TW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); </a:t>
              </a:r>
            </a:p>
            <a:p>
              <a:pPr lvl="0"/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    </a:t>
              </a:r>
              <a:r>
                <a:rPr lang="en-US" altLang="zh-TW" dirty="0" err="1" smtClean="0">
                  <a:solidFill>
                    <a:srgbClr val="808080"/>
                  </a:solidFill>
                  <a:latin typeface="Consolas" panose="020B0609020204030204" pitchFamily="49" charset="0"/>
                </a:rPr>
                <a:t>arr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!=end;++</a:t>
              </a:r>
              <a:r>
                <a:rPr lang="en-US" altLang="zh-TW" dirty="0" err="1">
                  <a:solidFill>
                    <a:srgbClr val="808080"/>
                  </a:solidFill>
                  <a:latin typeface="Consolas" panose="020B0609020204030204" pitchFamily="49" charset="0"/>
                </a:rPr>
                <a:t>arr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pPr lvl="0"/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	</a:t>
              </a:r>
              <a:r>
                <a:rPr lang="en-US" altLang="zh-TW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 sum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+=*</a:t>
              </a:r>
              <a:r>
                <a:rPr lang="en-US" altLang="zh-TW" dirty="0" err="1">
                  <a:solidFill>
                    <a:srgbClr val="808080"/>
                  </a:solidFill>
                  <a:latin typeface="Consolas" panose="020B0609020204030204" pitchFamily="49" charset="0"/>
                </a:rPr>
                <a:t>arr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pPr lvl="0"/>
              <a:r>
                <a:rPr lang="en-US" altLang="zh-TW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 return</a:t>
              </a:r>
              <a:r>
                <a:rPr lang="en-US" altLang="zh-TW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sum;</a:t>
              </a:r>
            </a:p>
            <a:p>
              <a:pPr lvl="0"/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683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6</a:t>
            </a:r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. new</a:t>
            </a:r>
            <a:r>
              <a:rPr lang="en-US" altLang="zh-TW" dirty="0" smtClean="0"/>
              <a:t> </a:t>
            </a:r>
            <a:r>
              <a:rPr lang="en-US" altLang="zh-TW" dirty="0"/>
              <a:t>and </a:t>
            </a:r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1575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altLang="zh-TW" dirty="0" smtClean="0"/>
              <a:t>When you use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en-US" altLang="zh-TW" dirty="0" smtClean="0"/>
              <a:t> in C, you</a:t>
            </a:r>
          </a:p>
          <a:p>
            <a:pPr lvl="1" algn="just"/>
            <a:r>
              <a:rPr lang="en-US" altLang="zh-TW" dirty="0" smtClean="0"/>
              <a:t>allocate memory</a:t>
            </a:r>
          </a:p>
          <a:p>
            <a:pPr marL="342900" lvl="1" indent="0" algn="just">
              <a:buNone/>
            </a:pP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 = (</a:t>
            </a:r>
            <a:r>
              <a:rPr lang="en-US" altLang="zh-TW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*)</a:t>
            </a:r>
            <a:r>
              <a:rPr lang="en-US" altLang="zh-TW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342900" lvl="1" indent="0" algn="just">
              <a:buNone/>
            </a:pP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altLang="zh-TW" dirty="0" smtClean="0">
                <a:solidFill>
                  <a:srgbClr val="008000"/>
                </a:solidFill>
                <a:latin typeface="Consolas" panose="020B0609020204030204" pitchFamily="49" charset="0"/>
              </a:rPr>
              <a:t>allocate an </a:t>
            </a:r>
            <a:r>
              <a:rPr lang="en-US" altLang="zh-TW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endParaRPr lang="en-US" altLang="zh-TW" dirty="0" smtClean="0"/>
          </a:p>
          <a:p>
            <a:pPr lvl="1" algn="just"/>
            <a:r>
              <a:rPr lang="en-US" altLang="zh-TW" dirty="0" smtClean="0"/>
              <a:t>check </a:t>
            </a:r>
            <a:r>
              <a:rPr lang="en-US" altLang="zh-TW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en-US" altLang="zh-TW" dirty="0" smtClean="0"/>
              <a:t> return value</a:t>
            </a:r>
            <a:endParaRPr lang="en-US" altLang="zh-TW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57200" lvl="1" indent="0" algn="just">
              <a:buNone/>
            </a:pP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(p==</a:t>
            </a:r>
            <a:r>
              <a:rPr lang="en-US" altLang="zh-TW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	</a:t>
            </a: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//error: </a:t>
            </a:r>
            <a:r>
              <a:rPr lang="en-US" altLang="zh-TW" dirty="0" err="1">
                <a:solidFill>
                  <a:srgbClr val="008000"/>
                </a:solidFill>
                <a:latin typeface="Consolas" panose="020B0609020204030204" pitchFamily="49" charset="0"/>
              </a:rPr>
              <a:t>malloc</a:t>
            </a: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008000"/>
                </a:solidFill>
                <a:latin typeface="Consolas" panose="020B0609020204030204" pitchFamily="49" charset="0"/>
              </a:rPr>
              <a:t>failed</a:t>
            </a:r>
            <a:endParaRPr lang="en-US" altLang="zh-TW" dirty="0" smtClean="0"/>
          </a:p>
          <a:p>
            <a:pPr lvl="1" algn="just"/>
            <a:r>
              <a:rPr lang="en-US" altLang="zh-TW" dirty="0" smtClean="0"/>
              <a:t>initialize value</a:t>
            </a:r>
            <a:endParaRPr lang="en-US" altLang="zh-TW" dirty="0"/>
          </a:p>
          <a:p>
            <a:pPr marL="457200" lvl="1" indent="0" algn="just">
              <a:buNone/>
            </a:pPr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*p = 10;</a:t>
            </a:r>
          </a:p>
          <a:p>
            <a:pPr lvl="1" algn="just"/>
            <a:r>
              <a:rPr lang="en-US" altLang="zh-TW" dirty="0" smtClean="0"/>
              <a:t>deallocate memory</a:t>
            </a:r>
          </a:p>
          <a:p>
            <a:pPr marL="457200" lvl="1" indent="0" algn="just">
              <a:buNone/>
            </a:pPr>
            <a:r>
              <a:rPr lang="en-US" altLang="zh-TW" dirty="0" smtClean="0"/>
              <a:t>free(p);</a:t>
            </a:r>
          </a:p>
        </p:txBody>
      </p:sp>
    </p:spTree>
    <p:extLst>
      <p:ext uri="{BB962C8B-B14F-4D97-AF65-F5344CB8AC3E}">
        <p14:creationId xmlns:p14="http://schemas.microsoft.com/office/powerpoint/2010/main" val="212721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/>
              <a:t> and </a:t>
            </a:r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altLang="zh-TW" dirty="0" smtClean="0"/>
              <a:t>When you use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 smtClean="0"/>
              <a:t> in C++, you</a:t>
            </a:r>
          </a:p>
          <a:p>
            <a:pPr lvl="1" algn="just"/>
            <a:r>
              <a:rPr lang="en-US" altLang="zh-TW" dirty="0" smtClean="0"/>
              <a:t>allocate memory</a:t>
            </a:r>
          </a:p>
          <a:p>
            <a:pPr marL="342900" lvl="1" indent="0" algn="just">
              <a:buNone/>
            </a:pPr>
            <a:r>
              <a:rPr lang="en-US" altLang="zh-TW" dirty="0" smtClean="0"/>
              <a:t>     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*p(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);	</a:t>
            </a: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//allocate a </a:t>
            </a:r>
            <a:r>
              <a:rPr lang="en-US" altLang="zh-TW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endParaRPr lang="en-US" altLang="zh-TW" dirty="0" smtClean="0"/>
          </a:p>
          <a:p>
            <a:pPr lvl="1" algn="just"/>
            <a:r>
              <a:rPr lang="en-US" altLang="zh-TW" dirty="0" smtClean="0"/>
              <a:t>initialize value</a:t>
            </a:r>
          </a:p>
          <a:p>
            <a:pPr marL="457200" lvl="1" indent="0" algn="just">
              <a:buNone/>
            </a:pPr>
            <a:r>
              <a:rPr lang="en-US" altLang="zh-TW" dirty="0" smtClean="0"/>
              <a:t>    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*p=10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TW" dirty="0" smtClean="0"/>
          </a:p>
          <a:p>
            <a:pPr lvl="1" algn="just"/>
            <a:r>
              <a:rPr lang="en-US" altLang="zh-TW" dirty="0" smtClean="0"/>
              <a:t>deallocate memory</a:t>
            </a:r>
          </a:p>
          <a:p>
            <a:pPr marL="457200" lvl="1" indent="0" algn="just">
              <a:buNone/>
            </a:pPr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delete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TW" dirty="0"/>
          </a:p>
          <a:p>
            <a:pPr lvl="1" algn="just"/>
            <a:r>
              <a:rPr lang="en-US" altLang="zh-TW" dirty="0" smtClean="0"/>
              <a:t>check </a:t>
            </a:r>
            <a:r>
              <a:rPr lang="en-US" altLang="zh-TW" dirty="0"/>
              <a:t>return value? No.</a:t>
            </a:r>
          </a:p>
          <a:p>
            <a:pPr marL="457200" lvl="1" indent="0" algn="just">
              <a:buNone/>
            </a:pPr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new</a:t>
            </a:r>
            <a:r>
              <a:rPr lang="en-US" altLang="zh-TW" dirty="0" smtClean="0"/>
              <a:t> uses </a:t>
            </a:r>
            <a:r>
              <a:rPr lang="en-US" altLang="zh-TW" dirty="0"/>
              <a:t>exception to handle </a:t>
            </a:r>
            <a:r>
              <a:rPr lang="en-US" altLang="zh-TW" dirty="0" smtClean="0"/>
              <a:t>allocation </a:t>
            </a:r>
            <a:r>
              <a:rPr lang="en-US" altLang="zh-TW" dirty="0"/>
              <a:t>failure</a:t>
            </a:r>
            <a:r>
              <a:rPr lang="en-US" altLang="zh-TW" dirty="0" smtClean="0"/>
              <a:t>.</a:t>
            </a:r>
            <a:endParaRPr lang="en-US" altLang="zh-TW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93036" y="3309183"/>
            <a:ext cx="5184339" cy="138499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TW" sz="2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Consolas" panose="020B0609020204030204" pitchFamily="49" charset="0"/>
              </a:rPr>
              <a:t>*p(</a:t>
            </a:r>
            <a:r>
              <a:rPr lang="en-US" altLang="zh-TW" sz="2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dirty="0">
                <a:solidFill>
                  <a:srgbClr val="000000"/>
                </a:solidFill>
                <a:latin typeface="Consolas" panose="020B0609020204030204" pitchFamily="49" charset="0"/>
              </a:rPr>
              <a:t>(10));</a:t>
            </a:r>
            <a:r>
              <a:rPr lang="en-US" altLang="zh-TW" sz="2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endParaRPr lang="en-US" altLang="zh-TW" sz="28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zh-TW" sz="2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altLang="zh-TW" sz="2800" dirty="0">
                <a:solidFill>
                  <a:srgbClr val="008000"/>
                </a:solidFill>
                <a:latin typeface="Consolas" panose="020B0609020204030204" pitchFamily="49" charset="0"/>
              </a:rPr>
              <a:t>allocate </a:t>
            </a:r>
            <a:r>
              <a:rPr lang="en-US" altLang="zh-TW" sz="2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an </a:t>
            </a:r>
            <a:r>
              <a:rPr lang="en-US" altLang="zh-TW" sz="2800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endParaRPr lang="en-US" altLang="zh-TW" sz="28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zh-TW" sz="2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and set its value 10</a:t>
            </a:r>
            <a:endParaRPr lang="en-US" altLang="zh-TW" sz="280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097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altLang="zh-TW" dirty="0" smtClean="0"/>
              <a:t>Use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/>
              <a:t> instead of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endParaRPr lang="en-US" altLang="zh-TW" dirty="0"/>
          </a:p>
          <a:p>
            <a:pPr lvl="1" algn="just"/>
            <a:r>
              <a:rPr lang="en-US" altLang="zh-TW" dirty="0"/>
              <a:t>when your class </a:t>
            </a:r>
            <a:r>
              <a:rPr lang="en-US" altLang="zh-TW" dirty="0" smtClean="0"/>
              <a:t>has constructors</a:t>
            </a:r>
          </a:p>
          <a:p>
            <a:pPr lvl="1" algn="just"/>
            <a:r>
              <a:rPr lang="en-US" altLang="zh-TW" dirty="0" smtClean="0"/>
              <a:t>make your code more beautiful</a:t>
            </a:r>
          </a:p>
          <a:p>
            <a:pPr lvl="1" algn="just"/>
            <a:r>
              <a:rPr lang="en-US" altLang="zh-TW" dirty="0" smtClean="0"/>
              <a:t>more convenient</a:t>
            </a:r>
          </a:p>
          <a:p>
            <a:pPr algn="just"/>
            <a:r>
              <a:rPr lang="en-US" altLang="zh-TW" dirty="0" smtClean="0"/>
              <a:t>never mix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altLang="zh-TW" dirty="0" smtClean="0"/>
              <a:t> with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en-US" altLang="zh-TW" dirty="0" smtClean="0"/>
              <a:t> and 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free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just"/>
            <a:r>
              <a:rPr lang="en-US" altLang="zh-TW" dirty="0" smtClean="0"/>
              <a:t>OK: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/>
              <a:t> and </a:t>
            </a:r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</a:p>
          <a:p>
            <a:pPr lvl="1" algn="just"/>
            <a:r>
              <a:rPr lang="en-US" altLang="zh-TW" dirty="0"/>
              <a:t>OK: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en-US" altLang="zh-TW" dirty="0"/>
              <a:t> and 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free</a:t>
            </a:r>
          </a:p>
          <a:p>
            <a:pPr lvl="1" algn="just"/>
            <a:r>
              <a:rPr lang="en-US" altLang="zh-TW" dirty="0" smtClean="0">
                <a:solidFill>
                  <a:srgbClr val="000000"/>
                </a:solidFill>
              </a:rPr>
              <a:t>NO: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free</a:t>
            </a:r>
            <a:r>
              <a:rPr lang="en-US" altLang="zh-TW" dirty="0" smtClean="0"/>
              <a:t>, or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en-US" altLang="zh-TW" dirty="0" smtClean="0"/>
              <a:t> and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21703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Dynamic array allocation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33537" y="2381935"/>
            <a:ext cx="5876925" cy="954107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10];</a:t>
            </a:r>
          </a:p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delete </a:t>
            </a:r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p;</a:t>
            </a:r>
            <a:endParaRPr lang="zh-TW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80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7</a:t>
            </a:r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. </a:t>
            </a:r>
            <a:r>
              <a:rPr lang="en-US" altLang="zh-TW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TW" dirty="0" smtClean="0"/>
              <a:t>In C, </a:t>
            </a:r>
            <a:r>
              <a:rPr lang="en-US" altLang="zh-TW" dirty="0" smtClean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altLang="zh-TW" dirty="0"/>
              <a:t> </a:t>
            </a:r>
            <a:r>
              <a:rPr lang="en-US" altLang="zh-TW" dirty="0" smtClean="0"/>
              <a:t>means </a:t>
            </a:r>
            <a:r>
              <a:rPr lang="en-US" altLang="zh-TW" dirty="0" smtClean="0">
                <a:solidFill>
                  <a:srgbClr val="FF0000"/>
                </a:solidFill>
              </a:rPr>
              <a:t>a pointer points to nothing</a:t>
            </a:r>
            <a:r>
              <a:rPr lang="en-US" altLang="zh-TW" dirty="0" smtClean="0"/>
              <a:t>.</a:t>
            </a:r>
          </a:p>
          <a:p>
            <a:pPr algn="just"/>
            <a:r>
              <a:rPr lang="en-US" altLang="zh-TW" dirty="0" smtClean="0"/>
              <a:t>The value of </a:t>
            </a:r>
            <a:r>
              <a:rPr lang="en-US" altLang="zh-TW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altLang="zh-TW" dirty="0" smtClean="0"/>
              <a:t> is </a:t>
            </a:r>
            <a:r>
              <a:rPr lang="en-US" altLang="zh-TW" i="1" dirty="0" smtClean="0"/>
              <a:t>implementation-defined</a:t>
            </a:r>
            <a:r>
              <a:rPr lang="en-US" altLang="zh-TW" dirty="0" smtClean="0"/>
              <a:t>. That means </a:t>
            </a:r>
            <a:r>
              <a:rPr lang="en-US" altLang="zh-TW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altLang="zh-TW" dirty="0" smtClean="0"/>
              <a:t> can be any value.</a:t>
            </a:r>
          </a:p>
          <a:p>
            <a:pPr lvl="1" algn="just"/>
            <a:endParaRPr lang="en-US" altLang="zh-TW" dirty="0" smtClean="0"/>
          </a:p>
          <a:p>
            <a:pPr lvl="1" algn="just"/>
            <a:endParaRPr lang="en-US" altLang="zh-TW" dirty="0"/>
          </a:p>
          <a:p>
            <a:pPr lvl="1" algn="just"/>
            <a:endParaRPr lang="en-US" altLang="zh-TW" dirty="0" smtClean="0"/>
          </a:p>
        </p:txBody>
      </p:sp>
      <p:grpSp>
        <p:nvGrpSpPr>
          <p:cNvPr id="10" name="群組 9"/>
          <p:cNvGrpSpPr/>
          <p:nvPr/>
        </p:nvGrpSpPr>
        <p:grpSpPr>
          <a:xfrm>
            <a:off x="1321089" y="3560830"/>
            <a:ext cx="6251285" cy="2565332"/>
            <a:chOff x="3176345" y="3473322"/>
            <a:chExt cx="7079430" cy="3420446"/>
          </a:xfrm>
        </p:grpSpPr>
        <p:sp>
          <p:nvSpPr>
            <p:cNvPr id="8" name="矩形 7"/>
            <p:cNvSpPr/>
            <p:nvPr/>
          </p:nvSpPr>
          <p:spPr>
            <a:xfrm>
              <a:off x="3176346" y="3473322"/>
              <a:ext cx="7079429" cy="17645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nn-NO" altLang="zh-TW" sz="20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void</a:t>
              </a:r>
              <a:r>
                <a:rPr lang="nn-NO" altLang="zh-TW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set(</a:t>
              </a:r>
              <a:r>
                <a:rPr lang="nn-NO" altLang="zh-TW" sz="20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nn-NO" altLang="zh-TW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*</a:t>
              </a:r>
              <a:r>
                <a:rPr lang="nn-NO" altLang="zh-TW" sz="20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p</a:t>
              </a:r>
              <a:r>
                <a:rPr lang="nn-NO" altLang="zh-TW" sz="20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nn-NO" altLang="zh-TW" sz="2000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const</a:t>
              </a:r>
              <a:r>
                <a:rPr lang="nn-NO" altLang="zh-TW" sz="20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nn-NO" altLang="zh-TW" sz="20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nn-NO" altLang="zh-TW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nn-NO" altLang="zh-TW" sz="20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val</a:t>
              </a:r>
              <a:r>
                <a:rPr lang="nn-NO" altLang="zh-TW" sz="20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) </a:t>
              </a:r>
              <a:r>
                <a:rPr lang="en-US" altLang="zh-TW" sz="20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  <a:endPara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sz="20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2000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 if</a:t>
              </a:r>
              <a:r>
                <a:rPr lang="en-US" altLang="zh-TW" sz="20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sz="2000" dirty="0" smtClean="0">
                  <a:solidFill>
                    <a:srgbClr val="808080"/>
                  </a:solidFill>
                  <a:latin typeface="Consolas" panose="020B0609020204030204" pitchFamily="49" charset="0"/>
                </a:rPr>
                <a:t>p</a:t>
              </a:r>
              <a:r>
                <a:rPr lang="en-US" altLang="zh-TW" sz="20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)      </a:t>
              </a:r>
              <a:r>
                <a:rPr lang="en-US" altLang="zh-TW" sz="2000" dirty="0" smtClean="0">
                  <a:solidFill>
                    <a:srgbClr val="008000"/>
                  </a:solidFill>
                  <a:latin typeface="Consolas" panose="020B0609020204030204" pitchFamily="49" charset="0"/>
                </a:rPr>
                <a:t>// assume NULL is 0</a:t>
              </a:r>
              <a:endParaRPr lang="en-US" altLang="zh-TW" sz="2000" dirty="0" smtClean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20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    *</a:t>
              </a:r>
              <a:r>
                <a:rPr lang="en-US" altLang="zh-TW" sz="20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p</a:t>
              </a:r>
              <a:r>
                <a:rPr lang="en-US" altLang="zh-TW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sz="2000" dirty="0" err="1">
                  <a:solidFill>
                    <a:srgbClr val="808080"/>
                  </a:solidFill>
                  <a:latin typeface="Consolas" panose="020B0609020204030204" pitchFamily="49" charset="0"/>
                </a:rPr>
                <a:t>val</a:t>
              </a:r>
              <a:r>
                <a:rPr lang="en-US" altLang="zh-TW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TW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3176345" y="5293328"/>
              <a:ext cx="7079430" cy="16004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nn-NO" altLang="zh-TW" dirty="0">
                  <a:solidFill>
                    <a:srgbClr val="0000FF"/>
                  </a:solidFill>
                  <a:latin typeface="Consolas" panose="020B0609020204030204" pitchFamily="49" charset="0"/>
                </a:rPr>
                <a:t>void</a:t>
              </a:r>
              <a:r>
                <a:rPr lang="nn-NO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set(</a:t>
              </a:r>
              <a:r>
                <a:rPr lang="nn-NO" altLang="zh-TW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nn-NO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*</a:t>
              </a:r>
              <a:r>
                <a:rPr lang="nn-NO" altLang="zh-TW" dirty="0">
                  <a:solidFill>
                    <a:srgbClr val="808080"/>
                  </a:solidFill>
                  <a:latin typeface="Consolas" panose="020B0609020204030204" pitchFamily="49" charset="0"/>
                </a:rPr>
                <a:t>p</a:t>
              </a:r>
              <a:r>
                <a:rPr lang="nn-NO" altLang="zh-TW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nn-NO" altLang="zh-TW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const</a:t>
              </a:r>
              <a:r>
                <a:rPr lang="nn-NO" altLang="zh-TW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nn-NO" altLang="zh-TW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nn-NO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nn-NO" altLang="zh-TW" dirty="0">
                  <a:solidFill>
                    <a:srgbClr val="808080"/>
                  </a:solidFill>
                  <a:latin typeface="Consolas" panose="020B0609020204030204" pitchFamily="49" charset="0"/>
                </a:rPr>
                <a:t>val</a:t>
              </a:r>
              <a:r>
                <a:rPr lang="nn-NO" altLang="zh-TW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) </a:t>
              </a:r>
              <a:r>
                <a:rPr lang="en-US" altLang="zh-TW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  <a:endParaRPr lang="en-US" altLang="zh-TW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 if</a:t>
              </a:r>
              <a:r>
                <a:rPr lang="en-US" altLang="zh-TW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 smtClean="0">
                  <a:solidFill>
                    <a:srgbClr val="808080"/>
                  </a:solidFill>
                  <a:latin typeface="Consolas" panose="020B0609020204030204" pitchFamily="49" charset="0"/>
                </a:rPr>
                <a:t>p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!=</a:t>
              </a:r>
              <a:r>
                <a:rPr lang="en-US" altLang="zh-TW" dirty="0">
                  <a:solidFill>
                    <a:srgbClr val="6F008A"/>
                  </a:solidFill>
                  <a:latin typeface="Consolas" panose="020B0609020204030204" pitchFamily="49" charset="0"/>
                </a:rPr>
                <a:t>NULL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)	</a:t>
              </a:r>
              <a:r>
                <a:rPr lang="en-US" altLang="zh-TW" dirty="0" smtClean="0">
                  <a:solidFill>
                    <a:srgbClr val="008000"/>
                  </a:solidFill>
                  <a:latin typeface="Consolas" panose="020B0609020204030204" pitchFamily="49" charset="0"/>
                </a:rPr>
                <a:t>//</a:t>
              </a:r>
              <a:r>
                <a:rPr lang="en-US" altLang="zh-TW" dirty="0">
                  <a:solidFill>
                    <a:srgbClr val="008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smtClean="0">
                  <a:solidFill>
                    <a:srgbClr val="008000"/>
                  </a:solidFill>
                  <a:latin typeface="Consolas" panose="020B0609020204030204" pitchFamily="49" charset="0"/>
                </a:rPr>
                <a:t>correct way to test NULL</a:t>
              </a:r>
              <a:endParaRPr lang="en-US" altLang="zh-TW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     *</a:t>
              </a:r>
              <a:r>
                <a:rPr lang="en-US" altLang="zh-TW" dirty="0">
                  <a:solidFill>
                    <a:srgbClr val="808080"/>
                  </a:solidFill>
                  <a:latin typeface="Consolas" panose="020B0609020204030204" pitchFamily="49" charset="0"/>
                </a:rPr>
                <a:t>p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dirty="0" err="1">
                  <a:solidFill>
                    <a:srgbClr val="808080"/>
                  </a:solidFill>
                  <a:latin typeface="Consolas" panose="020B0609020204030204" pitchFamily="49" charset="0"/>
                </a:rPr>
                <a:t>val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553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dirty="0" smtClean="0"/>
              <a:t>In </a:t>
            </a:r>
            <a:r>
              <a:rPr lang="en-US" altLang="zh-TW" dirty="0"/>
              <a:t>C++11, 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TW" dirty="0"/>
              <a:t> is used to replace the macro </a:t>
            </a:r>
            <a:r>
              <a:rPr lang="en-US" altLang="zh-TW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  <p:sp>
        <p:nvSpPr>
          <p:cNvPr id="6" name="矩形 5"/>
          <p:cNvSpPr/>
          <p:nvPr/>
        </p:nvSpPr>
        <p:spPr>
          <a:xfrm>
            <a:off x="1495425" y="2801251"/>
            <a:ext cx="641032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altLang="zh-TW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nn-NO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set(</a:t>
            </a:r>
            <a:r>
              <a:rPr lang="nn-NO" altLang="zh-TW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nn-NO" altLang="zh-TW" sz="2000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nn-NO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nn-NO" altLang="zh-TW" sz="20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nn-NO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2000" dirty="0">
                <a:solidFill>
                  <a:srgbClr val="808080"/>
                </a:solidFill>
                <a:latin typeface="Consolas" panose="020B0609020204030204" pitchFamily="49" charset="0"/>
              </a:rPr>
              <a:t>val</a:t>
            </a:r>
            <a:r>
              <a:rPr lang="nn-NO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000" dirty="0">
                <a:solidFill>
                  <a:srgbClr val="008000"/>
                </a:solidFill>
                <a:latin typeface="Consolas" panose="020B0609020204030204" pitchFamily="49" charset="0"/>
              </a:rPr>
              <a:t>	//</a:t>
            </a:r>
            <a:r>
              <a:rPr lang="en-US" altLang="zh-TW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TW" sz="2000" dirty="0">
                <a:solidFill>
                  <a:srgbClr val="008000"/>
                </a:solidFill>
                <a:latin typeface="Consolas" panose="020B0609020204030204" pitchFamily="49" charset="0"/>
              </a:rPr>
              <a:t> is guaranteed to be 0</a:t>
            </a:r>
            <a:endParaRPr lang="en-US" altLang="zh-TW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*</a:t>
            </a:r>
            <a:r>
              <a:rPr lang="en-US" altLang="zh-TW" sz="2000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5653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8. using</a:t>
            </a:r>
            <a:r>
              <a:rPr lang="en-US" altLang="zh-TW" dirty="0" smtClean="0"/>
              <a:t> and </a:t>
            </a:r>
            <a:r>
              <a:rPr lang="en-US" altLang="zh-TW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TW" dirty="0" smtClean="0"/>
              <a:t>Since C++11, you can use </a:t>
            </a:r>
            <a:r>
              <a:rPr lang="en-US" altLang="zh-TW" dirty="0" smtClean="0">
                <a:solidFill>
                  <a:srgbClr val="FF0000"/>
                </a:solidFill>
              </a:rPr>
              <a:t>using</a:t>
            </a:r>
            <a:r>
              <a:rPr lang="en-US" altLang="zh-TW" dirty="0" smtClean="0"/>
              <a:t> to define types</a:t>
            </a:r>
          </a:p>
          <a:p>
            <a:pPr algn="just"/>
            <a:endParaRPr lang="en-US" altLang="zh-TW" dirty="0"/>
          </a:p>
          <a:p>
            <a:pPr algn="just"/>
            <a:endParaRPr lang="en-US" altLang="zh-TW" dirty="0" smtClean="0"/>
          </a:p>
          <a:p>
            <a:pPr algn="just"/>
            <a:endParaRPr lang="en-US" altLang="zh-TW" dirty="0"/>
          </a:p>
          <a:p>
            <a:pPr algn="just"/>
            <a:r>
              <a:rPr lang="en-US" altLang="zh-TW" dirty="0"/>
              <a:t>Basically, </a:t>
            </a:r>
            <a:r>
              <a:rPr lang="en-US" altLang="zh-TW" dirty="0" smtClean="0"/>
              <a:t>using and </a:t>
            </a:r>
            <a:r>
              <a:rPr lang="en-US" altLang="zh-TW" dirty="0" err="1" smtClean="0"/>
              <a:t>typedef</a:t>
            </a:r>
            <a:r>
              <a:rPr lang="en-US" altLang="zh-TW" dirty="0" smtClean="0"/>
              <a:t> </a:t>
            </a:r>
            <a:r>
              <a:rPr lang="en-US" altLang="zh-TW" dirty="0"/>
              <a:t>are same, but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zh-TW" dirty="0"/>
              <a:t> is more powerful than 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altLang="zh-TW" dirty="0"/>
              <a:t>.</a:t>
            </a:r>
          </a:p>
          <a:p>
            <a:pPr lvl="1" algn="just"/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zh-TW" dirty="0"/>
              <a:t> can do </a:t>
            </a:r>
            <a:r>
              <a:rPr lang="en-US" altLang="zh-TW" i="1" dirty="0"/>
              <a:t>alias template</a:t>
            </a:r>
            <a:r>
              <a:rPr lang="en-US" altLang="zh-TW" dirty="0"/>
              <a:t> </a:t>
            </a:r>
            <a:endParaRPr lang="en-US" altLang="zh-TW" dirty="0" smtClean="0"/>
          </a:p>
          <a:p>
            <a:pPr lvl="1" algn="just"/>
            <a:r>
              <a:rPr lang="en-US" altLang="zh-TW" dirty="0" smtClean="0"/>
              <a:t>(</a:t>
            </a:r>
            <a:r>
              <a:rPr lang="en-US" altLang="zh-TW" dirty="0"/>
              <a:t>you will learn it in the future).</a:t>
            </a:r>
          </a:p>
          <a:p>
            <a:pPr algn="just"/>
            <a:endParaRPr lang="en-US" altLang="zh-TW" dirty="0" smtClean="0"/>
          </a:p>
        </p:txBody>
      </p:sp>
      <p:sp>
        <p:nvSpPr>
          <p:cNvPr id="6" name="矩形 5"/>
          <p:cNvSpPr/>
          <p:nvPr/>
        </p:nvSpPr>
        <p:spPr>
          <a:xfrm>
            <a:off x="1097400" y="2539742"/>
            <a:ext cx="6949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ull_t</a:t>
            </a:r>
            <a:r>
              <a:rPr lang="en-US" altLang="zh-TW" sz="20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zh-TW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altLang="zh-TW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a1;	</a:t>
            </a:r>
            <a:r>
              <a:rPr lang="en-US" altLang="zh-TW" sz="2000" dirty="0">
                <a:solidFill>
                  <a:srgbClr val="008000"/>
                </a:solidFill>
                <a:latin typeface="Consolas" panose="020B0609020204030204" pitchFamily="49" charset="0"/>
              </a:rPr>
              <a:t>//too long</a:t>
            </a:r>
            <a:endParaRPr lang="en-US" altLang="zh-TW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ull_t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a2;	</a:t>
            </a:r>
            <a:r>
              <a:rPr lang="en-US" altLang="zh-TW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zh-TW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altLang="zh-TW" sz="2000" dirty="0">
                <a:solidFill>
                  <a:srgbClr val="008000"/>
                </a:solidFill>
                <a:latin typeface="Consolas" panose="020B0609020204030204" pitchFamily="49" charset="0"/>
              </a:rPr>
              <a:t>what a miracle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6130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zh-TW" dirty="0" smtClean="0"/>
              <a:t> </a:t>
            </a:r>
            <a:r>
              <a:rPr lang="en-US" altLang="zh-TW" dirty="0"/>
              <a:t>and 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before:</a:t>
            </a:r>
          </a:p>
          <a:p>
            <a:pPr lvl="1"/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r>
              <a:rPr lang="en-US" altLang="zh-TW" dirty="0" smtClean="0"/>
              <a:t>after:</a:t>
            </a:r>
          </a:p>
        </p:txBody>
      </p:sp>
      <p:sp>
        <p:nvSpPr>
          <p:cNvPr id="5" name="矩形 4"/>
          <p:cNvSpPr/>
          <p:nvPr/>
        </p:nvSpPr>
        <p:spPr>
          <a:xfrm>
            <a:off x="2232900" y="1692507"/>
            <a:ext cx="67968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name[5];</a:t>
            </a:r>
          </a:p>
          <a:p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get_size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get(</a:t>
            </a: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(&amp;</a:t>
            </a:r>
            <a:r>
              <a:rPr lang="en-US" altLang="zh-TW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)[5],</a:t>
            </a:r>
            <a:r>
              <a:rPr lang="en-US" altLang="zh-TW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808080"/>
                </a:solidFill>
                <a:latin typeface="Consolas" panose="020B0609020204030204" pitchFamily="49" charset="0"/>
              </a:rPr>
              <a:t>index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size(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get_size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zh-TW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first(get(name,0));</a:t>
            </a:r>
            <a:endParaRPr lang="zh-TW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742951" y="3779156"/>
            <a:ext cx="840104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size_type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value_type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zh-TW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value_type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name[5];</a:t>
            </a:r>
          </a:p>
          <a:p>
            <a:r>
              <a:rPr lang="en-US" altLang="zh-TW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size_type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get_size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value_type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get(</a:t>
            </a:r>
            <a:r>
              <a:rPr lang="en-US" altLang="zh-TW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value_type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(&amp;</a:t>
            </a:r>
            <a:r>
              <a:rPr lang="en-US" altLang="zh-TW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)[5],</a:t>
            </a:r>
            <a:r>
              <a:rPr lang="en-US" altLang="zh-TW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size_type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808080"/>
                </a:solidFill>
                <a:latin typeface="Consolas" panose="020B0609020204030204" pitchFamily="49" charset="0"/>
              </a:rPr>
              <a:t>index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size_type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size(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get_size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zh-TW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value_type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first(get(name,0));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1989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9894"/>
          </a:xfrm>
        </p:spPr>
        <p:txBody>
          <a:bodyPr>
            <a:normAutofit/>
          </a:bodyPr>
          <a:lstStyle/>
          <a:p>
            <a:r>
              <a:rPr lang="en-US" altLang="zh-TW" b="1" dirty="0" smtClean="0"/>
              <a:t>Encapsulation</a:t>
            </a:r>
            <a:r>
              <a:rPr lang="en-US" altLang="zh-TW" dirty="0" smtClean="0"/>
              <a:t> (</a:t>
            </a:r>
            <a:r>
              <a:rPr lang="zh-TW" altLang="en-US" dirty="0" smtClean="0"/>
              <a:t>封裝</a:t>
            </a:r>
            <a:r>
              <a:rPr lang="en-US" altLang="zh-TW" dirty="0" smtClean="0"/>
              <a:t>):</a:t>
            </a:r>
            <a:r>
              <a:rPr lang="zh-TW" altLang="en-US" dirty="0" smtClean="0"/>
              <a:t> </a:t>
            </a:r>
            <a:r>
              <a:rPr lang="en-US" altLang="zh-TW" dirty="0" smtClean="0"/>
              <a:t>Data and methods to manipulate data (function) are tightly coupled, and others should not change them arbitrarily.</a:t>
            </a:r>
          </a:p>
          <a:p>
            <a:r>
              <a:rPr lang="en-US" altLang="zh-TW" b="1" dirty="0" smtClean="0"/>
              <a:t>Inheritance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繼承</a:t>
            </a:r>
            <a:r>
              <a:rPr lang="en-US" altLang="zh-TW" dirty="0" smtClean="0"/>
              <a:t>): Data and functions should have a hierarchy so that the common part of data or actions (functions) can be reused.</a:t>
            </a:r>
          </a:p>
          <a:p>
            <a:r>
              <a:rPr lang="en-US" altLang="zh-TW" b="1" dirty="0" smtClean="0"/>
              <a:t>Polymorphism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多型</a:t>
            </a:r>
            <a:r>
              <a:rPr lang="en-US" altLang="zh-TW" dirty="0" smtClean="0"/>
              <a:t>): which actions to take depends on which object (data) is involved in the runtime.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Object-oriented </a:t>
            </a:r>
            <a:r>
              <a:rPr lang="en-US" altLang="zh-TW" dirty="0" smtClean="0"/>
              <a:t>design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246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9. explicit </a:t>
            </a:r>
            <a:r>
              <a:rPr lang="en-US" altLang="zh-TW" dirty="0"/>
              <a:t>type conversion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5375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altLang="zh-TW" dirty="0" smtClean="0"/>
              <a:t>Four casts</a:t>
            </a:r>
            <a:r>
              <a:rPr lang="zh-TW" altLang="en-US" dirty="0" smtClean="0"/>
              <a:t> </a:t>
            </a:r>
            <a:r>
              <a:rPr lang="en-US" altLang="zh-TW" dirty="0" smtClean="0"/>
              <a:t>in C++. </a:t>
            </a:r>
            <a:r>
              <a:rPr lang="en-US" altLang="zh-TW" dirty="0"/>
              <a:t> </a:t>
            </a:r>
            <a:r>
              <a:rPr lang="en-US" altLang="zh-TW" dirty="0" smtClean="0"/>
              <a:t>Use them </a:t>
            </a:r>
            <a:r>
              <a:rPr lang="en-US" altLang="zh-TW" dirty="0"/>
              <a:t>as few as possible</a:t>
            </a:r>
            <a:r>
              <a:rPr lang="en-US" altLang="zh-TW" dirty="0" smtClean="0"/>
              <a:t>.</a:t>
            </a:r>
          </a:p>
          <a:p>
            <a:pPr algn="just"/>
            <a:r>
              <a:rPr lang="en-US" altLang="zh-TW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const_cast</a:t>
            </a:r>
            <a:endParaRPr lang="en-US" altLang="zh-TW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lvl="1" algn="just"/>
            <a:r>
              <a:rPr lang="en-US" altLang="zh-TW" dirty="0" smtClean="0"/>
              <a:t>Want to modify a 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dirty="0" smtClean="0"/>
              <a:t> object?</a:t>
            </a:r>
          </a:p>
          <a:p>
            <a:pPr algn="just"/>
            <a:r>
              <a:rPr lang="en-US" altLang="zh-TW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static_cast</a:t>
            </a:r>
            <a:endParaRPr lang="en-US" altLang="zh-TW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lvl="1" algn="just"/>
            <a:r>
              <a:rPr lang="en-US" altLang="zh-TW" dirty="0" smtClean="0"/>
              <a:t>When there is a </a:t>
            </a:r>
            <a:r>
              <a:rPr lang="en-US" altLang="zh-TW" i="1" dirty="0" smtClean="0"/>
              <a:t>implicit conversion sequence</a:t>
            </a:r>
            <a:r>
              <a:rPr lang="en-US" altLang="zh-TW" dirty="0" smtClean="0"/>
              <a:t>.</a:t>
            </a:r>
          </a:p>
          <a:p>
            <a:pPr algn="just"/>
            <a:r>
              <a:rPr lang="en-US" altLang="zh-TW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dynamic_cast</a:t>
            </a:r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(will talk later)</a:t>
            </a:r>
          </a:p>
          <a:p>
            <a:pPr lvl="1" algn="just"/>
            <a:r>
              <a:rPr lang="en-US" altLang="zh-TW" dirty="0" smtClean="0"/>
              <a:t>How do I know a type is my derived class?</a:t>
            </a:r>
          </a:p>
          <a:p>
            <a:pPr algn="just"/>
            <a:r>
              <a:rPr lang="en-US" altLang="zh-TW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reinterpret_cast</a:t>
            </a:r>
            <a:endParaRPr lang="en-US" altLang="zh-TW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lvl="1" algn="just"/>
            <a:r>
              <a:rPr lang="en-US" altLang="zh-TW" dirty="0" smtClean="0"/>
              <a:t>Types? I do not care.</a:t>
            </a:r>
          </a:p>
        </p:txBody>
      </p:sp>
    </p:spTree>
    <p:extLst>
      <p:ext uri="{BB962C8B-B14F-4D97-AF65-F5344CB8AC3E}">
        <p14:creationId xmlns:p14="http://schemas.microsoft.com/office/powerpoint/2010/main" val="151552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const_cast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724025"/>
          </a:xfrm>
        </p:spPr>
        <p:txBody>
          <a:bodyPr/>
          <a:lstStyle/>
          <a:p>
            <a:pPr algn="just"/>
            <a:r>
              <a:rPr lang="en-US" altLang="zh-TW" dirty="0" smtClean="0"/>
              <a:t>When you want to modify an object which cannot be modified (because it is 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dirty="0" smtClean="0"/>
              <a:t>).</a:t>
            </a:r>
          </a:p>
          <a:p>
            <a:pPr lvl="1" algn="just"/>
            <a:r>
              <a:rPr lang="en-US" altLang="zh-TW" dirty="0" smtClean="0"/>
              <a:t>You have to ensure objects can </a:t>
            </a:r>
            <a:r>
              <a:rPr lang="en-US" altLang="zh-TW" dirty="0" smtClean="0">
                <a:solidFill>
                  <a:srgbClr val="FF0000"/>
                </a:solidFill>
              </a:rPr>
              <a:t>really</a:t>
            </a:r>
            <a:r>
              <a:rPr lang="en-US" altLang="zh-TW" dirty="0" smtClean="0"/>
              <a:t> be modified.</a:t>
            </a:r>
          </a:p>
        </p:txBody>
      </p:sp>
      <p:sp>
        <p:nvSpPr>
          <p:cNvPr id="7" name="矩形 6"/>
          <p:cNvSpPr/>
          <p:nvPr/>
        </p:nvSpPr>
        <p:spPr>
          <a:xfrm>
            <a:off x="838200" y="3363600"/>
            <a:ext cx="8305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</a:p>
          <a:p>
            <a:r>
              <a:rPr lang="en-US" altLang="zh-TW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&amp;j(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*j=10</a:t>
            </a:r>
            <a:r>
              <a:rPr lang="en-US" altLang="zh-TW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r>
              <a:rPr lang="en-US" altLang="zh-TW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altLang="zh-TW" sz="2000" dirty="0">
                <a:solidFill>
                  <a:srgbClr val="008000"/>
                </a:solidFill>
                <a:latin typeface="Consolas" panose="020B0609020204030204" pitchFamily="49" charset="0"/>
              </a:rPr>
              <a:t>error: j is a constant reference to integer</a:t>
            </a:r>
            <a:endParaRPr lang="en-US" altLang="zh-TW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const_cast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&amp;&gt;(j)=10;</a:t>
            </a:r>
            <a:r>
              <a:rPr lang="en-US" altLang="zh-TW" sz="2000" dirty="0">
                <a:solidFill>
                  <a:srgbClr val="008000"/>
                </a:solidFill>
                <a:latin typeface="Consolas" panose="020B0609020204030204" pitchFamily="49" charset="0"/>
              </a:rPr>
              <a:t> //fine</a:t>
            </a:r>
            <a:endParaRPr lang="en-US" altLang="zh-TW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TW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;	</a:t>
            </a:r>
            <a:r>
              <a:rPr lang="en-US" altLang="zh-TW" sz="2000" dirty="0">
                <a:solidFill>
                  <a:srgbClr val="008000"/>
                </a:solidFill>
                <a:latin typeface="Consolas" panose="020B0609020204030204" pitchFamily="49" charset="0"/>
              </a:rPr>
              <a:t>//print 10</a:t>
            </a:r>
            <a:endParaRPr lang="en-US" altLang="zh-TW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*p(&amp;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const_cast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*&gt;(p)=20;</a:t>
            </a:r>
            <a:r>
              <a:rPr lang="en-US" altLang="zh-TW" sz="2000" dirty="0">
                <a:solidFill>
                  <a:srgbClr val="008000"/>
                </a:solidFill>
                <a:latin typeface="Consolas" panose="020B0609020204030204" pitchFamily="49" charset="0"/>
              </a:rPr>
              <a:t> //fine</a:t>
            </a:r>
            <a:endParaRPr lang="en-US" altLang="zh-TW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TW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;	</a:t>
            </a:r>
            <a:r>
              <a:rPr lang="en-US" altLang="zh-TW" sz="2000" dirty="0">
                <a:solidFill>
                  <a:srgbClr val="008000"/>
                </a:solidFill>
                <a:latin typeface="Consolas" panose="020B0609020204030204" pitchFamily="49" charset="0"/>
              </a:rPr>
              <a:t>//print 20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6642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static_cast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TW" dirty="0" smtClean="0"/>
              <a:t>Implicit </a:t>
            </a:r>
            <a:r>
              <a:rPr lang="en-US" altLang="zh-TW" dirty="0"/>
              <a:t>conversion sequence.</a:t>
            </a:r>
          </a:p>
          <a:p>
            <a:pPr lvl="1" algn="just"/>
            <a:endParaRPr lang="en-US" altLang="zh-TW" dirty="0" smtClean="0"/>
          </a:p>
          <a:p>
            <a:pPr lvl="1" algn="just"/>
            <a:endParaRPr lang="en-US" altLang="zh-TW" dirty="0"/>
          </a:p>
          <a:p>
            <a:pPr lvl="1" algn="just"/>
            <a:endParaRPr lang="en-US" altLang="zh-TW" dirty="0" smtClean="0"/>
          </a:p>
          <a:p>
            <a:pPr lvl="1" algn="just"/>
            <a:endParaRPr lang="en-US" altLang="zh-TW" dirty="0"/>
          </a:p>
          <a:p>
            <a:pPr lvl="1" algn="just"/>
            <a:endParaRPr lang="en-US" altLang="zh-TW" dirty="0" smtClean="0"/>
          </a:p>
          <a:p>
            <a:pPr lvl="1" algn="just"/>
            <a:endParaRPr lang="en-US" altLang="zh-TW" dirty="0" smtClean="0"/>
          </a:p>
          <a:p>
            <a:pPr marL="457200" lvl="1" indent="0" algn="just">
              <a:buNone/>
            </a:pPr>
            <a:endParaRPr lang="en-US" altLang="zh-TW" dirty="0"/>
          </a:p>
        </p:txBody>
      </p:sp>
      <p:sp>
        <p:nvSpPr>
          <p:cNvPr id="5" name="矩形 4"/>
          <p:cNvSpPr/>
          <p:nvPr/>
        </p:nvSpPr>
        <p:spPr>
          <a:xfrm>
            <a:off x="594599" y="2302630"/>
            <a:ext cx="825412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unsigned long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l(0);</a:t>
            </a:r>
          </a:p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unsigned short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s(l);</a:t>
            </a:r>
          </a:p>
          <a:p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//warning: conversion from 'unsigned long' to 'unsigned short'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zh-TW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f(0);</a:t>
            </a:r>
          </a:p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unsigned 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(f);</a:t>
            </a:r>
          </a:p>
          <a:p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//warning: conversion from 'float' to 'unsigned short'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zh-TW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min(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l,i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    </a:t>
            </a:r>
          </a:p>
          <a:p>
            <a:r>
              <a:rPr lang="en-US" altLang="zh-TW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error: no matching </a:t>
            </a:r>
            <a:r>
              <a:rPr lang="en-US" altLang="zh-TW" dirty="0" smtClean="0">
                <a:solidFill>
                  <a:srgbClr val="008000"/>
                </a:solidFill>
                <a:latin typeface="Consolas" panose="020B0609020204030204" pitchFamily="49" charset="0"/>
              </a:rPr>
              <a:t>function</a:t>
            </a:r>
            <a:endParaRPr lang="en-US" altLang="zh-TW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      because l and </a:t>
            </a:r>
            <a:r>
              <a:rPr lang="en-US" altLang="zh-TW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are different types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542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static_cast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Autofit/>
          </a:bodyPr>
          <a:lstStyle/>
          <a:p>
            <a:pPr algn="just"/>
            <a:endParaRPr lang="en-US" altLang="zh-TW" dirty="0" smtClean="0"/>
          </a:p>
          <a:p>
            <a:pPr algn="just"/>
            <a:endParaRPr lang="en-US" altLang="zh-TW" dirty="0"/>
          </a:p>
          <a:p>
            <a:pPr algn="just"/>
            <a:endParaRPr lang="en-US" altLang="zh-TW" dirty="0" smtClean="0"/>
          </a:p>
          <a:p>
            <a:pPr algn="just"/>
            <a:endParaRPr lang="en-US" altLang="zh-TW" dirty="0" smtClean="0"/>
          </a:p>
          <a:p>
            <a:pPr algn="just"/>
            <a:endParaRPr lang="en-US" altLang="zh-TW" dirty="0"/>
          </a:p>
          <a:p>
            <a:pPr marL="0" indent="0" algn="just">
              <a:buNone/>
            </a:pPr>
            <a:endParaRPr lang="en-US" altLang="zh-TW" dirty="0" smtClean="0"/>
          </a:p>
          <a:p>
            <a:pPr algn="just"/>
            <a:r>
              <a:rPr lang="en-US" altLang="zh-TW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static_cast</a:t>
            </a:r>
            <a:r>
              <a:rPr lang="en-US" altLang="zh-TW" dirty="0" smtClean="0"/>
              <a:t> has more usage other than type conversions.</a:t>
            </a:r>
            <a:r>
              <a:rPr lang="zh-TW" altLang="en-US" dirty="0" smtClean="0"/>
              <a:t> </a:t>
            </a:r>
            <a:endParaRPr lang="en-US" altLang="zh-TW" dirty="0"/>
          </a:p>
        </p:txBody>
      </p:sp>
      <p:sp>
        <p:nvSpPr>
          <p:cNvPr id="5" name="矩形 4"/>
          <p:cNvSpPr/>
          <p:nvPr/>
        </p:nvSpPr>
        <p:spPr>
          <a:xfrm>
            <a:off x="457199" y="1655248"/>
            <a:ext cx="859155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unsigned long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l(0);</a:t>
            </a:r>
          </a:p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unsigned short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s(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unsigned short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&gt;(l));</a:t>
            </a:r>
          </a:p>
          <a:p>
            <a:r>
              <a:rPr lang="en-US" altLang="zh-TW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//I am pretty </a:t>
            </a: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sure the value of l </a:t>
            </a:r>
            <a:endParaRPr lang="en-US" altLang="zh-TW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can </a:t>
            </a: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be represented in unsigned short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zh-TW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f(0);</a:t>
            </a:r>
          </a:p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unsigned 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unsigned 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&gt;(f));</a:t>
            </a:r>
          </a:p>
          <a:p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//I am pretty sure the value of f </a:t>
            </a:r>
            <a:endParaRPr lang="en-US" altLang="zh-TW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can </a:t>
            </a: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be represented in unsigned </a:t>
            </a:r>
            <a:r>
              <a:rPr lang="en-US" altLang="zh-TW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zh-TW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min(l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static_cast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unsigned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//OK. The arguments have same type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967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reinterpret_cast</a:t>
            </a:r>
            <a:endParaRPr lang="en-US" altLang="zh-TW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altLang="zh-TW" dirty="0" smtClean="0"/>
              <a:t>When you do NOT care type-safety and cross-platform issue.</a:t>
            </a:r>
          </a:p>
          <a:p>
            <a:pPr algn="just"/>
            <a:endParaRPr lang="en-US" altLang="zh-TW" dirty="0" smtClean="0"/>
          </a:p>
          <a:p>
            <a:pPr algn="just"/>
            <a:endParaRPr lang="en-US" altLang="zh-TW" dirty="0"/>
          </a:p>
          <a:p>
            <a:pPr algn="just"/>
            <a:r>
              <a:rPr lang="en-US" altLang="zh-TW" dirty="0" smtClean="0"/>
              <a:t>When </a:t>
            </a:r>
            <a:r>
              <a:rPr lang="en-US" altLang="zh-TW" dirty="0"/>
              <a:t>you want to temporarily store an object into an different type </a:t>
            </a:r>
            <a:r>
              <a:rPr lang="en-US" altLang="zh-TW" dirty="0" smtClean="0"/>
              <a:t>object.</a:t>
            </a:r>
          </a:p>
          <a:p>
            <a:pPr algn="just"/>
            <a:endParaRPr lang="en-US" altLang="zh-TW" dirty="0" smtClean="0"/>
          </a:p>
          <a:p>
            <a:pPr algn="just"/>
            <a:endParaRPr lang="en-US" altLang="zh-TW" dirty="0" smtClean="0"/>
          </a:p>
          <a:p>
            <a:pPr algn="just"/>
            <a:endParaRPr lang="en-US" altLang="zh-TW" dirty="0"/>
          </a:p>
        </p:txBody>
      </p:sp>
      <p:sp>
        <p:nvSpPr>
          <p:cNvPr id="7" name="矩形 6"/>
          <p:cNvSpPr/>
          <p:nvPr/>
        </p:nvSpPr>
        <p:spPr>
          <a:xfrm>
            <a:off x="819150" y="2762191"/>
            <a:ext cx="839152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(1073741824);</a:t>
            </a:r>
          </a:p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*d(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*&gt;(&amp;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TW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*d</a:t>
            </a:r>
            <a:r>
              <a:rPr lang="en-US" altLang="zh-TW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;	</a:t>
            </a: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//"may" print 2</a:t>
            </a:r>
          </a:p>
          <a:p>
            <a:endParaRPr lang="en-US" altLang="zh-TW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en-US" altLang="zh-TW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en-US" altLang="zh-TW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en-US" altLang="zh-TW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en-US" altLang="zh-TW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*p1(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new 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*p2(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*&gt;(p1));</a:t>
            </a:r>
          </a:p>
          <a:p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//the value of p1 may not equal to p2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*p3(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*&gt;(p2));</a:t>
            </a:r>
          </a:p>
          <a:p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//the value of p1 always equals to p3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447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C++ is a language for object-oriented programming.</a:t>
            </a:r>
          </a:p>
          <a:p>
            <a:r>
              <a:rPr lang="en-US" altLang="zh-TW" dirty="0" smtClean="0"/>
              <a:t>It is compatible with most of C syntax.</a:t>
            </a:r>
          </a:p>
          <a:p>
            <a:r>
              <a:rPr lang="en-US" altLang="zh-TW" dirty="0" smtClean="0"/>
              <a:t>It uses ‘class’ to define objects, which contains</a:t>
            </a:r>
          </a:p>
          <a:p>
            <a:pPr lvl="1"/>
            <a:r>
              <a:rPr lang="en-US" altLang="zh-TW" dirty="0" smtClean="0"/>
              <a:t>Object name</a:t>
            </a:r>
          </a:p>
          <a:p>
            <a:pPr lvl="1"/>
            <a:r>
              <a:rPr lang="en-US" altLang="zh-TW" dirty="0" smtClean="0"/>
              <a:t>Member data: attribute, 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Member functions</a:t>
            </a:r>
            <a:r>
              <a:rPr lang="en-US" altLang="zh-TW" dirty="0" smtClean="0"/>
              <a:t>: operations</a:t>
            </a:r>
            <a:r>
              <a:rPr lang="en-US" altLang="zh-TW" dirty="0"/>
              <a:t> </a:t>
            </a:r>
            <a:r>
              <a:rPr lang="en-US" altLang="zh-TW" dirty="0" smtClean="0"/>
              <a:t>to data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Privilege control</a:t>
            </a:r>
            <a:r>
              <a:rPr lang="en-US" altLang="zh-TW" dirty="0" smtClean="0"/>
              <a:t> to functions and data.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C++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825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</a:t>
            </a:r>
            <a:r>
              <a:rPr lang="en-US" altLang="zh-TW" dirty="0"/>
              <a:t>++ Language Tutorial </a:t>
            </a:r>
            <a:endParaRPr lang="en-US" altLang="zh-TW" dirty="0" smtClean="0">
              <a:hlinkClick r:id="rId2"/>
            </a:endParaRPr>
          </a:p>
          <a:p>
            <a:pPr lvl="1"/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www.cplusplus.com/files/tutorial.pdf</a:t>
            </a:r>
            <a:endParaRPr lang="en-US" altLang="zh-TW" dirty="0" smtClean="0"/>
          </a:p>
          <a:p>
            <a:r>
              <a:rPr lang="en-US" altLang="zh-TW" dirty="0" smtClean="0"/>
              <a:t>Thinking in C++</a:t>
            </a:r>
          </a:p>
          <a:p>
            <a:pPr lvl="1"/>
            <a:r>
              <a:rPr lang="en-US" altLang="zh-TW" dirty="0" smtClean="0">
                <a:hlinkClick r:id="rId3"/>
              </a:rPr>
              <a:t>http</a:t>
            </a:r>
            <a:r>
              <a:rPr lang="en-US" altLang="zh-TW" dirty="0">
                <a:hlinkClick r:id="rId3"/>
              </a:rPr>
              <a:t>://</a:t>
            </a:r>
            <a:r>
              <a:rPr lang="en-US" altLang="zh-TW" dirty="0" smtClean="0">
                <a:hlinkClick r:id="rId3"/>
              </a:rPr>
              <a:t>iacs-courses.seas.harvard.edu/courses/cs207/resources/TIC2Vone.pdf</a:t>
            </a:r>
            <a:r>
              <a:rPr lang="en-US" altLang="zh-TW" dirty="0" smtClean="0"/>
              <a:t> 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697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What’s new in C++?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/>
              <a:t>Major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Namespace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References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Throw-try-catch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/>
              <a:t>Minor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altLang="zh-TW" dirty="0" err="1" smtClean="0"/>
              <a:t>cin</a:t>
            </a:r>
            <a:r>
              <a:rPr lang="en-US" altLang="zh-TW" dirty="0" smtClean="0"/>
              <a:t> </a:t>
            </a:r>
            <a:r>
              <a:rPr lang="en-US" altLang="zh-TW" dirty="0"/>
              <a:t>and </a:t>
            </a:r>
            <a:r>
              <a:rPr lang="en-US" altLang="zh-TW" dirty="0" err="1"/>
              <a:t>cout</a:t>
            </a:r>
            <a:endParaRPr lang="en-US" altLang="zh-TW" dirty="0"/>
          </a:p>
          <a:p>
            <a:pPr marL="514350" indent="-514350">
              <a:buFont typeface="+mj-lt"/>
              <a:buAutoNum type="arabicPeriod" startAt="4"/>
            </a:pPr>
            <a:r>
              <a:rPr lang="en-US" altLang="zh-TW" dirty="0" err="1"/>
              <a:t>c</a:t>
            </a:r>
            <a:r>
              <a:rPr lang="en-US" altLang="zh-TW" dirty="0" err="1" smtClean="0"/>
              <a:t>onst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 startAt="4"/>
            </a:pPr>
            <a:r>
              <a:rPr lang="en-US" altLang="zh-TW" dirty="0"/>
              <a:t>new and delete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altLang="zh-TW" dirty="0" err="1" smtClean="0"/>
              <a:t>nullptr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 startAt="4"/>
            </a:pPr>
            <a:r>
              <a:rPr lang="en-US" altLang="zh-TW" dirty="0"/>
              <a:t>Using for </a:t>
            </a:r>
            <a:r>
              <a:rPr lang="en-US" altLang="zh-TW" dirty="0" err="1"/>
              <a:t>typedef</a:t>
            </a:r>
            <a:endParaRPr lang="en-US" altLang="zh-TW" dirty="0"/>
          </a:p>
          <a:p>
            <a:pPr marL="514350" indent="-514350">
              <a:buFont typeface="+mj-lt"/>
              <a:buAutoNum type="arabicPeriod" startAt="4"/>
            </a:pPr>
            <a:r>
              <a:rPr lang="en-US" altLang="zh-TW" dirty="0"/>
              <a:t>Explicit type casting</a:t>
            </a:r>
          </a:p>
          <a:p>
            <a:pPr marL="514350" indent="-514350">
              <a:buFont typeface="+mj-lt"/>
              <a:buAutoNum type="arabicPeriod" startAt="4"/>
            </a:pPr>
            <a:endParaRPr lang="en-US" altLang="zh-TW" dirty="0" smtClean="0"/>
          </a:p>
          <a:p>
            <a:pPr marL="514350" indent="-514350">
              <a:buFont typeface="+mj-lt"/>
              <a:buAutoNum type="arabicPeriod" startAt="4"/>
            </a:pPr>
            <a:endParaRPr lang="en-US" altLang="zh-TW" dirty="0"/>
          </a:p>
          <a:p>
            <a:pPr marL="514350" indent="-514350">
              <a:buFont typeface="+mj-lt"/>
              <a:buAutoNum type="arabicPeriod" startAt="4"/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060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1. namespace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altLang="zh-TW" dirty="0" smtClean="0"/>
              <a:t>Sometimes, you work with other people.</a:t>
            </a:r>
            <a:r>
              <a:rPr lang="en-US" altLang="zh-TW" dirty="0"/>
              <a:t> </a:t>
            </a:r>
            <a:r>
              <a:rPr lang="en-US" altLang="zh-TW" dirty="0" smtClean="0"/>
              <a:t>Everyone writes their own functions. However, what will happen if some of you want to use the same name to define a class or function?</a:t>
            </a:r>
          </a:p>
          <a:p>
            <a:pPr algn="just"/>
            <a:r>
              <a:rPr lang="en-US" altLang="zh-TW" dirty="0" smtClean="0"/>
              <a:t>Use prefix to distinguish.</a:t>
            </a:r>
          </a:p>
          <a:p>
            <a:pPr algn="just"/>
            <a:endParaRPr lang="en-US" altLang="zh-TW" dirty="0" smtClean="0"/>
          </a:p>
          <a:p>
            <a:pPr algn="just"/>
            <a:endParaRPr lang="en-US" altLang="zh-TW" dirty="0" smtClean="0"/>
          </a:p>
          <a:p>
            <a:pPr lvl="1" algn="just"/>
            <a:r>
              <a:rPr lang="en-US" altLang="zh-TW" dirty="0" smtClean="0"/>
              <a:t>However, this way will make code hard to read.</a:t>
            </a:r>
          </a:p>
        </p:txBody>
      </p:sp>
      <p:sp>
        <p:nvSpPr>
          <p:cNvPr id="5" name="矩形 4"/>
          <p:cNvSpPr/>
          <p:nvPr/>
        </p:nvSpPr>
        <p:spPr>
          <a:xfrm>
            <a:off x="2032875" y="4116000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chen_sort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zh-TW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len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lee_sort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zh-TW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len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zh-TW" sz="16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chen_max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lhs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lee_max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lhs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339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TW" dirty="0"/>
              <a:t> is invented </a:t>
            </a:r>
            <a:r>
              <a:rPr lang="en-US" altLang="zh-TW" dirty="0" smtClean="0"/>
              <a:t>to reduce name collision</a:t>
            </a:r>
          </a:p>
          <a:p>
            <a:pPr algn="just"/>
            <a:endParaRPr lang="en-US" altLang="zh-TW" dirty="0" smtClean="0"/>
          </a:p>
          <a:p>
            <a:pPr algn="just"/>
            <a:endParaRPr lang="en-US" altLang="zh-TW" dirty="0"/>
          </a:p>
          <a:p>
            <a:pPr algn="just"/>
            <a:endParaRPr lang="en-US" altLang="zh-TW" dirty="0" smtClean="0"/>
          </a:p>
          <a:p>
            <a:pPr lvl="1" algn="just"/>
            <a:r>
              <a:rPr lang="en-US" altLang="zh-TW" dirty="0" smtClean="0"/>
              <a:t>Cannot solve the name collision completely, why?</a:t>
            </a:r>
            <a:endParaRPr lang="en-US" altLang="zh-TW" dirty="0"/>
          </a:p>
          <a:p>
            <a:pPr algn="just"/>
            <a:r>
              <a:rPr lang="en-US" altLang="zh-TW" dirty="0" smtClean="0"/>
              <a:t>Entire </a:t>
            </a:r>
            <a:r>
              <a:rPr lang="en-US" altLang="zh-TW" dirty="0"/>
              <a:t>C++ library is in a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TW" dirty="0"/>
              <a:t>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zh-TW" dirty="0"/>
              <a:t> (e.g., 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vector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sort</a:t>
            </a:r>
            <a:r>
              <a:rPr lang="en-US" altLang="zh-TW" dirty="0" smtClean="0"/>
              <a:t>).</a:t>
            </a:r>
          </a:p>
          <a:p>
            <a:pPr algn="just"/>
            <a:endParaRPr lang="en-US" altLang="zh-TW" dirty="0" smtClean="0"/>
          </a:p>
          <a:p>
            <a:pPr algn="just"/>
            <a:endParaRPr lang="en-US" altLang="zh-TW" dirty="0" smtClean="0"/>
          </a:p>
          <a:p>
            <a:pPr algn="just"/>
            <a:endParaRPr lang="en-US" altLang="zh-TW" dirty="0"/>
          </a:p>
        </p:txBody>
      </p:sp>
      <p:grpSp>
        <p:nvGrpSpPr>
          <p:cNvPr id="10" name="群組 9"/>
          <p:cNvGrpSpPr/>
          <p:nvPr/>
        </p:nvGrpSpPr>
        <p:grpSpPr>
          <a:xfrm>
            <a:off x="561825" y="2864411"/>
            <a:ext cx="8229600" cy="1495891"/>
            <a:chOff x="1637100" y="2736027"/>
            <a:chExt cx="10972800" cy="1994521"/>
          </a:xfrm>
        </p:grpSpPr>
        <p:sp>
          <p:nvSpPr>
            <p:cNvPr id="5" name="矩形 4"/>
            <p:cNvSpPr/>
            <p:nvPr/>
          </p:nvSpPr>
          <p:spPr>
            <a:xfrm>
              <a:off x="1637100" y="2760777"/>
              <a:ext cx="5346900" cy="19697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dirty="0">
                  <a:solidFill>
                    <a:srgbClr val="0000FF"/>
                  </a:solidFill>
                  <a:latin typeface="Consolas" panose="020B0609020204030204" pitchFamily="49" charset="0"/>
                </a:rPr>
                <a:t>namespace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chen</a:t>
              </a:r>
              <a:endParaRPr lang="en-US" altLang="zh-TW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en-US" altLang="zh-TW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void</a:t>
              </a:r>
              <a:r>
                <a:rPr lang="en-US" altLang="zh-TW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sort(</a:t>
              </a:r>
              <a:r>
                <a:rPr lang="en-US" altLang="zh-TW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*</a:t>
              </a:r>
              <a:r>
                <a:rPr lang="en-US" altLang="zh-TW" dirty="0" err="1">
                  <a:solidFill>
                    <a:srgbClr val="808080"/>
                  </a:solidFill>
                  <a:latin typeface="Consolas" panose="020B0609020204030204" pitchFamily="49" charset="0"/>
                </a:rPr>
                <a:t>arr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  <a:r>
                <a:rPr lang="en-US" altLang="zh-TW" dirty="0" err="1">
                  <a:solidFill>
                    <a:srgbClr val="2B91AF"/>
                  </a:solidFill>
                  <a:latin typeface="Consolas" panose="020B0609020204030204" pitchFamily="49" charset="0"/>
                </a:rPr>
                <a:t>size_t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err="1">
                  <a:solidFill>
                    <a:srgbClr val="808080"/>
                  </a:solidFill>
                  <a:latin typeface="Consolas" panose="020B0609020204030204" pitchFamily="49" charset="0"/>
                </a:rPr>
                <a:t>len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altLang="zh-TW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bool</a:t>
              </a:r>
              <a:r>
                <a:rPr lang="en-US" altLang="zh-TW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max(</a:t>
              </a:r>
              <a:r>
                <a:rPr lang="en-US" altLang="zh-TW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err="1">
                  <a:solidFill>
                    <a:srgbClr val="808080"/>
                  </a:solidFill>
                  <a:latin typeface="Consolas" panose="020B0609020204030204" pitchFamily="49" charset="0"/>
                </a:rPr>
                <a:t>lhs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  <a:r>
                <a:rPr lang="en-US" altLang="zh-TW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err="1">
                  <a:solidFill>
                    <a:srgbClr val="808080"/>
                  </a:solidFill>
                  <a:latin typeface="Consolas" panose="020B0609020204030204" pitchFamily="49" charset="0"/>
                </a:rPr>
                <a:t>rhs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zh-TW" alt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7123500" y="2736027"/>
              <a:ext cx="5486400" cy="19697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altLang="zh-TW" dirty="0">
                  <a:solidFill>
                    <a:srgbClr val="0000FF"/>
                  </a:solidFill>
                  <a:latin typeface="Consolas" panose="020B0609020204030204" pitchFamily="49" charset="0"/>
                </a:rPr>
                <a:t>namespace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lee</a:t>
              </a:r>
            </a:p>
            <a:p>
              <a:pPr lvl="0"/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pPr lvl="0"/>
              <a:r>
                <a:rPr lang="en-US" altLang="zh-TW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void</a:t>
              </a:r>
              <a:r>
                <a:rPr lang="en-US" altLang="zh-TW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sort(</a:t>
              </a:r>
              <a:r>
                <a:rPr lang="en-US" altLang="zh-TW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*</a:t>
              </a:r>
              <a:r>
                <a:rPr lang="en-US" altLang="zh-TW" dirty="0" err="1">
                  <a:solidFill>
                    <a:srgbClr val="808080"/>
                  </a:solidFill>
                  <a:latin typeface="Consolas" panose="020B0609020204030204" pitchFamily="49" charset="0"/>
                </a:rPr>
                <a:t>arr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  <a:r>
                <a:rPr lang="en-US" altLang="zh-TW" dirty="0" err="1">
                  <a:solidFill>
                    <a:srgbClr val="2B91AF"/>
                  </a:solidFill>
                  <a:latin typeface="Consolas" panose="020B0609020204030204" pitchFamily="49" charset="0"/>
                </a:rPr>
                <a:t>size_t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err="1">
                  <a:solidFill>
                    <a:srgbClr val="808080"/>
                  </a:solidFill>
                  <a:latin typeface="Consolas" panose="020B0609020204030204" pitchFamily="49" charset="0"/>
                </a:rPr>
                <a:t>len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pPr lvl="0"/>
              <a:r>
                <a:rPr lang="en-US" altLang="zh-TW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bool</a:t>
              </a:r>
              <a:r>
                <a:rPr lang="en-US" altLang="zh-TW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max(</a:t>
              </a:r>
              <a:r>
                <a:rPr lang="en-US" altLang="zh-TW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err="1">
                  <a:solidFill>
                    <a:srgbClr val="808080"/>
                  </a:solidFill>
                  <a:latin typeface="Consolas" panose="020B0609020204030204" pitchFamily="49" charset="0"/>
                </a:rPr>
                <a:t>lhs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  <a:r>
                <a:rPr lang="en-US" altLang="zh-TW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err="1">
                  <a:solidFill>
                    <a:srgbClr val="808080"/>
                  </a:solidFill>
                  <a:latin typeface="Consolas" panose="020B0609020204030204" pitchFamily="49" charset="0"/>
                </a:rPr>
                <a:t>rhs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pPr lvl="0"/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156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10511</TotalTime>
  <Words>2521</Words>
  <Application>Microsoft Office PowerPoint</Application>
  <PresentationFormat>如螢幕大小 (4:3)</PresentationFormat>
  <Paragraphs>564</Paragraphs>
  <Slides>44</Slides>
  <Notes>4</Notes>
  <HiddenSlides>1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44</vt:i4>
      </vt:variant>
    </vt:vector>
  </HeadingPairs>
  <TitlesOfParts>
    <vt:vector size="52" baseType="lpstr">
      <vt:lpstr>新細明體</vt:lpstr>
      <vt:lpstr>標楷體</vt:lpstr>
      <vt:lpstr>Arial</vt:lpstr>
      <vt:lpstr>Calibri</vt:lpstr>
      <vt:lpstr>Consolas</vt:lpstr>
      <vt:lpstr>Courier New</vt:lpstr>
      <vt:lpstr>Times New Roman</vt:lpstr>
      <vt:lpstr>Office 佈景主題</vt:lpstr>
      <vt:lpstr>Introduction to Programming(II) Week 07: C++ Basic</vt:lpstr>
      <vt:lpstr>object-oriented programming</vt:lpstr>
      <vt:lpstr>Write a big program</vt:lpstr>
      <vt:lpstr>Object-oriented design</vt:lpstr>
      <vt:lpstr>C++</vt:lpstr>
      <vt:lpstr>References</vt:lpstr>
      <vt:lpstr>What’s new in C++?</vt:lpstr>
      <vt:lpstr>1. namespace</vt:lpstr>
      <vt:lpstr>namespace</vt:lpstr>
      <vt:lpstr>Using namespace</vt:lpstr>
      <vt:lpstr>Using namespace</vt:lpstr>
      <vt:lpstr>Using namespace</vt:lpstr>
      <vt:lpstr>2. references</vt:lpstr>
      <vt:lpstr>Example</vt:lpstr>
      <vt:lpstr>Reference and pointer</vt:lpstr>
      <vt:lpstr>Using references and pointers</vt:lpstr>
      <vt:lpstr>Function arguments </vt:lpstr>
      <vt:lpstr>Call-by-reference</vt:lpstr>
      <vt:lpstr>Example</vt:lpstr>
      <vt:lpstr>Example: continue</vt:lpstr>
      <vt:lpstr>constant reference (const T &amp;)</vt:lpstr>
      <vt:lpstr>3. throw, try and catch</vt:lpstr>
      <vt:lpstr>throw, try and catch</vt:lpstr>
      <vt:lpstr>throw, try and catch</vt:lpstr>
      <vt:lpstr>throw, try and catch</vt:lpstr>
      <vt:lpstr>4. cin and cout</vt:lpstr>
      <vt:lpstr>cin and cout</vt:lpstr>
      <vt:lpstr>cin and cout</vt:lpstr>
      <vt:lpstr>5. const</vt:lpstr>
      <vt:lpstr>const</vt:lpstr>
      <vt:lpstr>What does it mean?</vt:lpstr>
      <vt:lpstr>6. new and delete</vt:lpstr>
      <vt:lpstr>new and delete</vt:lpstr>
      <vt:lpstr>new and delete</vt:lpstr>
      <vt:lpstr>new and delete</vt:lpstr>
      <vt:lpstr>7. nullptr</vt:lpstr>
      <vt:lpstr>nullptr</vt:lpstr>
      <vt:lpstr>8. using and typedef</vt:lpstr>
      <vt:lpstr>using and typedef</vt:lpstr>
      <vt:lpstr>9. explicit type conversion</vt:lpstr>
      <vt:lpstr>const_cast</vt:lpstr>
      <vt:lpstr>static_cast</vt:lpstr>
      <vt:lpstr>static_cast</vt:lpstr>
      <vt:lpstr>reinterpret_cast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虛擬化技術</dc:title>
  <dc:creator>Mac</dc:creator>
  <cp:lastModifiedBy>凰汝 廖</cp:lastModifiedBy>
  <cp:revision>2478</cp:revision>
  <dcterms:created xsi:type="dcterms:W3CDTF">2014-08-19T02:20:21Z</dcterms:created>
  <dcterms:modified xsi:type="dcterms:W3CDTF">2019-04-10T02:30:56Z</dcterms:modified>
</cp:coreProperties>
</file>