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53"/>
  </p:notesMasterIdLst>
  <p:sldIdLst>
    <p:sldId id="256" r:id="rId2"/>
    <p:sldId id="259" r:id="rId3"/>
    <p:sldId id="265" r:id="rId4"/>
    <p:sldId id="400" r:id="rId5"/>
    <p:sldId id="401" r:id="rId6"/>
    <p:sldId id="404" r:id="rId7"/>
    <p:sldId id="402" r:id="rId8"/>
    <p:sldId id="403" r:id="rId9"/>
    <p:sldId id="267" r:id="rId10"/>
    <p:sldId id="268" r:id="rId11"/>
    <p:sldId id="269" r:id="rId12"/>
    <p:sldId id="272" r:id="rId13"/>
    <p:sldId id="323" r:id="rId14"/>
    <p:sldId id="275" r:id="rId15"/>
    <p:sldId id="393" r:id="rId16"/>
    <p:sldId id="394" r:id="rId17"/>
    <p:sldId id="395" r:id="rId18"/>
    <p:sldId id="396" r:id="rId19"/>
    <p:sldId id="397" r:id="rId20"/>
    <p:sldId id="398" r:id="rId21"/>
    <p:sldId id="298" r:id="rId22"/>
    <p:sldId id="299" r:id="rId23"/>
    <p:sldId id="399" r:id="rId24"/>
    <p:sldId id="300" r:id="rId25"/>
    <p:sldId id="303" r:id="rId26"/>
    <p:sldId id="302" r:id="rId27"/>
    <p:sldId id="392" r:id="rId28"/>
    <p:sldId id="319" r:id="rId29"/>
    <p:sldId id="320" r:id="rId30"/>
    <p:sldId id="330" r:id="rId31"/>
    <p:sldId id="305" r:id="rId32"/>
    <p:sldId id="306" r:id="rId33"/>
    <p:sldId id="308" r:id="rId34"/>
    <p:sldId id="310" r:id="rId35"/>
    <p:sldId id="309" r:id="rId36"/>
    <p:sldId id="311" r:id="rId37"/>
    <p:sldId id="312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69167" autoAdjust="0"/>
  </p:normalViewPr>
  <p:slideViewPr>
    <p:cSldViewPr snapToGrid="0" snapToObjects="1">
      <p:cViewPr varScale="1">
        <p:scale>
          <a:sx n="38" d="100"/>
          <a:sy n="38" d="100"/>
        </p:scale>
        <p:origin x="148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306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: since  only</a:t>
            </a:r>
            <a:r>
              <a:rPr lang="en-US" baseline="0" dirty="0" smtClean="0"/>
              <a:t> to read the data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00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= new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[n];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</a:t>
            </a:r>
            <a:r>
              <a:rPr lang="en-US" baseline="0" dirty="0" smtClean="0"/>
              <a:t> data =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*)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)*n);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780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Constructor &amp;</a:t>
            </a:r>
            <a:r>
              <a:rPr lang="zh-TW" altLang="en-US" dirty="0" smtClean="0"/>
              <a:t>　</a:t>
            </a:r>
            <a:r>
              <a:rPr lang="en-US" dirty="0" smtClean="0"/>
              <a:t>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01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Origin: Integer </a:t>
            </a:r>
            <a:r>
              <a:rPr lang="en-US" dirty="0" err="1" smtClean="0"/>
              <a:t>aaa</a:t>
            </a:r>
            <a:r>
              <a:rPr lang="en-US" dirty="0" smtClean="0"/>
              <a:t>(10);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118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offer</a:t>
            </a:r>
            <a:r>
              <a:rPr lang="en-US" baseline="0" dirty="0" smtClean="0"/>
              <a:t> a constructor, compiler gives you one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5880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ensure</a:t>
            </a:r>
            <a:r>
              <a:rPr lang="en-US" baseline="0" dirty="0" smtClean="0"/>
              <a:t> the initial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06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array so [ ]</a:t>
            </a:r>
          </a:p>
          <a:p>
            <a:r>
              <a:rPr lang="en-US" dirty="0" err="1" smtClean="0"/>
              <a:t>nullptr</a:t>
            </a:r>
            <a:r>
              <a:rPr lang="en-US" baseline="0" dirty="0" smtClean="0"/>
              <a:t> can be deleted, so it can be directly used</a:t>
            </a:r>
          </a:p>
          <a:p>
            <a:r>
              <a:rPr lang="en-US" baseline="0" dirty="0" smtClean="0"/>
              <a:t>After deleting data, data point to an illegal pointer so it is better to set data = </a:t>
            </a:r>
            <a:r>
              <a:rPr lang="en-US" baseline="0" dirty="0" err="1" smtClean="0"/>
              <a:t>nullptr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462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</a:t>
            </a:r>
            <a:r>
              <a:rPr lang="zh-TW" altLang="en-US" baseline="0" dirty="0" smtClean="0"/>
              <a:t>把所有跟資料有關的東西都打包起來</a:t>
            </a:r>
            <a:endParaRPr lang="en-US" altLang="zh-TW" baseline="0" dirty="0" smtClean="0"/>
          </a:p>
          <a:p>
            <a:r>
              <a:rPr lang="en-US" baseline="0" dirty="0" smtClean="0"/>
              <a:t>2.</a:t>
            </a:r>
            <a:r>
              <a:rPr lang="zh-TW" altLang="en-US" baseline="0" dirty="0" smtClean="0"/>
              <a:t>避免使用者亂改 忘記</a:t>
            </a:r>
            <a:r>
              <a:rPr lang="en-US" altLang="zh-TW" baseline="0" dirty="0" smtClean="0"/>
              <a:t>initial….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30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Struct</a:t>
            </a:r>
            <a:r>
              <a:rPr lang="en-US" baseline="0" dirty="0" smtClean="0"/>
              <a:t>: default public</a:t>
            </a:r>
          </a:p>
          <a:p>
            <a:r>
              <a:rPr lang="en-US" baseline="0" dirty="0" smtClean="0"/>
              <a:t>Class: default private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3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TW" baseline="0" dirty="0" smtClean="0"/>
              <a:t>Like </a:t>
            </a:r>
            <a:r>
              <a:rPr lang="en-US" altLang="zh-TW" baseline="0" dirty="0" err="1" smtClean="0"/>
              <a:t>struct</a:t>
            </a:r>
            <a:r>
              <a:rPr lang="en-US" altLang="zh-TW" baseline="0" dirty="0" smtClean="0"/>
              <a:t> but it has functions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TW" baseline="0" dirty="0" smtClean="0"/>
              <a:t>Not an object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TW" baseline="0" dirty="0" smtClean="0"/>
              <a:t>Object is the variable defined by the class</a:t>
            </a:r>
            <a:endParaRPr lang="zh-TW" altLang="zh-TW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myArray</a:t>
            </a:r>
            <a:r>
              <a:rPr lang="en-US" altLang="zh-TW" dirty="0" smtClean="0"/>
              <a:t> is an object</a:t>
            </a:r>
            <a:endParaRPr lang="zh-TW" altLang="zh-TW" dirty="0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change</a:t>
            </a:r>
            <a:r>
              <a:rPr lang="en-US" baseline="0" dirty="0" smtClean="0"/>
              <a:t> the value in the function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1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Member data</a:t>
            </a:r>
          </a:p>
          <a:p>
            <a:r>
              <a:rPr lang="en-US" dirty="0" smtClean="0"/>
              <a:t>Size</a:t>
            </a:r>
            <a:r>
              <a:rPr lang="en-US" baseline="0" dirty="0" smtClean="0"/>
              <a:t> data match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90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4/16/2019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that displays a welcome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"Welcome!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 smtClean="0"/>
              <a:t>Shape.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You </a:t>
            </a:r>
            <a:r>
              <a:rPr lang="en-US" altLang="zh-TW" dirty="0"/>
              <a:t>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</a:t>
            </a:r>
            <a:r>
              <a:rPr lang="en-US" altLang="zh-TW" dirty="0" smtClean="0"/>
              <a:t> But it can also contain a list of </a:t>
            </a:r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 to manipulate the data. </a:t>
            </a:r>
          </a:p>
          <a:p>
            <a:pPr lvl="1"/>
            <a:r>
              <a:rPr lang="en-US" altLang="zh-TW" dirty="0" smtClean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</a:t>
            </a:r>
            <a:r>
              <a:rPr lang="en-US" altLang="zh-TW" dirty="0" smtClean="0"/>
              <a:t>message.</a:t>
            </a:r>
          </a:p>
          <a:p>
            <a:r>
              <a:rPr lang="en-US" altLang="zh-TW" dirty="0"/>
              <a:t>The class definition terminates with a </a:t>
            </a:r>
            <a:r>
              <a:rPr lang="en-US" altLang="zh-TW" dirty="0" smtClean="0"/>
              <a:t>semicolon.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keyword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smtClean="0"/>
              <a:t>is </a:t>
            </a:r>
            <a:r>
              <a:rPr lang="en-US" altLang="zh-TW" dirty="0"/>
              <a:t>an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which indicates </a:t>
            </a:r>
            <a:r>
              <a:rPr lang="en-US" altLang="zh-TW" dirty="0"/>
              <a:t>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</a:t>
            </a:r>
            <a:r>
              <a:rPr lang="en-US" altLang="zh-TW" dirty="0" smtClean="0"/>
              <a:t>program, </a:t>
            </a:r>
            <a:r>
              <a:rPr lang="en-US" altLang="zh-TW" dirty="0"/>
              <a:t>and by member functions of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</a:t>
            </a:r>
            <a:r>
              <a:rPr lang="en-US" altLang="zh-TW" dirty="0" smtClean="0"/>
              <a:t>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const</a:t>
            </a:r>
            <a:r>
              <a:rPr lang="en-US" altLang="zh-TW" sz="4400" dirty="0" smtClean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Calling member functions</a:t>
            </a:r>
            <a:endParaRPr lang="en-US" sz="4400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Typically, you cannot call a member function of a class until creating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of that class.</a:t>
            </a:r>
          </a:p>
          <a:p>
            <a:pPr eaLnBrk="1" hangingPunct="1">
              <a:defRPr/>
            </a:pPr>
            <a:r>
              <a:rPr lang="en-US" dirty="0" smtClean="0"/>
              <a:t>In main, it creates an object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called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/>
              <a:t>.</a:t>
            </a:r>
          </a:p>
          <a:p>
            <a:pPr lvl="1"/>
            <a:r>
              <a:rPr lang="en-US" altLang="zh-TW" dirty="0" smtClean="0"/>
              <a:t>Call the member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/>
              <a:t>- by using variable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 smtClean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 smtClean="0"/>
              <a:t>Causes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function to perform its task.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 smtClean="0"/>
              <a:t> is in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Attributes represented </a:t>
            </a:r>
            <a:r>
              <a:rPr lang="en-US" altLang="zh-TW" dirty="0"/>
              <a:t>as variables in a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smtClean="0">
                <a:solidFill>
                  <a:srgbClr val="FF0000"/>
                </a:solidFill>
              </a:rPr>
              <a:t>members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member data is private, it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 smtClean="0"/>
              <a:t>be accessed directly outside the class</a:t>
            </a:r>
          </a:p>
          <a:p>
            <a:r>
              <a:rPr lang="en-US" altLang="zh-TW" dirty="0" smtClean="0"/>
              <a:t>Ex: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  <a:r>
              <a:rPr lang="en-US" altLang="zh-TW" dirty="0"/>
              <a:t>access specifier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Array.size</a:t>
            </a:r>
            <a:r>
              <a:rPr lang="en-US" altLang="zh-TW" sz="2800" dirty="0" smtClean="0">
                <a:solidFill>
                  <a:srgbClr val="FF0000"/>
                </a:solidFill>
              </a:rPr>
              <a:t>' </a:t>
            </a:r>
            <a:r>
              <a:rPr lang="en-US" altLang="zh-TW" sz="2800" dirty="0">
                <a:solidFill>
                  <a:srgbClr val="FF0000"/>
                </a:solidFill>
              </a:rPr>
              <a:t>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Private</a:t>
            </a:r>
            <a:endParaRPr lang="en-US" sz="4400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</a:t>
            </a:r>
            <a:r>
              <a:rPr lang="en-US" altLang="zh-TW" dirty="0" smtClean="0"/>
              <a:t>(and before </a:t>
            </a:r>
            <a:r>
              <a:rPr lang="en-US" altLang="zh-TW" dirty="0"/>
              <a:t>the next access </a:t>
            </a:r>
            <a:r>
              <a:rPr lang="en-US" altLang="zh-TW" dirty="0" err="1"/>
              <a:t>specifier</a:t>
            </a:r>
            <a:r>
              <a:rPr lang="en-US" altLang="zh-TW" dirty="0" smtClean="0"/>
              <a:t>) are private.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</a:t>
            </a:r>
            <a:r>
              <a:rPr lang="en-US" altLang="zh-TW" dirty="0" smtClean="0"/>
              <a:t>private so all members after the class header and before the first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private member data, you need to define functions to access it.</a:t>
            </a:r>
          </a:p>
          <a:p>
            <a:pPr lvl="1"/>
            <a:r>
              <a:rPr lang="en-US" altLang="zh-TW" dirty="0" smtClean="0"/>
              <a:t>Access can mean “read” or “write”.</a:t>
            </a:r>
          </a:p>
          <a:p>
            <a:r>
              <a:rPr lang="en-US" altLang="zh-TW" dirty="0" smtClean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You do not know how users will use your code, so it is better that your code performs some </a:t>
            </a:r>
            <a:r>
              <a:rPr lang="en-US" altLang="zh-TW" dirty="0" smtClean="0">
                <a:solidFill>
                  <a:srgbClr val="FF0000"/>
                </a:solidFill>
              </a:rPr>
              <a:t>validation</a:t>
            </a:r>
            <a:r>
              <a:rPr lang="en-US" altLang="zh-TW" dirty="0" smtClean="0"/>
              <a:t> </a:t>
            </a:r>
            <a:r>
              <a:rPr lang="en-US" altLang="zh-TW" dirty="0"/>
              <a:t>(also known as validity checking). 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</a:t>
            </a:r>
            <a:r>
              <a:rPr lang="en-US" altLang="zh-TW" dirty="0" smtClean="0"/>
              <a:t>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(data ==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 only set size if data is NULL 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</a:rPr>
              <a:t>function.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</a:t>
            </a:r>
            <a:r>
              <a:rPr lang="en-US" altLang="zh-TW" dirty="0" smtClean="0"/>
              <a:t>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return values</a:t>
            </a:r>
            <a:r>
              <a:rPr lang="en-US" altLang="zh-TW" dirty="0"/>
              <a:t>, so they cannot specify a return type (not even void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</a:t>
            </a:r>
            <a:r>
              <a:rPr lang="en-US" altLang="zh-TW" dirty="0" smtClean="0"/>
              <a:t>ensures objects </a:t>
            </a:r>
            <a:r>
              <a:rPr lang="en-US" altLang="zh-TW" dirty="0"/>
              <a:t>are initialized properly before </a:t>
            </a:r>
            <a:r>
              <a:rPr lang="en-US" altLang="zh-TW" dirty="0" smtClean="0"/>
              <a:t>used.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keyword explicit restricts the automatic operator overloading.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FF0000"/>
                </a:solidFill>
              </a:rPr>
              <a:t>without explicit</a:t>
            </a:r>
            <a:r>
              <a:rPr lang="en-US" altLang="zh-TW" dirty="0" smtClean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</a:t>
            </a:r>
            <a:r>
              <a:rPr lang="en-US" altLang="zh-TW" dirty="0" smtClean="0"/>
              <a:t>constructor.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</a:t>
            </a:r>
            <a:r>
              <a:rPr lang="en-US" altLang="zh-TW" dirty="0" smtClean="0"/>
              <a:t>constructor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</a:t>
            </a:r>
            <a:r>
              <a:rPr lang="en-US" altLang="zh-TW" dirty="0" smtClean="0"/>
              <a:t>constructors.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</a:t>
            </a:r>
            <a:r>
              <a:rPr lang="en-US" altLang="zh-TW" dirty="0" smtClean="0"/>
              <a:t>NO </a:t>
            </a:r>
            <a:r>
              <a:rPr lang="en-US" altLang="zh-TW" dirty="0"/>
              <a:t>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</a:t>
            </a:r>
            <a:r>
              <a:rPr lang="en-US" altLang="zh-TW" dirty="0"/>
              <a:t>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</a:t>
            </a:r>
            <a:r>
              <a:rPr lang="en-US" altLang="zh-TW" dirty="0" smtClean="0"/>
              <a:t>.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 smtClean="0"/>
              <a:t>Receives </a:t>
            </a:r>
            <a:r>
              <a:rPr lang="en-US" altLang="zh-TW" dirty="0"/>
              <a:t>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order </a:t>
            </a:r>
            <a:r>
              <a:rPr lang="en-US" altLang="zh-TW" dirty="0" smtClean="0"/>
              <a:t>of constructor/destructor execution depends </a:t>
            </a:r>
            <a:r>
              <a:rPr lang="en-US" altLang="zh-TW" dirty="0"/>
              <a:t>on </a:t>
            </a:r>
            <a:r>
              <a:rPr lang="en-US" altLang="zh-TW" dirty="0" smtClean="0"/>
              <a:t>the time when an object is instantiated/destroyed in the scopes.</a:t>
            </a:r>
            <a:endParaRPr lang="en-US" altLang="zh-TW" dirty="0"/>
          </a:p>
          <a:p>
            <a:pPr lvl="1"/>
            <a:r>
              <a:rPr lang="en-US" altLang="zh-TW" dirty="0"/>
              <a:t>Generally, destructor </a:t>
            </a:r>
            <a:r>
              <a:rPr lang="en-US" altLang="zh-TW" dirty="0" smtClean="0"/>
              <a:t>are called in </a:t>
            </a:r>
            <a:r>
              <a:rPr lang="en-US" altLang="zh-TW" dirty="0"/>
              <a:t>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 smtClean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One goal of OOP is to create modules or packages so that other programs can reuse it. </a:t>
            </a:r>
          </a:p>
          <a:p>
            <a:pPr lvl="1"/>
            <a:r>
              <a:rPr lang="en-US" altLang="zh-TW" dirty="0" smtClean="0"/>
              <a:t>Users need not know the implementation details.</a:t>
            </a:r>
          </a:p>
          <a:p>
            <a:r>
              <a:rPr lang="en-US" altLang="zh-TW" dirty="0" smtClean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Previously all codes are in a </a:t>
            </a:r>
            <a:r>
              <a:rPr lang="en-US" altLang="zh-TW" dirty="0"/>
              <a:t>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file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C</a:t>
            </a:r>
            <a:r>
              <a:rPr lang="en-US" altLang="zh-TW" dirty="0" smtClean="0"/>
              <a:t>++, </a:t>
            </a:r>
            <a:r>
              <a:rPr lang="en-US" altLang="zh-TW" dirty="0"/>
              <a:t>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</a:t>
            </a:r>
            <a:r>
              <a:rPr lang="en-US" altLang="zh-TW" dirty="0" smtClean="0"/>
              <a:t>extension—known as a header.</a:t>
            </a:r>
            <a:endParaRPr lang="en-US" altLang="zh-TW" dirty="0"/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header file should contain</a:t>
            </a:r>
          </a:p>
          <a:p>
            <a:pPr lvl="1"/>
            <a:r>
              <a:rPr lang="en-US" altLang="zh-TW" dirty="0" smtClean="0"/>
              <a:t>#included library</a:t>
            </a:r>
          </a:p>
          <a:p>
            <a:pPr lvl="1"/>
            <a:r>
              <a:rPr lang="en-US" altLang="zh-TW" dirty="0" smtClean="0"/>
              <a:t>Declaration of classes</a:t>
            </a:r>
          </a:p>
          <a:p>
            <a:r>
              <a:rPr lang="en-US" altLang="zh-TW" dirty="0" smtClean="0"/>
              <a:t>A header file should not contain</a:t>
            </a:r>
          </a:p>
          <a:p>
            <a:pPr lvl="1"/>
            <a:r>
              <a:rPr lang="en-US" altLang="zh-TW" dirty="0" smtClean="0"/>
              <a:t>The main() function</a:t>
            </a:r>
          </a:p>
          <a:p>
            <a:pPr lvl="1"/>
            <a:r>
              <a:rPr lang="en-US" altLang="zh-TW" dirty="0" smtClean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code in .h, you should write a </a:t>
            </a:r>
            <a:r>
              <a:rPr lang="en-US" altLang="zh-TW" dirty="0"/>
              <a:t>driver </a:t>
            </a:r>
            <a:r>
              <a:rPr lang="en-US" altLang="zh-TW" dirty="0" smtClean="0"/>
              <a:t>program, which is a </a:t>
            </a:r>
            <a:r>
              <a:rPr lang="en-US" altLang="zh-TW" dirty="0"/>
              <a:t>separate source-code file containing function </a:t>
            </a:r>
            <a:r>
              <a:rPr lang="en-US" altLang="zh-TW" dirty="0" smtClean="0"/>
              <a:t>main.</a:t>
            </a:r>
          </a:p>
          <a:p>
            <a:r>
              <a:rPr lang="en-US" altLang="zh-TW" dirty="0" smtClean="0"/>
              <a:t>In the driver program,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 smtClean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interface of a class describes what services a class’s clients can </a:t>
            </a:r>
            <a:r>
              <a:rPr lang="en-US" altLang="zh-TW" dirty="0" smtClean="0"/>
              <a:t>use.</a:t>
            </a:r>
            <a:endParaRPr lang="en-US" altLang="zh-TW" dirty="0"/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</a:t>
            </a:r>
            <a:r>
              <a:rPr lang="en-US" altLang="zh-TW" dirty="0" smtClean="0"/>
              <a:t>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</a:t>
            </a:r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Hide </a:t>
            </a:r>
            <a:r>
              <a:rPr lang="en-US" altLang="zh-TW" dirty="0"/>
              <a:t>their implementation details </a:t>
            </a:r>
            <a:r>
              <a:rPr lang="en-US" altLang="zh-TW" dirty="0" smtClean="0"/>
              <a:t>from users.</a:t>
            </a:r>
          </a:p>
          <a:p>
            <a:r>
              <a:rPr lang="en-US" altLang="zh-TW" dirty="0" smtClean="0"/>
              <a:t>In the implementation,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to “ties</a:t>
            </a:r>
            <a:r>
              <a:rPr lang="en-US" altLang="zh-TW" dirty="0"/>
              <a:t>” each member function to the </a:t>
            </a:r>
            <a:r>
              <a:rPr lang="en-US" altLang="zh-TW" dirty="0" smtClean="0"/>
              <a:t>class definition.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is </a:t>
            </a:r>
            <a:r>
              <a:rPr lang="en-US" altLang="zh-TW" dirty="0"/>
              <a:t>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Separating interface from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Look at the function interface</a:t>
            </a:r>
            <a:endParaRPr lang="en-US" altLang="zh-TW" dirty="0"/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Swap(Node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Can you expect users know how to use those functions correctly?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9412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1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</a:t>
            </a:r>
            <a:r>
              <a:rPr lang="en-US" altLang="zh-TW" dirty="0" smtClean="0"/>
              <a:t>or </a:t>
            </a:r>
            <a:r>
              <a:rPr lang="en-US" altLang="zh-TW" dirty="0"/>
              <a:t>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</a:t>
            </a:r>
            <a:r>
              <a:rPr lang="en-US" altLang="zh-TW" dirty="0" smtClean="0"/>
              <a:t>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&gt;hour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</a:t>
            </a:r>
            <a:r>
              <a:rPr lang="en-US" altLang="zh-TW" dirty="0" smtClean="0">
                <a:solidFill>
                  <a:srgbClr val="FF0000"/>
                </a:solidFill>
              </a:rPr>
              <a:t>calls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to do that, the return of a function is the object itself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cascaded function </a:t>
            </a:r>
            <a:r>
              <a:rPr lang="en-US" altLang="zh-TW" dirty="0"/>
              <a:t>c</a:t>
            </a:r>
            <a:r>
              <a:rPr lang="en-US" altLang="zh-TW" dirty="0" smtClean="0"/>
              <a:t>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&lt;&lt;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</a:t>
            </a:r>
            <a:r>
              <a:rPr lang="en-US" altLang="zh-TW" dirty="0" smtClean="0"/>
              <a:t>this reason. </a:t>
            </a:r>
            <a:endParaRPr lang="en-US" altLang="zh-TW" dirty="0"/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  <a:endParaRPr lang="en-US" altLang="zh-TW" dirty="0" smtClean="0"/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</a:t>
            </a:r>
            <a:r>
              <a:rPr lang="en-US" altLang="zh-TW" dirty="0" smtClean="0"/>
              <a:t>(::) </a:t>
            </a:r>
            <a:r>
              <a:rPr lang="en-US" altLang="zh-TW" dirty="0"/>
              <a:t>to the name of the data member.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static member function is a service of the class, not of a specific object of the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079" y="1802828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 smtClean="0"/>
              <a:t>Who can be a friend function?</a:t>
            </a:r>
          </a:p>
          <a:p>
            <a:pPr lvl="1"/>
            <a:r>
              <a:rPr lang="en-US" altLang="zh-TW" dirty="0" smtClean="0"/>
              <a:t>Standalone functions</a:t>
            </a:r>
          </a:p>
          <a:p>
            <a:pPr lvl="1"/>
            <a:r>
              <a:rPr lang="en-US" altLang="zh-TW" dirty="0" smtClean="0"/>
              <a:t>Entire </a:t>
            </a:r>
            <a:r>
              <a:rPr lang="en-US" altLang="zh-TW" dirty="0"/>
              <a:t>classes or member functions of other classes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Put the variables into a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API become 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Swap(List &amp;L)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Possible Solution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2164914"/>
            <a:ext cx="8429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List = struct {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head;  // head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tail;  // tail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middle; // middle of the list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cnt;   //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pos;   // the position of middle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Ex: To </a:t>
            </a:r>
            <a:r>
              <a:rPr lang="en-US" altLang="zh-TW" dirty="0"/>
              <a:t>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	in </a:t>
            </a:r>
            <a:r>
              <a:rPr lang="en-US" altLang="zh-TW" dirty="0"/>
              <a:t>the definition of class </a:t>
            </a:r>
            <a:r>
              <a:rPr lang="en-US" altLang="zh-TW" dirty="0" err="1"/>
              <a:t>ClassOne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DeleteTail</a:t>
            </a:r>
            <a:r>
              <a:rPr lang="en-US" altLang="zh-TW" dirty="0" smtClean="0"/>
              <a:t>, and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zh-TW" dirty="0" smtClean="0"/>
              <a:t> are designed for </a:t>
            </a:r>
            <a:r>
              <a:rPr lang="en-US" altLang="zh-TW" smtClean="0"/>
              <a:t>the structure </a:t>
            </a:r>
            <a:r>
              <a:rPr lang="en-US" altLang="zh-TW" dirty="0" smtClean="0"/>
              <a:t>List, it would be more convenient to use them as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L.InsertTail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L.RemoveHead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Specific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you are a user, you may use those function like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The members, head, tail, middle,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, in the List are not properly initialized and finalized</a:t>
            </a:r>
          </a:p>
          <a:p>
            <a:pPr lvl="1"/>
            <a:r>
              <a:rPr lang="en-US" altLang="zh-TW" dirty="0" smtClean="0"/>
              <a:t>You can design function calls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Still Have Problems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6550" y="2172265"/>
            <a:ext cx="5438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Constructor/ destructor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3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 can modify the data in 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as they like</a:t>
            </a:r>
          </a:p>
          <a:p>
            <a:r>
              <a:rPr lang="en-US" altLang="zh-TW" dirty="0" smtClean="0"/>
              <a:t>Ex: a user may think the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is the number of data to be inserted.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Problem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863" y="3883818"/>
            <a:ext cx="4071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L.cnt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(L, 9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Privilege control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2854</Words>
  <Application>Microsoft Office PowerPoint</Application>
  <PresentationFormat>如螢幕大小 (4:3)</PresentationFormat>
  <Paragraphs>395</Paragraphs>
  <Slides>51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新細明體</vt:lpstr>
      <vt:lpstr>Arial</vt:lpstr>
      <vt:lpstr>Calibri</vt:lpstr>
      <vt:lpstr>Courier New</vt:lpstr>
      <vt:lpstr>Wingdings</vt:lpstr>
      <vt:lpstr>Office 佈景主題</vt:lpstr>
      <vt:lpstr>Introduction to Programming(II) Week 08: C++ Class</vt:lpstr>
      <vt:lpstr>object-oriented programming</vt:lpstr>
      <vt:lpstr>Object-oriented design</vt:lpstr>
      <vt:lpstr>Problem of 9412</vt:lpstr>
      <vt:lpstr>A Possible Solution</vt:lpstr>
      <vt:lpstr>Structure Specific Functions</vt:lpstr>
      <vt:lpstr>Still Have Problems</vt:lpstr>
      <vt:lpstr>Another Problem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2481</cp:revision>
  <dcterms:created xsi:type="dcterms:W3CDTF">2014-08-19T02:20:21Z</dcterms:created>
  <dcterms:modified xsi:type="dcterms:W3CDTF">2019-04-19T05:58:55Z</dcterms:modified>
</cp:coreProperties>
</file>