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9"/>
  </p:notesMasterIdLst>
  <p:sldIdLst>
    <p:sldId id="256" r:id="rId2"/>
    <p:sldId id="293" r:id="rId3"/>
    <p:sldId id="305" r:id="rId4"/>
    <p:sldId id="317" r:id="rId5"/>
    <p:sldId id="307" r:id="rId6"/>
    <p:sldId id="306" r:id="rId7"/>
    <p:sldId id="309" r:id="rId8"/>
    <p:sldId id="310" r:id="rId9"/>
    <p:sldId id="311" r:id="rId10"/>
    <p:sldId id="312" r:id="rId11"/>
    <p:sldId id="31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15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9" r:id="rId34"/>
    <p:sldId id="327" r:id="rId35"/>
    <p:sldId id="328" r:id="rId36"/>
    <p:sldId id="331" r:id="rId37"/>
    <p:sldId id="33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476AD-B9FB-5948-B305-7E7DFDADD409}" type="doc">
      <dgm:prSet loTypeId="urn:microsoft.com/office/officeart/2005/8/layout/matrix3" loCatId="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FC1806F-AED9-A949-8E93-372885CA257D}">
      <dgm:prSet phldrT="[文字]" custT="1"/>
      <dgm:spPr/>
      <dgm:t>
        <a:bodyPr/>
        <a:lstStyle/>
        <a:p>
          <a:r>
            <a:rPr lang="en-US" altLang="zh-TW" sz="2800" dirty="0" smtClean="0"/>
            <a:t>Machines that think rationally.</a:t>
          </a:r>
          <a:endParaRPr lang="zh-TW" altLang="en-US" sz="2800" dirty="0"/>
        </a:p>
      </dgm:t>
    </dgm:pt>
    <dgm:pt modelId="{3E87A777-71E5-2849-B8CA-011575EBE0CA}" type="parTrans" cxnId="{CF6E9E2B-7B63-664B-9C2E-B17D62271FA9}">
      <dgm:prSet/>
      <dgm:spPr/>
      <dgm:t>
        <a:bodyPr/>
        <a:lstStyle/>
        <a:p>
          <a:endParaRPr lang="zh-TW" altLang="en-US" sz="3600"/>
        </a:p>
      </dgm:t>
    </dgm:pt>
    <dgm:pt modelId="{738BDBA0-D4BA-6B4A-B3DC-D1B57003BFDC}" type="sibTrans" cxnId="{CF6E9E2B-7B63-664B-9C2E-B17D62271FA9}">
      <dgm:prSet/>
      <dgm:spPr/>
      <dgm:t>
        <a:bodyPr/>
        <a:lstStyle/>
        <a:p>
          <a:endParaRPr lang="zh-TW" altLang="en-US" sz="3600"/>
        </a:p>
      </dgm:t>
    </dgm:pt>
    <dgm:pt modelId="{841EFDF9-28A0-234C-B334-4EB6E0C55320}">
      <dgm:prSet phldrT="[文字]" custT="1"/>
      <dgm:spPr/>
      <dgm:t>
        <a:bodyPr/>
        <a:lstStyle/>
        <a:p>
          <a:r>
            <a:rPr lang="en-US" altLang="zh-TW" sz="2800" dirty="0" smtClean="0"/>
            <a:t>Machines that act rationally</a:t>
          </a:r>
        </a:p>
      </dgm:t>
    </dgm:pt>
    <dgm:pt modelId="{D1AE693D-26E9-3248-89F0-59FFCF1D3608}" type="parTrans" cxnId="{A28097ED-D93C-A246-ADFB-833EEFFD76B0}">
      <dgm:prSet/>
      <dgm:spPr/>
      <dgm:t>
        <a:bodyPr/>
        <a:lstStyle/>
        <a:p>
          <a:endParaRPr lang="zh-TW" altLang="en-US" sz="3600"/>
        </a:p>
      </dgm:t>
    </dgm:pt>
    <dgm:pt modelId="{59A9D537-D68C-A24E-B788-D010ECA7F48E}" type="sibTrans" cxnId="{A28097ED-D93C-A246-ADFB-833EEFFD76B0}">
      <dgm:prSet/>
      <dgm:spPr/>
      <dgm:t>
        <a:bodyPr/>
        <a:lstStyle/>
        <a:p>
          <a:endParaRPr lang="zh-TW" altLang="en-US" sz="3600"/>
        </a:p>
      </dgm:t>
    </dgm:pt>
    <dgm:pt modelId="{FC2627E9-723C-ED4A-92D8-8DEC6DB7C14E}">
      <dgm:prSet phldrT="[文字]" custT="1"/>
      <dgm:spPr/>
      <dgm:t>
        <a:bodyPr/>
        <a:lstStyle/>
        <a:p>
          <a:r>
            <a:rPr lang="en-US" altLang="zh-TW" sz="2800" dirty="0" smtClean="0"/>
            <a:t>Machines that think like humans.</a:t>
          </a:r>
          <a:endParaRPr lang="zh-TW" altLang="en-US" sz="2800" dirty="0"/>
        </a:p>
      </dgm:t>
    </dgm:pt>
    <dgm:pt modelId="{D6982F8E-6142-914F-A37D-077DB0EA7D70}" type="parTrans" cxnId="{2DAAFC90-7E82-B74B-BD24-02A75A79DAB6}">
      <dgm:prSet/>
      <dgm:spPr/>
      <dgm:t>
        <a:bodyPr/>
        <a:lstStyle/>
        <a:p>
          <a:endParaRPr lang="zh-TW" altLang="en-US" sz="3600"/>
        </a:p>
      </dgm:t>
    </dgm:pt>
    <dgm:pt modelId="{5E09C9A6-B322-CE41-9C03-1E50922B6E30}" type="sibTrans" cxnId="{2DAAFC90-7E82-B74B-BD24-02A75A79DAB6}">
      <dgm:prSet/>
      <dgm:spPr/>
      <dgm:t>
        <a:bodyPr/>
        <a:lstStyle/>
        <a:p>
          <a:endParaRPr lang="zh-TW" altLang="en-US" sz="3600"/>
        </a:p>
      </dgm:t>
    </dgm:pt>
    <dgm:pt modelId="{ADD13C6E-2121-BB42-976B-5E81096918DD}">
      <dgm:prSet phldrT="[文字]" custT="1"/>
      <dgm:spPr/>
      <dgm:t>
        <a:bodyPr/>
        <a:lstStyle/>
        <a:p>
          <a:r>
            <a:rPr lang="en-US" altLang="zh-TW" sz="2800" dirty="0" smtClean="0"/>
            <a:t>Machines that act like humans</a:t>
          </a:r>
          <a:endParaRPr lang="zh-TW" altLang="en-US" sz="2800" dirty="0"/>
        </a:p>
      </dgm:t>
    </dgm:pt>
    <dgm:pt modelId="{BED009F1-E207-3145-B954-6692A4B4A35F}" type="parTrans" cxnId="{3A0A6619-4414-3E4D-869E-0911BF1A94F7}">
      <dgm:prSet/>
      <dgm:spPr/>
      <dgm:t>
        <a:bodyPr/>
        <a:lstStyle/>
        <a:p>
          <a:endParaRPr lang="zh-TW" altLang="en-US" sz="3600"/>
        </a:p>
      </dgm:t>
    </dgm:pt>
    <dgm:pt modelId="{9FD02ACB-6D31-724B-B9B6-E7CCFBAF07DD}" type="sibTrans" cxnId="{3A0A6619-4414-3E4D-869E-0911BF1A94F7}">
      <dgm:prSet/>
      <dgm:spPr/>
      <dgm:t>
        <a:bodyPr/>
        <a:lstStyle/>
        <a:p>
          <a:endParaRPr lang="zh-TW" altLang="en-US" sz="3600"/>
        </a:p>
      </dgm:t>
    </dgm:pt>
    <dgm:pt modelId="{72B1AA22-C59F-D54B-BFA3-5803C340A0F8}" type="pres">
      <dgm:prSet presAssocID="{2F2476AD-B9FB-5948-B305-7E7DFDADD40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4ABE75A-EBB4-CB4B-AC38-062984AE1A18}" type="pres">
      <dgm:prSet presAssocID="{2F2476AD-B9FB-5948-B305-7E7DFDADD409}" presName="diamond" presStyleLbl="bgShp" presStyleIdx="0" presStyleCnt="1" custScaleX="114733"/>
      <dgm:spPr/>
      <dgm:t>
        <a:bodyPr/>
        <a:lstStyle/>
        <a:p>
          <a:endParaRPr lang="zh-TW" altLang="en-US"/>
        </a:p>
      </dgm:t>
    </dgm:pt>
    <dgm:pt modelId="{4A037F91-FDC5-D942-BC71-8DB3D0259B30}" type="pres">
      <dgm:prSet presAssocID="{2F2476AD-B9FB-5948-B305-7E7DFDADD409}" presName="quad1" presStyleLbl="node1" presStyleIdx="0" presStyleCnt="4" custScaleX="135412" custLinFactNeighborX="-13860" custLinFactNeighborY="3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EFD299-330A-5A47-AEE9-4881180E96ED}" type="pres">
      <dgm:prSet presAssocID="{2F2476AD-B9FB-5948-B305-7E7DFDADD409}" presName="quad2" presStyleLbl="node1" presStyleIdx="1" presStyleCnt="4" custScaleX="146158" custLinFactNeighborX="23978" custLinFactNeighborY="33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0F6E52-BB51-EF40-800B-EB371608D3B7}" type="pres">
      <dgm:prSet presAssocID="{2F2476AD-B9FB-5948-B305-7E7DFDADD409}" presName="quad3" presStyleLbl="node1" presStyleIdx="2" presStyleCnt="4" custScaleX="135412" custLinFactNeighborX="-13860" custLinFactNeighborY="-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30FDBE-DF5A-9643-B67D-1BB2ACE46C50}" type="pres">
      <dgm:prSet presAssocID="{2F2476AD-B9FB-5948-B305-7E7DFDADD409}" presName="quad4" presStyleLbl="node1" presStyleIdx="3" presStyleCnt="4" custScaleX="146158" custLinFactNeighborX="23978" custLinFactNeighborY="-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DAAFC90-7E82-B74B-BD24-02A75A79DAB6}" srcId="{2F2476AD-B9FB-5948-B305-7E7DFDADD409}" destId="{FC2627E9-723C-ED4A-92D8-8DEC6DB7C14E}" srcOrd="2" destOrd="0" parTransId="{D6982F8E-6142-914F-A37D-077DB0EA7D70}" sibTransId="{5E09C9A6-B322-CE41-9C03-1E50922B6E30}"/>
    <dgm:cxn modelId="{C0888F96-1BCA-4B76-8046-697733230B4B}" type="presOf" srcId="{2F2476AD-B9FB-5948-B305-7E7DFDADD409}" destId="{72B1AA22-C59F-D54B-BFA3-5803C340A0F8}" srcOrd="0" destOrd="0" presId="urn:microsoft.com/office/officeart/2005/8/layout/matrix3"/>
    <dgm:cxn modelId="{A28097ED-D93C-A246-ADFB-833EEFFD76B0}" srcId="{2F2476AD-B9FB-5948-B305-7E7DFDADD409}" destId="{841EFDF9-28A0-234C-B334-4EB6E0C55320}" srcOrd="1" destOrd="0" parTransId="{D1AE693D-26E9-3248-89F0-59FFCF1D3608}" sibTransId="{59A9D537-D68C-A24E-B788-D010ECA7F48E}"/>
    <dgm:cxn modelId="{68AE0A5F-0396-47A4-BCDF-4EDFB46C6361}" type="presOf" srcId="{DFC1806F-AED9-A949-8E93-372885CA257D}" destId="{4A037F91-FDC5-D942-BC71-8DB3D0259B30}" srcOrd="0" destOrd="0" presId="urn:microsoft.com/office/officeart/2005/8/layout/matrix3"/>
    <dgm:cxn modelId="{9F713B0F-B175-4611-8F67-89432E5C4F1D}" type="presOf" srcId="{ADD13C6E-2121-BB42-976B-5E81096918DD}" destId="{9C30FDBE-DF5A-9643-B67D-1BB2ACE46C50}" srcOrd="0" destOrd="0" presId="urn:microsoft.com/office/officeart/2005/8/layout/matrix3"/>
    <dgm:cxn modelId="{7FEE7524-F2F0-45A6-8B3C-41428BB48995}" type="presOf" srcId="{FC2627E9-723C-ED4A-92D8-8DEC6DB7C14E}" destId="{640F6E52-BB51-EF40-800B-EB371608D3B7}" srcOrd="0" destOrd="0" presId="urn:microsoft.com/office/officeart/2005/8/layout/matrix3"/>
    <dgm:cxn modelId="{CF6E9E2B-7B63-664B-9C2E-B17D62271FA9}" srcId="{2F2476AD-B9FB-5948-B305-7E7DFDADD409}" destId="{DFC1806F-AED9-A949-8E93-372885CA257D}" srcOrd="0" destOrd="0" parTransId="{3E87A777-71E5-2849-B8CA-011575EBE0CA}" sibTransId="{738BDBA0-D4BA-6B4A-B3DC-D1B57003BFDC}"/>
    <dgm:cxn modelId="{3A0A6619-4414-3E4D-869E-0911BF1A94F7}" srcId="{2F2476AD-B9FB-5948-B305-7E7DFDADD409}" destId="{ADD13C6E-2121-BB42-976B-5E81096918DD}" srcOrd="3" destOrd="0" parTransId="{BED009F1-E207-3145-B954-6692A4B4A35F}" sibTransId="{9FD02ACB-6D31-724B-B9B6-E7CCFBAF07DD}"/>
    <dgm:cxn modelId="{E2A9F894-C4E8-4D31-A994-A8647DCC5378}" type="presOf" srcId="{841EFDF9-28A0-234C-B334-4EB6E0C55320}" destId="{D1EFD299-330A-5A47-AEE9-4881180E96ED}" srcOrd="0" destOrd="0" presId="urn:microsoft.com/office/officeart/2005/8/layout/matrix3"/>
    <dgm:cxn modelId="{AA78B043-E895-4431-BA36-DE6F21F1BB91}" type="presParOf" srcId="{72B1AA22-C59F-D54B-BFA3-5803C340A0F8}" destId="{84ABE75A-EBB4-CB4B-AC38-062984AE1A18}" srcOrd="0" destOrd="0" presId="urn:microsoft.com/office/officeart/2005/8/layout/matrix3"/>
    <dgm:cxn modelId="{0E220AA4-DAC9-4BA3-AE8E-4094EA075581}" type="presParOf" srcId="{72B1AA22-C59F-D54B-BFA3-5803C340A0F8}" destId="{4A037F91-FDC5-D942-BC71-8DB3D0259B30}" srcOrd="1" destOrd="0" presId="urn:microsoft.com/office/officeart/2005/8/layout/matrix3"/>
    <dgm:cxn modelId="{2792BEAC-306C-4B54-B528-811913E12BAD}" type="presParOf" srcId="{72B1AA22-C59F-D54B-BFA3-5803C340A0F8}" destId="{D1EFD299-330A-5A47-AEE9-4881180E96ED}" srcOrd="2" destOrd="0" presId="urn:microsoft.com/office/officeart/2005/8/layout/matrix3"/>
    <dgm:cxn modelId="{1DEB73F0-71FA-4214-863E-63AB2AB6543E}" type="presParOf" srcId="{72B1AA22-C59F-D54B-BFA3-5803C340A0F8}" destId="{640F6E52-BB51-EF40-800B-EB371608D3B7}" srcOrd="3" destOrd="0" presId="urn:microsoft.com/office/officeart/2005/8/layout/matrix3"/>
    <dgm:cxn modelId="{5193FA0D-C93D-45F1-BF0E-1D47B6DA97ED}" type="presParOf" srcId="{72B1AA22-C59F-D54B-BFA3-5803C340A0F8}" destId="{9C30FDBE-DF5A-9643-B67D-1BB2ACE46C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BE75A-EBB4-CB4B-AC38-062984AE1A18}">
      <dsp:nvSpPr>
        <dsp:cNvPr id="0" name=""/>
        <dsp:cNvSpPr/>
      </dsp:nvSpPr>
      <dsp:spPr>
        <a:xfrm>
          <a:off x="76191" y="0"/>
          <a:ext cx="4724416" cy="4117749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037F91-FDC5-D942-BC71-8DB3D0259B30}">
      <dsp:nvSpPr>
        <dsp:cNvPr id="0" name=""/>
        <dsp:cNvSpPr/>
      </dsp:nvSpPr>
      <dsp:spPr>
        <a:xfrm>
          <a:off x="263786" y="445161"/>
          <a:ext cx="2174611" cy="16059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think rationally.</a:t>
          </a:r>
          <a:endParaRPr lang="zh-TW" altLang="en-US" sz="2800" kern="1200" dirty="0"/>
        </a:p>
      </dsp:txBody>
      <dsp:txXfrm>
        <a:off x="342181" y="523556"/>
        <a:ext cx="2017821" cy="1449132"/>
      </dsp:txXfrm>
    </dsp:sp>
    <dsp:sp modelId="{D1EFD299-330A-5A47-AEE9-4881180E96ED}">
      <dsp:nvSpPr>
        <dsp:cNvPr id="0" name=""/>
        <dsp:cNvSpPr/>
      </dsp:nvSpPr>
      <dsp:spPr>
        <a:xfrm>
          <a:off x="2514603" y="445161"/>
          <a:ext cx="2347183" cy="1605922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act rationally</a:t>
          </a:r>
        </a:p>
      </dsp:txBody>
      <dsp:txXfrm>
        <a:off x="2592998" y="523556"/>
        <a:ext cx="2190393" cy="1449132"/>
      </dsp:txXfrm>
    </dsp:sp>
    <dsp:sp modelId="{640F6E52-BB51-EF40-800B-EB371608D3B7}">
      <dsp:nvSpPr>
        <dsp:cNvPr id="0" name=""/>
        <dsp:cNvSpPr/>
      </dsp:nvSpPr>
      <dsp:spPr>
        <a:xfrm>
          <a:off x="263786" y="2114522"/>
          <a:ext cx="2174611" cy="1605922"/>
        </a:xfrm>
        <a:prstGeom prst="roundRect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think like humans.</a:t>
          </a:r>
          <a:endParaRPr lang="zh-TW" altLang="en-US" sz="2800" kern="1200" dirty="0"/>
        </a:p>
      </dsp:txBody>
      <dsp:txXfrm>
        <a:off x="342181" y="2192917"/>
        <a:ext cx="2017821" cy="1449132"/>
      </dsp:txXfrm>
    </dsp:sp>
    <dsp:sp modelId="{9C30FDBE-DF5A-9643-B67D-1BB2ACE46C50}">
      <dsp:nvSpPr>
        <dsp:cNvPr id="0" name=""/>
        <dsp:cNvSpPr/>
      </dsp:nvSpPr>
      <dsp:spPr>
        <a:xfrm>
          <a:off x="2514603" y="2114522"/>
          <a:ext cx="2347183" cy="160592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Machines that act like humans</a:t>
          </a:r>
          <a:endParaRPr lang="zh-TW" altLang="en-US" sz="2800" kern="1200" dirty="0"/>
        </a:p>
      </dsp:txBody>
      <dsp:txXfrm>
        <a:off x="2592998" y="2192917"/>
        <a:ext cx="2190393" cy="1449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2019/6/3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: Emphasi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6/3/2019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958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6/3/2019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1359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16: Artificial Intelligence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Explore the states with the smallest heuristic value first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best search (greedy)</a:t>
            </a:r>
            <a:endParaRPr lang="zh-TW" altLang="en-US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718223"/>
            <a:ext cx="3862388" cy="310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41" y="2684884"/>
            <a:ext cx="3823971" cy="417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5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335300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43" y="104775"/>
            <a:ext cx="5675857" cy="643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1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interdisciplinary field of cognitive science brings together computer models from AI and experimental techniques from psychology to try to construct precise and testable theories of </a:t>
            </a:r>
            <a:br>
              <a:rPr lang="en-US" altLang="zh-TW" dirty="0"/>
            </a:br>
            <a:r>
              <a:rPr lang="en-US" altLang="zh-TW" dirty="0"/>
              <a:t>the workings of the </a:t>
            </a:r>
            <a:br>
              <a:rPr lang="en-US" altLang="zh-TW" dirty="0"/>
            </a:br>
            <a:r>
              <a:rPr lang="en-US" altLang="zh-TW" dirty="0"/>
              <a:t>human mind.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Thinking humanly</a:t>
            </a:r>
            <a:endParaRPr lang="zh-TW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34930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Artificial neuron</a:t>
            </a:r>
          </a:p>
          <a:p>
            <a:pPr lvl="1"/>
            <a:r>
              <a:rPr lang="en-US" altLang="zh-TW" dirty="0"/>
              <a:t>Each input is multiplied by a weighting factor.</a:t>
            </a:r>
          </a:p>
          <a:p>
            <a:pPr lvl="1"/>
            <a:r>
              <a:rPr lang="en-US" altLang="zh-TW" dirty="0"/>
              <a:t>Output is 1 if sum of weighted inputs exceeds </a:t>
            </a:r>
            <a:br>
              <a:rPr lang="en-US" altLang="zh-TW" dirty="0"/>
            </a:br>
            <a:r>
              <a:rPr lang="en-US" altLang="zh-TW" dirty="0"/>
              <a:t>a threshold value; 0 otherwise.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networks</a:t>
            </a:r>
            <a:endParaRPr lang="zh-TW" altLang="en-US" dirty="0"/>
          </a:p>
        </p:txBody>
      </p:sp>
      <p:pic>
        <p:nvPicPr>
          <p:cNvPr id="4" name="Picture 4" descr="fig_10_15"/>
          <p:cNvPicPr preferRelativeResize="0"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" y="3108325"/>
            <a:ext cx="8245929" cy="36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7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4029075" cy="4525963"/>
          </a:xfrm>
        </p:spPr>
        <p:txBody>
          <a:bodyPr/>
          <a:lstStyle/>
          <a:p>
            <a:r>
              <a:rPr lang="en-US" altLang="zh-TW" dirty="0"/>
              <a:t>Network is programmed by adjusting weights using feedback from examples</a:t>
            </a:r>
          </a:p>
          <a:p>
            <a:pPr lvl="1"/>
            <a:r>
              <a:rPr kumimoji="1" lang="en-US" altLang="zh-TW" dirty="0"/>
              <a:t>A.K.A.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endParaRPr kumimoji="1"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7264"/>
            <a:ext cx="4114800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Statistical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 space: each input is represented by a vector of features</a:t>
            </a:r>
          </a:p>
          <a:p>
            <a:r>
              <a:rPr lang="en-US" altLang="zh-TW" dirty="0" smtClean="0"/>
              <a:t>Statistical learning is to find a classification function in the feature space based on statistical model.</a:t>
            </a:r>
          </a:p>
          <a:p>
            <a:r>
              <a:rPr lang="en-US" altLang="zh-TW" dirty="0" smtClean="0"/>
              <a:t>Ex: girl/boy</a:t>
            </a:r>
          </a:p>
          <a:p>
            <a:pPr lvl="1"/>
            <a:r>
              <a:rPr lang="en-US" altLang="zh-TW" dirty="0" smtClean="0"/>
              <a:t>Features: height, hair length</a:t>
            </a:r>
          </a:p>
          <a:p>
            <a:pPr lvl="1"/>
            <a:r>
              <a:rPr lang="en-US" altLang="zh-TW" dirty="0" smtClean="0"/>
              <a:t>Linear prediction function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495800" y="3657601"/>
            <a:ext cx="4308821" cy="2468562"/>
            <a:chOff x="4495800" y="3657601"/>
            <a:chExt cx="4308821" cy="2468562"/>
          </a:xfrm>
        </p:grpSpPr>
        <p:cxnSp>
          <p:nvCxnSpPr>
            <p:cNvPr id="5" name="直線單箭頭接點 4"/>
            <p:cNvCxnSpPr/>
            <p:nvPr/>
          </p:nvCxnSpPr>
          <p:spPr>
            <a:xfrm>
              <a:off x="4495800" y="5410200"/>
              <a:ext cx="3886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5791200" y="3886200"/>
              <a:ext cx="0" cy="198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6172200" y="41148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81775" y="4468586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7019245" y="416753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6134100" y="4686300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607628" y="4882243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7107010" y="4683353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617278" y="46590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7372350" y="4993822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7753350" y="50400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999639" y="4582886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524749" y="4324124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797294" y="5192486"/>
              <a:ext cx="100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Height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96748" y="3868543"/>
              <a:ext cx="9750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Hair </a:t>
              </a:r>
            </a:p>
            <a:p>
              <a:r>
                <a:rPr lang="en-US" altLang="zh-TW" sz="2400" dirty="0" smtClean="0"/>
                <a:t>length</a:t>
              </a:r>
              <a:endParaRPr lang="zh-TW" altLang="en-US" sz="2400" dirty="0"/>
            </a:p>
          </p:txBody>
        </p:sp>
        <p:cxnSp>
          <p:nvCxnSpPr>
            <p:cNvPr id="22" name="直線接點 21"/>
            <p:cNvCxnSpPr/>
            <p:nvPr/>
          </p:nvCxnSpPr>
          <p:spPr>
            <a:xfrm flipV="1">
              <a:off x="5943600" y="3657601"/>
              <a:ext cx="1941058" cy="2468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6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</a:t>
            </a:r>
            <a:r>
              <a:rPr lang="en-US" altLang="zh-TW" dirty="0"/>
              <a:t>layer </a:t>
            </a:r>
            <a:r>
              <a:rPr lang="en-US" altLang="zh-TW" dirty="0" smtClean="0"/>
              <a:t>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Activation function: </a:t>
            </a:r>
            <a:endParaRPr lang="en-US" altLang="zh-TW" dirty="0"/>
          </a:p>
          <a:p>
            <a:pPr lvl="1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/>
              <a:t> is an input</a:t>
            </a:r>
          </a:p>
          <a:p>
            <a:pPr lvl="1"/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 is the weight</a:t>
            </a:r>
            <a:endParaRPr lang="en-US" altLang="zh-TW" dirty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dirty="0" smtClean="0">
                <a:sym typeface="Symbol" panose="05050102010706020507" pitchFamily="18" charset="2"/>
              </a:rPr>
              <a:t>O</a:t>
            </a:r>
            <a:r>
              <a:rPr lang="en-US" altLang="zh-TW" dirty="0" smtClean="0"/>
              <a:t>utput:</a:t>
            </a:r>
            <a:endParaRPr lang="en-US" altLang="zh-TW" i="1" dirty="0">
              <a:sym typeface="Symbol" panose="05050102010706020507" pitchFamily="18" charset="2"/>
            </a:endParaRPr>
          </a:p>
          <a:p>
            <a:endParaRPr lang="en-US" altLang="zh-TW" i="1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i="1" dirty="0" smtClean="0">
                <a:sym typeface="Symbol" panose="05050102010706020507" pitchFamily="18" charset="2"/>
              </a:rPr>
              <a:t></a:t>
            </a:r>
            <a:r>
              <a:rPr lang="en-US" altLang="zh-TW" dirty="0" smtClean="0">
                <a:sym typeface="Symbol" panose="05050102010706020507" pitchFamily="18" charset="2"/>
              </a:rPr>
              <a:t>  is a threshold;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{0,1} </a:t>
            </a:r>
            <a:r>
              <a:rPr lang="en-US" altLang="zh-TW" dirty="0" smtClean="0">
                <a:sym typeface="Symbol" panose="05050102010706020507" pitchFamily="18" charset="2"/>
              </a:rPr>
              <a:t>are labels of inputs</a:t>
            </a:r>
            <a:endParaRPr lang="en-US" altLang="zh-TW" dirty="0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362199" y="3352800"/>
          <a:ext cx="454072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方程式" r:id="rId3" imgW="1422360" imgH="457200" progId="Equation.3">
                  <p:embed/>
                </p:oleObj>
              </mc:Choice>
              <mc:Fallback>
                <p:oleObj name="方程式" r:id="rId3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99" y="3352800"/>
                        <a:ext cx="4540729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23631" y="1647825"/>
          <a:ext cx="301860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方程式" r:id="rId5" imgW="901440" imgH="228600" progId="Equation.3">
                  <p:embed/>
                </p:oleObj>
              </mc:Choice>
              <mc:Fallback>
                <p:oleObj name="方程式" r:id="rId5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631" y="1647825"/>
                        <a:ext cx="3018607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4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single layer 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Least square error for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/>
              <a:t> inputs and a given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Training = find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/>
              <a:t> and </a:t>
            </a:r>
            <a:r>
              <a:rPr lang="en-US" altLang="zh-TW" i="1" dirty="0">
                <a:sym typeface="Symbol" panose="05050102010706020507" pitchFamily="18" charset="2"/>
              </a:rPr>
              <a:t> </a:t>
            </a:r>
            <a:r>
              <a:rPr lang="en-US" altLang="zh-TW" i="1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/>
              <a:t>to minimize errors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A linear least square problem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2744787" y="2133600"/>
          <a:ext cx="36544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方程式" r:id="rId3" imgW="1346040" imgH="431640" progId="Equation.3">
                  <p:embed/>
                </p:oleObj>
              </mc:Choice>
              <mc:Fallback>
                <p:oleObj name="方程式" r:id="rId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7" y="2133600"/>
                        <a:ext cx="3654425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2382836" y="3863181"/>
          <a:ext cx="43783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方程式" r:id="rId5" imgW="1612800" imgH="431640" progId="Equation.3">
                  <p:embed/>
                </p:oleObj>
              </mc:Choice>
              <mc:Fallback>
                <p:oleObj name="方程式" r:id="rId5" imgW="1612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6" y="3863181"/>
                        <a:ext cx="4378325" cy="979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the logic AND function</a:t>
            </a:r>
            <a:endParaRPr lang="zh-TW" altLang="en-US" dirty="0"/>
          </a:p>
        </p:txBody>
      </p:sp>
      <p:pic>
        <p:nvPicPr>
          <p:cNvPr id="5" name="Picture 5" descr="p18pic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4" y="1600200"/>
            <a:ext cx="8028710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about XOR function?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Cannot be computed (classified) by any single layer perceptron.  </a:t>
            </a:r>
            <a:endParaRPr lang="zh-TW" altLang="en-US" dirty="0"/>
          </a:p>
        </p:txBody>
      </p:sp>
      <p:pic>
        <p:nvPicPr>
          <p:cNvPr id="4" name="Picture 5" descr="p18pic20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6"/>
          <a:stretch/>
        </p:blipFill>
        <p:spPr bwMode="auto">
          <a:xfrm>
            <a:off x="810986" y="2971800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4572000" y="2971800"/>
          <a:ext cx="3810000" cy="25908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  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  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machines fly?</a:t>
            </a:r>
          </a:p>
          <a:p>
            <a:r>
              <a:rPr lang="en-US" altLang="zh-TW" dirty="0"/>
              <a:t>Can machines swim?</a:t>
            </a:r>
          </a:p>
          <a:p>
            <a:r>
              <a:rPr lang="en-US" altLang="zh-TW" dirty="0"/>
              <a:t>Four goals in AI</a:t>
            </a:r>
          </a:p>
          <a:p>
            <a:pPr lvl="1"/>
            <a:r>
              <a:rPr lang="en-US" altLang="zh-TW" dirty="0"/>
              <a:t>Thinking rationally:  </a:t>
            </a:r>
          </a:p>
          <a:p>
            <a:pPr lvl="1"/>
            <a:r>
              <a:rPr lang="en-US" altLang="zh-TW" dirty="0"/>
              <a:t>Thinking humanly:  </a:t>
            </a:r>
          </a:p>
          <a:p>
            <a:pPr lvl="1"/>
            <a:r>
              <a:rPr lang="en-US" altLang="zh-TW" dirty="0"/>
              <a:t>Acting humanly:  </a:t>
            </a:r>
          </a:p>
          <a:p>
            <a:pPr lvl="1"/>
            <a:r>
              <a:rPr lang="en-US" altLang="zh-TW" dirty="0"/>
              <a:t>Acting rationally:  </a:t>
            </a:r>
          </a:p>
          <a:p>
            <a:endParaRPr kumimoji="1"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Human vs. machine</a:t>
            </a:r>
            <a:endParaRPr lang="zh-TW" altLang="en-US" dirty="0"/>
          </a:p>
        </p:txBody>
      </p:sp>
      <p:graphicFrame>
        <p:nvGraphicFramePr>
          <p:cNvPr id="4" name="資料圖表 8"/>
          <p:cNvGraphicFramePr/>
          <p:nvPr>
            <p:extLst>
              <p:ext uri="{D42A27DB-BD31-4B8C-83A1-F6EECF244321}">
                <p14:modId xmlns:p14="http://schemas.microsoft.com/office/powerpoint/2010/main" val="1463849446"/>
              </p:ext>
            </p:extLst>
          </p:nvPr>
        </p:nvGraphicFramePr>
        <p:xfrm>
          <a:off x="4114800" y="2030185"/>
          <a:ext cx="4876800" cy="411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7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Multi-layer perceptron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Hidden layers: the layers between input and output layer</a:t>
            </a:r>
          </a:p>
          <a:p>
            <a:r>
              <a:rPr lang="en-US" altLang="zh-TW" dirty="0" smtClean="0"/>
              <a:t>Can recognize the XOR function</a:t>
            </a:r>
          </a:p>
          <a:p>
            <a:pPr lvl="1"/>
            <a:endParaRPr lang="zh-TW" altLang="en-US" dirty="0"/>
          </a:p>
        </p:txBody>
      </p:sp>
      <p:grpSp>
        <p:nvGrpSpPr>
          <p:cNvPr id="82" name="群組 81"/>
          <p:cNvGrpSpPr/>
          <p:nvPr/>
        </p:nvGrpSpPr>
        <p:grpSpPr>
          <a:xfrm>
            <a:off x="867935" y="3455581"/>
            <a:ext cx="7210622" cy="2644930"/>
            <a:chOff x="867935" y="3455581"/>
            <a:chExt cx="7210622" cy="2644930"/>
          </a:xfrm>
        </p:grpSpPr>
        <p:sp>
          <p:nvSpPr>
            <p:cNvPr id="5" name="橢圓 4"/>
            <p:cNvSpPr/>
            <p:nvPr/>
          </p:nvSpPr>
          <p:spPr>
            <a:xfrm>
              <a:off x="1887234" y="3952022"/>
              <a:ext cx="762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906282" y="4886980"/>
              <a:ext cx="762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343400" y="3455581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4354594" y="5414711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257905" y="4435570"/>
              <a:ext cx="762000" cy="6858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1</a:t>
              </a:r>
              <a:endParaRPr lang="zh-TW" altLang="en-US" sz="3200" dirty="0"/>
            </a:p>
          </p:txBody>
        </p:sp>
        <p:cxnSp>
          <p:nvCxnSpPr>
            <p:cNvPr id="11" name="直線單箭頭接點 10"/>
            <p:cNvCxnSpPr>
              <a:stCxn id="26" idx="3"/>
              <a:endCxn id="5" idx="2"/>
            </p:cNvCxnSpPr>
            <p:nvPr/>
          </p:nvCxnSpPr>
          <p:spPr>
            <a:xfrm>
              <a:off x="1371599" y="4279613"/>
              <a:ext cx="515635" cy="15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27" idx="3"/>
              <a:endCxn id="6" idx="2"/>
            </p:cNvCxnSpPr>
            <p:nvPr/>
          </p:nvCxnSpPr>
          <p:spPr>
            <a:xfrm flipV="1">
              <a:off x="1382702" y="5229880"/>
              <a:ext cx="523580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7" idx="2"/>
            </p:cNvCxnSpPr>
            <p:nvPr/>
          </p:nvCxnSpPr>
          <p:spPr>
            <a:xfrm flipV="1">
              <a:off x="2649234" y="3798481"/>
              <a:ext cx="1694166" cy="49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5" idx="6"/>
              <a:endCxn id="52" idx="2"/>
            </p:cNvCxnSpPr>
            <p:nvPr/>
          </p:nvCxnSpPr>
          <p:spPr>
            <a:xfrm>
              <a:off x="2649234" y="4294922"/>
              <a:ext cx="1713779" cy="48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6" idx="6"/>
              <a:endCxn id="52" idx="2"/>
            </p:cNvCxnSpPr>
            <p:nvPr/>
          </p:nvCxnSpPr>
          <p:spPr>
            <a:xfrm flipV="1">
              <a:off x="2668282" y="4778470"/>
              <a:ext cx="1694731" cy="45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6" idx="6"/>
              <a:endCxn id="8" idx="2"/>
            </p:cNvCxnSpPr>
            <p:nvPr/>
          </p:nvCxnSpPr>
          <p:spPr>
            <a:xfrm>
              <a:off x="2668282" y="5229880"/>
              <a:ext cx="1686312" cy="527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7" idx="6"/>
              <a:endCxn id="9" idx="2"/>
            </p:cNvCxnSpPr>
            <p:nvPr/>
          </p:nvCxnSpPr>
          <p:spPr>
            <a:xfrm>
              <a:off x="5105400" y="3798481"/>
              <a:ext cx="1152505" cy="979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8" idx="6"/>
              <a:endCxn id="9" idx="2"/>
            </p:cNvCxnSpPr>
            <p:nvPr/>
          </p:nvCxnSpPr>
          <p:spPr>
            <a:xfrm flipV="1">
              <a:off x="5116594" y="4778470"/>
              <a:ext cx="1141311" cy="979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867935" y="3987225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3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79038" y="4953000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TW" sz="3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線單箭頭接點 38"/>
            <p:cNvCxnSpPr>
              <a:stCxn id="9" idx="6"/>
            </p:cNvCxnSpPr>
            <p:nvPr/>
          </p:nvCxnSpPr>
          <p:spPr>
            <a:xfrm>
              <a:off x="7019905" y="4778470"/>
              <a:ext cx="691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7711149" y="4429769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4363013" y="4435570"/>
              <a:ext cx="762000" cy="6858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2</a:t>
              </a:r>
              <a:endParaRPr lang="zh-TW" altLang="en-US" sz="32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58621" y="360819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102207" y="4155548"/>
              <a:ext cx="340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077179" y="484227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064890" y="532994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457937" y="3810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454653" y="5000229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318397" y="43434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線單箭頭接點 61"/>
            <p:cNvCxnSpPr>
              <a:stCxn id="52" idx="6"/>
              <a:endCxn id="9" idx="2"/>
            </p:cNvCxnSpPr>
            <p:nvPr/>
          </p:nvCxnSpPr>
          <p:spPr>
            <a:xfrm>
              <a:off x="5125013" y="4778470"/>
              <a:ext cx="1132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" idx="6"/>
              <a:endCxn id="8" idx="2"/>
            </p:cNvCxnSpPr>
            <p:nvPr/>
          </p:nvCxnSpPr>
          <p:spPr>
            <a:xfrm>
              <a:off x="2649234" y="4294922"/>
              <a:ext cx="1705360" cy="146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6" idx="6"/>
              <a:endCxn id="7" idx="2"/>
            </p:cNvCxnSpPr>
            <p:nvPr/>
          </p:nvCxnSpPr>
          <p:spPr>
            <a:xfrm flipV="1">
              <a:off x="2668282" y="3798481"/>
              <a:ext cx="1675118" cy="143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3690944" y="503944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3671053" y="390058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0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Multilayer perceptron is a computational architecture (network) for deep learning</a:t>
            </a:r>
          </a:p>
          <a:p>
            <a:pPr lvl="1"/>
            <a:r>
              <a:rPr lang="en-US" altLang="zh-TW" dirty="0" smtClean="0"/>
              <a:t>The example shows more layers more powerful of the learning ability.</a:t>
            </a:r>
          </a:p>
          <a:p>
            <a:r>
              <a:rPr lang="en-US" altLang="zh-TW" dirty="0" smtClean="0"/>
              <a:t>Many other learning methods that consist of complex network are also called deep learning computing architecture.</a:t>
            </a:r>
          </a:p>
          <a:p>
            <a:pPr lvl="1"/>
            <a:r>
              <a:rPr lang="en-US" altLang="zh-TW" dirty="0" smtClean="0"/>
              <a:t>Ex: deep </a:t>
            </a:r>
            <a:r>
              <a:rPr lang="en-US" altLang="zh-TW" dirty="0"/>
              <a:t>belief </a:t>
            </a:r>
            <a:r>
              <a:rPr lang="en-US" altLang="zh-TW" dirty="0" smtClean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5990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deep 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optimization problem is hard to solve</a:t>
            </a:r>
          </a:p>
          <a:p>
            <a:pPr lvl="1"/>
            <a:r>
              <a:rPr lang="en-US" altLang="zh-TW" dirty="0" smtClean="0"/>
              <a:t>Activation functions are </a:t>
            </a:r>
            <a:r>
              <a:rPr lang="en-US" altLang="zh-TW" dirty="0"/>
              <a:t>not </a:t>
            </a:r>
            <a:r>
              <a:rPr lang="en-US" altLang="zh-TW" dirty="0" smtClean="0"/>
              <a:t>differentiable.</a:t>
            </a:r>
          </a:p>
          <a:p>
            <a:pPr lvl="1"/>
            <a:r>
              <a:rPr lang="en-US" altLang="zh-TW" dirty="0" smtClean="0"/>
              <a:t>The number of variables is increased rapidly.</a:t>
            </a:r>
          </a:p>
          <a:p>
            <a:r>
              <a:rPr lang="en-US" altLang="zh-TW" dirty="0" smtClean="0"/>
              <a:t>Use sigmoid functions to approximate the step function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Optimization is still hard.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Vanishing gradient </a:t>
            </a:r>
            <a:r>
              <a:rPr lang="en-US" altLang="zh-TW" dirty="0" smtClean="0"/>
              <a:t>problem)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1828800" y="4123644"/>
          <a:ext cx="329134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方程式" r:id="rId3" imgW="977760" imgH="393480" progId="Equation.3">
                  <p:embed/>
                </p:oleObj>
              </mc:Choice>
              <mc:Fallback>
                <p:oleObj name="方程式" r:id="rId3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4123644"/>
                        <a:ext cx="3291348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71" y="4129087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Turing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Proposed by Alan Turing in </a:t>
            </a:r>
            <a:r>
              <a:rPr lang="en-US" altLang="zh-TW" dirty="0" smtClean="0"/>
              <a:t>1950 </a:t>
            </a:r>
          </a:p>
          <a:p>
            <a:pPr lvl="1"/>
            <a:r>
              <a:rPr lang="zh-TW" altLang="en-US" dirty="0"/>
              <a:t>模仿</a:t>
            </a:r>
            <a:r>
              <a:rPr lang="zh-TW" altLang="en-US" dirty="0" smtClean="0"/>
              <a:t>遊戲的電影主</a:t>
            </a:r>
            <a:r>
              <a:rPr lang="zh-TW" altLang="en-US" dirty="0"/>
              <a:t>角</a:t>
            </a:r>
            <a:endParaRPr lang="en-US" altLang="zh-TW" dirty="0"/>
          </a:p>
          <a:p>
            <a:r>
              <a:rPr lang="en-US" altLang="zh-TW" dirty="0"/>
              <a:t>Benchmark for progress in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artificial </a:t>
            </a:r>
            <a:r>
              <a:rPr lang="en-US" altLang="zh-TW" dirty="0"/>
              <a:t>intelligence</a:t>
            </a:r>
          </a:p>
          <a:p>
            <a:r>
              <a:rPr lang="en-US" altLang="zh-TW" dirty="0"/>
              <a:t>Test setup: Human interrogator communicates with test subject by </a:t>
            </a:r>
            <a:r>
              <a:rPr lang="en-US" altLang="zh-TW" dirty="0" smtClean="0"/>
              <a:t>typewriter</a:t>
            </a:r>
            <a:endParaRPr lang="en-US" altLang="zh-TW" dirty="0"/>
          </a:p>
          <a:p>
            <a:r>
              <a:rPr lang="en-US" altLang="zh-TW" dirty="0"/>
              <a:t>Test: Can the human interrogator distinguish whether the test subject is human or machine?</a:t>
            </a:r>
          </a:p>
          <a:p>
            <a:endParaRPr lang="zh-TW" altLang="en-US" dirty="0"/>
          </a:p>
        </p:txBody>
      </p:sp>
      <p:pic>
        <p:nvPicPr>
          <p:cNvPr id="4098" name="Picture 2" descr="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846138"/>
            <a:ext cx="2095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3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「機器學習</a:t>
            </a:r>
            <a:r>
              <a:rPr lang="zh-TW" altLang="en-US" dirty="0" smtClean="0"/>
              <a:t>」的</a:t>
            </a:r>
            <a:r>
              <a:rPr lang="zh-TW" altLang="en-US" dirty="0"/>
              <a:t>五大門</a:t>
            </a:r>
            <a:r>
              <a:rPr lang="zh-TW" altLang="en-US" dirty="0" smtClean="0"/>
              <a:t>派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符號</a:t>
            </a:r>
            <a:r>
              <a:rPr lang="zh-TW" altLang="en-US" dirty="0"/>
              <a:t>理論學派（</a:t>
            </a:r>
            <a:r>
              <a:rPr lang="en-US" altLang="zh-TW" dirty="0"/>
              <a:t>Symbolists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類</a:t>
            </a:r>
            <a:r>
              <a:rPr lang="zh-TW" altLang="en-US" dirty="0"/>
              <a:t>神經網路學派（</a:t>
            </a:r>
            <a:r>
              <a:rPr lang="en-US" altLang="zh-TW" dirty="0"/>
              <a:t>Connectionists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演化</a:t>
            </a:r>
            <a:r>
              <a:rPr lang="zh-TW" altLang="en-US" dirty="0"/>
              <a:t>論學派（</a:t>
            </a:r>
            <a:r>
              <a:rPr lang="en-US" altLang="zh-TW" dirty="0" err="1"/>
              <a:t>Evolutionaries</a:t>
            </a:r>
            <a:r>
              <a:rPr lang="zh-TW" altLang="en-US" dirty="0" smtClean="0"/>
              <a:t>）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貝</a:t>
            </a:r>
            <a:r>
              <a:rPr lang="zh-TW" altLang="en-US" dirty="0"/>
              <a:t>氏定理學派（</a:t>
            </a:r>
            <a:r>
              <a:rPr lang="en-US" altLang="zh-TW" dirty="0"/>
              <a:t>Bayesians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類比</a:t>
            </a:r>
            <a:r>
              <a:rPr lang="zh-TW" altLang="en-US" dirty="0"/>
              <a:t>推理學派（</a:t>
            </a:r>
            <a:r>
              <a:rPr lang="en-US" altLang="zh-TW" dirty="0" err="1"/>
              <a:t>Analogizers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pic>
        <p:nvPicPr>
          <p:cNvPr id="5122" name="Picture 2" descr="「大演算」的圖片搜尋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52" y="3267074"/>
            <a:ext cx="24224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Based </a:t>
            </a:r>
            <a:r>
              <a:rPr lang="en-US" altLang="zh-TW" dirty="0"/>
              <a:t>on the spirit of </a:t>
            </a:r>
            <a:r>
              <a:rPr lang="en-US" altLang="zh-TW" dirty="0">
                <a:solidFill>
                  <a:srgbClr val="FF0000"/>
                </a:solidFill>
              </a:rPr>
              <a:t>natural evolution</a:t>
            </a:r>
          </a:p>
          <a:p>
            <a:r>
              <a:rPr lang="en-US" altLang="zh-TW" dirty="0"/>
              <a:t>Operates on a population of chromosomes </a:t>
            </a:r>
          </a:p>
          <a:p>
            <a:pPr lvl="1"/>
            <a:r>
              <a:rPr lang="en-US" altLang="zh-TW" dirty="0"/>
              <a:t>Represents an encoding of the problem</a:t>
            </a:r>
          </a:p>
          <a:p>
            <a:pPr lvl="1"/>
            <a:r>
              <a:rPr lang="en-US" altLang="zh-TW" dirty="0"/>
              <a:t>A fitness value </a:t>
            </a:r>
            <a:r>
              <a:rPr lang="en-US" altLang="zh-TW" dirty="0" smtClean="0"/>
              <a:t>determines </a:t>
            </a:r>
            <a:r>
              <a:rPr lang="en-US" altLang="zh-TW" dirty="0"/>
              <a:t>the goodness and the survival ability of the chromosome</a:t>
            </a:r>
          </a:p>
          <a:p>
            <a:pPr lvl="1"/>
            <a:r>
              <a:rPr lang="en-US" altLang="zh-TW" dirty="0"/>
              <a:t>Produces newer generations </a:t>
            </a:r>
            <a:r>
              <a:rPr lang="en-US" altLang="zh-TW" dirty="0" smtClean="0"/>
              <a:t>iteratively. Offspring </a:t>
            </a:r>
            <a:r>
              <a:rPr lang="en-US" altLang="zh-TW" dirty="0"/>
              <a:t>are generated through crossover and mutation</a:t>
            </a:r>
          </a:p>
          <a:p>
            <a:pPr lvl="1"/>
            <a:r>
              <a:rPr lang="en-US" altLang="zh-TW" dirty="0"/>
              <a:t>Replacing chromosomes in the population with a probability consistent with their fitness </a:t>
            </a:r>
            <a:r>
              <a:rPr lang="en-US" altLang="zh-TW" dirty="0" smtClean="0"/>
              <a:t>values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620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neural network topology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the</a:t>
            </a:r>
            <a:br>
              <a:rPr lang="en-US" altLang="zh-TW" dirty="0" smtClean="0"/>
            </a:br>
            <a:r>
              <a:rPr lang="en-US" altLang="zh-TW" dirty="0" smtClean="0"/>
              <a:t>states to a code</a:t>
            </a:r>
            <a:endParaRPr lang="zh-TW" altLang="en-US" dirty="0"/>
          </a:p>
        </p:txBody>
      </p:sp>
      <p:pic>
        <p:nvPicPr>
          <p:cNvPr id="4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3248025"/>
            <a:ext cx="489585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fi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1417638"/>
            <a:ext cx="5159375" cy="183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9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Crossing Two </a:t>
            </a:r>
            <a:r>
              <a:rPr lang="en-US" altLang="zh-TW" dirty="0" smtClean="0"/>
              <a:t>Strategies</a:t>
            </a:r>
            <a:endParaRPr lang="zh-TW" altLang="en-US" dirty="0"/>
          </a:p>
        </p:txBody>
      </p:sp>
      <p:pic>
        <p:nvPicPr>
          <p:cNvPr id="4" name="Picture 4" descr="fig_10_25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21" y="1417638"/>
            <a:ext cx="6533958" cy="539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3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statistical classifier: performs probabilistic prediction, i.e., predicts class membership probabilities</a:t>
            </a:r>
          </a:p>
          <a:p>
            <a:r>
              <a:rPr lang="en-US" altLang="zh-TW" dirty="0" smtClean="0"/>
              <a:t>Incremental</a:t>
            </a:r>
            <a:r>
              <a:rPr lang="en-US" altLang="zh-TW" dirty="0"/>
              <a:t>: Each training example can incrementally increase/decrease the probability that a hypothesis is correct — prior knowledge can be combined with observed </a:t>
            </a:r>
            <a:r>
              <a:rPr lang="en-US" altLang="zh-TW" dirty="0" smtClean="0"/>
              <a:t>data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Let X be a data </a:t>
            </a:r>
            <a:r>
              <a:rPr lang="en-US" altLang="zh-TW" dirty="0" smtClean="0"/>
              <a:t>sample: </a:t>
            </a:r>
            <a:r>
              <a:rPr lang="en-US" altLang="zh-TW" dirty="0"/>
              <a:t>class label is unknown</a:t>
            </a:r>
          </a:p>
          <a:p>
            <a:r>
              <a:rPr lang="en-US" altLang="zh-TW" dirty="0"/>
              <a:t>Let H be a hypothesis that X belongs to class C </a:t>
            </a:r>
          </a:p>
          <a:p>
            <a:r>
              <a:rPr lang="en-US" altLang="zh-TW" dirty="0"/>
              <a:t>Classification is to determine P(H|X), the probability that the hypothesis holds given the observed data sample </a:t>
            </a:r>
            <a:r>
              <a:rPr lang="en-US" altLang="zh-TW" dirty="0" smtClean="0"/>
              <a:t>X</a:t>
            </a:r>
          </a:p>
          <a:p>
            <a:r>
              <a:rPr lang="en-US" altLang="zh-TW" dirty="0"/>
              <a:t>Predicts X belongs to C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the probability P(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i</a:t>
            </a:r>
            <a:r>
              <a:rPr lang="en-US" altLang="zh-TW" dirty="0" err="1"/>
              <a:t>|X</a:t>
            </a:r>
            <a:r>
              <a:rPr lang="en-US" altLang="zh-TW" dirty="0"/>
              <a:t>) is the highest among all the P(</a:t>
            </a:r>
            <a:r>
              <a:rPr lang="en-US" altLang="zh-TW" dirty="0" err="1"/>
              <a:t>C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|X</a:t>
            </a:r>
            <a:r>
              <a:rPr lang="en-US" altLang="zh-TW" dirty="0"/>
              <a:t>) for all the k </a:t>
            </a:r>
            <a:r>
              <a:rPr lang="en-US" altLang="zh-TW" dirty="0" smtClean="0"/>
              <a:t>classes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</a:t>
            </a:r>
            <a:r>
              <a:rPr lang="en-US" altLang="zh-TW" dirty="0" smtClean="0"/>
              <a:t>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Goal</a:t>
            </a:r>
            <a:r>
              <a:rPr lang="en-US" altLang="zh-TW" dirty="0"/>
              <a:t>: develop a program which can solve the problem itself - the ability to make decisions, draw conclusions (i.e., perform elementary reasoning activities)</a:t>
            </a:r>
          </a:p>
          <a:p>
            <a:r>
              <a:rPr lang="en-US" altLang="zh-TW" dirty="0"/>
              <a:t>Recall our problem solving methods</a:t>
            </a:r>
          </a:p>
          <a:p>
            <a:pPr lvl="1"/>
            <a:r>
              <a:rPr lang="en-US" altLang="zh-TW" dirty="0" smtClean="0"/>
              <a:t>Ex: water pouring problem</a:t>
            </a:r>
          </a:p>
          <a:p>
            <a:pPr lvl="1"/>
            <a:r>
              <a:rPr lang="en-US" altLang="zh-TW" dirty="0" smtClean="0"/>
              <a:t>Ex: your final project</a:t>
            </a:r>
          </a:p>
          <a:p>
            <a:pPr lvl="1"/>
            <a:r>
              <a:rPr lang="en-US" altLang="zh-TW" dirty="0" smtClean="0"/>
              <a:t>Ex: 8 </a:t>
            </a:r>
            <a:r>
              <a:rPr lang="en-US" altLang="zh-TW" dirty="0"/>
              <a:t>puzzle problem </a:t>
            </a:r>
            <a:r>
              <a:rPr lang="en-US" altLang="zh-TW" dirty="0">
                <a:hlinkClick r:id="rId2"/>
              </a:rPr>
              <a:t>https://acm.cs.nthu.edu.tw/contest/1359/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Thinking Rationally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2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P(H) (prior probability), the initial probability</a:t>
            </a:r>
          </a:p>
          <a:p>
            <a:pPr lvl="1"/>
            <a:r>
              <a:rPr lang="en-US" altLang="zh-TW" dirty="0"/>
              <a:t>E.g., X will buy computer, regardless of age, …</a:t>
            </a:r>
          </a:p>
          <a:p>
            <a:pPr lvl="1"/>
            <a:r>
              <a:rPr lang="en-US" altLang="zh-TW" dirty="0"/>
              <a:t>P(X): probability that sample data is observed</a:t>
            </a:r>
          </a:p>
          <a:p>
            <a:r>
              <a:rPr lang="en-US" altLang="zh-TW" dirty="0"/>
              <a:t>P(X|H) (posteriori probability), the probability of observing the sample X, given that the hypothesis holds</a:t>
            </a:r>
          </a:p>
          <a:p>
            <a:pPr lvl="1"/>
            <a:r>
              <a:rPr lang="en-US" altLang="zh-TW" dirty="0"/>
              <a:t>E.g., Given that X will buy computer, the prob. that X is 31..40, medium income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 and </a:t>
            </a:r>
            <a:r>
              <a:rPr lang="en-US" altLang="zh-TW" dirty="0"/>
              <a:t>P</a:t>
            </a:r>
            <a:r>
              <a:rPr lang="en-US" altLang="zh-TW" dirty="0" smtClean="0"/>
              <a:t>osteriori Probability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Given training data X, posteriori probability of a hypothesis H, P(H|X), follows the Bayes </a:t>
            </a:r>
            <a:r>
              <a:rPr lang="en-US" altLang="zh-TW" dirty="0" smtClean="0"/>
              <a:t>theorem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Informally</a:t>
            </a:r>
            <a:r>
              <a:rPr lang="en-US" altLang="zh-TW" dirty="0"/>
              <a:t>, this can be written as </a:t>
            </a:r>
          </a:p>
          <a:p>
            <a:pPr marL="0" indent="0">
              <a:buNone/>
            </a:pPr>
            <a:r>
              <a:rPr lang="en-US" altLang="zh-TW" dirty="0"/>
              <a:t>	posteriori = likelihood x </a:t>
            </a:r>
            <a:r>
              <a:rPr lang="en-US" altLang="zh-TW" dirty="0" smtClean="0"/>
              <a:t>prior/evidence</a:t>
            </a:r>
            <a:endParaRPr lang="en-US" altLang="zh-TW" dirty="0"/>
          </a:p>
          <a:p>
            <a:r>
              <a:rPr lang="en-US" altLang="zh-TW" dirty="0"/>
              <a:t>Practical difficulty: require initial knowledge of many probabilities, significant computational </a:t>
            </a:r>
            <a:r>
              <a:rPr lang="en-US" altLang="zh-TW" dirty="0" smtClean="0"/>
              <a:t>cost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Bayesian Theorem</a:t>
            </a:r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712680" y="2754937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680" y="2754937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4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simplified assumption: attributes are conditionally independent (i.e., no dependence relation between attributes):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This greatly reduces the computation cost: Only counts the class distribution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Simplified Assumption</a:t>
            </a:r>
            <a:endParaRPr lang="zh-TW" altLang="en-US" dirty="0"/>
          </a:p>
        </p:txBody>
      </p:sp>
      <p:graphicFrame>
        <p:nvGraphicFramePr>
          <p:cNvPr id="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95806"/>
              </p:ext>
            </p:extLst>
          </p:nvPr>
        </p:nvGraphicFramePr>
        <p:xfrm>
          <a:off x="371475" y="3291289"/>
          <a:ext cx="8315325" cy="99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3291289"/>
                        <a:ext cx="8315325" cy="99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4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buying computer</a:t>
            </a:r>
            <a:endParaRPr lang="zh-TW" altLang="en-US" dirty="0"/>
          </a:p>
        </p:txBody>
      </p:sp>
      <p:graphicFrame>
        <p:nvGraphicFramePr>
          <p:cNvPr id="4" name="Object 9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34331"/>
          <a:ext cx="8229600" cy="49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34331"/>
                        <a:ext cx="8229600" cy="493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2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199" y="1600200"/>
            <a:ext cx="8522413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“yes”)  = 9/14 = 0.643</a:t>
            </a:r>
          </a:p>
          <a:p>
            <a:pPr>
              <a:lnSpc>
                <a:spcPct val="80000"/>
              </a:lnSpc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P(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“no”) = 5/14= </a:t>
            </a:r>
            <a:r>
              <a:rPr lang="en-US" altLang="zh-TW" dirty="0" smtClean="0"/>
              <a:t>0.357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sz="4000" dirty="0"/>
              <a:t>Compute P(</a:t>
            </a:r>
            <a:r>
              <a:rPr lang="en-US" altLang="zh-TW" sz="4000" dirty="0" err="1"/>
              <a:t>X|C</a:t>
            </a:r>
            <a:r>
              <a:rPr lang="en-US" altLang="zh-TW" sz="4000" baseline="-25000" dirty="0" err="1"/>
              <a:t>i</a:t>
            </a:r>
            <a:r>
              <a:rPr lang="en-US" altLang="zh-TW" sz="4000" dirty="0"/>
              <a:t>) for each </a:t>
            </a:r>
            <a:r>
              <a:rPr lang="en-US" altLang="zh-TW" sz="4000" dirty="0" smtClean="0"/>
              <a:t>class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P(age </a:t>
            </a:r>
            <a:r>
              <a:rPr lang="en-US" altLang="zh-TW" dirty="0"/>
              <a:t>= “&lt;=30”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“yes”)  = </a:t>
            </a:r>
            <a:r>
              <a:rPr lang="en-US" altLang="zh-TW" dirty="0" smtClean="0"/>
              <a:t>2/9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P(age </a:t>
            </a:r>
            <a:r>
              <a:rPr lang="en-US" altLang="zh-TW" dirty="0"/>
              <a:t>= “&lt;= 30”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“no”) = </a:t>
            </a:r>
            <a:r>
              <a:rPr lang="en-US" altLang="zh-TW" dirty="0" smtClean="0"/>
              <a:t>3/5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P(income=“</a:t>
            </a:r>
            <a:r>
              <a:rPr lang="en-US" altLang="zh-TW" dirty="0"/>
              <a:t>medium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yes</a:t>
            </a:r>
            <a:r>
              <a:rPr lang="en-US" altLang="zh-TW" dirty="0" smtClean="0"/>
              <a:t>”)=4/9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P(income =“</a:t>
            </a:r>
            <a:r>
              <a:rPr lang="en-US" altLang="zh-TW" dirty="0"/>
              <a:t>medium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no</a:t>
            </a:r>
            <a:r>
              <a:rPr lang="en-US" altLang="zh-TW" dirty="0" smtClean="0"/>
              <a:t>”)=2/5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P(student </a:t>
            </a:r>
            <a:r>
              <a:rPr lang="en-US" altLang="zh-TW" dirty="0"/>
              <a:t>= “yes”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“yes) = </a:t>
            </a:r>
            <a:r>
              <a:rPr lang="en-US" altLang="zh-TW" dirty="0" smtClean="0"/>
              <a:t>6/9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P(student </a:t>
            </a:r>
            <a:r>
              <a:rPr lang="en-US" altLang="zh-TW" dirty="0"/>
              <a:t>= “yes” | </a:t>
            </a:r>
            <a:r>
              <a:rPr lang="en-US" altLang="zh-TW" dirty="0" err="1"/>
              <a:t>buys_computer</a:t>
            </a:r>
            <a:r>
              <a:rPr lang="en-US" altLang="zh-TW" dirty="0"/>
              <a:t> = “no”) = 1/5 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credit_rating</a:t>
            </a:r>
            <a:r>
              <a:rPr lang="en-US" altLang="zh-TW" dirty="0" smtClean="0"/>
              <a:t>=“</a:t>
            </a:r>
            <a:r>
              <a:rPr lang="en-US" altLang="zh-TW" dirty="0"/>
              <a:t>fair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=“</a:t>
            </a:r>
            <a:r>
              <a:rPr lang="en-US" altLang="zh-TW" dirty="0"/>
              <a:t>yes</a:t>
            </a:r>
            <a:r>
              <a:rPr lang="en-US" altLang="zh-TW" dirty="0" smtClean="0"/>
              <a:t>”)=6/9</a:t>
            </a:r>
          </a:p>
          <a:p>
            <a:pPr lvl="1">
              <a:lnSpc>
                <a:spcPct val="80000"/>
              </a:lnSpc>
            </a:pPr>
            <a:r>
              <a:rPr lang="en-US" altLang="zh-TW" dirty="0" smtClean="0"/>
              <a:t>P(</a:t>
            </a:r>
            <a:r>
              <a:rPr lang="en-US" altLang="zh-TW" dirty="0" err="1" smtClean="0"/>
              <a:t>credit_rating</a:t>
            </a:r>
            <a:r>
              <a:rPr lang="en-US" altLang="zh-TW" dirty="0" smtClean="0"/>
              <a:t>=“</a:t>
            </a:r>
            <a:r>
              <a:rPr lang="en-US" altLang="zh-TW" dirty="0"/>
              <a:t>fair</a:t>
            </a:r>
            <a:r>
              <a:rPr lang="en-US" altLang="zh-TW" dirty="0" smtClean="0"/>
              <a:t>”|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 </a:t>
            </a:r>
            <a:r>
              <a:rPr lang="en-US" altLang="zh-TW" dirty="0"/>
              <a:t>= “no</a:t>
            </a:r>
            <a:r>
              <a:rPr lang="en-US" altLang="zh-TW" dirty="0" smtClean="0"/>
              <a:t>”)=2/5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b="1" dirty="0" smtClean="0"/>
              <a:t>X </a:t>
            </a:r>
            <a:r>
              <a:rPr lang="en-US" altLang="zh-TW" b="1" dirty="0"/>
              <a:t>= (age &lt;= </a:t>
            </a:r>
            <a:r>
              <a:rPr lang="en-US" altLang="zh-TW" b="1" dirty="0" smtClean="0"/>
              <a:t>30, income=medium</a:t>
            </a:r>
            <a:r>
              <a:rPr lang="en-US" altLang="zh-TW" b="1" dirty="0"/>
              <a:t>, student = yes, </a:t>
            </a:r>
            <a:r>
              <a:rPr lang="en-US" altLang="zh-TW" b="1" dirty="0" err="1"/>
              <a:t>credit_rating</a:t>
            </a:r>
            <a:r>
              <a:rPr lang="en-US" altLang="zh-TW" b="1" dirty="0"/>
              <a:t> = fair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=“</a:t>
            </a:r>
            <a:r>
              <a:rPr lang="en-US" altLang="zh-TW" sz="2600" dirty="0"/>
              <a:t>yes</a:t>
            </a:r>
            <a:r>
              <a:rPr lang="en-US" altLang="zh-TW" sz="2600" dirty="0" smtClean="0"/>
              <a:t>”)=0.22x0.44x0.67x0.67= 0.044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</a:t>
            </a:r>
            <a:r>
              <a:rPr lang="en-US" altLang="zh-TW" sz="2600" dirty="0" smtClean="0"/>
              <a:t>”) = 0.6x0.4x0.2x0.4 = 0.019</a:t>
            </a:r>
          </a:p>
          <a:p>
            <a:pPr>
              <a:lnSpc>
                <a:spcPct val="80000"/>
              </a:lnSpc>
            </a:pPr>
            <a:r>
              <a:rPr lang="en-US" altLang="zh-TW" b="1" dirty="0" smtClean="0"/>
              <a:t>P(</a:t>
            </a:r>
            <a:r>
              <a:rPr lang="en-US" altLang="zh-TW" b="1" dirty="0" err="1" smtClean="0"/>
              <a:t>X|C</a:t>
            </a:r>
            <a:r>
              <a:rPr lang="en-US" altLang="zh-TW" b="1" baseline="-25000" dirty="0" err="1" smtClean="0"/>
              <a:t>i</a:t>
            </a:r>
            <a:r>
              <a:rPr lang="en-US" altLang="zh-TW" b="1" dirty="0"/>
              <a:t>)*P(C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) : </a:t>
            </a:r>
            <a:endParaRPr lang="en-US" altLang="zh-TW" b="1" dirty="0" smtClean="0"/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“yes</a:t>
            </a:r>
            <a:r>
              <a:rPr lang="en-US" altLang="zh-TW" sz="2600" dirty="0" smtClean="0"/>
              <a:t>”)* </a:t>
            </a:r>
            <a:r>
              <a:rPr lang="en-US" altLang="zh-TW" sz="2600" dirty="0"/>
              <a:t>P(</a:t>
            </a:r>
            <a:r>
              <a:rPr lang="en-US" altLang="zh-TW" sz="2600" dirty="0" err="1"/>
              <a:t>buys_computer</a:t>
            </a:r>
            <a:r>
              <a:rPr lang="en-US" altLang="zh-TW" sz="2600" dirty="0"/>
              <a:t> = “yes”) = </a:t>
            </a:r>
            <a:r>
              <a:rPr lang="en-US" altLang="zh-TW" sz="2600" dirty="0" smtClean="0"/>
              <a:t>0.028</a:t>
            </a:r>
          </a:p>
          <a:p>
            <a:pPr lvl="1">
              <a:lnSpc>
                <a:spcPct val="80000"/>
              </a:lnSpc>
            </a:pPr>
            <a:r>
              <a:rPr lang="en-US" altLang="zh-TW" sz="2600" dirty="0" smtClean="0"/>
              <a:t>P(</a:t>
            </a:r>
            <a:r>
              <a:rPr lang="en-US" altLang="zh-TW" sz="2600" dirty="0" err="1" smtClean="0"/>
              <a:t>X|buys_computer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</a:t>
            </a:r>
            <a:r>
              <a:rPr lang="en-US" altLang="zh-TW" sz="2600" dirty="0" smtClean="0"/>
              <a:t>”)*P(</a:t>
            </a:r>
            <a:r>
              <a:rPr lang="en-US" altLang="zh-TW" sz="2600" dirty="0" err="1" smtClean="0"/>
              <a:t>buys_computer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= “no”) = </a:t>
            </a:r>
            <a:r>
              <a:rPr lang="en-US" altLang="zh-TW" sz="2600" dirty="0" smtClean="0"/>
              <a:t>0.007</a:t>
            </a:r>
            <a:endParaRPr lang="en-US" altLang="zh-TW" sz="2600" b="1" dirty="0" smtClean="0"/>
          </a:p>
          <a:p>
            <a:pPr>
              <a:lnSpc>
                <a:spcPct val="80000"/>
              </a:lnSpc>
            </a:pPr>
            <a:r>
              <a:rPr lang="en-US" altLang="zh-TW" dirty="0" smtClean="0"/>
              <a:t>Therefore</a:t>
            </a:r>
            <a:r>
              <a:rPr lang="en-US" altLang="zh-TW" dirty="0"/>
              <a:t>,  X belongs </a:t>
            </a:r>
            <a:r>
              <a:rPr lang="en-US" altLang="zh-TW" dirty="0" smtClean="0"/>
              <a:t>to “</a:t>
            </a:r>
            <a:r>
              <a:rPr lang="en-US" altLang="zh-TW" dirty="0" err="1" smtClean="0"/>
              <a:t>buys_computer</a:t>
            </a:r>
            <a:r>
              <a:rPr lang="en-US" altLang="zh-TW" dirty="0" smtClean="0"/>
              <a:t>=yes”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Testing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6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instances correspond to points in the n-D space</a:t>
            </a:r>
          </a:p>
          <a:p>
            <a:r>
              <a:rPr lang="en-US" altLang="zh-TW" dirty="0"/>
              <a:t>For discrete-valued, </a:t>
            </a:r>
            <a:r>
              <a:rPr lang="en-US" altLang="zh-TW" i="1" dirty="0"/>
              <a:t>k</a:t>
            </a:r>
            <a:r>
              <a:rPr lang="en-US" altLang="zh-TW" dirty="0"/>
              <a:t>-NN returns the most common value among the </a:t>
            </a:r>
            <a:r>
              <a:rPr lang="en-US" altLang="zh-TW" i="1" dirty="0"/>
              <a:t>k</a:t>
            </a:r>
            <a:r>
              <a:rPr lang="en-US" altLang="zh-TW" dirty="0"/>
              <a:t> training examples nearest to</a:t>
            </a:r>
            <a:r>
              <a:rPr lang="en-US" altLang="zh-TW" sz="2800" dirty="0"/>
              <a:t> </a:t>
            </a:r>
            <a:r>
              <a:rPr lang="en-US" altLang="zh-TW" i="1" dirty="0" err="1" smtClean="0"/>
              <a:t>x</a:t>
            </a:r>
            <a:r>
              <a:rPr lang="en-US" altLang="zh-TW" sz="2400" i="1" baseline="-25000" dirty="0" err="1" smtClean="0"/>
              <a:t>q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K-Nearest </a:t>
            </a:r>
            <a:r>
              <a:rPr lang="en-US" altLang="zh-TW" dirty="0"/>
              <a:t>Neighbor Algorithm</a:t>
            </a:r>
            <a:endParaRPr lang="zh-TW" altLang="en-US" dirty="0"/>
          </a:p>
        </p:txBody>
      </p:sp>
      <p:pic>
        <p:nvPicPr>
          <p:cNvPr id="10242" name="Picture 2" descr="「K-Nearest Neighbor Algorithm」的圖片搜尋結果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305300"/>
            <a:ext cx="32258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49" y="4011613"/>
            <a:ext cx="3044825" cy="27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measure the distance?</a:t>
            </a:r>
          </a:p>
          <a:p>
            <a:pPr lvl="1"/>
            <a:r>
              <a:rPr lang="en-US" altLang="zh-TW" dirty="0" smtClean="0"/>
              <a:t>Not all data are in the Euclidean space</a:t>
            </a:r>
          </a:p>
          <a:p>
            <a:pPr lvl="1"/>
            <a:r>
              <a:rPr lang="en-US" altLang="zh-TW" dirty="0" smtClean="0"/>
              <a:t>Not all attributes can be measured</a:t>
            </a:r>
          </a:p>
          <a:p>
            <a:r>
              <a:rPr lang="en-US" altLang="zh-TW" dirty="0" smtClean="0"/>
              <a:t>How to find the k-nearest neighbor efficiently?</a:t>
            </a:r>
          </a:p>
          <a:p>
            <a:pPr lvl="1"/>
            <a:r>
              <a:rPr lang="en-US" altLang="zh-TW" dirty="0" smtClean="0"/>
              <a:t>Linear search</a:t>
            </a:r>
          </a:p>
          <a:p>
            <a:pPr lvl="1"/>
            <a:r>
              <a:rPr lang="en-US" altLang="zh-TW" dirty="0" smtClean="0"/>
              <a:t>Space partition methods</a:t>
            </a:r>
          </a:p>
          <a:p>
            <a:pPr lvl="1"/>
            <a:r>
              <a:rPr lang="en-US" altLang="zh-TW" dirty="0" smtClean="0"/>
              <a:t>Approximation methods (the curse of dimensionality)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Logic Inference</a:t>
            </a:r>
            <a:endParaRPr lang="zh-TW" altLang="en-US" dirty="0"/>
          </a:p>
        </p:txBody>
      </p:sp>
      <p:pic>
        <p:nvPicPr>
          <p:cNvPr id="5" name="Picture 4" descr="fig_10_04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07" y="1493838"/>
            <a:ext cx="6886318" cy="5261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A collection of states</a:t>
            </a:r>
            <a:r>
              <a:rPr lang="en-US" altLang="zh-TW" dirty="0" smtClean="0"/>
              <a:t>: start state, goal state, …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collection of productions (rules, moves)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operation to be performed to move from one state to another under some preconditions</a:t>
            </a:r>
          </a:p>
          <a:p>
            <a:pPr lvl="1"/>
            <a:r>
              <a:rPr lang="en-US" altLang="zh-TW" dirty="0"/>
              <a:t>The conditions must </a:t>
            </a:r>
            <a:r>
              <a:rPr lang="en-US" altLang="zh-TW" dirty="0" smtClean="0"/>
              <a:t>be satisfied</a:t>
            </a:r>
            <a:endParaRPr lang="en-US" altLang="zh-TW" dirty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has the logic to solve the problem</a:t>
            </a:r>
          </a:p>
          <a:p>
            <a:pPr lvl="1"/>
            <a:r>
              <a:rPr lang="en-US" altLang="zh-TW" dirty="0"/>
              <a:t>The start state ⇒ the goal state</a:t>
            </a:r>
          </a:p>
          <a:p>
            <a:pPr lvl="1"/>
            <a:r>
              <a:rPr lang="en-US" altLang="zh-TW" dirty="0"/>
              <a:t>It </a:t>
            </a:r>
            <a:r>
              <a:rPr lang="en-US" altLang="zh-TW" dirty="0" smtClean="0"/>
              <a:t>selects </a:t>
            </a:r>
            <a:r>
              <a:rPr lang="en-US" altLang="zh-TW" dirty="0"/>
              <a:t>one of the allowable productions to be the next one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Components of problem reasoning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6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8 puzzle problems</a:t>
            </a:r>
            <a:endParaRPr lang="zh-TW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447800"/>
            <a:ext cx="79438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State graph = states, productions, and preconditions</a:t>
            </a:r>
          </a:p>
          <a:p>
            <a:r>
              <a:rPr lang="en-US" altLang="zh-TW" dirty="0"/>
              <a:t>Search tree = record of state transitions explored while searching for a goal state</a:t>
            </a:r>
          </a:p>
          <a:p>
            <a:pPr lvl="1"/>
            <a:r>
              <a:rPr lang="en-US" altLang="zh-TW" dirty="0"/>
              <a:t>Breadth-first search</a:t>
            </a:r>
          </a:p>
          <a:p>
            <a:pPr lvl="1"/>
            <a:r>
              <a:rPr lang="en-US" altLang="zh-TW" dirty="0"/>
              <a:t>Depth-first </a:t>
            </a:r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Best search</a:t>
            </a:r>
          </a:p>
          <a:p>
            <a:pPr lvl="1"/>
            <a:r>
              <a:rPr lang="en-US" altLang="zh-TW" dirty="0" smtClean="0"/>
              <a:t>A* algorithm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Production Systems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8 puzzle’ Search Tree</a:t>
            </a:r>
            <a:endParaRPr lang="zh-TW" altLang="en-US" dirty="0"/>
          </a:p>
        </p:txBody>
      </p:sp>
      <p:pic>
        <p:nvPicPr>
          <p:cNvPr id="4" name="Picture 4" descr="fig_10_0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33978"/>
            <a:ext cx="8934450" cy="55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7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Requirements for good heuristics</a:t>
            </a:r>
          </a:p>
          <a:p>
            <a:pPr lvl="1"/>
            <a:r>
              <a:rPr lang="en-US" altLang="zh-TW" dirty="0"/>
              <a:t>Must be much easier to compute than a complete solution</a:t>
            </a:r>
          </a:p>
          <a:p>
            <a:pPr lvl="1"/>
            <a:r>
              <a:rPr lang="en-US" altLang="zh-TW" dirty="0"/>
              <a:t>Must provide a reasonable </a:t>
            </a:r>
            <a:r>
              <a:rPr lang="en-US" altLang="zh-TW" dirty="0">
                <a:solidFill>
                  <a:srgbClr val="FF0000"/>
                </a:solidFill>
              </a:rPr>
              <a:t>estimate of proximity to a </a:t>
            </a:r>
            <a:r>
              <a:rPr lang="en-US" altLang="zh-TW" dirty="0" smtClean="0">
                <a:solidFill>
                  <a:srgbClr val="FF0000"/>
                </a:solidFill>
              </a:rPr>
              <a:t>goal</a:t>
            </a:r>
          </a:p>
          <a:p>
            <a:r>
              <a:rPr lang="en-US" altLang="zh-TW" dirty="0" smtClean="0"/>
              <a:t>Ex: 8 puzzle</a:t>
            </a:r>
            <a:br>
              <a:rPr lang="en-US" altLang="zh-TW" dirty="0" smtClean="0"/>
            </a:br>
            <a:r>
              <a:rPr lang="en-US" altLang="zh-TW" dirty="0" smtClean="0"/>
              <a:t>distance to the</a:t>
            </a:r>
            <a:br>
              <a:rPr lang="en-US" altLang="zh-TW" dirty="0" smtClean="0"/>
            </a:br>
            <a:r>
              <a:rPr lang="en-US" altLang="zh-TW" dirty="0" smtClean="0"/>
              <a:t>goal is</a:t>
            </a:r>
            <a:br>
              <a:rPr lang="en-US" altLang="zh-TW" dirty="0" smtClean="0"/>
            </a:br>
            <a:r>
              <a:rPr lang="en-US" altLang="zh-TW" dirty="0" smtClean="0"/>
              <a:t>3*1+2*2=7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Heuristic Strategy</a:t>
            </a:r>
            <a:endParaRPr lang="zh-TW" altLang="en-US" dirty="0"/>
          </a:p>
        </p:txBody>
      </p:sp>
      <p:pic>
        <p:nvPicPr>
          <p:cNvPr id="4" name="Picture 4" descr="fig_10_08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4038596"/>
            <a:ext cx="5421313" cy="242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11581</TotalTime>
  <Words>1212</Words>
  <Application>Microsoft Office PowerPoint</Application>
  <PresentationFormat>如螢幕大小 (4:3)</PresentationFormat>
  <Paragraphs>211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新細明體</vt:lpstr>
      <vt:lpstr>Arial</vt:lpstr>
      <vt:lpstr>Calibri</vt:lpstr>
      <vt:lpstr>Symbol</vt:lpstr>
      <vt:lpstr>Times New Roman</vt:lpstr>
      <vt:lpstr>Wingdings</vt:lpstr>
      <vt:lpstr>Office 佈景主題</vt:lpstr>
      <vt:lpstr>方程式</vt:lpstr>
      <vt:lpstr>Equation</vt:lpstr>
      <vt:lpstr>Worksheet</vt:lpstr>
      <vt:lpstr>Introduction to Programming(II) Week 16: Artificial Intelligence</vt:lpstr>
      <vt:lpstr>Human vs. machine</vt:lpstr>
      <vt:lpstr>Thinking Rationally</vt:lpstr>
      <vt:lpstr>Logic Inference</vt:lpstr>
      <vt:lpstr>Components of problem reasoning</vt:lpstr>
      <vt:lpstr>Ex: 8 puzzle problems</vt:lpstr>
      <vt:lpstr>Production Systems</vt:lpstr>
      <vt:lpstr>Example: 8 puzzle’ Search Tree</vt:lpstr>
      <vt:lpstr>Heuristic Strategy</vt:lpstr>
      <vt:lpstr>Example: best search (greedy)</vt:lpstr>
      <vt:lpstr>PowerPoint 簡報</vt:lpstr>
      <vt:lpstr>Thinking humanly</vt:lpstr>
      <vt:lpstr>Artificial neural networks</vt:lpstr>
      <vt:lpstr>Artificial neural networks</vt:lpstr>
      <vt:lpstr>Statistical learning</vt:lpstr>
      <vt:lpstr>Single layer perceptron</vt:lpstr>
      <vt:lpstr>Training single layer perceptron</vt:lpstr>
      <vt:lpstr>Example: the logic AND function</vt:lpstr>
      <vt:lpstr>How about XOR function?</vt:lpstr>
      <vt:lpstr>Multi-layer perceptron</vt:lpstr>
      <vt:lpstr>Deep learning</vt:lpstr>
      <vt:lpstr>Training deep neural networks</vt:lpstr>
      <vt:lpstr>Turing Test</vt:lpstr>
      <vt:lpstr>Master Algorithm</vt:lpstr>
      <vt:lpstr>Genetic Algorithms</vt:lpstr>
      <vt:lpstr>Example: neural network topology</vt:lpstr>
      <vt:lpstr>Crossing Two Strategies</vt:lpstr>
      <vt:lpstr>Bayesian Classification</vt:lpstr>
      <vt:lpstr>Bayesian Classification</vt:lpstr>
      <vt:lpstr>Prior and Posteriori Probability</vt:lpstr>
      <vt:lpstr>Bayesian Theorem</vt:lpstr>
      <vt:lpstr>Simplified Assumption</vt:lpstr>
      <vt:lpstr>Example: buying computer</vt:lpstr>
      <vt:lpstr>Example: Training</vt:lpstr>
      <vt:lpstr>Example: Testing</vt:lpstr>
      <vt:lpstr>K-Nearest Neighbor Algorithm</vt:lpstr>
      <vt:lpstr>Key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2950</cp:revision>
  <dcterms:created xsi:type="dcterms:W3CDTF">2014-08-19T02:20:21Z</dcterms:created>
  <dcterms:modified xsi:type="dcterms:W3CDTF">2019-06-03T06:44:52Z</dcterms:modified>
</cp:coreProperties>
</file>