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9"/>
  </p:notesMasterIdLst>
  <p:sldIdLst>
    <p:sldId id="256" r:id="rId2"/>
    <p:sldId id="333" r:id="rId3"/>
    <p:sldId id="375" r:id="rId4"/>
    <p:sldId id="376" r:id="rId5"/>
    <p:sldId id="377" r:id="rId6"/>
    <p:sldId id="378" r:id="rId7"/>
    <p:sldId id="379" r:id="rId8"/>
    <p:sldId id="380" r:id="rId9"/>
    <p:sldId id="403" r:id="rId10"/>
    <p:sldId id="381" r:id="rId11"/>
    <p:sldId id="384" r:id="rId12"/>
    <p:sldId id="385" r:id="rId13"/>
    <p:sldId id="404" r:id="rId14"/>
    <p:sldId id="405" r:id="rId15"/>
    <p:sldId id="386" r:id="rId16"/>
    <p:sldId id="388" r:id="rId17"/>
    <p:sldId id="389" r:id="rId18"/>
    <p:sldId id="390" r:id="rId19"/>
    <p:sldId id="391" r:id="rId20"/>
    <p:sldId id="392" r:id="rId21"/>
    <p:sldId id="394" r:id="rId22"/>
    <p:sldId id="396" r:id="rId23"/>
    <p:sldId id="397" r:id="rId24"/>
    <p:sldId id="398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1983" autoAdjust="0"/>
  </p:normalViewPr>
  <p:slideViewPr>
    <p:cSldViewPr snapToGrid="0" snapToObjects="1">
      <p:cViewPr varScale="1">
        <p:scale>
          <a:sx n="42" d="100"/>
          <a:sy n="42" d="100"/>
        </p:scale>
        <p:origin x="41" y="2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Mammal</a:t>
            </a:r>
            <a:r>
              <a:rPr lang="en-US" baseline="0" dirty="0" smtClean="0"/>
              <a:t> is animal</a:t>
            </a:r>
          </a:p>
          <a:p>
            <a:r>
              <a:rPr lang="en-US" baseline="0" dirty="0" smtClean="0"/>
              <a:t>Triangle is a shape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29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10: C++ Inheritance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hierarchy shows the is-a relationship: </a:t>
            </a:r>
          </a:p>
          <a:p>
            <a:pPr lvl="1"/>
            <a:r>
              <a:rPr lang="en-US" altLang="zh-TW" dirty="0" smtClean="0"/>
              <a:t>“a triangle </a:t>
            </a:r>
            <a:r>
              <a:rPr lang="en-US" altLang="zh-TW" dirty="0"/>
              <a:t>is a </a:t>
            </a:r>
            <a:r>
              <a:rPr lang="en-US" altLang="zh-TW" dirty="0" smtClean="0"/>
              <a:t>2D shape” </a:t>
            </a:r>
            <a:r>
              <a:rPr lang="en-US" altLang="zh-TW" dirty="0"/>
              <a:t>and “a </a:t>
            </a:r>
            <a:r>
              <a:rPr lang="en-US" altLang="zh-TW" dirty="0" smtClean="0"/>
              <a:t>2D shape is a shape.” </a:t>
            </a:r>
            <a:endParaRPr lang="en-US" altLang="zh-TW" dirty="0"/>
          </a:p>
          <a:p>
            <a:pPr lvl="1"/>
            <a:r>
              <a:rPr lang="en-US" altLang="zh-TW" dirty="0" smtClean="0"/>
              <a:t>Shape is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direct base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of </a:t>
            </a:r>
            <a:r>
              <a:rPr lang="en-US" altLang="zh-TW" dirty="0" smtClean="0"/>
              <a:t>2D shapes and 3D shapes.</a:t>
            </a:r>
            <a:endParaRPr lang="en-US" altLang="zh-TW" dirty="0"/>
          </a:p>
          <a:p>
            <a:pPr lvl="1"/>
            <a:r>
              <a:rPr lang="en-US" altLang="zh-TW" dirty="0" smtClean="0"/>
              <a:t>Shape </a:t>
            </a:r>
            <a:r>
              <a:rPr lang="en-US" altLang="zh-TW" dirty="0"/>
              <a:t>is an </a:t>
            </a:r>
            <a:r>
              <a:rPr lang="en-US" altLang="zh-TW" dirty="0">
                <a:solidFill>
                  <a:srgbClr val="FF0000"/>
                </a:solidFill>
              </a:rPr>
              <a:t>indirect base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of all the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/>
            <a:r>
              <a:rPr lang="en-US" altLang="zh-TW" dirty="0" smtClean="0"/>
              <a:t>An triangle is a 2D shape, </a:t>
            </a:r>
            <a:r>
              <a:rPr lang="en-US" altLang="zh-TW" dirty="0"/>
              <a:t>is a </a:t>
            </a:r>
            <a:r>
              <a:rPr lang="en-US" altLang="zh-TW" dirty="0" smtClean="0"/>
              <a:t>shape.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Is-a relation and class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practices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3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List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05125" y="160972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3143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Array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3143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Resizable 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82" y="4676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Vector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8925" y="4676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Linked 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0"/>
            <a:endCxn id="2" idx="2"/>
          </p:cNvCxnSpPr>
          <p:nvPr/>
        </p:nvCxnSpPr>
        <p:spPr>
          <a:xfrm flipV="1">
            <a:off x="2562225" y="2352675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0"/>
            <a:endCxn id="2" idx="2"/>
          </p:cNvCxnSpPr>
          <p:nvPr/>
        </p:nvCxnSpPr>
        <p:spPr>
          <a:xfrm flipH="1" flipV="1">
            <a:off x="4471988" y="2352675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0"/>
            <a:endCxn id="6" idx="2"/>
          </p:cNvCxnSpPr>
          <p:nvPr/>
        </p:nvCxnSpPr>
        <p:spPr>
          <a:xfrm flipV="1">
            <a:off x="5253038" y="3886200"/>
            <a:ext cx="119538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0"/>
            <a:endCxn id="6" idx="2"/>
          </p:cNvCxnSpPr>
          <p:nvPr/>
        </p:nvCxnSpPr>
        <p:spPr>
          <a:xfrm flipH="1" flipV="1">
            <a:off x="6448425" y="3886200"/>
            <a:ext cx="1173956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ways to organize your classes.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Oriented Design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5125" y="249872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4032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Linked 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4032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Continuous Storage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82" y="5565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Array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8925" y="5565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Vector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5" idx="0"/>
            <a:endCxn id="4" idx="2"/>
          </p:cNvCxnSpPr>
          <p:nvPr/>
        </p:nvCxnSpPr>
        <p:spPr>
          <a:xfrm flipV="1">
            <a:off x="2562225" y="3241675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H="1" flipV="1">
            <a:off x="4471988" y="3241675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5253038" y="4775200"/>
            <a:ext cx="119538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6448425" y="4775200"/>
            <a:ext cx="1173956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way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5125" y="16700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320357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Linked 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320357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Array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1561" y="4973637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Vector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5" idx="0"/>
            <a:endCxn id="4" idx="2"/>
          </p:cNvCxnSpPr>
          <p:nvPr/>
        </p:nvCxnSpPr>
        <p:spPr>
          <a:xfrm flipV="1">
            <a:off x="2562225" y="2413000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H="1" flipV="1">
            <a:off x="4471988" y="2413000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V="1">
            <a:off x="6448424" y="3946525"/>
            <a:ext cx="1" cy="102711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376735" y="2505075"/>
            <a:ext cx="4143375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*data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~Array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const;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set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const;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print()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 class 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Derived class: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print()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16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Vector </a:t>
            </a:r>
            <a:r>
              <a:rPr lang="en-US" altLang="zh-TW" dirty="0" smtClean="0">
                <a:solidFill>
                  <a:srgbClr val="FF0000"/>
                </a:solidFill>
              </a:rPr>
              <a:t>is an </a:t>
            </a:r>
            <a:r>
              <a:rPr lang="en-US" altLang="zh-TW" dirty="0" smtClean="0"/>
              <a:t>Array.  Therefore, a vector has everything that an array has.</a:t>
            </a:r>
          </a:p>
          <a:p>
            <a:r>
              <a:rPr lang="en-US" altLang="zh-TW" dirty="0" smtClean="0"/>
              <a:t>But a vector has an extra data member</a:t>
            </a:r>
            <a:r>
              <a:rPr lang="en-US" altLang="zh-TW" dirty="0"/>
              <a:t>: 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So it has some extra functions.</a:t>
            </a:r>
          </a:p>
          <a:p>
            <a:r>
              <a:rPr lang="en-US" altLang="zh-TW" dirty="0" smtClean="0"/>
              <a:t>Some of the functions exist in base class and derived class, such as </a:t>
            </a:r>
            <a:r>
              <a:rPr lang="en-US" altLang="zh-TW" dirty="0" err="1" smtClean="0">
                <a:solidFill>
                  <a:srgbClr val="FF0000"/>
                </a:solidFill>
              </a:rPr>
              <a:t>setSize</a:t>
            </a:r>
            <a:r>
              <a:rPr lang="en-US" altLang="zh-TW" dirty="0" smtClean="0">
                <a:solidFill>
                  <a:srgbClr val="FF0000"/>
                </a:solidFill>
              </a:rPr>
              <a:t>, print</a:t>
            </a:r>
            <a:r>
              <a:rPr lang="en-US" altLang="zh-TW" dirty="0" smtClean="0"/>
              <a:t>, but have different implementations.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 and derived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Vector </a:t>
            </a:r>
            <a:r>
              <a:rPr lang="en-US" altLang="zh-TW" dirty="0"/>
              <a:t>constructor is almost identical to that of </a:t>
            </a:r>
            <a:r>
              <a:rPr lang="en-US" altLang="zh-TW" dirty="0" smtClean="0"/>
              <a:t>Array.</a:t>
            </a:r>
            <a:endParaRPr lang="en-US" altLang="zh-TW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base-class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initializer syntax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733" y="3334207"/>
            <a:ext cx="74145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capacity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3*size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this-&gt;size = size;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capacity = 3*size;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342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Base-class </a:t>
            </a:r>
            <a:r>
              <a:rPr lang="en-US" altLang="zh-TW" dirty="0">
                <a:solidFill>
                  <a:srgbClr val="FF0000"/>
                </a:solidFill>
              </a:rPr>
              <a:t>constructors, destructors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overloaded assignment </a:t>
            </a:r>
            <a:r>
              <a:rPr lang="en-US" altLang="zh-TW" dirty="0" smtClean="0">
                <a:solidFill>
                  <a:srgbClr val="FF0000"/>
                </a:solidFill>
              </a:rPr>
              <a:t>operators</a:t>
            </a:r>
            <a:r>
              <a:rPr lang="en-US" altLang="zh-TW" dirty="0" smtClean="0"/>
              <a:t> </a:t>
            </a:r>
            <a:r>
              <a:rPr lang="en-US" altLang="zh-TW" dirty="0"/>
              <a:t>are not inherited by derived classes.</a:t>
            </a:r>
          </a:p>
          <a:p>
            <a:r>
              <a:rPr lang="en-US" altLang="zh-TW" dirty="0"/>
              <a:t>Derived-class constructors, destructors and overloaded assignment operators, however, can call base-class </a:t>
            </a:r>
            <a:r>
              <a:rPr lang="en-US" altLang="zh-TW" dirty="0" smtClean="0"/>
              <a:t>versions explicitly.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</a:t>
            </a:r>
            <a:r>
              <a:rPr lang="en-US" altLang="zh-TW" dirty="0"/>
              <a:t> </a:t>
            </a:r>
            <a:r>
              <a:rPr lang="en-US" altLang="zh-TW" dirty="0" smtClean="0"/>
              <a:t>and 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5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Inheritance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繼承</a:t>
            </a:r>
            <a:r>
              <a:rPr lang="en-US" altLang="zh-TW" dirty="0" smtClean="0">
                <a:solidFill>
                  <a:srgbClr val="FF0000"/>
                </a:solidFill>
              </a:rPr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4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 will cause an error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(recall the this pointer.)</a:t>
            </a:r>
          </a:p>
          <a:p>
            <a:r>
              <a:rPr lang="en-US" altLang="zh-TW" dirty="0" smtClean="0"/>
              <a:t>because size is </a:t>
            </a:r>
            <a:r>
              <a:rPr lang="en-US" altLang="zh-TW" dirty="0" smtClean="0">
                <a:solidFill>
                  <a:srgbClr val="FF0000"/>
                </a:solidFill>
              </a:rPr>
              <a:t>private </a:t>
            </a:r>
            <a:r>
              <a:rPr lang="en-US" altLang="zh-TW" dirty="0" smtClean="0"/>
              <a:t>member data, which cannot be accessed even by derived classes. </a:t>
            </a:r>
          </a:p>
          <a:p>
            <a:r>
              <a:rPr lang="en-US" altLang="zh-TW" dirty="0" smtClean="0"/>
              <a:t>How to fix it?</a:t>
            </a:r>
          </a:p>
          <a:p>
            <a:pPr lvl="1"/>
            <a:r>
              <a:rPr lang="en-US" altLang="zh-TW" dirty="0" smtClean="0"/>
              <a:t>You can call base class Array::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(n), but it will change the storage size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Private </a:t>
            </a:r>
            <a:r>
              <a:rPr lang="en-US" altLang="zh-TW" dirty="0"/>
              <a:t>D</a:t>
            </a:r>
            <a:r>
              <a:rPr lang="en-US" altLang="zh-TW" dirty="0" smtClean="0"/>
              <a:t>ata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750" y="2304217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this-&gt;size = size;</a:t>
            </a:r>
          </a:p>
        </p:txBody>
      </p:sp>
    </p:spTree>
    <p:extLst>
      <p:ext uri="{BB962C8B-B14F-4D97-AF65-F5344CB8AC3E}">
        <p14:creationId xmlns:p14="http://schemas.microsoft.com/office/powerpoint/2010/main" val="19589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enable class Vector to directly access Array data members, we can declare those members as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zh-TW" dirty="0"/>
              <a:t> in the base class.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Protected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4990" y="3490994"/>
            <a:ext cx="6766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Accessibility of privilege control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14374" y="1619971"/>
          <a:ext cx="7715252" cy="452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Accessbility</a:t>
                      </a:r>
                      <a:endParaRPr lang="en-US" sz="2400" b="0" dirty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private</a:t>
                      </a:r>
                      <a:endParaRPr lang="en-US" sz="2400" b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US" sz="2400" b="0" dirty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public</a:t>
                      </a:r>
                      <a:endParaRPr lang="en-US" sz="2400" b="0">
                        <a:effectLst/>
                      </a:endParaRPr>
                    </a:p>
                  </a:txBody>
                  <a:tcPr marL="47642" marR="38113" marT="71463" marB="666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Accessible from own class 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39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Accessible from dervied class 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2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Accessible outside dervied class 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直角三角形 1"/>
          <p:cNvSpPr/>
          <p:nvPr/>
        </p:nvSpPr>
        <p:spPr>
          <a:xfrm>
            <a:off x="3381375" y="3324224"/>
            <a:ext cx="3733800" cy="2457451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deeper look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0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Instantiating a derived-class object begins </a:t>
            </a:r>
            <a:r>
              <a:rPr lang="en-US" altLang="zh-TW" dirty="0">
                <a:solidFill>
                  <a:srgbClr val="FF0000"/>
                </a:solidFill>
              </a:rPr>
              <a:t>a chain of constructor calls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Base class’s constructor </a:t>
            </a:r>
          </a:p>
          <a:p>
            <a:pPr lvl="1"/>
            <a:r>
              <a:rPr lang="en-US" altLang="zh-TW" dirty="0" smtClean="0"/>
              <a:t>Derived-class constructor</a:t>
            </a:r>
            <a:endParaRPr lang="en-US" altLang="zh-TW" dirty="0"/>
          </a:p>
          <a:p>
            <a:pPr lvl="1"/>
            <a:r>
              <a:rPr lang="en-US" altLang="zh-TW" dirty="0"/>
              <a:t>If the base class is derived from another class, the base-class constructor is required to invoke the constructor of the next class up in the hierarchy, and so on.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calling seq. of constructors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This begins a chain (or cascade) of destructor calls in which the derived-class destructor and the destructors of the direct and indirect base classes and the classes’ members execute in reverse of the order in which the constructors executed.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process repeats until the destructor of the final base class at the top of the hierarchy is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calling seq. of 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8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base class may be inherited through </a:t>
            </a:r>
            <a:r>
              <a:rPr lang="en-US" altLang="zh-TW" dirty="0">
                <a:solidFill>
                  <a:srgbClr val="FF0000"/>
                </a:solidFill>
              </a:rPr>
              <a:t>public, protected or private</a:t>
            </a:r>
            <a:r>
              <a:rPr lang="en-US" altLang="zh-TW" dirty="0"/>
              <a:t> inheritance.</a:t>
            </a:r>
          </a:p>
          <a:p>
            <a:pPr lvl="1"/>
            <a:r>
              <a:rPr lang="en-US" altLang="zh-TW" dirty="0" smtClean="0"/>
              <a:t>Their differences are summarized in the next page.</a:t>
            </a:r>
          </a:p>
          <a:p>
            <a:pPr lvl="1"/>
            <a:r>
              <a:rPr lang="en-US" altLang="zh-TW" dirty="0" smtClean="0"/>
              <a:t>The protected </a:t>
            </a:r>
            <a:r>
              <a:rPr lang="en-US" altLang="zh-TW" dirty="0"/>
              <a:t>and private </a:t>
            </a:r>
            <a:r>
              <a:rPr lang="en-US" altLang="zh-TW" dirty="0" smtClean="0"/>
              <a:t>inheritances are </a:t>
            </a:r>
            <a:r>
              <a:rPr lang="en-US" altLang="zh-TW" dirty="0"/>
              <a:t>rare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base class’s </a:t>
            </a:r>
            <a:r>
              <a:rPr lang="en-US" altLang="zh-TW" dirty="0">
                <a:solidFill>
                  <a:srgbClr val="FF0000"/>
                </a:solidFill>
              </a:rPr>
              <a:t>private</a:t>
            </a:r>
            <a:r>
              <a:rPr lang="en-US" altLang="zh-TW" dirty="0"/>
              <a:t> members are never accessible directly from a derived class, but can be accessed through calls to the public and protected members of the base class.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protected and private Inheritance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three types of inheritance: public, protected, and private.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0188"/>
              </p:ext>
            </p:extLst>
          </p:nvPr>
        </p:nvGraphicFramePr>
        <p:xfrm>
          <a:off x="809623" y="2699385"/>
          <a:ext cx="7877176" cy="3386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Type of inheritance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Public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Private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0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Public data/ functions in the base 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Public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Protected in the derived class</a:t>
                      </a:r>
                      <a:endParaRPr lang="zh-TW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</a:rPr>
                        <a:t> in the derived class</a:t>
                      </a:r>
                      <a:endParaRPr lang="zh-TW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0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Protected data/ functions in the base class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</a:rPr>
                        <a:t> in the derived class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0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Private data/fun in the base 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idea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</a:t>
            </a:r>
            <a:r>
              <a:rPr lang="en-US" altLang="zh-TW" dirty="0" smtClean="0"/>
              <a:t>allows </a:t>
            </a:r>
            <a:r>
              <a:rPr lang="en-US" altLang="zh-TW" dirty="0"/>
              <a:t>you </a:t>
            </a:r>
            <a:r>
              <a:rPr lang="en-US" altLang="zh-TW" dirty="0" smtClean="0"/>
              <a:t>to create </a:t>
            </a:r>
            <a:r>
              <a:rPr lang="en-US" altLang="zh-TW" dirty="0"/>
              <a:t>a class that </a:t>
            </a:r>
            <a:r>
              <a:rPr lang="en-US" altLang="zh-TW" dirty="0">
                <a:solidFill>
                  <a:srgbClr val="FF0000"/>
                </a:solidFill>
              </a:rPr>
              <a:t>absorbs</a:t>
            </a:r>
            <a:r>
              <a:rPr lang="en-US" altLang="zh-TW" dirty="0"/>
              <a:t> an existing class’s data and behaviors and </a:t>
            </a:r>
            <a:r>
              <a:rPr lang="en-US" altLang="zh-TW" dirty="0">
                <a:solidFill>
                  <a:srgbClr val="FF0000"/>
                </a:solidFill>
              </a:rPr>
              <a:t>enhances</a:t>
            </a:r>
            <a:r>
              <a:rPr lang="en-US" altLang="zh-TW" dirty="0"/>
              <a:t> them with new capabilities.</a:t>
            </a:r>
          </a:p>
          <a:p>
            <a:r>
              <a:rPr lang="en-US" altLang="zh-TW" dirty="0"/>
              <a:t>You can designate that the new class should inherit the members of an existing class.</a:t>
            </a:r>
          </a:p>
          <a:p>
            <a:r>
              <a:rPr lang="en-US" altLang="zh-TW" dirty="0"/>
              <a:t>This existing class is called the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/>
              <a:t>, and the new class is referred to as the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2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distinguish between 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and the </a:t>
            </a:r>
            <a:r>
              <a:rPr lang="en-US" altLang="zh-TW" dirty="0">
                <a:solidFill>
                  <a:srgbClr val="FF0000"/>
                </a:solidFill>
              </a:rPr>
              <a:t>has-a</a:t>
            </a:r>
            <a:r>
              <a:rPr lang="en-US" altLang="zh-TW" dirty="0"/>
              <a:t> relationship.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represents inheritance.</a:t>
            </a:r>
          </a:p>
          <a:p>
            <a:pPr lvl="1"/>
            <a:r>
              <a:rPr lang="en-US" altLang="zh-TW" dirty="0"/>
              <a:t>In an is-a relationship, an object of a derived class also can be treated as an object of its base class.</a:t>
            </a:r>
          </a:p>
          <a:p>
            <a:r>
              <a:rPr lang="en-US" altLang="zh-TW" dirty="0"/>
              <a:t>By contrast, the </a:t>
            </a:r>
            <a:r>
              <a:rPr lang="en-US" altLang="zh-TW" dirty="0">
                <a:solidFill>
                  <a:srgbClr val="FF0000"/>
                </a:solidFill>
              </a:rPr>
              <a:t>has-a</a:t>
            </a:r>
            <a:r>
              <a:rPr lang="en-US" altLang="zh-TW" dirty="0"/>
              <a:t> relationship represents composition.</a:t>
            </a:r>
          </a:p>
          <a:p>
            <a:pPr lvl="1"/>
            <a:r>
              <a:rPr lang="en-US" altLang="zh-TW" dirty="0" smtClean="0"/>
              <a:t>Example: a </a:t>
            </a:r>
            <a:r>
              <a:rPr lang="en-US" altLang="zh-TW" u="sng" dirty="0" smtClean="0"/>
              <a:t>triangle</a:t>
            </a:r>
            <a:r>
              <a:rPr lang="en-US" altLang="zh-TW" dirty="0" smtClean="0"/>
              <a:t> has three </a:t>
            </a:r>
            <a:r>
              <a:rPr lang="en-US" altLang="zh-TW" u="sng" dirty="0" smtClean="0"/>
              <a:t>vertices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 among objects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4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relationships form class hierarchies. </a:t>
            </a:r>
          </a:p>
          <a:p>
            <a:r>
              <a:rPr lang="en-US" altLang="zh-TW" dirty="0" smtClean="0"/>
              <a:t>Base </a:t>
            </a:r>
            <a:r>
              <a:rPr lang="en-US" altLang="zh-TW" dirty="0"/>
              <a:t>classes tend to be more </a:t>
            </a:r>
            <a:r>
              <a:rPr lang="en-US" altLang="zh-TW" dirty="0">
                <a:solidFill>
                  <a:srgbClr val="FF0000"/>
                </a:solidFill>
              </a:rPr>
              <a:t>general</a:t>
            </a:r>
            <a:r>
              <a:rPr lang="en-US" altLang="zh-TW" dirty="0"/>
              <a:t> and derived classes tend to be more </a:t>
            </a:r>
            <a:r>
              <a:rPr lang="en-US" altLang="zh-TW" dirty="0">
                <a:solidFill>
                  <a:srgbClr val="FF0000"/>
                </a:solidFill>
              </a:rPr>
              <a:t>specific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Because every derived-class object is an object of its base class, and one base class can have many derived classes, the set of objects represented by a base class typically is larger than the set of objects represented by any of its derived classes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geometry shapes</a:t>
            </a:r>
            <a:endParaRPr lang="zh-TW" altLang="en-US" dirty="0"/>
          </a:p>
        </p:txBody>
      </p:sp>
      <p:pic>
        <p:nvPicPr>
          <p:cNvPr id="4" name="Picture 1" descr="cpphtp9_11_Page_06"/>
          <p:cNvPicPr>
            <a:picLocks noGrp="1" noChangeAspect="1"/>
          </p:cNvPicPr>
          <p:nvPr isPhoto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424" r="12679" b="55532"/>
          <a:stretch/>
        </p:blipFill>
        <p:spPr bwMode="auto">
          <a:xfrm>
            <a:off x="51857" y="1796144"/>
            <a:ext cx="9092143" cy="30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students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0" y="1850124"/>
            <a:ext cx="8035902" cy="38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Vehicles</a:t>
            </a:r>
            <a:endParaRPr lang="zh-TW" altLang="en-US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2736"/>
            <a:ext cx="8264525" cy="46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9788</TotalTime>
  <Words>1051</Words>
  <Application>Microsoft Office PowerPoint</Application>
  <PresentationFormat>如螢幕大小 (4:3)</PresentationFormat>
  <Paragraphs>164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Courier New</vt:lpstr>
      <vt:lpstr>Times New Roman</vt:lpstr>
      <vt:lpstr>Office 佈景主題</vt:lpstr>
      <vt:lpstr>Introduction to Programming(II) Week 10: C++ Inheritance</vt:lpstr>
      <vt:lpstr>Object-oriented design</vt:lpstr>
      <vt:lpstr>Inheritance: idea</vt:lpstr>
      <vt:lpstr>Inheritance</vt:lpstr>
      <vt:lpstr>Relations among objects</vt:lpstr>
      <vt:lpstr>Class hierarchy</vt:lpstr>
      <vt:lpstr>Example: geometry shapes</vt:lpstr>
      <vt:lpstr>Example: students</vt:lpstr>
      <vt:lpstr>Example: Vehicles</vt:lpstr>
      <vt:lpstr>Is-a relation and class hierarchy</vt:lpstr>
      <vt:lpstr>Inheritance: practices</vt:lpstr>
      <vt:lpstr>Example: List</vt:lpstr>
      <vt:lpstr>Object Oriented Design</vt:lpstr>
      <vt:lpstr>Another way</vt:lpstr>
      <vt:lpstr>Base class : Array</vt:lpstr>
      <vt:lpstr>Derived class: Vector</vt:lpstr>
      <vt:lpstr>Base and derived classes</vt:lpstr>
      <vt:lpstr>Constructor implementation</vt:lpstr>
      <vt:lpstr>Constructors and destructors</vt:lpstr>
      <vt:lpstr>Problem of Private Data</vt:lpstr>
      <vt:lpstr>Protected</vt:lpstr>
      <vt:lpstr>Accessibility of privilege control</vt:lpstr>
      <vt:lpstr>Inheritance: deeper look</vt:lpstr>
      <vt:lpstr>The calling seq. of constructors</vt:lpstr>
      <vt:lpstr>The calling seq. of destructors</vt:lpstr>
      <vt:lpstr>protected and private Inheritance</vt:lpstr>
      <vt:lpstr>Types of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2662</cp:revision>
  <dcterms:created xsi:type="dcterms:W3CDTF">2014-08-19T02:20:21Z</dcterms:created>
  <dcterms:modified xsi:type="dcterms:W3CDTF">2019-05-03T09:47:06Z</dcterms:modified>
</cp:coreProperties>
</file>