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9"/>
  </p:notesMasterIdLst>
  <p:sldIdLst>
    <p:sldId id="256" r:id="rId2"/>
    <p:sldId id="424" r:id="rId3"/>
    <p:sldId id="405" r:id="rId4"/>
    <p:sldId id="360" r:id="rId5"/>
    <p:sldId id="362" r:id="rId6"/>
    <p:sldId id="363" r:id="rId7"/>
    <p:sldId id="365" r:id="rId8"/>
    <p:sldId id="367" r:id="rId9"/>
    <p:sldId id="409" r:id="rId10"/>
    <p:sldId id="368" r:id="rId11"/>
    <p:sldId id="369" r:id="rId12"/>
    <p:sldId id="371" r:id="rId13"/>
    <p:sldId id="412" r:id="rId14"/>
    <p:sldId id="372" r:id="rId15"/>
    <p:sldId id="373" r:id="rId16"/>
    <p:sldId id="374" r:id="rId17"/>
    <p:sldId id="375" r:id="rId18"/>
    <p:sldId id="411" r:id="rId19"/>
    <p:sldId id="376" r:id="rId20"/>
    <p:sldId id="377" r:id="rId21"/>
    <p:sldId id="378" r:id="rId22"/>
    <p:sldId id="383" r:id="rId23"/>
    <p:sldId id="382" r:id="rId24"/>
    <p:sldId id="413" r:id="rId25"/>
    <p:sldId id="414" r:id="rId26"/>
    <p:sldId id="415" r:id="rId27"/>
    <p:sldId id="416" r:id="rId28"/>
    <p:sldId id="417" r:id="rId29"/>
    <p:sldId id="421" r:id="rId30"/>
    <p:sldId id="418" r:id="rId31"/>
    <p:sldId id="422" r:id="rId32"/>
    <p:sldId id="419" r:id="rId33"/>
    <p:sldId id="384" r:id="rId34"/>
    <p:sldId id="366" r:id="rId35"/>
    <p:sldId id="385" r:id="rId36"/>
    <p:sldId id="420" r:id="rId37"/>
    <p:sldId id="42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79861" autoAdjust="0"/>
  </p:normalViewPr>
  <p:slideViewPr>
    <p:cSldViewPr snapToGrid="0" snapToObjects="1">
      <p:cViewPr varScale="1">
        <p:scale>
          <a:sx n="44" d="100"/>
          <a:sy n="44" d="100"/>
        </p:scale>
        <p:origin x="13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383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one pure</a:t>
            </a:r>
            <a:r>
              <a:rPr lang="en-US" baseline="0" dirty="0" smtClean="0"/>
              <a:t> virtual function then it is abstract class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435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(in</a:t>
            </a:r>
            <a:r>
              <a:rPr lang="en-US" baseline="0" dirty="0" smtClean="0"/>
              <a:t> c)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*a;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= 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*)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(4); -</a:t>
            </a:r>
            <a:r>
              <a:rPr lang="en-US" baseline="0" dirty="0" smtClean="0">
                <a:sym typeface="Wingdings" panose="05000000000000000000" pitchFamily="2" charset="2"/>
              </a:rPr>
              <a:t>type casting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087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Integer vs.  </a:t>
            </a:r>
            <a:r>
              <a:rPr lang="en-US" dirty="0" err="1" smtClean="0"/>
              <a:t>const</a:t>
            </a:r>
            <a:r>
              <a:rPr lang="en-US" dirty="0" smtClean="0"/>
              <a:t> integer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26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Array-&gt;vector</a:t>
            </a:r>
            <a:r>
              <a:rPr lang="en-US" baseline="0" dirty="0" smtClean="0"/>
              <a:t> (o) </a:t>
            </a:r>
            <a:r>
              <a:rPr lang="zh-TW" altLang="en-US" baseline="0" dirty="0" smtClean="0"/>
              <a:t>動物</a:t>
            </a:r>
            <a:r>
              <a:rPr lang="en-US" altLang="zh-TW" baseline="0" dirty="0" smtClean="0"/>
              <a:t>&gt;</a:t>
            </a:r>
            <a:r>
              <a:rPr lang="zh-TW" altLang="en-US" baseline="0" dirty="0" smtClean="0"/>
              <a:t>哺乳動物</a:t>
            </a:r>
            <a:r>
              <a:rPr lang="en-US" altLang="zh-TW" baseline="0" dirty="0" smtClean="0"/>
              <a:t>&gt;</a:t>
            </a:r>
            <a:r>
              <a:rPr lang="zh-TW" altLang="en-US" baseline="0" dirty="0" smtClean="0"/>
              <a:t>人類  </a:t>
            </a:r>
            <a:r>
              <a:rPr lang="en-US" altLang="zh-TW" baseline="0" dirty="0" smtClean="0"/>
              <a:t>====</a:t>
            </a:r>
            <a:r>
              <a:rPr lang="zh-TW" altLang="en-US" baseline="0" dirty="0" smtClean="0"/>
              <a:t>人類也是種動物 動物可以指向人類</a:t>
            </a:r>
            <a:endParaRPr lang="en-US" baseline="0" dirty="0" smtClean="0"/>
          </a:p>
          <a:p>
            <a:r>
              <a:rPr lang="en-US" baseline="0" dirty="0" smtClean="0"/>
              <a:t>Vector-&gt;array (x)    </a:t>
            </a:r>
          </a:p>
          <a:p>
            <a:r>
              <a:rPr lang="en-US" baseline="0" dirty="0" smtClean="0"/>
              <a:t>Ex. Array a; Vector *p = &amp;a (x)</a:t>
            </a:r>
          </a:p>
          <a:p>
            <a:r>
              <a:rPr lang="en-US" baseline="0" dirty="0" smtClean="0"/>
              <a:t>Vector-&gt;vector (o)</a:t>
            </a:r>
          </a:p>
          <a:p>
            <a:r>
              <a:rPr lang="en-US" dirty="0" smtClean="0"/>
              <a:t>Pic::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arrayPtr</a:t>
            </a:r>
            <a:r>
              <a:rPr lang="en-US" altLang="zh-TW" dirty="0" smtClean="0"/>
              <a:t> </a:t>
            </a:r>
            <a:r>
              <a:rPr lang="zh-TW" altLang="en-US" dirty="0" smtClean="0"/>
              <a:t>看是指到裡面的</a:t>
            </a:r>
            <a:r>
              <a:rPr lang="en-US" altLang="zh-TW" dirty="0" smtClean="0"/>
              <a:t>array</a:t>
            </a:r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vectorPtr</a:t>
            </a:r>
            <a:r>
              <a:rPr lang="zh-TW" altLang="en-US" dirty="0" smtClean="0"/>
              <a:t>看是指到</a:t>
            </a:r>
            <a:r>
              <a:rPr lang="en-US" altLang="zh-TW" dirty="0" smtClean="0"/>
              <a:t>vector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58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*ps.</a:t>
            </a:r>
          </a:p>
          <a:p>
            <a:r>
              <a:rPr lang="en-US" dirty="0" err="1" smtClean="0"/>
              <a:t>arrayPtr</a:t>
            </a:r>
            <a:r>
              <a:rPr lang="en-US" dirty="0" smtClean="0"/>
              <a:t>-&gt;</a:t>
            </a:r>
            <a:r>
              <a:rPr lang="en-US" dirty="0" err="1" smtClean="0"/>
              <a:t>getCapacity</a:t>
            </a:r>
            <a:r>
              <a:rPr lang="en-US" dirty="0" smtClean="0"/>
              <a:t> (x)</a:t>
            </a:r>
          </a:p>
          <a:p>
            <a:r>
              <a:rPr lang="en-US" dirty="0" smtClean="0"/>
              <a:t>Since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arrayPtr</a:t>
            </a:r>
            <a:r>
              <a:rPr lang="en-US" baseline="0" dirty="0" smtClean="0"/>
              <a:t> can only see array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026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r>
              <a:rPr lang="en-US" baseline="0" dirty="0" smtClean="0"/>
              <a:t> pointer can point to derive class object</a:t>
            </a:r>
          </a:p>
          <a:p>
            <a:r>
              <a:rPr lang="en-US" baseline="0" dirty="0" smtClean="0"/>
              <a:t>But in the example, we want to call derived class draw instead of base class draw.</a:t>
            </a:r>
          </a:p>
          <a:p>
            <a:r>
              <a:rPr lang="zh-TW" altLang="en-US" baseline="0" dirty="0" smtClean="0"/>
              <a:t>只有在執行時</a:t>
            </a:r>
            <a:r>
              <a:rPr lang="en-US" altLang="zh-TW" baseline="0" dirty="0" smtClean="0"/>
              <a:t>(for loop)</a:t>
            </a:r>
            <a:r>
              <a:rPr lang="zh-TW" altLang="en-US" baseline="0" dirty="0" smtClean="0"/>
              <a:t>才知道要呼叫哪個</a:t>
            </a:r>
            <a:r>
              <a:rPr lang="en-US" altLang="zh-TW" baseline="0" dirty="0" smtClean="0"/>
              <a:t>function -&gt;dynamic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Shape *S[100];    S[0](</a:t>
            </a:r>
            <a:r>
              <a:rPr lang="zh-TW" altLang="en-US" baseline="0" dirty="0" smtClean="0"/>
              <a:t>指向圓形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S[1](rectangle)………….</a:t>
            </a:r>
            <a:endParaRPr lang="en-US" baseline="0" dirty="0" smtClean="0"/>
          </a:p>
          <a:p>
            <a:r>
              <a:rPr lang="en-US" baseline="0" dirty="0" smtClean="0"/>
              <a:t>for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=0;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&lt;5;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++)</a:t>
            </a:r>
          </a:p>
          <a:p>
            <a:r>
              <a:rPr lang="en-US" baseline="0" dirty="0" smtClean="0"/>
              <a:t> s[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]-&gt;draw();    </a:t>
            </a:r>
            <a:r>
              <a:rPr lang="zh-TW" altLang="en-US" baseline="0" dirty="0" smtClean="0"/>
              <a:t>要寫一大堆</a:t>
            </a:r>
            <a:r>
              <a:rPr lang="en-US" altLang="zh-TW" baseline="0" dirty="0" smtClean="0"/>
              <a:t>if</a:t>
            </a:r>
            <a:r>
              <a:rPr lang="zh-TW" altLang="en-US" baseline="0" dirty="0" smtClean="0"/>
              <a:t>判斷</a:t>
            </a:r>
            <a:r>
              <a:rPr lang="en-US" altLang="zh-TW" baseline="0" dirty="0" smtClean="0"/>
              <a:t>???</a:t>
            </a:r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839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6011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04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會刪不乾淨所以要</a:t>
            </a:r>
            <a:r>
              <a:rPr lang="en-US" altLang="zh-TW" dirty="0" smtClean="0"/>
              <a:t>virtual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652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 write</a:t>
            </a:r>
            <a:r>
              <a:rPr lang="en-US" baseline="0" dirty="0" smtClean="0"/>
              <a:t> </a:t>
            </a:r>
            <a:r>
              <a:rPr lang="en-US" dirty="0" smtClean="0"/>
              <a:t>Shape(base class) draw?   --</a:t>
            </a:r>
            <a:r>
              <a:rPr lang="en-US" dirty="0" smtClean="0">
                <a:sym typeface="Wingdings" panose="05000000000000000000" pitchFamily="2" charset="2"/>
              </a:rPr>
              <a:t>so abstract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But is needs to  exist then  (circle, rectangle….)can call it 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843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implementation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732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11: C</a:t>
            </a:r>
            <a:r>
              <a:rPr kumimoji="1" lang="en-US" altLang="zh-TW" smtClean="0"/>
              <a:t>++ Polymorphism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a program invokes a </a:t>
            </a:r>
            <a:r>
              <a:rPr lang="en-US" altLang="zh-TW" dirty="0">
                <a:solidFill>
                  <a:srgbClr val="FF0000"/>
                </a:solidFill>
              </a:rPr>
              <a:t>virtual</a:t>
            </a:r>
            <a:r>
              <a:rPr lang="en-US" altLang="zh-TW" dirty="0"/>
              <a:t> function through a base-class pointer to a derived-class object </a:t>
            </a:r>
            <a:r>
              <a:rPr lang="en-US" altLang="zh-TW" dirty="0" smtClean="0"/>
              <a:t>(or </a:t>
            </a:r>
            <a:r>
              <a:rPr lang="en-US" altLang="zh-TW" dirty="0"/>
              <a:t>a base-class reference to a derived-class </a:t>
            </a:r>
            <a:r>
              <a:rPr lang="en-US" altLang="zh-TW" dirty="0" smtClean="0"/>
              <a:t>object), </a:t>
            </a:r>
            <a:r>
              <a:rPr lang="en-US" altLang="zh-TW" dirty="0"/>
              <a:t>the program will choose the correct derived-class function dynamically (i.e., at execution time) based on the </a:t>
            </a:r>
            <a:r>
              <a:rPr lang="en-US" altLang="zh-TW" dirty="0">
                <a:solidFill>
                  <a:srgbClr val="FF0000"/>
                </a:solidFill>
              </a:rPr>
              <a:t>object type</a:t>
            </a:r>
            <a:r>
              <a:rPr lang="en-US" altLang="zh-TW" dirty="0"/>
              <a:t>—not the pointer or reference type.</a:t>
            </a:r>
          </a:p>
          <a:p>
            <a:pPr lvl="1"/>
            <a:r>
              <a:rPr lang="en-US" altLang="zh-TW" dirty="0" smtClean="0"/>
              <a:t>Also called dynamic </a:t>
            </a:r>
            <a:r>
              <a:rPr lang="en-US" altLang="zh-TW" dirty="0"/>
              <a:t>binding or late binding.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Polymorphism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4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 and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782" y="1435101"/>
            <a:ext cx="7549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print() const;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782" y="4230732"/>
            <a:ext cx="8035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print() const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driver program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824908"/>
            <a:ext cx="8294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aim base-class pointer at derived-class object and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polymorphism; invokes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print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make polymorphism more safe!!</a:t>
            </a:r>
          </a:p>
          <a:p>
            <a:r>
              <a:rPr lang="en-US" altLang="zh-TW" dirty="0" smtClean="0"/>
              <a:t>With override, </a:t>
            </a:r>
            <a:r>
              <a:rPr lang="en-US" altLang="zh-TW" dirty="0" smtClean="0">
                <a:solidFill>
                  <a:srgbClr val="FF0000"/>
                </a:solidFill>
              </a:rPr>
              <a:t>compiler</a:t>
            </a:r>
            <a:r>
              <a:rPr lang="en-US" altLang="zh-TW" dirty="0" smtClean="0"/>
              <a:t> will check if the function really overrides base class’s function </a:t>
            </a:r>
          </a:p>
          <a:p>
            <a:r>
              <a:rPr lang="en-US" altLang="zh-TW" dirty="0" smtClean="0"/>
              <a:t>What can go wrong?</a:t>
            </a:r>
          </a:p>
          <a:p>
            <a:pPr lvl="1"/>
            <a:r>
              <a:rPr lang="en-US" altLang="zh-TW" dirty="0" smtClean="0"/>
              <a:t>Forget adding virtual in the base class</a:t>
            </a:r>
            <a:endParaRPr lang="zh-TW" altLang="en-US" dirty="0"/>
          </a:p>
          <a:p>
            <a:pPr lvl="1"/>
            <a:r>
              <a:rPr lang="en-US" altLang="zh-TW" dirty="0" smtClean="0"/>
              <a:t>The interfaces are different in base and derived classes, which often happens when the interface is changed in the base class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adding override?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1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/>
              <a:t>polymorphism to process dynamically allocated objects of a class </a:t>
            </a:r>
            <a:r>
              <a:rPr lang="en-US" altLang="zh-TW" dirty="0" smtClean="0"/>
              <a:t>hierarchy can cause problems. 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smtClean="0"/>
              <a:t>: If </a:t>
            </a:r>
            <a:r>
              <a:rPr lang="en-US" altLang="zh-TW" dirty="0" smtClean="0"/>
              <a:t>Array’s destructor is not virtual </a:t>
            </a:r>
            <a:br>
              <a:rPr lang="en-US" altLang="zh-TW" dirty="0" smtClean="0"/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*pa = new Vector(3);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pa;  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Array’s destructor is called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simple solution to this problem is to create a </a:t>
            </a:r>
            <a:r>
              <a:rPr lang="en-US" altLang="zh-TW" dirty="0">
                <a:solidFill>
                  <a:srgbClr val="FF0000"/>
                </a:solidFill>
              </a:rPr>
              <a:t>public virtual destructor </a:t>
            </a:r>
            <a:r>
              <a:rPr lang="en-US" altLang="zh-TW" dirty="0"/>
              <a:t>in the base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destructor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71398" y="588201"/>
            <a:ext cx="515928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base-class </a:t>
            </a:r>
            <a:r>
              <a:rPr lang="en-US" altLang="zh-TW" dirty="0"/>
              <a:t>virtual function that’s declared </a:t>
            </a:r>
            <a:r>
              <a:rPr lang="en-US" altLang="zh-TW" dirty="0">
                <a:solidFill>
                  <a:srgbClr val="FF0000"/>
                </a:solidFill>
              </a:rPr>
              <a:t>final</a:t>
            </a:r>
            <a:r>
              <a:rPr lang="en-US" altLang="zh-TW" dirty="0"/>
              <a:t> in its prototype, as in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parameters ) final;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>
                <a:solidFill>
                  <a:srgbClr val="FF0000"/>
                </a:solidFill>
              </a:rPr>
              <a:t>be overridden</a:t>
            </a:r>
            <a:r>
              <a:rPr lang="en-US" altLang="zh-TW" dirty="0"/>
              <a:t> in any derived </a:t>
            </a:r>
            <a:r>
              <a:rPr lang="en-US" altLang="zh-TW" dirty="0" smtClean="0"/>
              <a:t>class.</a:t>
            </a:r>
          </a:p>
          <a:p>
            <a:r>
              <a:rPr lang="en-US" altLang="zh-TW" dirty="0" smtClean="0"/>
              <a:t>This </a:t>
            </a:r>
            <a:r>
              <a:rPr lang="en-US" altLang="zh-TW" dirty="0"/>
              <a:t>guarantees that the base class’s final </a:t>
            </a:r>
            <a:r>
              <a:rPr lang="en-US" altLang="zh-TW" dirty="0" smtClean="0"/>
              <a:t>member </a:t>
            </a:r>
            <a:r>
              <a:rPr lang="en-US" altLang="zh-TW" dirty="0"/>
              <a:t>function definition will be used by all base-class objects and by all objects of the base class’s direct and indirect derived classes.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member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6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 of C++11, you can declare </a:t>
            </a:r>
            <a:r>
              <a:rPr lang="en-US" altLang="zh-TW" dirty="0">
                <a:solidFill>
                  <a:srgbClr val="FF0000"/>
                </a:solidFill>
              </a:rPr>
              <a:t>a class as final</a:t>
            </a:r>
            <a:r>
              <a:rPr lang="en-US" altLang="zh-TW" dirty="0"/>
              <a:t> to prevent it from being used as a base </a:t>
            </a:r>
            <a:r>
              <a:rPr lang="en-US" altLang="zh-TW" dirty="0" smtClean="0"/>
              <a:t>class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class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Attempting to override a final member function or inherit from a final base class results in a compilation error.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5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Abstract classes</a:t>
            </a:r>
            <a:r>
              <a:rPr lang="en-US" altLang="zh-TW" dirty="0" smtClean="0"/>
              <a:t> define the function interfaces without some implementations of them.</a:t>
            </a:r>
            <a:endParaRPr lang="en-US" altLang="zh-TW" dirty="0"/>
          </a:p>
          <a:p>
            <a:r>
              <a:rPr lang="en-US" altLang="zh-TW" dirty="0" smtClean="0"/>
              <a:t>Abstract </a:t>
            </a:r>
            <a:r>
              <a:rPr lang="en-US" altLang="zh-TW" dirty="0"/>
              <a:t>classes cannot be used to instantiate objects, </a:t>
            </a:r>
            <a:r>
              <a:rPr lang="en-US" altLang="zh-TW" dirty="0" smtClean="0"/>
              <a:t>because they </a:t>
            </a:r>
            <a:r>
              <a:rPr lang="en-US" altLang="zh-TW" dirty="0"/>
              <a:t>are </a:t>
            </a:r>
            <a:r>
              <a:rPr lang="en-US" altLang="zh-TW" dirty="0" smtClean="0"/>
              <a:t>incomplete.  But an </a:t>
            </a:r>
            <a:r>
              <a:rPr lang="en-US" altLang="zh-TW" dirty="0"/>
              <a:t>abstract class is a base class from which other classes can inherit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Classes that can be used to instantiate objects are called </a:t>
            </a:r>
            <a:r>
              <a:rPr lang="en-US" altLang="zh-TW" dirty="0">
                <a:solidFill>
                  <a:srgbClr val="FF0000"/>
                </a:solidFill>
              </a:rPr>
              <a:t>concrete </a:t>
            </a:r>
            <a:r>
              <a:rPr lang="en-US" altLang="zh-TW" dirty="0" smtClean="0">
                <a:solidFill>
                  <a:srgbClr val="FF0000"/>
                </a:solidFill>
              </a:rPr>
              <a:t>classes</a:t>
            </a:r>
            <a:r>
              <a:rPr lang="en-US" altLang="zh-TW" dirty="0" smtClean="0"/>
              <a:t>, which define </a:t>
            </a:r>
            <a:r>
              <a:rPr lang="en-US" altLang="zh-TW" dirty="0"/>
              <a:t>every member function they declare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5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define </a:t>
            </a:r>
            <a:r>
              <a:rPr lang="en-US" altLang="zh-TW" dirty="0" err="1" smtClean="0"/>
              <a:t>setSize</a:t>
            </a:r>
            <a:r>
              <a:rPr lang="en-US" altLang="zh-TW" dirty="0" smtClean="0"/>
              <a:t> function in Continuous List without any concrete implementations.</a:t>
            </a:r>
          </a:p>
          <a:p>
            <a:r>
              <a:rPr lang="en-US" altLang="zh-TW" dirty="0" smtClean="0"/>
              <a:t>Array and Vector need to implement </a:t>
            </a:r>
            <a:r>
              <a:rPr lang="en-US" altLang="zh-TW" dirty="0" err="1" smtClean="0"/>
              <a:t>setSize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/>
              <a:t>C</a:t>
            </a:r>
            <a:r>
              <a:rPr lang="en-US" altLang="zh-TW" smtClean="0"/>
              <a:t>ontinuous List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31319" y="3730623"/>
            <a:ext cx="3133725" cy="742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Continuous List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28864" y="4813299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Array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711304" y="4797424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Vector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312320" y="4473573"/>
            <a:ext cx="1185862" cy="33972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6" idx="2"/>
          </p:cNvCxnSpPr>
          <p:nvPr/>
        </p:nvCxnSpPr>
        <p:spPr>
          <a:xfrm flipH="1" flipV="1">
            <a:off x="4498182" y="4473573"/>
            <a:ext cx="1196578" cy="32385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class is made abstract by declaring one or more </a:t>
            </a:r>
            <a:r>
              <a:rPr lang="en-US" altLang="zh-TW" dirty="0" smtClean="0">
                <a:solidFill>
                  <a:srgbClr val="FF0000"/>
                </a:solidFill>
              </a:rPr>
              <a:t>pure </a:t>
            </a:r>
            <a:r>
              <a:rPr lang="en-US" altLang="zh-TW" dirty="0">
                <a:solidFill>
                  <a:srgbClr val="FF0000"/>
                </a:solidFill>
              </a:rPr>
              <a:t>virtual </a:t>
            </a:r>
            <a:r>
              <a:rPr lang="en-US" altLang="zh-TW" dirty="0" smtClean="0">
                <a:solidFill>
                  <a:srgbClr val="FF0000"/>
                </a:solidFill>
              </a:rPr>
              <a:t>functions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pure virtual function is specified by placing “= 0” in its declaration, as </a:t>
            </a:r>
            <a:r>
              <a:rPr lang="en-US" altLang="zh-TW" dirty="0" smtClean="0"/>
              <a:t>in</a:t>
            </a:r>
          </a:p>
          <a:p>
            <a:pPr marL="0" indent="0" algn="ctr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TW" dirty="0"/>
              <a:t>The “= 0” is a pure </a:t>
            </a:r>
            <a:r>
              <a:rPr lang="en-US" altLang="zh-TW" dirty="0" err="1"/>
              <a:t>specifier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Pure virtual functions typically do not provide implementations, though they can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Pure virtual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8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488982"/>
              </p:ext>
            </p:extLst>
          </p:nvPr>
        </p:nvGraphicFramePr>
        <p:xfrm>
          <a:off x="457200" y="1828799"/>
          <a:ext cx="8229600" cy="41366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3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Week 11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4/30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Quiz 3: C++ 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 polymorphism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Iterator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5/10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Midterm 2 review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5/14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Midterm 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Mini-project 2: window programming </a:t>
                      </a: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template and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Problems </a:t>
                      </a:r>
                      <a:r>
                        <a:rPr lang="en-US" sz="2000" kern="100" dirty="0">
                          <a:effectLst/>
                        </a:rPr>
                        <a:t>using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zh-TW" sz="2000" kern="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search using STL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5/31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3: AI games 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6/4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Quiz 4: STL and search problem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</a:rPr>
                        <a:t>6/7</a:t>
                      </a:r>
                      <a:endParaRPr lang="zh-TW" sz="2000" b="1" kern="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accent2"/>
                          </a:solidFill>
                          <a:effectLst/>
                        </a:rPr>
                        <a:t>端午節放假</a:t>
                      </a:r>
                      <a:endParaRPr lang="zh-TW" sz="2000" b="1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2 demo</a:t>
                      </a: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Review of final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6/18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Final (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由中午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考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6/25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 demo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Announcement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5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pure virtual function</a:t>
            </a:r>
            <a:r>
              <a:rPr lang="en-US" altLang="zh-TW" dirty="0"/>
              <a:t> does not have an implementation and requires the derived class to override the function for that derived class to be concrete; otherwise the derived class remains abstract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Each </a:t>
            </a:r>
            <a:r>
              <a:rPr lang="en-US" altLang="zh-TW" dirty="0">
                <a:solidFill>
                  <a:srgbClr val="FF0000"/>
                </a:solidFill>
              </a:rPr>
              <a:t>concrete derived class</a:t>
            </a:r>
            <a:r>
              <a:rPr lang="en-US" altLang="zh-TW" dirty="0"/>
              <a:t> must override all base-class pure virtual functions with concrete implementations of those functions; otherwise the derived class is also abstract.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and concrete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7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Although we cannot instantiate objects of an abstract base class, we can use the abstract base class to declare </a:t>
            </a:r>
            <a:r>
              <a:rPr lang="en-US" altLang="zh-TW" dirty="0">
                <a:solidFill>
                  <a:srgbClr val="FF0000"/>
                </a:solidFill>
              </a:rPr>
              <a:t>pointers and references </a:t>
            </a:r>
            <a:r>
              <a:rPr lang="en-US" altLang="zh-TW" dirty="0"/>
              <a:t>that can refer to objects of any concrete classes derived from the abstract class.</a:t>
            </a:r>
          </a:p>
          <a:p>
            <a:r>
              <a:rPr lang="en-US" altLang="zh-TW" dirty="0"/>
              <a:t>Programs typically use such pointers and references to manipulate derived-class objects </a:t>
            </a:r>
            <a:r>
              <a:rPr lang="en-US" altLang="zh-TW" dirty="0" err="1"/>
              <a:t>polymorphically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classes and polymorphism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2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Normal member functions after inheritance </a:t>
            </a:r>
          </a:p>
          <a:p>
            <a:pPr lvl="1"/>
            <a:r>
              <a:rPr lang="en-US" altLang="zh-TW" dirty="0" smtClean="0"/>
              <a:t>Based on the type of pointer or references</a:t>
            </a:r>
          </a:p>
          <a:p>
            <a:r>
              <a:rPr lang="en-US" altLang="zh-TW" dirty="0" smtClean="0"/>
              <a:t>Virtual function</a:t>
            </a:r>
          </a:p>
          <a:p>
            <a:pPr lvl="1"/>
            <a:r>
              <a:rPr lang="en-US" altLang="zh-TW" dirty="0" smtClean="0"/>
              <a:t>Based on the real data type, not the type of pointer or references</a:t>
            </a:r>
          </a:p>
          <a:p>
            <a:pPr lvl="1"/>
            <a:r>
              <a:rPr lang="en-US" altLang="zh-TW" dirty="0" smtClean="0"/>
              <a:t>Final virtual function: cannot be overridden </a:t>
            </a:r>
          </a:p>
          <a:p>
            <a:r>
              <a:rPr lang="en-US" altLang="zh-TW" dirty="0" smtClean="0"/>
              <a:t>Abstract class and pure virtual function</a:t>
            </a:r>
          </a:p>
          <a:p>
            <a:pPr lvl="1"/>
            <a:r>
              <a:rPr lang="en-US" altLang="zh-TW" dirty="0" smtClean="0"/>
              <a:t>Only interface, no implementation.</a:t>
            </a:r>
          </a:p>
          <a:p>
            <a:pPr lvl="1"/>
            <a:r>
              <a:rPr lang="en-US" altLang="zh-TW" dirty="0" smtClean="0"/>
              <a:t>Cannot be instantiated, but can be inherited.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Dynamic cast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1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explicit </a:t>
            </a:r>
            <a:r>
              <a:rPr lang="en-US" altLang="zh-TW" dirty="0"/>
              <a:t>type conversion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Four casts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C++. </a:t>
            </a:r>
            <a:r>
              <a:rPr lang="en-US" altLang="zh-TW" dirty="0"/>
              <a:t> </a:t>
            </a:r>
            <a:r>
              <a:rPr lang="en-US" altLang="zh-TW" dirty="0" smtClean="0"/>
              <a:t>Use them </a:t>
            </a:r>
            <a:r>
              <a:rPr lang="en-US" altLang="zh-TW" dirty="0"/>
              <a:t>as few as possible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Want to modify a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object?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When there is a </a:t>
            </a:r>
            <a:r>
              <a:rPr lang="en-US" altLang="zh-TW" i="1" dirty="0" smtClean="0"/>
              <a:t>implicit conversion sequence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r>
              <a:rPr lang="en-US" altLang="zh-TW" dirty="0" smtClean="0"/>
              <a:t>How do I know a type is my derived class?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Types? I do not care.</a:t>
            </a:r>
          </a:p>
        </p:txBody>
      </p:sp>
    </p:spTree>
    <p:extLst>
      <p:ext uri="{BB962C8B-B14F-4D97-AF65-F5344CB8AC3E}">
        <p14:creationId xmlns:p14="http://schemas.microsoft.com/office/powerpoint/2010/main" val="14345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24025"/>
          </a:xfrm>
        </p:spPr>
        <p:txBody>
          <a:bodyPr/>
          <a:lstStyle/>
          <a:p>
            <a:pPr algn="just"/>
            <a:r>
              <a:rPr lang="en-US" altLang="zh-TW" dirty="0" smtClean="0"/>
              <a:t>When you want to modify an object which cannot be modified (because it is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).</a:t>
            </a:r>
          </a:p>
          <a:p>
            <a:pPr lvl="1" algn="just"/>
            <a:r>
              <a:rPr lang="en-US" altLang="zh-TW" dirty="0" smtClean="0"/>
              <a:t>You have to ensure objects can </a:t>
            </a:r>
            <a:r>
              <a:rPr lang="en-US" altLang="zh-TW" dirty="0" smtClean="0">
                <a:solidFill>
                  <a:srgbClr val="FF0000"/>
                </a:solidFill>
              </a:rPr>
              <a:t>really</a:t>
            </a:r>
            <a:r>
              <a:rPr lang="en-US" altLang="zh-TW" dirty="0" smtClean="0"/>
              <a:t> be modified.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3636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&amp;j(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*j=10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error: j is a constant reference to integer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&amp;&gt;(j)=10;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10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*p(&amp;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*&gt;(p)=20;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20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81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Implicit </a:t>
            </a:r>
            <a:r>
              <a:rPr lang="en-US" altLang="zh-TW" dirty="0"/>
              <a:t>conversion sequence.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 smtClean="0"/>
          </a:p>
          <a:p>
            <a:pPr marL="457200" lvl="1" indent="0" algn="just">
              <a:buNone/>
            </a:pP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94599" y="2302630"/>
            <a:ext cx="8254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s(l);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'unsigned long'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'float'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l,i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error: no matching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endParaRPr lang="en-US" altLang="zh-TW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     because l and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are different types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/>
              <a:t> has more usage other than type conversions.</a:t>
            </a: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57199" y="1655248"/>
            <a:ext cx="85915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&gt;(l));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//I am pretty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sure the value of l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short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&gt;(f));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//I am pretty sure the value of f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//OK. The arguments have same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4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In object-oriented programming, sometimes you may want to do some special operations on some types. To do this,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.</a:t>
            </a:r>
          </a:p>
          <a:p>
            <a:pPr algn="just"/>
            <a:r>
              <a:rPr lang="en-US" altLang="zh-TW" dirty="0"/>
              <a:t>Only </a:t>
            </a:r>
            <a:r>
              <a:rPr lang="en-US" altLang="zh-TW" i="1" dirty="0"/>
              <a:t>polymorphic class</a:t>
            </a:r>
            <a:r>
              <a:rPr lang="en-US" altLang="zh-TW" dirty="0"/>
              <a:t> can be casted by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.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7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91341" y="3856707"/>
            <a:ext cx="7938028" cy="2308324"/>
            <a:chOff x="1271055" y="5104802"/>
            <a:chExt cx="8386235" cy="3077761"/>
          </a:xfrm>
        </p:grpSpPr>
        <p:sp>
          <p:nvSpPr>
            <p:cNvPr id="5" name="矩形 4"/>
            <p:cNvSpPr/>
            <p:nvPr/>
          </p:nvSpPr>
          <p:spPr>
            <a:xfrm>
              <a:off x="1271055" y="5104802"/>
              <a:ext cx="4205420" cy="3077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 do not have a virtual function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*d(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dynamic_cast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*&gt;(&amp;b));</a:t>
              </a:r>
              <a:endParaRPr lang="en-US" altLang="zh-TW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//error: B is not a polymorphic class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697292" y="5104802"/>
              <a:ext cx="3959998" cy="2708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~B(){}};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 has a virtual function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*d(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dynamic_cast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*&gt;(&amp;b));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//OK. B is a polymorphic class</a:t>
              </a:r>
              <a:endParaRPr lang="zh-TW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661274" y="1395698"/>
            <a:ext cx="67682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~B(){}};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do_D_operations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	...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7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Polymorphism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多型</a:t>
            </a:r>
            <a:r>
              <a:rPr lang="en-US" altLang="zh-TW" dirty="0" smtClean="0">
                <a:solidFill>
                  <a:srgbClr val="FF0000"/>
                </a:solidFill>
              </a:rPr>
              <a:t>): which actions to take depends on which object (data) is involved in the runtime.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5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Unlike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/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/>
              <a:t> provides </a:t>
            </a:r>
            <a:r>
              <a:rPr lang="en-US" altLang="zh-TW" dirty="0"/>
              <a:t>a </a:t>
            </a:r>
            <a:r>
              <a:rPr lang="en-US" altLang="zh-TW" dirty="0" smtClean="0"/>
              <a:t>mechanism for you to determine </a:t>
            </a:r>
            <a:r>
              <a:rPr lang="en-US" altLang="zh-TW" dirty="0"/>
              <a:t>whether the </a:t>
            </a:r>
            <a:r>
              <a:rPr lang="en-US" altLang="zh-TW" dirty="0" smtClean="0"/>
              <a:t>type can really be converted.</a:t>
            </a:r>
            <a:endParaRPr lang="en-US" altLang="zh-TW" dirty="0"/>
          </a:p>
          <a:p>
            <a:pPr lvl="1" algn="just"/>
            <a:r>
              <a:rPr lang="en-US" altLang="zh-TW" dirty="0"/>
              <a:t>R</a:t>
            </a:r>
            <a:r>
              <a:rPr lang="en-US" altLang="zh-TW" dirty="0" smtClean="0"/>
              <a:t>eturn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dirty="0" smtClean="0"/>
              <a:t> (for pointer) or throw an exception</a:t>
            </a:r>
            <a:r>
              <a:rPr lang="en-US" altLang="zh-TW" dirty="0"/>
              <a:t> (</a:t>
            </a:r>
            <a:r>
              <a:rPr lang="en-US" altLang="zh-TW" dirty="0" smtClean="0"/>
              <a:t>for reference) 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conversion fails.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3"/>
            <a:ext cx="2057400" cy="274637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cast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3900" y="1658554"/>
            <a:ext cx="7829550" cy="4303566"/>
            <a:chOff x="1524000" y="1877006"/>
            <a:chExt cx="9144000" cy="5738086"/>
          </a:xfrm>
        </p:grpSpPr>
        <p:sp>
          <p:nvSpPr>
            <p:cNvPr id="5" name="矩形 4"/>
            <p:cNvSpPr/>
            <p:nvPr/>
          </p:nvSpPr>
          <p:spPr>
            <a:xfrm>
              <a:off x="3953036" y="1877006"/>
              <a:ext cx="3797300" cy="2339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~B(){}};</a:t>
              </a: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1524000" y="4537328"/>
              <a:ext cx="9144000" cy="3077764"/>
              <a:chOff x="1524000" y="4537328"/>
              <a:chExt cx="9144000" cy="307776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24000" y="4537328"/>
                <a:ext cx="4716613" cy="3077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*&gt;(&amp;b))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*&gt;(&amp;b))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96000" y="4537328"/>
                <a:ext cx="4572000" cy="30777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*&gt;(&amp;d))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*&gt;(&amp;d))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7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Of course,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/>
              <a:t> can also check other types.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/>
              <a:t> may do runtime check.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7950" y="2735194"/>
            <a:ext cx="717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~B(){}};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&lt;A*&gt;(&amp;b))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//you can do this,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"failure"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//&lt;-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2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Runtime type </a:t>
            </a:r>
            <a:r>
              <a:rPr lang="en-US" altLang="zh-TW" dirty="0" smtClean="0"/>
              <a:t>information allows programmer to get the exact type (class) of an object during the runtime.</a:t>
            </a:r>
          </a:p>
          <a:p>
            <a:r>
              <a:rPr lang="en-US" altLang="zh-TW" dirty="0" smtClean="0"/>
              <a:t>Two useful mechanisms can be used to obtain the runtime type information</a:t>
            </a:r>
          </a:p>
          <a:p>
            <a:pPr lvl="1"/>
            <a:r>
              <a:rPr lang="en-US" altLang="zh-TW" dirty="0" smtClean="0"/>
              <a:t>Dynamic casting</a:t>
            </a:r>
          </a:p>
          <a:p>
            <a:pPr lvl="1"/>
            <a:r>
              <a:rPr lang="en-US" altLang="zh-TW" dirty="0" err="1" smtClean="0"/>
              <a:t>Typeid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Runtime type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5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class pointer, pointing to a derived object, cannot invoke the derived class specific functions,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unless it uses </a:t>
            </a:r>
            <a:r>
              <a:rPr lang="en-US" altLang="zh-TW" dirty="0" err="1"/>
              <a:t>downcasting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Dynamic casting (</a:t>
            </a:r>
            <a:r>
              <a:rPr lang="zh-TW" altLang="en-US" dirty="0" smtClean="0"/>
              <a:t>動態型別轉換</a:t>
            </a:r>
            <a:r>
              <a:rPr lang="en-US" altLang="zh-TW" dirty="0" smtClean="0"/>
              <a:t>) can be used to achieve </a:t>
            </a:r>
            <a:r>
              <a:rPr lang="en-US" altLang="zh-TW" dirty="0" err="1" smtClean="0"/>
              <a:t>downcasting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Downcasting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7577" y="3225301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04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phrase </a:t>
            </a:r>
            <a:r>
              <a:rPr lang="en-US" altLang="zh-TW" dirty="0" err="1"/>
              <a:t>dynamic_cast</a:t>
            </a:r>
            <a:r>
              <a:rPr lang="en-US" altLang="zh-TW" dirty="0"/>
              <a:t> &lt;derived class&gt; </a:t>
            </a:r>
            <a:r>
              <a:rPr lang="en-US" altLang="zh-TW" dirty="0" smtClean="0"/>
              <a:t>tries </a:t>
            </a:r>
            <a:r>
              <a:rPr lang="en-US" altLang="zh-TW" dirty="0"/>
              <a:t>to cast a base class to a derived class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dirty="0" smtClean="0"/>
              <a:t> does </a:t>
            </a:r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en-US" altLang="zh-TW" dirty="0" smtClean="0"/>
              <a:t> point to a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dirty="0" smtClean="0"/>
              <a:t>,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dirty="0" smtClean="0"/>
              <a:t> will return a Null pointer.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casting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8250" y="2815252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_cast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*&gt;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12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 smtClean="0"/>
              <a:t>When you do NOT care type-safety and cross-platform issue.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819150" y="2847916"/>
            <a:ext cx="8391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(1073741824);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*d(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//"may" print 2</a:t>
            </a:r>
          </a:p>
          <a:p>
            <a:endParaRPr lang="en-US" altLang="zh-TW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you want to temporarily store an object into an different type object.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37" y="3213617"/>
            <a:ext cx="65055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*p1(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*p2(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*&gt;(p1));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may not equal to p2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*p3(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*&gt;(p2));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always equals to p3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polymorphism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/>
              <a:t>object of a </a:t>
            </a:r>
            <a:r>
              <a:rPr lang="en-US" altLang="zh-TW" dirty="0">
                <a:solidFill>
                  <a:srgbClr val="FF0000"/>
                </a:solidFill>
              </a:rPr>
              <a:t>derived class</a:t>
            </a:r>
            <a:r>
              <a:rPr lang="en-US" altLang="zh-TW" dirty="0"/>
              <a:t> can be treated as an object of its </a:t>
            </a:r>
            <a:r>
              <a:rPr lang="en-US" altLang="zh-TW" dirty="0">
                <a:solidFill>
                  <a:srgbClr val="FF0000"/>
                </a:solidFill>
              </a:rPr>
              <a:t>base class</a:t>
            </a:r>
            <a:r>
              <a:rPr lang="en-US" altLang="zh-TW" dirty="0" smtClean="0"/>
              <a:t>.  </a:t>
            </a:r>
            <a:endParaRPr lang="en-US" altLang="zh-TW" dirty="0"/>
          </a:p>
          <a:p>
            <a:pPr lvl="1"/>
            <a:r>
              <a:rPr lang="en-US" altLang="zh-TW" dirty="0"/>
              <a:t>However, we cannot treat a base-class object as an object of any of its derived classes.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is-a</a:t>
            </a:r>
            <a:r>
              <a:rPr lang="en-US" altLang="zh-TW" dirty="0"/>
              <a:t> relationship applies only from a derived class to its direct and indirect base classes.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 hierarchy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that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8731" y="2603625"/>
            <a:ext cx="129073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20903" y="1600200"/>
            <a:ext cx="110639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4" idx="0"/>
            <a:endCxn id="5" idx="2"/>
          </p:cNvCxnSpPr>
          <p:nvPr/>
        </p:nvCxnSpPr>
        <p:spPr>
          <a:xfrm flipV="1">
            <a:off x="3674100" y="2061865"/>
            <a:ext cx="0" cy="54176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872665" y="159738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Base class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53844" y="2623261"/>
            <a:ext cx="181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Derived class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57201" y="3371462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to v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u="sng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u="sng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1773" y="1027134"/>
            <a:ext cx="4823605" cy="42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This “crossover” is allowed because an object of a derived class </a:t>
            </a:r>
            <a:r>
              <a:rPr lang="en-US" altLang="zh-TW" dirty="0">
                <a:solidFill>
                  <a:srgbClr val="FF0000"/>
                </a:solidFill>
              </a:rPr>
              <a:t>is an </a:t>
            </a:r>
            <a:r>
              <a:rPr lang="en-US" altLang="zh-TW" dirty="0"/>
              <a:t>object of its base class.</a:t>
            </a:r>
          </a:p>
          <a:p>
            <a:r>
              <a:rPr lang="en-US" altLang="zh-TW" dirty="0" smtClean="0"/>
              <a:t>Which function is </a:t>
            </a:r>
            <a:r>
              <a:rPr lang="en-US" altLang="zh-TW" dirty="0"/>
              <a:t>invoked </a:t>
            </a:r>
            <a:r>
              <a:rPr lang="en-US" altLang="zh-TW" dirty="0" smtClean="0"/>
              <a:t>depends </a:t>
            </a:r>
            <a:r>
              <a:rPr lang="en-US" altLang="zh-TW" dirty="0"/>
              <a:t>on </a:t>
            </a:r>
            <a:r>
              <a:rPr lang="en-US" altLang="zh-TW" dirty="0">
                <a:solidFill>
                  <a:srgbClr val="FF0000"/>
                </a:solidFill>
              </a:rPr>
              <a:t>the type of the pointer </a:t>
            </a:r>
            <a:r>
              <a:rPr lang="en-US" altLang="zh-TW" dirty="0"/>
              <a:t>(or reference) used to invoke the function, not the type of the object for which the member function is called. 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The inverse (D-&gt;B) is not allowed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6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Can the base class pointer, pointing to a derived object, invoke the functions defined in the derived class? (</a:t>
            </a:r>
            <a:r>
              <a:rPr lang="en-US" altLang="zh-TW" dirty="0" smtClean="0">
                <a:solidFill>
                  <a:srgbClr val="FF0000"/>
                </a:solidFill>
              </a:rPr>
              <a:t>function override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override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34861" y="513045"/>
            <a:ext cx="5219967" cy="46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Yes, if the function defined in the base class is a </a:t>
            </a:r>
            <a:r>
              <a:rPr lang="en-US" altLang="zh-TW" dirty="0">
                <a:solidFill>
                  <a:srgbClr val="FF0000"/>
                </a:solidFill>
              </a:rPr>
              <a:t>virtual function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we declare a base-class function as virtual, we can override that function to enable </a:t>
            </a:r>
            <a:r>
              <a:rPr lang="en-US" altLang="zh-TW" dirty="0">
                <a:solidFill>
                  <a:srgbClr val="FF0000"/>
                </a:solidFill>
              </a:rPr>
              <a:t>polymorphic </a:t>
            </a:r>
            <a:r>
              <a:rPr lang="en-US" altLang="zh-TW" dirty="0"/>
              <a:t>behavior.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9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19005</TotalTime>
  <Words>2014</Words>
  <Application>Microsoft Office PowerPoint</Application>
  <PresentationFormat>如螢幕大小 (4:3)</PresentationFormat>
  <Paragraphs>349</Paragraphs>
  <Slides>37</Slides>
  <Notes>12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新細明體</vt:lpstr>
      <vt:lpstr>Arial</vt:lpstr>
      <vt:lpstr>Calibri</vt:lpstr>
      <vt:lpstr>Consolas</vt:lpstr>
      <vt:lpstr>Courier New</vt:lpstr>
      <vt:lpstr>Times New Roman</vt:lpstr>
      <vt:lpstr>Wingdings</vt:lpstr>
      <vt:lpstr>Office 佈景主題</vt:lpstr>
      <vt:lpstr>Introduction to Programming(II) Week 11: C++ Polymorphism</vt:lpstr>
      <vt:lpstr>Announcement</vt:lpstr>
      <vt:lpstr>Object-oriented design</vt:lpstr>
      <vt:lpstr>polymorphism</vt:lpstr>
      <vt:lpstr>Inheritance hierarchy</vt:lpstr>
      <vt:lpstr>Example: Vector</vt:lpstr>
      <vt:lpstr>Why?</vt:lpstr>
      <vt:lpstr>Function override</vt:lpstr>
      <vt:lpstr>Virtual function</vt:lpstr>
      <vt:lpstr>Polymorphism </vt:lpstr>
      <vt:lpstr>Example: Array and Vector</vt:lpstr>
      <vt:lpstr>Example: driver program</vt:lpstr>
      <vt:lpstr>Why adding override?</vt:lpstr>
      <vt:lpstr>Virtual destructor</vt:lpstr>
      <vt:lpstr>Final member function</vt:lpstr>
      <vt:lpstr>Final class</vt:lpstr>
      <vt:lpstr>Abstract classes</vt:lpstr>
      <vt:lpstr>Example: Continuous List</vt:lpstr>
      <vt:lpstr>Pure virtual function</vt:lpstr>
      <vt:lpstr>Virtual and concrete functions</vt:lpstr>
      <vt:lpstr>Abstract classes and polymorphism</vt:lpstr>
      <vt:lpstr>Summary </vt:lpstr>
      <vt:lpstr>Dynamic cast</vt:lpstr>
      <vt:lpstr>explicit type conversion</vt:lpstr>
      <vt:lpstr>const_cast</vt:lpstr>
      <vt:lpstr>static_cast</vt:lpstr>
      <vt:lpstr>static_cast</vt:lpstr>
      <vt:lpstr>dynamic_cast</vt:lpstr>
      <vt:lpstr>dynamic_cast</vt:lpstr>
      <vt:lpstr>dynamic_cast</vt:lpstr>
      <vt:lpstr>Dynamic cast</vt:lpstr>
      <vt:lpstr>dynamic_cast</vt:lpstr>
      <vt:lpstr>Runtime type information</vt:lpstr>
      <vt:lpstr>Downcasting</vt:lpstr>
      <vt:lpstr>Dynamic casting</vt:lpstr>
      <vt:lpstr>reinterpret_cast</vt:lpstr>
      <vt:lpstr>reinterpret_cast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凰汝 廖</cp:lastModifiedBy>
  <cp:revision>2786</cp:revision>
  <dcterms:created xsi:type="dcterms:W3CDTF">2014-08-19T02:20:21Z</dcterms:created>
  <dcterms:modified xsi:type="dcterms:W3CDTF">2019-05-09T05:51:22Z</dcterms:modified>
</cp:coreProperties>
</file>