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880" r:id="rId1"/>
  </p:sldMasterIdLst>
  <p:notesMasterIdLst>
    <p:notesMasterId r:id="rId12"/>
  </p:notesMasterIdLst>
  <p:sldIdLst>
    <p:sldId id="256" r:id="rId2"/>
    <p:sldId id="405" r:id="rId3"/>
    <p:sldId id="416" r:id="rId4"/>
    <p:sldId id="412" r:id="rId5"/>
    <p:sldId id="413" r:id="rId6"/>
    <p:sldId id="415" r:id="rId7"/>
    <p:sldId id="414" r:id="rId8"/>
    <p:sldId id="417" r:id="rId9"/>
    <p:sldId id="418" r:id="rId10"/>
    <p:sldId id="419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中等深淺樣式 1 - 輔色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佈景主題樣式 1 - 輔色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5" autoAdjust="0"/>
    <p:restoredTop sz="68056" autoAdjust="0"/>
  </p:normalViewPr>
  <p:slideViewPr>
    <p:cSldViewPr snapToGrid="0" snapToObjects="1">
      <p:cViewPr varScale="1">
        <p:scale>
          <a:sx n="38" d="100"/>
          <a:sy n="38" d="100"/>
        </p:scale>
        <p:origin x="1481" y="3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3275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0" d="100"/>
        <a:sy n="60" d="100"/>
      </p:scale>
      <p:origin x="0" y="-12149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FBB33C-050F-194E-9F71-A5A73BBD8CBC}" type="datetimeFigureOut">
              <a:rPr kumimoji="1" lang="zh-TW" altLang="en-US" smtClean="0"/>
              <a:t>2019/5/7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34A9D5-F0D8-354E-9F0A-63F83BF169B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149989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4A9D5-F0D8-354E-9F0A-63F83BF169BC}" type="slidenum">
              <a:rPr kumimoji="1" lang="zh-TW" altLang="en-US" smtClean="0"/>
              <a:t>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075975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4A9D5-F0D8-354E-9F0A-63F83BF169BC}" type="slidenum">
              <a:rPr kumimoji="1" lang="zh-TW" altLang="en-US" smtClean="0"/>
              <a:t>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9433527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Don’t want others kno</a:t>
            </a:r>
            <a:r>
              <a:rPr lang="en-US" baseline="0" dirty="0" smtClean="0"/>
              <a:t>w what list do you implement 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4A9D5-F0D8-354E-9F0A-63F83BF169BC}" type="slidenum">
              <a:rPr kumimoji="1" lang="zh-TW" altLang="en-US" smtClean="0"/>
              <a:t>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567448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r>
              <a:rPr lang="en-US" baseline="0" dirty="0" smtClean="0"/>
              <a:t> pattern </a:t>
            </a:r>
            <a:r>
              <a:rPr lang="zh-TW" altLang="en-US" baseline="0" dirty="0" smtClean="0"/>
              <a:t>的其中一種</a:t>
            </a:r>
            <a:endParaRPr lang="en-US" altLang="zh-TW" baseline="0" dirty="0" smtClean="0"/>
          </a:p>
          <a:p>
            <a:endParaRPr lang="en-US" baseline="0" dirty="0" smtClean="0"/>
          </a:p>
          <a:p>
            <a:r>
              <a:rPr lang="en-US" altLang="zh-TW" baseline="0" dirty="0" smtClean="0"/>
              <a:t>Use iterator </a:t>
            </a:r>
            <a:r>
              <a:rPr lang="zh-TW" altLang="en-US" baseline="0" dirty="0" smtClean="0"/>
              <a:t>走訪</a:t>
            </a:r>
            <a:r>
              <a:rPr lang="en-US" altLang="zh-TW" baseline="0" dirty="0" smtClean="0"/>
              <a:t>container </a:t>
            </a:r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4A9D5-F0D8-354E-9F0A-63F83BF169BC}" type="slidenum">
              <a:rPr kumimoji="1" lang="zh-TW" altLang="en-US" smtClean="0"/>
              <a:t>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9935789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Container </a:t>
            </a:r>
          </a:p>
          <a:p>
            <a:r>
              <a:rPr lang="en-US" dirty="0" err="1" smtClean="0"/>
              <a:t>Linkedlist</a:t>
            </a:r>
            <a:r>
              <a:rPr lang="en-US" baseline="0" dirty="0" smtClean="0"/>
              <a:t> is a parameter to iterator</a:t>
            </a:r>
          </a:p>
          <a:p>
            <a:r>
              <a:rPr lang="en-US" baseline="0" dirty="0" smtClean="0"/>
              <a:t>(</a:t>
            </a:r>
            <a:r>
              <a:rPr lang="zh-TW" altLang="en-US" baseline="0" dirty="0" smtClean="0"/>
              <a:t>塞到</a:t>
            </a:r>
            <a:r>
              <a:rPr lang="en-US" altLang="zh-TW" baseline="0" dirty="0" smtClean="0"/>
              <a:t>iterator)</a:t>
            </a:r>
            <a:endParaRPr lang="en-US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4A9D5-F0D8-354E-9F0A-63F83BF169BC}" type="slidenum">
              <a:rPr kumimoji="1" lang="zh-TW" altLang="en-US" smtClean="0"/>
              <a:t>9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9203376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子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TW" altLang="en-US" smtClean="0"/>
              <a:t>按一下以編輯母片子標題樣式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5/7/2019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414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652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649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0863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5/7/2019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759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807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74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663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40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387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632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grpSp>
        <p:nvGrpSpPr>
          <p:cNvPr id="27" name="群組 26"/>
          <p:cNvGrpSpPr/>
          <p:nvPr userDrawn="1"/>
        </p:nvGrpSpPr>
        <p:grpSpPr>
          <a:xfrm>
            <a:off x="0" y="5420794"/>
            <a:ext cx="9143999" cy="1419688"/>
            <a:chOff x="0" y="5420794"/>
            <a:chExt cx="9143999" cy="1419688"/>
          </a:xfrm>
        </p:grpSpPr>
        <p:grpSp>
          <p:nvGrpSpPr>
            <p:cNvPr id="26" name="群組 25"/>
            <p:cNvGrpSpPr/>
            <p:nvPr userDrawn="1"/>
          </p:nvGrpSpPr>
          <p:grpSpPr>
            <a:xfrm>
              <a:off x="0" y="5420794"/>
              <a:ext cx="9143999" cy="1419688"/>
              <a:chOff x="351803" y="2311485"/>
              <a:chExt cx="8723376" cy="1419688"/>
            </a:xfrm>
          </p:grpSpPr>
          <p:sp>
            <p:nvSpPr>
              <p:cNvPr id="19" name="Rounded Rectangle 13"/>
              <p:cNvSpPr/>
              <p:nvPr/>
            </p:nvSpPr>
            <p:spPr>
              <a:xfrm>
                <a:off x="368738" y="2774487"/>
                <a:ext cx="8695944" cy="956686"/>
              </a:xfrm>
              <a:prstGeom prst="roundRect">
                <a:avLst>
                  <a:gd name="adj" fmla="val 3362"/>
                </a:avLst>
              </a:prstGeom>
              <a:gradFill>
                <a:gsLst>
                  <a:gs pos="0">
                    <a:schemeClr val="accent1">
                      <a:lumMod val="75000"/>
                    </a:schemeClr>
                  </a:gs>
                  <a:gs pos="90000">
                    <a:schemeClr val="accent1">
                      <a:lumMod val="60000"/>
                      <a:lumOff val="4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0" name="Group 15"/>
              <p:cNvGrpSpPr>
                <a:grpSpLocks noChangeAspect="1"/>
              </p:cNvGrpSpPr>
              <p:nvPr/>
            </p:nvGrpSpPr>
            <p:grpSpPr bwMode="hidden">
              <a:xfrm flipV="1">
                <a:off x="351803" y="2311485"/>
                <a:ext cx="8723376" cy="1329874"/>
                <a:chOff x="-3905251" y="4294188"/>
                <a:chExt cx="13027839" cy="1892300"/>
              </a:xfrm>
            </p:grpSpPr>
            <p:sp>
              <p:nvSpPr>
                <p:cNvPr id="21" name="Freeform 14"/>
                <p:cNvSpPr>
                  <a:spLocks/>
                </p:cNvSpPr>
                <p:nvPr/>
              </p:nvSpPr>
              <p:spPr bwMode="hidden">
                <a:xfrm>
                  <a:off x="4810125" y="4500563"/>
                  <a:ext cx="4295775" cy="1016000"/>
                </a:xfrm>
                <a:custGeom>
                  <a:avLst/>
                  <a:gdLst/>
                  <a:ahLst/>
                  <a:cxnLst>
                    <a:cxn ang="0">
                      <a:pos x="2700" y="0"/>
                    </a:cxn>
                    <a:cxn ang="0">
                      <a:pos x="2700" y="0"/>
                    </a:cxn>
                    <a:cxn ang="0">
                      <a:pos x="2586" y="18"/>
                    </a:cxn>
                    <a:cxn ang="0">
                      <a:pos x="2470" y="38"/>
                    </a:cxn>
                    <a:cxn ang="0">
                      <a:pos x="2352" y="60"/>
                    </a:cxn>
                    <a:cxn ang="0">
                      <a:pos x="2230" y="82"/>
                    </a:cxn>
                    <a:cxn ang="0">
                      <a:pos x="2106" y="108"/>
                    </a:cxn>
                    <a:cxn ang="0">
                      <a:pos x="1978" y="134"/>
                    </a:cxn>
                    <a:cxn ang="0">
                      <a:pos x="1848" y="164"/>
                    </a:cxn>
                    <a:cxn ang="0">
                      <a:pos x="1714" y="194"/>
                    </a:cxn>
                    <a:cxn ang="0">
                      <a:pos x="1714" y="194"/>
                    </a:cxn>
                    <a:cxn ang="0">
                      <a:pos x="1472" y="252"/>
                    </a:cxn>
                    <a:cxn ang="0">
                      <a:pos x="1236" y="304"/>
                    </a:cxn>
                    <a:cxn ang="0">
                      <a:pos x="1010" y="352"/>
                    </a:cxn>
                    <a:cxn ang="0">
                      <a:pos x="792" y="398"/>
                    </a:cxn>
                    <a:cxn ang="0">
                      <a:pos x="584" y="438"/>
                    </a:cxn>
                    <a:cxn ang="0">
                      <a:pos x="382" y="474"/>
                    </a:cxn>
                    <a:cxn ang="0">
                      <a:pos x="188" y="508"/>
                    </a:cxn>
                    <a:cxn ang="0">
                      <a:pos x="0" y="538"/>
                    </a:cxn>
                    <a:cxn ang="0">
                      <a:pos x="0" y="538"/>
                    </a:cxn>
                    <a:cxn ang="0">
                      <a:pos x="130" y="556"/>
                    </a:cxn>
                    <a:cxn ang="0">
                      <a:pos x="254" y="572"/>
                    </a:cxn>
                    <a:cxn ang="0">
                      <a:pos x="374" y="586"/>
                    </a:cxn>
                    <a:cxn ang="0">
                      <a:pos x="492" y="598"/>
                    </a:cxn>
                    <a:cxn ang="0">
                      <a:pos x="606" y="610"/>
                    </a:cxn>
                    <a:cxn ang="0">
                      <a:pos x="716" y="618"/>
                    </a:cxn>
                    <a:cxn ang="0">
                      <a:pos x="822" y="626"/>
                    </a:cxn>
                    <a:cxn ang="0">
                      <a:pos x="926" y="632"/>
                    </a:cxn>
                    <a:cxn ang="0">
                      <a:pos x="1028" y="636"/>
                    </a:cxn>
                    <a:cxn ang="0">
                      <a:pos x="1126" y="638"/>
                    </a:cxn>
                    <a:cxn ang="0">
                      <a:pos x="1220" y="640"/>
                    </a:cxn>
                    <a:cxn ang="0">
                      <a:pos x="1312" y="640"/>
                    </a:cxn>
                    <a:cxn ang="0">
                      <a:pos x="1402" y="638"/>
                    </a:cxn>
                    <a:cxn ang="0">
                      <a:pos x="1490" y="636"/>
                    </a:cxn>
                    <a:cxn ang="0">
                      <a:pos x="1574" y="632"/>
                    </a:cxn>
                    <a:cxn ang="0">
                      <a:pos x="1656" y="626"/>
                    </a:cxn>
                    <a:cxn ang="0">
                      <a:pos x="1734" y="620"/>
                    </a:cxn>
                    <a:cxn ang="0">
                      <a:pos x="1812" y="612"/>
                    </a:cxn>
                    <a:cxn ang="0">
                      <a:pos x="1886" y="602"/>
                    </a:cxn>
                    <a:cxn ang="0">
                      <a:pos x="1960" y="592"/>
                    </a:cxn>
                    <a:cxn ang="0">
                      <a:pos x="2030" y="580"/>
                    </a:cxn>
                    <a:cxn ang="0">
                      <a:pos x="2100" y="568"/>
                    </a:cxn>
                    <a:cxn ang="0">
                      <a:pos x="2166" y="554"/>
                    </a:cxn>
                    <a:cxn ang="0">
                      <a:pos x="2232" y="540"/>
                    </a:cxn>
                    <a:cxn ang="0">
                      <a:pos x="2296" y="524"/>
                    </a:cxn>
                    <a:cxn ang="0">
                      <a:pos x="2358" y="508"/>
                    </a:cxn>
                    <a:cxn ang="0">
                      <a:pos x="2418" y="490"/>
                    </a:cxn>
                    <a:cxn ang="0">
                      <a:pos x="2478" y="472"/>
                    </a:cxn>
                    <a:cxn ang="0">
                      <a:pos x="2592" y="432"/>
                    </a:cxn>
                    <a:cxn ang="0">
                      <a:pos x="2702" y="390"/>
                    </a:cxn>
                    <a:cxn ang="0">
                      <a:pos x="2702" y="390"/>
                    </a:cxn>
                    <a:cxn ang="0">
                      <a:pos x="2706" y="388"/>
                    </a:cxn>
                    <a:cxn ang="0">
                      <a:pos x="2706" y="388"/>
                    </a:cxn>
                    <a:cxn ang="0">
                      <a:pos x="2706" y="0"/>
                    </a:cxn>
                    <a:cxn ang="0">
                      <a:pos x="2706" y="0"/>
                    </a:cxn>
                    <a:cxn ang="0">
                      <a:pos x="2700" y="0"/>
                    </a:cxn>
                    <a:cxn ang="0">
                      <a:pos x="2700" y="0"/>
                    </a:cxn>
                  </a:cxnLst>
                  <a:rect l="0" t="0" r="r" b="b"/>
                  <a:pathLst>
                    <a:path w="2706" h="640">
                      <a:moveTo>
                        <a:pt x="2700" y="0"/>
                      </a:moveTo>
                      <a:lnTo>
                        <a:pt x="2700" y="0"/>
                      </a:lnTo>
                      <a:lnTo>
                        <a:pt x="2586" y="18"/>
                      </a:lnTo>
                      <a:lnTo>
                        <a:pt x="2470" y="38"/>
                      </a:lnTo>
                      <a:lnTo>
                        <a:pt x="2352" y="60"/>
                      </a:lnTo>
                      <a:lnTo>
                        <a:pt x="2230" y="82"/>
                      </a:lnTo>
                      <a:lnTo>
                        <a:pt x="2106" y="108"/>
                      </a:lnTo>
                      <a:lnTo>
                        <a:pt x="1978" y="134"/>
                      </a:lnTo>
                      <a:lnTo>
                        <a:pt x="1848" y="164"/>
                      </a:lnTo>
                      <a:lnTo>
                        <a:pt x="1714" y="194"/>
                      </a:lnTo>
                      <a:lnTo>
                        <a:pt x="1714" y="194"/>
                      </a:lnTo>
                      <a:lnTo>
                        <a:pt x="1472" y="252"/>
                      </a:lnTo>
                      <a:lnTo>
                        <a:pt x="1236" y="304"/>
                      </a:lnTo>
                      <a:lnTo>
                        <a:pt x="1010" y="352"/>
                      </a:lnTo>
                      <a:lnTo>
                        <a:pt x="792" y="398"/>
                      </a:lnTo>
                      <a:lnTo>
                        <a:pt x="584" y="438"/>
                      </a:lnTo>
                      <a:lnTo>
                        <a:pt x="382" y="474"/>
                      </a:lnTo>
                      <a:lnTo>
                        <a:pt x="188" y="508"/>
                      </a:lnTo>
                      <a:lnTo>
                        <a:pt x="0" y="538"/>
                      </a:lnTo>
                      <a:lnTo>
                        <a:pt x="0" y="538"/>
                      </a:lnTo>
                      <a:lnTo>
                        <a:pt x="130" y="556"/>
                      </a:lnTo>
                      <a:lnTo>
                        <a:pt x="254" y="572"/>
                      </a:lnTo>
                      <a:lnTo>
                        <a:pt x="374" y="586"/>
                      </a:lnTo>
                      <a:lnTo>
                        <a:pt x="492" y="598"/>
                      </a:lnTo>
                      <a:lnTo>
                        <a:pt x="606" y="610"/>
                      </a:lnTo>
                      <a:lnTo>
                        <a:pt x="716" y="618"/>
                      </a:lnTo>
                      <a:lnTo>
                        <a:pt x="822" y="626"/>
                      </a:lnTo>
                      <a:lnTo>
                        <a:pt x="926" y="632"/>
                      </a:lnTo>
                      <a:lnTo>
                        <a:pt x="1028" y="636"/>
                      </a:lnTo>
                      <a:lnTo>
                        <a:pt x="1126" y="638"/>
                      </a:lnTo>
                      <a:lnTo>
                        <a:pt x="1220" y="640"/>
                      </a:lnTo>
                      <a:lnTo>
                        <a:pt x="1312" y="640"/>
                      </a:lnTo>
                      <a:lnTo>
                        <a:pt x="1402" y="638"/>
                      </a:lnTo>
                      <a:lnTo>
                        <a:pt x="1490" y="636"/>
                      </a:lnTo>
                      <a:lnTo>
                        <a:pt x="1574" y="632"/>
                      </a:lnTo>
                      <a:lnTo>
                        <a:pt x="1656" y="626"/>
                      </a:lnTo>
                      <a:lnTo>
                        <a:pt x="1734" y="620"/>
                      </a:lnTo>
                      <a:lnTo>
                        <a:pt x="1812" y="612"/>
                      </a:lnTo>
                      <a:lnTo>
                        <a:pt x="1886" y="602"/>
                      </a:lnTo>
                      <a:lnTo>
                        <a:pt x="1960" y="592"/>
                      </a:lnTo>
                      <a:lnTo>
                        <a:pt x="2030" y="580"/>
                      </a:lnTo>
                      <a:lnTo>
                        <a:pt x="2100" y="568"/>
                      </a:lnTo>
                      <a:lnTo>
                        <a:pt x="2166" y="554"/>
                      </a:lnTo>
                      <a:lnTo>
                        <a:pt x="2232" y="540"/>
                      </a:lnTo>
                      <a:lnTo>
                        <a:pt x="2296" y="524"/>
                      </a:lnTo>
                      <a:lnTo>
                        <a:pt x="2358" y="508"/>
                      </a:lnTo>
                      <a:lnTo>
                        <a:pt x="2418" y="490"/>
                      </a:lnTo>
                      <a:lnTo>
                        <a:pt x="2478" y="472"/>
                      </a:lnTo>
                      <a:lnTo>
                        <a:pt x="2592" y="432"/>
                      </a:lnTo>
                      <a:lnTo>
                        <a:pt x="2702" y="390"/>
                      </a:lnTo>
                      <a:lnTo>
                        <a:pt x="2702" y="390"/>
                      </a:lnTo>
                      <a:lnTo>
                        <a:pt x="2706" y="388"/>
                      </a:lnTo>
                      <a:lnTo>
                        <a:pt x="2706" y="388"/>
                      </a:lnTo>
                      <a:lnTo>
                        <a:pt x="2706" y="0"/>
                      </a:lnTo>
                      <a:lnTo>
                        <a:pt x="2706" y="0"/>
                      </a:lnTo>
                      <a:lnTo>
                        <a:pt x="2700" y="0"/>
                      </a:lnTo>
                      <a:lnTo>
                        <a:pt x="2700" y="0"/>
                      </a:lnTo>
                      <a:close/>
                    </a:path>
                  </a:pathLst>
                </a:custGeom>
                <a:solidFill>
                  <a:schemeClr val="bg2">
                    <a:alpha val="29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" name="Freeform 18"/>
                <p:cNvSpPr>
                  <a:spLocks/>
                </p:cNvSpPr>
                <p:nvPr/>
              </p:nvSpPr>
              <p:spPr bwMode="hidden">
                <a:xfrm>
                  <a:off x="-309563" y="4318000"/>
                  <a:ext cx="8280401" cy="1209675"/>
                </a:xfrm>
                <a:custGeom>
                  <a:avLst/>
                  <a:gdLst/>
                  <a:ahLst/>
                  <a:cxnLst>
                    <a:cxn ang="0">
                      <a:pos x="5216" y="714"/>
                    </a:cxn>
                    <a:cxn ang="0">
                      <a:pos x="4984" y="686"/>
                    </a:cxn>
                    <a:cxn ang="0">
                      <a:pos x="4478" y="610"/>
                    </a:cxn>
                    <a:cxn ang="0">
                      <a:pos x="3914" y="508"/>
                    </a:cxn>
                    <a:cxn ang="0">
                      <a:pos x="3286" y="374"/>
                    </a:cxn>
                    <a:cxn ang="0">
                      <a:pos x="2946" y="296"/>
                    </a:cxn>
                    <a:cxn ang="0">
                      <a:pos x="2682" y="236"/>
                    </a:cxn>
                    <a:cxn ang="0">
                      <a:pos x="2430" y="184"/>
                    </a:cxn>
                    <a:cxn ang="0">
                      <a:pos x="2190" y="140"/>
                    </a:cxn>
                    <a:cxn ang="0">
                      <a:pos x="1960" y="102"/>
                    </a:cxn>
                    <a:cxn ang="0">
                      <a:pos x="1740" y="72"/>
                    </a:cxn>
                    <a:cxn ang="0">
                      <a:pos x="1334" y="28"/>
                    </a:cxn>
                    <a:cxn ang="0">
                      <a:pos x="970" y="4"/>
                    </a:cxn>
                    <a:cxn ang="0">
                      <a:pos x="644" y="0"/>
                    </a:cxn>
                    <a:cxn ang="0">
                      <a:pos x="358" y="10"/>
                    </a:cxn>
                    <a:cxn ang="0">
                      <a:pos x="110" y="32"/>
                    </a:cxn>
                    <a:cxn ang="0">
                      <a:pos x="0" y="48"/>
                    </a:cxn>
                    <a:cxn ang="0">
                      <a:pos x="314" y="86"/>
                    </a:cxn>
                    <a:cxn ang="0">
                      <a:pos x="652" y="140"/>
                    </a:cxn>
                    <a:cxn ang="0">
                      <a:pos x="1014" y="210"/>
                    </a:cxn>
                    <a:cxn ang="0">
                      <a:pos x="1402" y="296"/>
                    </a:cxn>
                    <a:cxn ang="0">
                      <a:pos x="1756" y="378"/>
                    </a:cxn>
                    <a:cxn ang="0">
                      <a:pos x="2408" y="516"/>
                    </a:cxn>
                    <a:cxn ang="0">
                      <a:pos x="2708" y="572"/>
                    </a:cxn>
                    <a:cxn ang="0">
                      <a:pos x="2992" y="620"/>
                    </a:cxn>
                    <a:cxn ang="0">
                      <a:pos x="3260" y="662"/>
                    </a:cxn>
                    <a:cxn ang="0">
                      <a:pos x="3512" y="694"/>
                    </a:cxn>
                    <a:cxn ang="0">
                      <a:pos x="3750" y="722"/>
                    </a:cxn>
                    <a:cxn ang="0">
                      <a:pos x="3974" y="740"/>
                    </a:cxn>
                    <a:cxn ang="0">
                      <a:pos x="4184" y="754"/>
                    </a:cxn>
                    <a:cxn ang="0">
                      <a:pos x="4384" y="762"/>
                    </a:cxn>
                    <a:cxn ang="0">
                      <a:pos x="4570" y="762"/>
                    </a:cxn>
                    <a:cxn ang="0">
                      <a:pos x="4746" y="758"/>
                    </a:cxn>
                    <a:cxn ang="0">
                      <a:pos x="4912" y="748"/>
                    </a:cxn>
                    <a:cxn ang="0">
                      <a:pos x="5068" y="732"/>
                    </a:cxn>
                    <a:cxn ang="0">
                      <a:pos x="5216" y="714"/>
                    </a:cxn>
                  </a:cxnLst>
                  <a:rect l="0" t="0" r="r" b="b"/>
                  <a:pathLst>
                    <a:path w="5216" h="762">
                      <a:moveTo>
                        <a:pt x="5216" y="714"/>
                      </a:moveTo>
                      <a:lnTo>
                        <a:pt x="5216" y="714"/>
                      </a:lnTo>
                      <a:lnTo>
                        <a:pt x="5102" y="700"/>
                      </a:lnTo>
                      <a:lnTo>
                        <a:pt x="4984" y="686"/>
                      </a:lnTo>
                      <a:lnTo>
                        <a:pt x="4738" y="652"/>
                      </a:lnTo>
                      <a:lnTo>
                        <a:pt x="4478" y="610"/>
                      </a:lnTo>
                      <a:lnTo>
                        <a:pt x="4204" y="564"/>
                      </a:lnTo>
                      <a:lnTo>
                        <a:pt x="3914" y="508"/>
                      </a:lnTo>
                      <a:lnTo>
                        <a:pt x="3608" y="446"/>
                      </a:lnTo>
                      <a:lnTo>
                        <a:pt x="3286" y="374"/>
                      </a:lnTo>
                      <a:lnTo>
                        <a:pt x="2946" y="296"/>
                      </a:lnTo>
                      <a:lnTo>
                        <a:pt x="2946" y="296"/>
                      </a:lnTo>
                      <a:lnTo>
                        <a:pt x="2812" y="266"/>
                      </a:lnTo>
                      <a:lnTo>
                        <a:pt x="2682" y="236"/>
                      </a:lnTo>
                      <a:lnTo>
                        <a:pt x="2556" y="210"/>
                      </a:lnTo>
                      <a:lnTo>
                        <a:pt x="2430" y="184"/>
                      </a:lnTo>
                      <a:lnTo>
                        <a:pt x="2308" y="162"/>
                      </a:lnTo>
                      <a:lnTo>
                        <a:pt x="2190" y="140"/>
                      </a:lnTo>
                      <a:lnTo>
                        <a:pt x="2074" y="120"/>
                      </a:lnTo>
                      <a:lnTo>
                        <a:pt x="1960" y="102"/>
                      </a:lnTo>
                      <a:lnTo>
                        <a:pt x="1850" y="86"/>
                      </a:lnTo>
                      <a:lnTo>
                        <a:pt x="1740" y="72"/>
                      </a:lnTo>
                      <a:lnTo>
                        <a:pt x="1532" y="46"/>
                      </a:lnTo>
                      <a:lnTo>
                        <a:pt x="1334" y="28"/>
                      </a:lnTo>
                      <a:lnTo>
                        <a:pt x="1148" y="14"/>
                      </a:lnTo>
                      <a:lnTo>
                        <a:pt x="970" y="4"/>
                      </a:lnTo>
                      <a:lnTo>
                        <a:pt x="802" y="0"/>
                      </a:lnTo>
                      <a:lnTo>
                        <a:pt x="644" y="0"/>
                      </a:lnTo>
                      <a:lnTo>
                        <a:pt x="496" y="4"/>
                      </a:lnTo>
                      <a:lnTo>
                        <a:pt x="358" y="10"/>
                      </a:lnTo>
                      <a:lnTo>
                        <a:pt x="230" y="20"/>
                      </a:lnTo>
                      <a:lnTo>
                        <a:pt x="110" y="32"/>
                      </a:lnTo>
                      <a:lnTo>
                        <a:pt x="0" y="48"/>
                      </a:lnTo>
                      <a:lnTo>
                        <a:pt x="0" y="48"/>
                      </a:lnTo>
                      <a:lnTo>
                        <a:pt x="154" y="66"/>
                      </a:lnTo>
                      <a:lnTo>
                        <a:pt x="314" y="86"/>
                      </a:lnTo>
                      <a:lnTo>
                        <a:pt x="480" y="112"/>
                      </a:lnTo>
                      <a:lnTo>
                        <a:pt x="652" y="140"/>
                      </a:lnTo>
                      <a:lnTo>
                        <a:pt x="830" y="174"/>
                      </a:lnTo>
                      <a:lnTo>
                        <a:pt x="1014" y="210"/>
                      </a:lnTo>
                      <a:lnTo>
                        <a:pt x="1206" y="250"/>
                      </a:lnTo>
                      <a:lnTo>
                        <a:pt x="1402" y="296"/>
                      </a:lnTo>
                      <a:lnTo>
                        <a:pt x="1402" y="296"/>
                      </a:lnTo>
                      <a:lnTo>
                        <a:pt x="1756" y="378"/>
                      </a:lnTo>
                      <a:lnTo>
                        <a:pt x="2092" y="450"/>
                      </a:lnTo>
                      <a:lnTo>
                        <a:pt x="2408" y="516"/>
                      </a:lnTo>
                      <a:lnTo>
                        <a:pt x="2562" y="544"/>
                      </a:lnTo>
                      <a:lnTo>
                        <a:pt x="2708" y="572"/>
                      </a:lnTo>
                      <a:lnTo>
                        <a:pt x="2852" y="598"/>
                      </a:lnTo>
                      <a:lnTo>
                        <a:pt x="2992" y="620"/>
                      </a:lnTo>
                      <a:lnTo>
                        <a:pt x="3128" y="642"/>
                      </a:lnTo>
                      <a:lnTo>
                        <a:pt x="3260" y="662"/>
                      </a:lnTo>
                      <a:lnTo>
                        <a:pt x="3388" y="678"/>
                      </a:lnTo>
                      <a:lnTo>
                        <a:pt x="3512" y="694"/>
                      </a:lnTo>
                      <a:lnTo>
                        <a:pt x="3632" y="708"/>
                      </a:lnTo>
                      <a:lnTo>
                        <a:pt x="3750" y="722"/>
                      </a:lnTo>
                      <a:lnTo>
                        <a:pt x="3864" y="732"/>
                      </a:lnTo>
                      <a:lnTo>
                        <a:pt x="3974" y="740"/>
                      </a:lnTo>
                      <a:lnTo>
                        <a:pt x="4080" y="748"/>
                      </a:lnTo>
                      <a:lnTo>
                        <a:pt x="4184" y="754"/>
                      </a:lnTo>
                      <a:lnTo>
                        <a:pt x="4286" y="758"/>
                      </a:lnTo>
                      <a:lnTo>
                        <a:pt x="4384" y="762"/>
                      </a:lnTo>
                      <a:lnTo>
                        <a:pt x="4478" y="762"/>
                      </a:lnTo>
                      <a:lnTo>
                        <a:pt x="4570" y="762"/>
                      </a:lnTo>
                      <a:lnTo>
                        <a:pt x="4660" y="760"/>
                      </a:lnTo>
                      <a:lnTo>
                        <a:pt x="4746" y="758"/>
                      </a:lnTo>
                      <a:lnTo>
                        <a:pt x="4830" y="754"/>
                      </a:lnTo>
                      <a:lnTo>
                        <a:pt x="4912" y="748"/>
                      </a:lnTo>
                      <a:lnTo>
                        <a:pt x="4992" y="740"/>
                      </a:lnTo>
                      <a:lnTo>
                        <a:pt x="5068" y="732"/>
                      </a:lnTo>
                      <a:lnTo>
                        <a:pt x="5144" y="724"/>
                      </a:lnTo>
                      <a:lnTo>
                        <a:pt x="5216" y="714"/>
                      </a:lnTo>
                      <a:lnTo>
                        <a:pt x="5216" y="714"/>
                      </a:lnTo>
                      <a:close/>
                    </a:path>
                  </a:pathLst>
                </a:custGeom>
                <a:solidFill>
                  <a:schemeClr val="bg2">
                    <a:alpha val="40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" name="Freeform 22"/>
                <p:cNvSpPr>
                  <a:spLocks/>
                </p:cNvSpPr>
                <p:nvPr/>
              </p:nvSpPr>
              <p:spPr bwMode="hidden">
                <a:xfrm>
                  <a:off x="3175" y="4335463"/>
                  <a:ext cx="8166100" cy="1101725"/>
                </a:xfrm>
                <a:custGeom>
                  <a:avLst/>
                  <a:gdLst/>
                  <a:ahLst/>
                  <a:cxnLst>
                    <a:cxn ang="0">
                      <a:pos x="0" y="70"/>
                    </a:cxn>
                    <a:cxn ang="0">
                      <a:pos x="0" y="70"/>
                    </a:cxn>
                    <a:cxn ang="0">
                      <a:pos x="18" y="66"/>
                    </a:cxn>
                    <a:cxn ang="0">
                      <a:pos x="72" y="56"/>
                    </a:cxn>
                    <a:cxn ang="0">
                      <a:pos x="164" y="42"/>
                    </a:cxn>
                    <a:cxn ang="0">
                      <a:pos x="224" y="34"/>
                    </a:cxn>
                    <a:cxn ang="0">
                      <a:pos x="294" y="26"/>
                    </a:cxn>
                    <a:cxn ang="0">
                      <a:pos x="372" y="20"/>
                    </a:cxn>
                    <a:cxn ang="0">
                      <a:pos x="462" y="14"/>
                    </a:cxn>
                    <a:cxn ang="0">
                      <a:pos x="560" y="8"/>
                    </a:cxn>
                    <a:cxn ang="0">
                      <a:pos x="670" y="4"/>
                    </a:cxn>
                    <a:cxn ang="0">
                      <a:pos x="790" y="2"/>
                    </a:cxn>
                    <a:cxn ang="0">
                      <a:pos x="920" y="0"/>
                    </a:cxn>
                    <a:cxn ang="0">
                      <a:pos x="1060" y="2"/>
                    </a:cxn>
                    <a:cxn ang="0">
                      <a:pos x="1210" y="6"/>
                    </a:cxn>
                    <a:cxn ang="0">
                      <a:pos x="1372" y="14"/>
                    </a:cxn>
                    <a:cxn ang="0">
                      <a:pos x="1544" y="24"/>
                    </a:cxn>
                    <a:cxn ang="0">
                      <a:pos x="1726" y="40"/>
                    </a:cxn>
                    <a:cxn ang="0">
                      <a:pos x="1920" y="58"/>
                    </a:cxn>
                    <a:cxn ang="0">
                      <a:pos x="2126" y="80"/>
                    </a:cxn>
                    <a:cxn ang="0">
                      <a:pos x="2342" y="106"/>
                    </a:cxn>
                    <a:cxn ang="0">
                      <a:pos x="2570" y="138"/>
                    </a:cxn>
                    <a:cxn ang="0">
                      <a:pos x="2808" y="174"/>
                    </a:cxn>
                    <a:cxn ang="0">
                      <a:pos x="3058" y="216"/>
                    </a:cxn>
                    <a:cxn ang="0">
                      <a:pos x="3320" y="266"/>
                    </a:cxn>
                    <a:cxn ang="0">
                      <a:pos x="3594" y="320"/>
                    </a:cxn>
                    <a:cxn ang="0">
                      <a:pos x="3880" y="380"/>
                    </a:cxn>
                    <a:cxn ang="0">
                      <a:pos x="4178" y="448"/>
                    </a:cxn>
                    <a:cxn ang="0">
                      <a:pos x="4488" y="522"/>
                    </a:cxn>
                    <a:cxn ang="0">
                      <a:pos x="4810" y="604"/>
                    </a:cxn>
                    <a:cxn ang="0">
                      <a:pos x="5144" y="694"/>
                    </a:cxn>
                  </a:cxnLst>
                  <a:rect l="0" t="0" r="r" b="b"/>
                  <a:pathLst>
                    <a:path w="5144" h="694">
                      <a:moveTo>
                        <a:pt x="0" y="70"/>
                      </a:moveTo>
                      <a:lnTo>
                        <a:pt x="0" y="70"/>
                      </a:lnTo>
                      <a:lnTo>
                        <a:pt x="18" y="66"/>
                      </a:lnTo>
                      <a:lnTo>
                        <a:pt x="72" y="56"/>
                      </a:lnTo>
                      <a:lnTo>
                        <a:pt x="164" y="42"/>
                      </a:lnTo>
                      <a:lnTo>
                        <a:pt x="224" y="34"/>
                      </a:lnTo>
                      <a:lnTo>
                        <a:pt x="294" y="26"/>
                      </a:lnTo>
                      <a:lnTo>
                        <a:pt x="372" y="20"/>
                      </a:lnTo>
                      <a:lnTo>
                        <a:pt x="462" y="14"/>
                      </a:lnTo>
                      <a:lnTo>
                        <a:pt x="560" y="8"/>
                      </a:lnTo>
                      <a:lnTo>
                        <a:pt x="670" y="4"/>
                      </a:lnTo>
                      <a:lnTo>
                        <a:pt x="790" y="2"/>
                      </a:lnTo>
                      <a:lnTo>
                        <a:pt x="920" y="0"/>
                      </a:lnTo>
                      <a:lnTo>
                        <a:pt x="1060" y="2"/>
                      </a:lnTo>
                      <a:lnTo>
                        <a:pt x="1210" y="6"/>
                      </a:lnTo>
                      <a:lnTo>
                        <a:pt x="1372" y="14"/>
                      </a:lnTo>
                      <a:lnTo>
                        <a:pt x="1544" y="24"/>
                      </a:lnTo>
                      <a:lnTo>
                        <a:pt x="1726" y="40"/>
                      </a:lnTo>
                      <a:lnTo>
                        <a:pt x="1920" y="58"/>
                      </a:lnTo>
                      <a:lnTo>
                        <a:pt x="2126" y="80"/>
                      </a:lnTo>
                      <a:lnTo>
                        <a:pt x="2342" y="106"/>
                      </a:lnTo>
                      <a:lnTo>
                        <a:pt x="2570" y="138"/>
                      </a:lnTo>
                      <a:lnTo>
                        <a:pt x="2808" y="174"/>
                      </a:lnTo>
                      <a:lnTo>
                        <a:pt x="3058" y="216"/>
                      </a:lnTo>
                      <a:lnTo>
                        <a:pt x="3320" y="266"/>
                      </a:lnTo>
                      <a:lnTo>
                        <a:pt x="3594" y="320"/>
                      </a:lnTo>
                      <a:lnTo>
                        <a:pt x="3880" y="380"/>
                      </a:lnTo>
                      <a:lnTo>
                        <a:pt x="4178" y="448"/>
                      </a:lnTo>
                      <a:lnTo>
                        <a:pt x="4488" y="522"/>
                      </a:lnTo>
                      <a:lnTo>
                        <a:pt x="4810" y="604"/>
                      </a:lnTo>
                      <a:lnTo>
                        <a:pt x="5144" y="694"/>
                      </a:lnTo>
                    </a:path>
                  </a:pathLst>
                </a:custGeom>
                <a:noFill/>
                <a:ln w="12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" name="Freeform 26"/>
                <p:cNvSpPr>
                  <a:spLocks/>
                </p:cNvSpPr>
                <p:nvPr/>
              </p:nvSpPr>
              <p:spPr bwMode="hidden">
                <a:xfrm>
                  <a:off x="4156075" y="4316413"/>
                  <a:ext cx="4940300" cy="927100"/>
                </a:xfrm>
                <a:custGeom>
                  <a:avLst/>
                  <a:gdLst/>
                  <a:ahLst/>
                  <a:cxnLst>
                    <a:cxn ang="0">
                      <a:pos x="0" y="584"/>
                    </a:cxn>
                    <a:cxn ang="0">
                      <a:pos x="0" y="584"/>
                    </a:cxn>
                    <a:cxn ang="0">
                      <a:pos x="90" y="560"/>
                    </a:cxn>
                    <a:cxn ang="0">
                      <a:pos x="336" y="498"/>
                    </a:cxn>
                    <a:cxn ang="0">
                      <a:pos x="506" y="456"/>
                    </a:cxn>
                    <a:cxn ang="0">
                      <a:pos x="702" y="410"/>
                    </a:cxn>
                    <a:cxn ang="0">
                      <a:pos x="920" y="360"/>
                    </a:cxn>
                    <a:cxn ang="0">
                      <a:pos x="1154" y="306"/>
                    </a:cxn>
                    <a:cxn ang="0">
                      <a:pos x="1402" y="254"/>
                    </a:cxn>
                    <a:cxn ang="0">
                      <a:pos x="1656" y="202"/>
                    </a:cxn>
                    <a:cxn ang="0">
                      <a:pos x="1916" y="154"/>
                    </a:cxn>
                    <a:cxn ang="0">
                      <a:pos x="2174" y="108"/>
                    </a:cxn>
                    <a:cxn ang="0">
                      <a:pos x="2302" y="88"/>
                    </a:cxn>
                    <a:cxn ang="0">
                      <a:pos x="2426" y="68"/>
                    </a:cxn>
                    <a:cxn ang="0">
                      <a:pos x="2550" y="52"/>
                    </a:cxn>
                    <a:cxn ang="0">
                      <a:pos x="2670" y="36"/>
                    </a:cxn>
                    <a:cxn ang="0">
                      <a:pos x="2788" y="24"/>
                    </a:cxn>
                    <a:cxn ang="0">
                      <a:pos x="2900" y="14"/>
                    </a:cxn>
                    <a:cxn ang="0">
                      <a:pos x="3008" y="6"/>
                    </a:cxn>
                    <a:cxn ang="0">
                      <a:pos x="3112" y="0"/>
                    </a:cxn>
                  </a:cxnLst>
                  <a:rect l="0" t="0" r="r" b="b"/>
                  <a:pathLst>
                    <a:path w="3112" h="584">
                      <a:moveTo>
                        <a:pt x="0" y="584"/>
                      </a:moveTo>
                      <a:lnTo>
                        <a:pt x="0" y="584"/>
                      </a:lnTo>
                      <a:lnTo>
                        <a:pt x="90" y="560"/>
                      </a:lnTo>
                      <a:lnTo>
                        <a:pt x="336" y="498"/>
                      </a:lnTo>
                      <a:lnTo>
                        <a:pt x="506" y="456"/>
                      </a:lnTo>
                      <a:lnTo>
                        <a:pt x="702" y="410"/>
                      </a:lnTo>
                      <a:lnTo>
                        <a:pt x="920" y="360"/>
                      </a:lnTo>
                      <a:lnTo>
                        <a:pt x="1154" y="306"/>
                      </a:lnTo>
                      <a:lnTo>
                        <a:pt x="1402" y="254"/>
                      </a:lnTo>
                      <a:lnTo>
                        <a:pt x="1656" y="202"/>
                      </a:lnTo>
                      <a:lnTo>
                        <a:pt x="1916" y="154"/>
                      </a:lnTo>
                      <a:lnTo>
                        <a:pt x="2174" y="108"/>
                      </a:lnTo>
                      <a:lnTo>
                        <a:pt x="2302" y="88"/>
                      </a:lnTo>
                      <a:lnTo>
                        <a:pt x="2426" y="68"/>
                      </a:lnTo>
                      <a:lnTo>
                        <a:pt x="2550" y="52"/>
                      </a:lnTo>
                      <a:lnTo>
                        <a:pt x="2670" y="36"/>
                      </a:lnTo>
                      <a:lnTo>
                        <a:pt x="2788" y="24"/>
                      </a:lnTo>
                      <a:lnTo>
                        <a:pt x="2900" y="14"/>
                      </a:lnTo>
                      <a:lnTo>
                        <a:pt x="3008" y="6"/>
                      </a:lnTo>
                      <a:lnTo>
                        <a:pt x="3112" y="0"/>
                      </a:lnTo>
                    </a:path>
                  </a:pathLst>
                </a:custGeom>
                <a:noFill/>
                <a:ln w="12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 useBgFill="1">
              <p:nvSpPr>
                <p:cNvPr id="25" name="Freeform 10"/>
                <p:cNvSpPr>
                  <a:spLocks/>
                </p:cNvSpPr>
                <p:nvPr/>
              </p:nvSpPr>
              <p:spPr bwMode="hidden">
                <a:xfrm>
                  <a:off x="-3905251" y="4294188"/>
                  <a:ext cx="13027839" cy="1892300"/>
                </a:xfrm>
                <a:custGeom>
                  <a:avLst/>
                  <a:gdLst/>
                  <a:ahLst/>
                  <a:cxnLst>
                    <a:cxn ang="0">
                      <a:pos x="8192" y="512"/>
                    </a:cxn>
                    <a:cxn ang="0">
                      <a:pos x="8040" y="570"/>
                    </a:cxn>
                    <a:cxn ang="0">
                      <a:pos x="7878" y="620"/>
                    </a:cxn>
                    <a:cxn ang="0">
                      <a:pos x="7706" y="666"/>
                    </a:cxn>
                    <a:cxn ang="0">
                      <a:pos x="7522" y="702"/>
                    </a:cxn>
                    <a:cxn ang="0">
                      <a:pos x="7322" y="730"/>
                    </a:cxn>
                    <a:cxn ang="0">
                      <a:pos x="7106" y="750"/>
                    </a:cxn>
                    <a:cxn ang="0">
                      <a:pos x="6872" y="762"/>
                    </a:cxn>
                    <a:cxn ang="0">
                      <a:pos x="6618" y="760"/>
                    </a:cxn>
                    <a:cxn ang="0">
                      <a:pos x="6342" y="750"/>
                    </a:cxn>
                    <a:cxn ang="0">
                      <a:pos x="6042" y="726"/>
                    </a:cxn>
                    <a:cxn ang="0">
                      <a:pos x="5716" y="690"/>
                    </a:cxn>
                    <a:cxn ang="0">
                      <a:pos x="5364" y="642"/>
                    </a:cxn>
                    <a:cxn ang="0">
                      <a:pos x="4982" y="578"/>
                    </a:cxn>
                    <a:cxn ang="0">
                      <a:pos x="4568" y="500"/>
                    </a:cxn>
                    <a:cxn ang="0">
                      <a:pos x="4122" y="406"/>
                    </a:cxn>
                    <a:cxn ang="0">
                      <a:pos x="3640" y="296"/>
                    </a:cxn>
                    <a:cxn ang="0">
                      <a:pos x="3396" y="240"/>
                    </a:cxn>
                    <a:cxn ang="0">
                      <a:pos x="2934" y="148"/>
                    </a:cxn>
                    <a:cxn ang="0">
                      <a:pos x="2512" y="82"/>
                    </a:cxn>
                    <a:cxn ang="0">
                      <a:pos x="2126" y="36"/>
                    </a:cxn>
                    <a:cxn ang="0">
                      <a:pos x="1776" y="10"/>
                    </a:cxn>
                    <a:cxn ang="0">
                      <a:pos x="1462" y="0"/>
                    </a:cxn>
                    <a:cxn ang="0">
                      <a:pos x="1182" y="4"/>
                    </a:cxn>
                    <a:cxn ang="0">
                      <a:pos x="934" y="20"/>
                    </a:cxn>
                    <a:cxn ang="0">
                      <a:pos x="716" y="44"/>
                    </a:cxn>
                    <a:cxn ang="0">
                      <a:pos x="530" y="74"/>
                    </a:cxn>
                    <a:cxn ang="0">
                      <a:pos x="374" y="108"/>
                    </a:cxn>
                    <a:cxn ang="0">
                      <a:pos x="248" y="144"/>
                    </a:cxn>
                    <a:cxn ang="0">
                      <a:pos x="148" y="176"/>
                    </a:cxn>
                    <a:cxn ang="0">
                      <a:pos x="48" y="216"/>
                    </a:cxn>
                    <a:cxn ang="0">
                      <a:pos x="0" y="240"/>
                    </a:cxn>
                    <a:cxn ang="0">
                      <a:pos x="8192" y="1192"/>
                    </a:cxn>
                    <a:cxn ang="0">
                      <a:pos x="8196" y="1186"/>
                    </a:cxn>
                    <a:cxn ang="0">
                      <a:pos x="8196" y="510"/>
                    </a:cxn>
                    <a:cxn ang="0">
                      <a:pos x="8192" y="512"/>
                    </a:cxn>
                  </a:cxnLst>
                  <a:rect l="0" t="0" r="r" b="b"/>
                  <a:pathLst>
                    <a:path w="8196" h="1192">
                      <a:moveTo>
                        <a:pt x="8192" y="512"/>
                      </a:moveTo>
                      <a:lnTo>
                        <a:pt x="8192" y="512"/>
                      </a:lnTo>
                      <a:lnTo>
                        <a:pt x="8116" y="542"/>
                      </a:lnTo>
                      <a:lnTo>
                        <a:pt x="8040" y="570"/>
                      </a:lnTo>
                      <a:lnTo>
                        <a:pt x="7960" y="596"/>
                      </a:lnTo>
                      <a:lnTo>
                        <a:pt x="7878" y="620"/>
                      </a:lnTo>
                      <a:lnTo>
                        <a:pt x="7794" y="644"/>
                      </a:lnTo>
                      <a:lnTo>
                        <a:pt x="7706" y="666"/>
                      </a:lnTo>
                      <a:lnTo>
                        <a:pt x="7616" y="684"/>
                      </a:lnTo>
                      <a:lnTo>
                        <a:pt x="7522" y="702"/>
                      </a:lnTo>
                      <a:lnTo>
                        <a:pt x="7424" y="718"/>
                      </a:lnTo>
                      <a:lnTo>
                        <a:pt x="7322" y="730"/>
                      </a:lnTo>
                      <a:lnTo>
                        <a:pt x="7216" y="742"/>
                      </a:lnTo>
                      <a:lnTo>
                        <a:pt x="7106" y="750"/>
                      </a:lnTo>
                      <a:lnTo>
                        <a:pt x="6992" y="758"/>
                      </a:lnTo>
                      <a:lnTo>
                        <a:pt x="6872" y="762"/>
                      </a:lnTo>
                      <a:lnTo>
                        <a:pt x="6748" y="762"/>
                      </a:lnTo>
                      <a:lnTo>
                        <a:pt x="6618" y="760"/>
                      </a:lnTo>
                      <a:lnTo>
                        <a:pt x="6482" y="756"/>
                      </a:lnTo>
                      <a:lnTo>
                        <a:pt x="6342" y="750"/>
                      </a:lnTo>
                      <a:lnTo>
                        <a:pt x="6196" y="740"/>
                      </a:lnTo>
                      <a:lnTo>
                        <a:pt x="6042" y="726"/>
                      </a:lnTo>
                      <a:lnTo>
                        <a:pt x="5882" y="710"/>
                      </a:lnTo>
                      <a:lnTo>
                        <a:pt x="5716" y="690"/>
                      </a:lnTo>
                      <a:lnTo>
                        <a:pt x="5544" y="668"/>
                      </a:lnTo>
                      <a:lnTo>
                        <a:pt x="5364" y="642"/>
                      </a:lnTo>
                      <a:lnTo>
                        <a:pt x="5176" y="612"/>
                      </a:lnTo>
                      <a:lnTo>
                        <a:pt x="4982" y="578"/>
                      </a:lnTo>
                      <a:lnTo>
                        <a:pt x="4778" y="540"/>
                      </a:lnTo>
                      <a:lnTo>
                        <a:pt x="4568" y="500"/>
                      </a:lnTo>
                      <a:lnTo>
                        <a:pt x="4348" y="454"/>
                      </a:lnTo>
                      <a:lnTo>
                        <a:pt x="4122" y="406"/>
                      </a:lnTo>
                      <a:lnTo>
                        <a:pt x="3886" y="354"/>
                      </a:lnTo>
                      <a:lnTo>
                        <a:pt x="3640" y="296"/>
                      </a:lnTo>
                      <a:lnTo>
                        <a:pt x="3640" y="296"/>
                      </a:lnTo>
                      <a:lnTo>
                        <a:pt x="3396" y="240"/>
                      </a:lnTo>
                      <a:lnTo>
                        <a:pt x="3160" y="192"/>
                      </a:lnTo>
                      <a:lnTo>
                        <a:pt x="2934" y="148"/>
                      </a:lnTo>
                      <a:lnTo>
                        <a:pt x="2718" y="112"/>
                      </a:lnTo>
                      <a:lnTo>
                        <a:pt x="2512" y="82"/>
                      </a:lnTo>
                      <a:lnTo>
                        <a:pt x="2314" y="56"/>
                      </a:lnTo>
                      <a:lnTo>
                        <a:pt x="2126" y="36"/>
                      </a:lnTo>
                      <a:lnTo>
                        <a:pt x="1948" y="20"/>
                      </a:lnTo>
                      <a:lnTo>
                        <a:pt x="1776" y="10"/>
                      </a:lnTo>
                      <a:lnTo>
                        <a:pt x="1616" y="2"/>
                      </a:lnTo>
                      <a:lnTo>
                        <a:pt x="1462" y="0"/>
                      </a:lnTo>
                      <a:lnTo>
                        <a:pt x="1318" y="0"/>
                      </a:lnTo>
                      <a:lnTo>
                        <a:pt x="1182" y="4"/>
                      </a:lnTo>
                      <a:lnTo>
                        <a:pt x="1054" y="10"/>
                      </a:lnTo>
                      <a:lnTo>
                        <a:pt x="934" y="20"/>
                      </a:lnTo>
                      <a:lnTo>
                        <a:pt x="822" y="30"/>
                      </a:lnTo>
                      <a:lnTo>
                        <a:pt x="716" y="44"/>
                      </a:lnTo>
                      <a:lnTo>
                        <a:pt x="620" y="58"/>
                      </a:lnTo>
                      <a:lnTo>
                        <a:pt x="530" y="74"/>
                      </a:lnTo>
                      <a:lnTo>
                        <a:pt x="450" y="92"/>
                      </a:lnTo>
                      <a:lnTo>
                        <a:pt x="374" y="108"/>
                      </a:lnTo>
                      <a:lnTo>
                        <a:pt x="308" y="126"/>
                      </a:lnTo>
                      <a:lnTo>
                        <a:pt x="248" y="144"/>
                      </a:lnTo>
                      <a:lnTo>
                        <a:pt x="194" y="160"/>
                      </a:lnTo>
                      <a:lnTo>
                        <a:pt x="148" y="176"/>
                      </a:lnTo>
                      <a:lnTo>
                        <a:pt x="108" y="192"/>
                      </a:lnTo>
                      <a:lnTo>
                        <a:pt x="48" y="216"/>
                      </a:lnTo>
                      <a:lnTo>
                        <a:pt x="12" y="234"/>
                      </a:lnTo>
                      <a:lnTo>
                        <a:pt x="0" y="240"/>
                      </a:lnTo>
                      <a:lnTo>
                        <a:pt x="0" y="1192"/>
                      </a:lnTo>
                      <a:lnTo>
                        <a:pt x="8192" y="1192"/>
                      </a:lnTo>
                      <a:lnTo>
                        <a:pt x="8192" y="1192"/>
                      </a:lnTo>
                      <a:lnTo>
                        <a:pt x="8196" y="1186"/>
                      </a:lnTo>
                      <a:lnTo>
                        <a:pt x="8196" y="1186"/>
                      </a:lnTo>
                      <a:lnTo>
                        <a:pt x="8196" y="510"/>
                      </a:lnTo>
                      <a:lnTo>
                        <a:pt x="8196" y="510"/>
                      </a:lnTo>
                      <a:lnTo>
                        <a:pt x="8192" y="512"/>
                      </a:lnTo>
                      <a:lnTo>
                        <a:pt x="8192" y="512"/>
                      </a:lnTo>
                      <a:close/>
                    </a:path>
                  </a:pathLst>
                </a:custGeom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15" name="群組 14"/>
            <p:cNvGrpSpPr/>
            <p:nvPr userDrawn="1"/>
          </p:nvGrpSpPr>
          <p:grpSpPr>
            <a:xfrm>
              <a:off x="5887738" y="6077310"/>
              <a:ext cx="2667273" cy="656624"/>
              <a:chOff x="7044180" y="161655"/>
              <a:chExt cx="2783031" cy="801038"/>
            </a:xfrm>
          </p:grpSpPr>
          <p:sp>
            <p:nvSpPr>
              <p:cNvPr id="16" name="矩形 15"/>
              <p:cNvSpPr/>
              <p:nvPr/>
            </p:nvSpPr>
            <p:spPr>
              <a:xfrm>
                <a:off x="7044180" y="247762"/>
                <a:ext cx="2783031" cy="651472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Stop">
                  <a:avLst/>
                </a:prstTxWarp>
                <a:spAutoFit/>
              </a:bodyPr>
              <a:lstStyle/>
              <a:p>
                <a:pPr algn="ctr"/>
                <a:r>
                  <a:rPr lang="en-US" altLang="zh-TW" sz="5400" b="1" cap="none" spc="0" dirty="0" smtClean="0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2">
                        <a:tint val="85000"/>
                        <a:satMod val="155000"/>
                      </a:schemeClr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</a:rPr>
                  <a:t>SC    PE</a:t>
                </a:r>
                <a:endParaRPr lang="zh-TW" altLang="en-US" sz="5400" b="1" cap="none" spc="0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pic>
            <p:nvPicPr>
              <p:cNvPr id="17" name="圖片 16"/>
              <p:cNvPicPr>
                <a:picLocks noChangeAspect="1"/>
              </p:cNvPicPr>
              <p:nvPr/>
            </p:nvPicPr>
            <p:blipFill>
              <a:blip r:embed="rId13"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brightnessContrast bright="-20000" contrast="4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8017363" y="161655"/>
                <a:ext cx="796996" cy="801038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884214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881" r:id="rId1"/>
    <p:sldLayoutId id="2147484882" r:id="rId2"/>
    <p:sldLayoutId id="2147484883" r:id="rId3"/>
    <p:sldLayoutId id="2147484884" r:id="rId4"/>
    <p:sldLayoutId id="2147484885" r:id="rId5"/>
    <p:sldLayoutId id="2147484886" r:id="rId6"/>
    <p:sldLayoutId id="2147484887" r:id="rId7"/>
    <p:sldLayoutId id="2147484888" r:id="rId8"/>
    <p:sldLayoutId id="2147484889" r:id="rId9"/>
    <p:sldLayoutId id="2147484890" r:id="rId10"/>
    <p:sldLayoutId id="214748489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467557"/>
            <a:ext cx="7772400" cy="2132894"/>
          </a:xfrm>
        </p:spPr>
        <p:txBody>
          <a:bodyPr>
            <a:normAutofit/>
          </a:bodyPr>
          <a:lstStyle/>
          <a:p>
            <a:r>
              <a:rPr kumimoji="1" lang="en-US" altLang="zh-TW" dirty="0" smtClean="0"/>
              <a:t>Introduction to Programming(II)</a:t>
            </a:r>
            <a:br>
              <a:rPr kumimoji="1" lang="en-US" altLang="zh-TW" dirty="0" smtClean="0"/>
            </a:br>
            <a:r>
              <a:rPr kumimoji="1" lang="en-US" altLang="zh-TW" dirty="0" smtClean="0"/>
              <a:t>Week 12: Design Pattern: Iterator</a:t>
            </a:r>
            <a:endParaRPr kumimoji="1" lang="zh-TW" altLang="en-US" dirty="0"/>
          </a:p>
        </p:txBody>
      </p:sp>
      <p:sp>
        <p:nvSpPr>
          <p:cNvPr id="3" name="子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TW" altLang="en-US" dirty="0" smtClean="0"/>
              <a:t>李哲榮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93612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Example: using Linked List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457200" y="1721614"/>
            <a:ext cx="833437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LinkedList </a:t>
            </a:r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L1;</a:t>
            </a:r>
          </a:p>
          <a:p>
            <a:endParaRPr lang="en-US" altLang="zh-TW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altLang="zh-TW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=0; i&lt;5; i++)</a:t>
            </a:r>
          </a:p>
          <a:p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1.pushBack(2*i);</a:t>
            </a:r>
          </a:p>
          <a:p>
            <a:endParaRPr lang="zh-TW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24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LinkedList</a:t>
            </a:r>
            <a:r>
              <a:rPr lang="zh-TW" alt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::LLIterator it;</a:t>
            </a:r>
          </a:p>
          <a:p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(it </a:t>
            </a:r>
            <a:r>
              <a:rPr lang="zh-TW" alt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TW" alt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L1.begin()</a:t>
            </a:r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 it </a:t>
            </a:r>
            <a:r>
              <a:rPr lang="zh-TW" alt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TW" alt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L1.end(); </a:t>
            </a:r>
            <a:r>
              <a:rPr lang="zh-TW" alt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++it</a:t>
            </a:r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cout </a:t>
            </a:r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zh-TW" alt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*it</a:t>
            </a:r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 ";</a:t>
            </a:r>
          </a:p>
          <a:p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TW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cout </a:t>
            </a:r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&lt;&lt; endl;</a:t>
            </a:r>
          </a:p>
        </p:txBody>
      </p:sp>
    </p:spTree>
    <p:extLst>
      <p:ext uri="{BB962C8B-B14F-4D97-AF65-F5344CB8AC3E}">
        <p14:creationId xmlns:p14="http://schemas.microsoft.com/office/powerpoint/2010/main" val="634475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79894"/>
          </a:xfrm>
        </p:spPr>
        <p:txBody>
          <a:bodyPr>
            <a:norm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Encapsulation</a:t>
            </a:r>
            <a:r>
              <a:rPr lang="en-US" altLang="zh-TW" dirty="0" smtClean="0">
                <a:solidFill>
                  <a:srgbClr val="FF0000"/>
                </a:solidFill>
              </a:rPr>
              <a:t> (</a:t>
            </a:r>
            <a:r>
              <a:rPr lang="zh-TW" altLang="en-US" dirty="0" smtClean="0">
                <a:solidFill>
                  <a:srgbClr val="FF0000"/>
                </a:solidFill>
              </a:rPr>
              <a:t>封裝</a:t>
            </a:r>
            <a:r>
              <a:rPr lang="en-US" altLang="zh-TW" dirty="0" smtClean="0">
                <a:solidFill>
                  <a:srgbClr val="FF0000"/>
                </a:solidFill>
              </a:rPr>
              <a:t>):</a:t>
            </a:r>
            <a:r>
              <a:rPr lang="zh-TW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Data and methods to manipulate data (function) are tightly coupled, and others should not change them arbitrarily.</a:t>
            </a:r>
          </a:p>
          <a:p>
            <a:r>
              <a:rPr lang="en-US" altLang="zh-TW" b="1" dirty="0" smtClean="0"/>
              <a:t>Inheritance</a:t>
            </a:r>
            <a:r>
              <a:rPr lang="zh-TW" altLang="en-US" dirty="0" smtClean="0"/>
              <a:t> </a:t>
            </a:r>
            <a:r>
              <a:rPr lang="en-US" altLang="zh-TW" dirty="0" smtClean="0"/>
              <a:t>(</a:t>
            </a:r>
            <a:r>
              <a:rPr lang="zh-TW" altLang="en-US" dirty="0" smtClean="0"/>
              <a:t>繼承</a:t>
            </a:r>
            <a:r>
              <a:rPr lang="en-US" altLang="zh-TW" dirty="0" smtClean="0"/>
              <a:t>): Data and functions should have a hierarchy so that the common part of data or actions (functions) can be reused.</a:t>
            </a:r>
          </a:p>
          <a:p>
            <a:r>
              <a:rPr lang="en-US" altLang="zh-TW" b="1" dirty="0" smtClean="0"/>
              <a:t>Polymorphism</a:t>
            </a:r>
            <a:r>
              <a:rPr lang="zh-TW" altLang="en-US" dirty="0" smtClean="0"/>
              <a:t> </a:t>
            </a:r>
            <a:r>
              <a:rPr lang="en-US" altLang="zh-TW" dirty="0" smtClean="0"/>
              <a:t>(</a:t>
            </a:r>
            <a:r>
              <a:rPr lang="zh-TW" altLang="en-US" dirty="0" smtClean="0"/>
              <a:t>多型</a:t>
            </a:r>
            <a:r>
              <a:rPr lang="en-US" altLang="zh-TW" dirty="0" smtClean="0"/>
              <a:t>): which actions to take depends on which object (data) is involved in the runtime.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Object-oriented </a:t>
            </a:r>
            <a:r>
              <a:rPr lang="en-US" altLang="zh-TW" dirty="0" smtClean="0"/>
              <a:t>design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48542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The elements of Linked List are nodes</a:t>
            </a:r>
          </a:p>
          <a:p>
            <a:pPr lvl="1"/>
            <a:r>
              <a:rPr lang="en-US" altLang="zh-TW" dirty="0" smtClean="0"/>
              <a:t>Assume each node has data</a:t>
            </a:r>
            <a:r>
              <a:rPr lang="zh-TW" altLang="en-US" dirty="0" smtClean="0"/>
              <a:t> </a:t>
            </a:r>
            <a:r>
              <a:rPr lang="en-US" altLang="zh-TW" dirty="0" smtClean="0"/>
              <a:t>and *next</a:t>
            </a:r>
            <a:r>
              <a:rPr lang="zh-TW" altLang="en-US" dirty="0" smtClean="0"/>
              <a:t> </a:t>
            </a:r>
            <a:r>
              <a:rPr lang="en-US" altLang="zh-TW" dirty="0" smtClean="0"/>
              <a:t>and </a:t>
            </a:r>
            <a:r>
              <a:rPr lang="en-US" altLang="zh-TW" dirty="0"/>
              <a:t>t</a:t>
            </a:r>
            <a:r>
              <a:rPr lang="en-US" altLang="zh-TW" dirty="0" smtClean="0"/>
              <a:t>he head of linked list is pointed by *head</a:t>
            </a:r>
          </a:p>
          <a:p>
            <a:r>
              <a:rPr lang="en-US" altLang="zh-TW" dirty="0" smtClean="0"/>
              <a:t>To traverse a linked list</a:t>
            </a:r>
          </a:p>
          <a:p>
            <a:pPr lvl="1"/>
            <a:endParaRPr lang="en-US" altLang="zh-TW" dirty="0" smtClean="0"/>
          </a:p>
          <a:p>
            <a:pPr marL="457200" lvl="1" indent="0">
              <a:buNone/>
            </a:pPr>
            <a:endParaRPr lang="en-US" altLang="zh-TW" dirty="0" smtClean="0"/>
          </a:p>
          <a:p>
            <a:pPr lvl="1"/>
            <a:r>
              <a:rPr lang="en-US" altLang="zh-TW" dirty="0" smtClean="0"/>
              <a:t>Users need to know the internal implementation of linked list, like head, data, next. </a:t>
            </a:r>
          </a:p>
          <a:p>
            <a:pPr lvl="1"/>
            <a:r>
              <a:rPr lang="en-US" altLang="zh-TW" dirty="0" smtClean="0"/>
              <a:t>Bad encapsulation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Linked List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552450" y="3742708"/>
            <a:ext cx="8305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(Node* p=head; p!=</a:t>
            </a:r>
            <a:r>
              <a:rPr lang="en-US" altLang="zh-TW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nullptr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p=p-</a:t>
            </a:r>
            <a:r>
              <a:rPr lang="en-US" altLang="zh-TW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&gt;next) </a:t>
            </a:r>
            <a:endParaRPr lang="en-US" altLang="zh-TW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do some thing to p-&gt;data</a:t>
            </a:r>
            <a:endParaRPr lang="zh-TW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722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In software engineering, a </a:t>
            </a:r>
            <a:r>
              <a:rPr lang="en-US" altLang="zh-TW" b="1" dirty="0"/>
              <a:t>design pattern</a:t>
            </a:r>
            <a:r>
              <a:rPr lang="en-US" altLang="zh-TW" dirty="0"/>
              <a:t> is a general repeatable solution to a commonly occurring problem in software design. A design pattern isn't a finished design that can be transformed directly into code. It is a description or template for how to solve a problem that can be used in many different situations</a:t>
            </a:r>
            <a:r>
              <a:rPr lang="en-US" altLang="zh-TW" dirty="0" smtClean="0"/>
              <a:t>.</a:t>
            </a:r>
          </a:p>
          <a:p>
            <a:pPr lvl="1"/>
            <a:r>
              <a:rPr lang="en-US" altLang="zh-TW" dirty="0"/>
              <a:t>https://sourcemaking.com/design_patterns</a:t>
            </a:r>
            <a:endParaRPr lang="en-US" altLang="zh-TW" dirty="0" smtClean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Design Patterns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73095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Provide a way to access the elements of an aggregate object </a:t>
            </a:r>
            <a:r>
              <a:rPr lang="en-US" altLang="zh-TW" dirty="0">
                <a:solidFill>
                  <a:srgbClr val="FF0000"/>
                </a:solidFill>
              </a:rPr>
              <a:t>sequentially</a:t>
            </a:r>
            <a:r>
              <a:rPr lang="en-US" altLang="zh-TW" dirty="0"/>
              <a:t> without exposing its underlying representation</a:t>
            </a:r>
            <a:r>
              <a:rPr lang="en-US" altLang="zh-TW" dirty="0" smtClean="0"/>
              <a:t>.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Example: Iterators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676275" y="3362325"/>
            <a:ext cx="2466975" cy="685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/>
              <a:t>User program</a:t>
            </a:r>
            <a:endParaRPr lang="zh-TW" altLang="en-US" sz="2800" dirty="0"/>
          </a:p>
        </p:txBody>
      </p:sp>
      <p:sp>
        <p:nvSpPr>
          <p:cNvPr id="5" name="矩形 4"/>
          <p:cNvSpPr/>
          <p:nvPr/>
        </p:nvSpPr>
        <p:spPr>
          <a:xfrm>
            <a:off x="6677024" y="3314700"/>
            <a:ext cx="1971675" cy="685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/>
              <a:t>Linked List</a:t>
            </a:r>
            <a:endParaRPr lang="zh-TW" altLang="en-US" sz="2800" dirty="0"/>
          </a:p>
        </p:txBody>
      </p:sp>
      <p:sp>
        <p:nvSpPr>
          <p:cNvPr id="6" name="矩形 5"/>
          <p:cNvSpPr/>
          <p:nvPr/>
        </p:nvSpPr>
        <p:spPr>
          <a:xfrm>
            <a:off x="3975948" y="5076825"/>
            <a:ext cx="1457325" cy="685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/>
              <a:t>Iterator</a:t>
            </a:r>
            <a:endParaRPr lang="zh-TW" altLang="en-US" sz="2800" dirty="0"/>
          </a:p>
        </p:txBody>
      </p:sp>
      <p:cxnSp>
        <p:nvCxnSpPr>
          <p:cNvPr id="8" name="直線單箭頭接點 7"/>
          <p:cNvCxnSpPr>
            <a:stCxn id="4" idx="3"/>
            <a:endCxn id="5" idx="1"/>
          </p:cNvCxnSpPr>
          <p:nvPr/>
        </p:nvCxnSpPr>
        <p:spPr>
          <a:xfrm flipV="1">
            <a:off x="3143250" y="3657600"/>
            <a:ext cx="3533774" cy="47625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3775333" y="3314700"/>
            <a:ext cx="16406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Get iterator</a:t>
            </a:r>
            <a:endParaRPr lang="zh-TW" altLang="en-US" sz="2400" dirty="0"/>
          </a:p>
        </p:txBody>
      </p:sp>
      <p:cxnSp>
        <p:nvCxnSpPr>
          <p:cNvPr id="11" name="直線單箭頭接點 10"/>
          <p:cNvCxnSpPr>
            <a:stCxn id="5" idx="1"/>
            <a:endCxn id="6" idx="0"/>
          </p:cNvCxnSpPr>
          <p:nvPr/>
        </p:nvCxnSpPr>
        <p:spPr>
          <a:xfrm flipH="1">
            <a:off x="4704611" y="3657600"/>
            <a:ext cx="1972413" cy="1419225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5784204" y="4195762"/>
            <a:ext cx="7554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New</a:t>
            </a:r>
            <a:endParaRPr lang="zh-TW" altLang="en-US" sz="2400" dirty="0"/>
          </a:p>
        </p:txBody>
      </p:sp>
      <p:cxnSp>
        <p:nvCxnSpPr>
          <p:cNvPr id="13" name="直線單箭頭接點 12"/>
          <p:cNvCxnSpPr>
            <a:stCxn id="6" idx="0"/>
            <a:endCxn id="4" idx="3"/>
          </p:cNvCxnSpPr>
          <p:nvPr/>
        </p:nvCxnSpPr>
        <p:spPr>
          <a:xfrm flipH="1" flipV="1">
            <a:off x="3143250" y="3705225"/>
            <a:ext cx="1561361" cy="1371600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肘形接點 18"/>
          <p:cNvCxnSpPr>
            <a:stCxn id="4" idx="2"/>
            <a:endCxn id="6" idx="1"/>
          </p:cNvCxnSpPr>
          <p:nvPr/>
        </p:nvCxnSpPr>
        <p:spPr>
          <a:xfrm rot="16200000" flipH="1">
            <a:off x="2257055" y="3700832"/>
            <a:ext cx="1371600" cy="2066185"/>
          </a:xfrm>
          <a:prstGeom prst="bentConnector2">
            <a:avLst/>
          </a:prstGeom>
          <a:ln>
            <a:headEnd type="triangl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940003" y="4704141"/>
            <a:ext cx="224433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B</a:t>
            </a:r>
            <a:r>
              <a:rPr lang="en-US" altLang="zh-TW" sz="2400" dirty="0" smtClean="0"/>
              <a:t>egin </a:t>
            </a:r>
          </a:p>
          <a:p>
            <a:r>
              <a:rPr lang="en-US" altLang="zh-TW" sz="2400" dirty="0" smtClean="0"/>
              <a:t>End?</a:t>
            </a:r>
          </a:p>
          <a:p>
            <a:r>
              <a:rPr lang="en-US" altLang="zh-TW" sz="2400" dirty="0" smtClean="0"/>
              <a:t>Current element</a:t>
            </a:r>
          </a:p>
          <a:p>
            <a:r>
              <a:rPr lang="en-US" altLang="zh-TW" sz="2400" dirty="0" smtClean="0"/>
              <a:t>Next element</a:t>
            </a:r>
          </a:p>
        </p:txBody>
      </p:sp>
      <p:cxnSp>
        <p:nvCxnSpPr>
          <p:cNvPr id="31" name="肘形接點 30"/>
          <p:cNvCxnSpPr>
            <a:stCxn id="6" idx="3"/>
            <a:endCxn id="5" idx="2"/>
          </p:cNvCxnSpPr>
          <p:nvPr/>
        </p:nvCxnSpPr>
        <p:spPr>
          <a:xfrm flipV="1">
            <a:off x="5433273" y="4000500"/>
            <a:ext cx="2229589" cy="1419225"/>
          </a:xfrm>
          <a:prstGeom prst="bentConnector2">
            <a:avLst/>
          </a:prstGeom>
          <a:ln>
            <a:headEnd type="triangl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1207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9" grpId="0"/>
      <p:bldP spid="12" grpId="0"/>
      <p:bldP spid="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User programs ask a </a:t>
            </a:r>
            <a:r>
              <a:rPr lang="en-US" altLang="zh-TW" dirty="0"/>
              <a:t>Linked List object to create an iterator object.</a:t>
            </a:r>
          </a:p>
          <a:p>
            <a:r>
              <a:rPr lang="en-US" altLang="zh-TW" dirty="0" smtClean="0"/>
              <a:t>User programs use the member functions of iterator to </a:t>
            </a:r>
            <a:r>
              <a:rPr lang="en-US" altLang="zh-TW" dirty="0"/>
              <a:t>access the elements of Linked List.</a:t>
            </a:r>
            <a:endParaRPr lang="zh-TW" altLang="en-US" dirty="0"/>
          </a:p>
          <a:p>
            <a:pPr lvl="1"/>
            <a:r>
              <a:rPr lang="en-US" altLang="zh-TW" dirty="0"/>
              <a:t>first</a:t>
            </a:r>
            <a:r>
              <a:rPr lang="en-US" altLang="zh-TW" dirty="0" smtClean="0"/>
              <a:t>(): get the first element of Linked List</a:t>
            </a:r>
          </a:p>
          <a:p>
            <a:pPr lvl="1"/>
            <a:r>
              <a:rPr lang="en-US" altLang="zh-TW" dirty="0" smtClean="0"/>
              <a:t>end(): check if the traversal is done</a:t>
            </a:r>
          </a:p>
          <a:p>
            <a:pPr lvl="1"/>
            <a:r>
              <a:rPr lang="en-US" altLang="zh-TW" dirty="0" smtClean="0"/>
              <a:t>next(): get the next element</a:t>
            </a:r>
          </a:p>
          <a:p>
            <a:pPr lvl="1"/>
            <a:r>
              <a:rPr lang="en-US" altLang="zh-TW" dirty="0" err="1" smtClean="0"/>
              <a:t>current_item</a:t>
            </a:r>
            <a:r>
              <a:rPr lang="en-US" altLang="zh-TW" dirty="0" smtClean="0"/>
              <a:t>(): get the current item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How does an iterator work?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80973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91075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Design </a:t>
            </a:r>
            <a:r>
              <a:rPr lang="en-US" altLang="zh-TW" dirty="0"/>
              <a:t>an "iterator" class that can encapsulate traversal of the "collection" class.</a:t>
            </a:r>
          </a:p>
          <a:p>
            <a:pPr marL="914400" lvl="1" indent="-514350"/>
            <a:r>
              <a:rPr lang="en-US" altLang="zh-TW" dirty="0"/>
              <a:t>Basically it should include </a:t>
            </a:r>
            <a:r>
              <a:rPr lang="en-US" altLang="zh-TW" dirty="0" smtClean="0"/>
              <a:t>those four functions</a:t>
            </a:r>
            <a:endParaRPr lang="en-US" altLang="zh-TW" dirty="0"/>
          </a:p>
          <a:p>
            <a:r>
              <a:rPr lang="en-US" altLang="zh-TW" dirty="0" smtClean="0"/>
              <a:t>Grant </a:t>
            </a:r>
            <a:r>
              <a:rPr lang="en-US" altLang="zh-TW" dirty="0"/>
              <a:t>the "iterator" class privileged </a:t>
            </a:r>
            <a:r>
              <a:rPr lang="en-US" altLang="zh-TW" dirty="0" smtClean="0"/>
              <a:t>access.</a:t>
            </a:r>
          </a:p>
          <a:p>
            <a:pPr lvl="1"/>
            <a:r>
              <a:rPr lang="en-US" altLang="zh-TW" dirty="0" smtClean="0"/>
              <a:t>In C++, you can declare it as a friend class</a:t>
            </a:r>
          </a:p>
          <a:p>
            <a:pPr lvl="1"/>
            <a:r>
              <a:rPr lang="en-US" altLang="zh-TW" dirty="0" smtClean="0"/>
              <a:t>In general, </a:t>
            </a:r>
            <a:r>
              <a:rPr lang="en-US" altLang="zh-TW" dirty="0"/>
              <a:t>d</a:t>
            </a:r>
            <a:r>
              <a:rPr lang="en-US" altLang="zh-TW" dirty="0" smtClean="0"/>
              <a:t>eclare it as an nested class</a:t>
            </a:r>
          </a:p>
          <a:p>
            <a:r>
              <a:rPr lang="en-US" altLang="zh-TW" dirty="0" smtClean="0"/>
              <a:t>Nested class</a:t>
            </a:r>
          </a:p>
          <a:p>
            <a:pPr lvl="1"/>
            <a:endParaRPr lang="en-US" altLang="zh-TW" dirty="0" smtClean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How to design an iterator?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3638550" y="4903649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b="1" dirty="0">
                <a:solidFill>
                  <a:srgbClr val="777777"/>
                </a:solidFill>
                <a:latin typeface="Courier New" panose="02070309020205020404" pitchFamily="49" charset="0"/>
              </a:rPr>
              <a:t>class </a:t>
            </a:r>
            <a:r>
              <a:rPr lang="en-US" altLang="zh-TW" b="1" dirty="0" err="1">
                <a:solidFill>
                  <a:srgbClr val="777777"/>
                </a:solidFill>
                <a:latin typeface="Courier New" panose="02070309020205020404" pitchFamily="49" charset="0"/>
              </a:rPr>
              <a:t>OuterClass</a:t>
            </a:r>
            <a:r>
              <a:rPr lang="en-US" altLang="zh-TW" b="1" dirty="0">
                <a:solidFill>
                  <a:srgbClr val="77777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b="1" dirty="0" smtClean="0">
                <a:solidFill>
                  <a:srgbClr val="777777"/>
                </a:solidFill>
                <a:latin typeface="Courier New" panose="02070309020205020404" pitchFamily="49" charset="0"/>
              </a:rPr>
              <a:t>{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b="1" dirty="0">
                <a:solidFill>
                  <a:srgbClr val="777777"/>
                </a:solidFill>
                <a:latin typeface="Courier New" panose="02070309020205020404" pitchFamily="49" charset="0"/>
              </a:rPr>
              <a:t>        class </a:t>
            </a:r>
            <a:r>
              <a:rPr lang="en-US" altLang="zh-TW" b="1" dirty="0" err="1">
                <a:solidFill>
                  <a:srgbClr val="777777"/>
                </a:solidFill>
                <a:latin typeface="Courier New" panose="02070309020205020404" pitchFamily="49" charset="0"/>
              </a:rPr>
              <a:t>InnerClass</a:t>
            </a:r>
            <a:r>
              <a:rPr lang="en-US" altLang="zh-TW" b="1" dirty="0">
                <a:solidFill>
                  <a:srgbClr val="777777"/>
                </a:solidFill>
                <a:latin typeface="Courier New" panose="02070309020205020404" pitchFamily="49" charset="0"/>
              </a:rPr>
              <a:t> {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b="1" dirty="0">
                <a:solidFill>
                  <a:srgbClr val="777777"/>
                </a:solidFill>
                <a:latin typeface="Courier New" panose="02070309020205020404" pitchFamily="49" charset="0"/>
              </a:rPr>
              <a:t>            //  ....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b="1" dirty="0">
                <a:solidFill>
                  <a:srgbClr val="777777"/>
                </a:solidFill>
                <a:latin typeface="Courier New" panose="02070309020205020404" pitchFamily="49" charset="0"/>
              </a:rPr>
              <a:t>        };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b="1" dirty="0">
                <a:solidFill>
                  <a:srgbClr val="777777"/>
                </a:solidFill>
                <a:latin typeface="Courier New" panose="02070309020205020404" pitchFamily="49" charset="0"/>
              </a:rPr>
              <a:t>};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13975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Example: Linked List with Iterator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685800" y="1561684"/>
            <a:ext cx="7972425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LinkedList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zh-TW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int </a:t>
            </a:r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Node </a:t>
            </a:r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*next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;};</a:t>
            </a:r>
            <a:endParaRPr lang="zh-TW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Node </a:t>
            </a:r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*head, *tail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zh-TW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friend </a:t>
            </a:r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class LLIterator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zh-TW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TW" altLang="en-US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zh-TW" alt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LLIterator </a:t>
            </a:r>
            <a:r>
              <a:rPr lang="zh-TW" altLang="en-US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altLang="zh-TW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r>
              <a:rPr lang="zh-TW" altLang="en-US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zh-TW" altLang="en-US" sz="2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zh-TW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LinkedList</a:t>
            </a:r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zh-TW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~</a:t>
            </a:r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LinkedList(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zh-TW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pushBack(int in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zh-TW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zh-TW" altLang="en-US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LLIterator </a:t>
            </a:r>
            <a:r>
              <a:rPr lang="zh-TW" alt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begin(</a:t>
            </a:r>
            <a:r>
              <a:rPr lang="zh-TW" altLang="en-US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zh-TW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zh-TW" altLang="en-US" sz="2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zh-TW" altLang="en-US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LLIterator </a:t>
            </a:r>
            <a:r>
              <a:rPr lang="zh-TW" alt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end(</a:t>
            </a:r>
            <a:r>
              <a:rPr lang="zh-TW" altLang="en-US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zh-TW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zh-TW" altLang="en-US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zh-TW" sz="2400" b="1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81602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Example: </a:t>
            </a:r>
            <a:r>
              <a:rPr lang="en-US" altLang="zh-TW" dirty="0" err="1" smtClean="0"/>
              <a:t>LLIterator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57200" y="1618834"/>
            <a:ext cx="881062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LLIterator {</a:t>
            </a:r>
          </a:p>
          <a:p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LinkedList</a:t>
            </a:r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::Node *curr;</a:t>
            </a:r>
          </a:p>
          <a:p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LLIterator</a:t>
            </a:r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zh-TW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zh-TW" altLang="en-US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LLIterator</a:t>
            </a:r>
            <a:r>
              <a:rPr lang="zh-TW" alt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(LinkedList::Node *head</a:t>
            </a:r>
            <a:r>
              <a:rPr lang="zh-TW" altLang="en-US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zh-TW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zh-TW" altLang="en-US" sz="2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LLIterator</a:t>
            </a:r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(const LLIterator&amp; it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zh-TW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~</a:t>
            </a:r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LLIterator(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zh-TW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LLIterator</a:t>
            </a:r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&amp; operator=(const LLIterator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&amp;)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zh-TW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zh-TW" altLang="en-US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 </a:t>
            </a:r>
            <a:r>
              <a:rPr lang="zh-TW" alt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operator!=(const LLIterator&amp; it</a:t>
            </a:r>
            <a:r>
              <a:rPr lang="zh-TW" altLang="en-US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zh-TW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zh-TW" altLang="en-US" sz="2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zh-TW" altLang="en-US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LLIterator</a:t>
            </a:r>
            <a:r>
              <a:rPr lang="zh-TW" alt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 operator++(</a:t>
            </a:r>
            <a:r>
              <a:rPr lang="zh-TW" altLang="en-US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zh-TW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zh-TW" altLang="en-US" sz="2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zh-TW" altLang="en-US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zh-TW" alt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 operator*(</a:t>
            </a:r>
            <a:r>
              <a:rPr lang="zh-TW" altLang="en-US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zh-TW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zh-TW" altLang="en-US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zh-TW" sz="2400" b="1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zh-TW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5111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13409</TotalTime>
  <Words>446</Words>
  <Application>Microsoft Office PowerPoint</Application>
  <PresentationFormat>如螢幕大小 (4:3)</PresentationFormat>
  <Paragraphs>95</Paragraphs>
  <Slides>10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5" baseType="lpstr">
      <vt:lpstr>新細明體</vt:lpstr>
      <vt:lpstr>Arial</vt:lpstr>
      <vt:lpstr>Calibri</vt:lpstr>
      <vt:lpstr>Courier New</vt:lpstr>
      <vt:lpstr>Office 佈景主題</vt:lpstr>
      <vt:lpstr>Introduction to Programming(II) Week 12: Design Pattern: Iterator</vt:lpstr>
      <vt:lpstr>Object-oriented design</vt:lpstr>
      <vt:lpstr>Linked List</vt:lpstr>
      <vt:lpstr>Design Patterns</vt:lpstr>
      <vt:lpstr>Example: Iterators</vt:lpstr>
      <vt:lpstr>How does an iterator work?</vt:lpstr>
      <vt:lpstr>How to design an iterator?</vt:lpstr>
      <vt:lpstr>Example: Linked List with Iterator</vt:lpstr>
      <vt:lpstr>Example: LLIterator</vt:lpstr>
      <vt:lpstr>Example: using Linked List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虛擬化技術</dc:title>
  <dc:creator>Mac</dc:creator>
  <cp:lastModifiedBy>凰汝 廖</cp:lastModifiedBy>
  <cp:revision>2838</cp:revision>
  <dcterms:created xsi:type="dcterms:W3CDTF">2014-08-19T02:20:21Z</dcterms:created>
  <dcterms:modified xsi:type="dcterms:W3CDTF">2019-05-09T05:51:26Z</dcterms:modified>
</cp:coreProperties>
</file>