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5"/>
  </p:notesMasterIdLst>
  <p:sldIdLst>
    <p:sldId id="256" r:id="rId2"/>
    <p:sldId id="469" r:id="rId3"/>
    <p:sldId id="412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67208" autoAdjust="0"/>
  </p:normalViewPr>
  <p:slideViewPr>
    <p:cSldViewPr snapToGrid="0" snapToObjects="1">
      <p:cViewPr varScale="1">
        <p:scale>
          <a:sx n="50" d="100"/>
          <a:sy n="50" d="100"/>
        </p:scale>
        <p:origin x="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C6699-47B2-4DE0-B2B5-7721F86ECFD7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64A5C495-B0D7-4AFF-89D8-A5B749DE968F}">
      <dgm:prSet phldrT="[文字]"/>
      <dgm:spPr/>
      <dgm:t>
        <a:bodyPr/>
        <a:lstStyle/>
        <a:p>
          <a:r>
            <a:rPr lang="en-US" altLang="zh-TW" dirty="0" smtClean="0"/>
            <a:t>Algorithm</a:t>
          </a:r>
          <a:endParaRPr lang="zh-TW" altLang="en-US" dirty="0"/>
        </a:p>
      </dgm:t>
    </dgm:pt>
    <dgm:pt modelId="{F09B51A3-2779-4D01-9BFC-683206036A9D}" type="parTrans" cxnId="{DB4FA3C4-94D1-4F41-9F42-707AD4BF0A42}">
      <dgm:prSet/>
      <dgm:spPr/>
      <dgm:t>
        <a:bodyPr/>
        <a:lstStyle/>
        <a:p>
          <a:endParaRPr lang="zh-TW" altLang="en-US"/>
        </a:p>
      </dgm:t>
    </dgm:pt>
    <dgm:pt modelId="{4A5EFB34-04CD-4F30-867E-42F997A49A15}" type="sibTrans" cxnId="{DB4FA3C4-94D1-4F41-9F42-707AD4BF0A42}">
      <dgm:prSet/>
      <dgm:spPr/>
      <dgm:t>
        <a:bodyPr/>
        <a:lstStyle/>
        <a:p>
          <a:endParaRPr lang="zh-TW" altLang="en-US"/>
        </a:p>
      </dgm:t>
    </dgm:pt>
    <dgm:pt modelId="{4467AAC1-FB0C-49E0-91E0-CAC8DA86B45B}">
      <dgm:prSet phldrT="[文字]"/>
      <dgm:spPr/>
      <dgm:t>
        <a:bodyPr/>
        <a:lstStyle/>
        <a:p>
          <a:r>
            <a:rPr lang="en-US" altLang="zh-TW" dirty="0" smtClean="0"/>
            <a:t>Iterator </a:t>
          </a:r>
          <a:endParaRPr lang="zh-TW" altLang="en-US" dirty="0"/>
        </a:p>
      </dgm:t>
    </dgm:pt>
    <dgm:pt modelId="{CC9E7751-B256-4D32-984B-E9709521874E}" type="parTrans" cxnId="{71B1E278-17A6-4E3C-932E-AE835850F2C0}">
      <dgm:prSet/>
      <dgm:spPr/>
      <dgm:t>
        <a:bodyPr/>
        <a:lstStyle/>
        <a:p>
          <a:endParaRPr lang="zh-TW" altLang="en-US"/>
        </a:p>
      </dgm:t>
    </dgm:pt>
    <dgm:pt modelId="{752870ED-14EE-49CE-ADC8-FCB647CB53C2}" type="sibTrans" cxnId="{71B1E278-17A6-4E3C-932E-AE835850F2C0}">
      <dgm:prSet/>
      <dgm:spPr/>
      <dgm:t>
        <a:bodyPr/>
        <a:lstStyle/>
        <a:p>
          <a:endParaRPr lang="zh-TW" altLang="en-US"/>
        </a:p>
      </dgm:t>
    </dgm:pt>
    <dgm:pt modelId="{BF43E46A-E3FF-4650-B4AB-9666BD1E1D5F}">
      <dgm:prSet phldrT="[文字]"/>
      <dgm:spPr/>
      <dgm:t>
        <a:bodyPr/>
        <a:lstStyle/>
        <a:p>
          <a:r>
            <a:rPr lang="en-US" altLang="zh-TW" dirty="0" smtClean="0"/>
            <a:t>Container</a:t>
          </a:r>
          <a:endParaRPr lang="zh-TW" altLang="en-US" dirty="0"/>
        </a:p>
      </dgm:t>
    </dgm:pt>
    <dgm:pt modelId="{D0A81A3C-3B2D-43F0-96DD-AFB0661C85B5}" type="parTrans" cxnId="{F8B8379D-A3EE-4BDB-9F43-EFBD71DE5EF4}">
      <dgm:prSet/>
      <dgm:spPr/>
      <dgm:t>
        <a:bodyPr/>
        <a:lstStyle/>
        <a:p>
          <a:endParaRPr lang="zh-TW" altLang="en-US"/>
        </a:p>
      </dgm:t>
    </dgm:pt>
    <dgm:pt modelId="{8590D7C2-285D-43AF-98A4-AAD32E5E5530}" type="sibTrans" cxnId="{F8B8379D-A3EE-4BDB-9F43-EFBD71DE5EF4}">
      <dgm:prSet/>
      <dgm:spPr/>
      <dgm:t>
        <a:bodyPr/>
        <a:lstStyle/>
        <a:p>
          <a:endParaRPr lang="zh-TW" altLang="en-US"/>
        </a:p>
      </dgm:t>
    </dgm:pt>
    <dgm:pt modelId="{FB434BB0-2782-4EF7-8293-254FF8946DD1}">
      <dgm:prSet phldrT="[文字]"/>
      <dgm:spPr/>
      <dgm:t>
        <a:bodyPr/>
        <a:lstStyle/>
        <a:p>
          <a:r>
            <a:rPr lang="en-US" altLang="zh-TW" dirty="0" err="1" smtClean="0"/>
            <a:t>Fucctor</a:t>
          </a:r>
          <a:endParaRPr lang="zh-TW" altLang="en-US" dirty="0"/>
        </a:p>
      </dgm:t>
    </dgm:pt>
    <dgm:pt modelId="{E2EB4D61-61C4-4CB7-9873-940007E0B999}" type="parTrans" cxnId="{3A6A0B1C-AC9B-4FEF-B310-D2CD3190CB4B}">
      <dgm:prSet/>
      <dgm:spPr/>
      <dgm:t>
        <a:bodyPr/>
        <a:lstStyle/>
        <a:p>
          <a:endParaRPr lang="zh-TW" altLang="en-US"/>
        </a:p>
      </dgm:t>
    </dgm:pt>
    <dgm:pt modelId="{71DA1091-710D-4DB3-816B-BA6286274E9E}" type="sibTrans" cxnId="{3A6A0B1C-AC9B-4FEF-B310-D2CD3190CB4B}">
      <dgm:prSet/>
      <dgm:spPr/>
      <dgm:t>
        <a:bodyPr/>
        <a:lstStyle/>
        <a:p>
          <a:endParaRPr lang="zh-TW" altLang="en-US"/>
        </a:p>
      </dgm:t>
    </dgm:pt>
    <dgm:pt modelId="{4224E21B-1E22-4D12-AF14-969E25C1BF8E}" type="pres">
      <dgm:prSet presAssocID="{D24C6699-47B2-4DE0-B2B5-7721F86ECF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02ED0C3-712F-4FC9-B038-F8DF464237DF}" type="pres">
      <dgm:prSet presAssocID="{64A5C495-B0D7-4AFF-89D8-A5B749DE968F}" presName="node" presStyleLbl="node1" presStyleIdx="0" presStyleCnt="4" custScaleX="18846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049222-4C1B-4218-8921-72F4F803EEF8}" type="pres">
      <dgm:prSet presAssocID="{64A5C495-B0D7-4AFF-89D8-A5B749DE968F}" presName="spNode" presStyleCnt="0"/>
      <dgm:spPr/>
    </dgm:pt>
    <dgm:pt modelId="{3178AF49-04D6-4335-BC4C-5EBB2369BD71}" type="pres">
      <dgm:prSet presAssocID="{4A5EFB34-04CD-4F30-867E-42F997A49A15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44E028FE-7B7D-4591-B35B-E5989001EEFB}" type="pres">
      <dgm:prSet presAssocID="{4467AAC1-FB0C-49E0-91E0-CAC8DA86B45B}" presName="node" presStyleLbl="node1" presStyleIdx="1" presStyleCnt="4" custScaleX="193418" custRadScaleRad="165481" custRadScaleInc="25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8FE7A4-A7A7-4779-8140-4C1CE807D01E}" type="pres">
      <dgm:prSet presAssocID="{4467AAC1-FB0C-49E0-91E0-CAC8DA86B45B}" presName="spNode" presStyleCnt="0"/>
      <dgm:spPr/>
    </dgm:pt>
    <dgm:pt modelId="{C92C6314-C556-4312-976B-A798350A0D25}" type="pres">
      <dgm:prSet presAssocID="{752870ED-14EE-49CE-ADC8-FCB647CB53C2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6E17BE0C-E65E-466C-B9AC-F37779D77D1A}" type="pres">
      <dgm:prSet presAssocID="{BF43E46A-E3FF-4650-B4AB-9666BD1E1D5F}" presName="node" presStyleLbl="node1" presStyleIdx="2" presStyleCnt="4" custScaleX="20932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4CAA83-75FC-44D7-957C-F2357B906288}" type="pres">
      <dgm:prSet presAssocID="{BF43E46A-E3FF-4650-B4AB-9666BD1E1D5F}" presName="spNode" presStyleCnt="0"/>
      <dgm:spPr/>
    </dgm:pt>
    <dgm:pt modelId="{DB84B0DB-F168-4AB9-AD47-046532E78CE1}" type="pres">
      <dgm:prSet presAssocID="{8590D7C2-285D-43AF-98A4-AAD32E5E5530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6FB598CB-287B-47A9-9210-B928D91872AB}" type="pres">
      <dgm:prSet presAssocID="{FB434BB0-2782-4EF7-8293-254FF8946DD1}" presName="node" presStyleLbl="node1" presStyleIdx="3" presStyleCnt="4" custScaleX="183107" custRadScaleRad="167091" custRadScaleInc="-2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0AEA6D-19AE-46E8-931A-6DE8C0B9BDDE}" type="pres">
      <dgm:prSet presAssocID="{FB434BB0-2782-4EF7-8293-254FF8946DD1}" presName="spNode" presStyleCnt="0"/>
      <dgm:spPr/>
    </dgm:pt>
    <dgm:pt modelId="{41906126-2D66-4876-B9B2-E55595D1ADF5}" type="pres">
      <dgm:prSet presAssocID="{71DA1091-710D-4DB3-816B-BA6286274E9E}" presName="sibTrans" presStyleLbl="sibTrans1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F8B8379D-A3EE-4BDB-9F43-EFBD71DE5EF4}" srcId="{D24C6699-47B2-4DE0-B2B5-7721F86ECFD7}" destId="{BF43E46A-E3FF-4650-B4AB-9666BD1E1D5F}" srcOrd="2" destOrd="0" parTransId="{D0A81A3C-3B2D-43F0-96DD-AFB0661C85B5}" sibTransId="{8590D7C2-285D-43AF-98A4-AAD32E5E5530}"/>
    <dgm:cxn modelId="{2E6C4C5C-58A6-42F1-A4C0-B20A239C3264}" type="presOf" srcId="{4467AAC1-FB0C-49E0-91E0-CAC8DA86B45B}" destId="{44E028FE-7B7D-4591-B35B-E5989001EEFB}" srcOrd="0" destOrd="0" presId="urn:microsoft.com/office/officeart/2005/8/layout/cycle5"/>
    <dgm:cxn modelId="{07A75D60-3A14-40C2-B0B0-CABFCC0150C8}" type="presOf" srcId="{D24C6699-47B2-4DE0-B2B5-7721F86ECFD7}" destId="{4224E21B-1E22-4D12-AF14-969E25C1BF8E}" srcOrd="0" destOrd="0" presId="urn:microsoft.com/office/officeart/2005/8/layout/cycle5"/>
    <dgm:cxn modelId="{3A6A0B1C-AC9B-4FEF-B310-D2CD3190CB4B}" srcId="{D24C6699-47B2-4DE0-B2B5-7721F86ECFD7}" destId="{FB434BB0-2782-4EF7-8293-254FF8946DD1}" srcOrd="3" destOrd="0" parTransId="{E2EB4D61-61C4-4CB7-9873-940007E0B999}" sibTransId="{71DA1091-710D-4DB3-816B-BA6286274E9E}"/>
    <dgm:cxn modelId="{A165D549-7BD4-4BF5-9D9F-4CD334581158}" type="presOf" srcId="{71DA1091-710D-4DB3-816B-BA6286274E9E}" destId="{41906126-2D66-4876-B9B2-E55595D1ADF5}" srcOrd="0" destOrd="0" presId="urn:microsoft.com/office/officeart/2005/8/layout/cycle5"/>
    <dgm:cxn modelId="{60EC15B6-8667-4999-A141-A028EDB434C5}" type="presOf" srcId="{64A5C495-B0D7-4AFF-89D8-A5B749DE968F}" destId="{102ED0C3-712F-4FC9-B038-F8DF464237DF}" srcOrd="0" destOrd="0" presId="urn:microsoft.com/office/officeart/2005/8/layout/cycle5"/>
    <dgm:cxn modelId="{3FF09D5B-50CB-4232-A3BF-A6553FEEDF73}" type="presOf" srcId="{BF43E46A-E3FF-4650-B4AB-9666BD1E1D5F}" destId="{6E17BE0C-E65E-466C-B9AC-F37779D77D1A}" srcOrd="0" destOrd="0" presId="urn:microsoft.com/office/officeart/2005/8/layout/cycle5"/>
    <dgm:cxn modelId="{1BD25A85-F508-40C7-9C89-F14E0D398293}" type="presOf" srcId="{FB434BB0-2782-4EF7-8293-254FF8946DD1}" destId="{6FB598CB-287B-47A9-9210-B928D91872AB}" srcOrd="0" destOrd="0" presId="urn:microsoft.com/office/officeart/2005/8/layout/cycle5"/>
    <dgm:cxn modelId="{25151B9D-D0FA-4FB3-963E-4C249125834E}" type="presOf" srcId="{752870ED-14EE-49CE-ADC8-FCB647CB53C2}" destId="{C92C6314-C556-4312-976B-A798350A0D25}" srcOrd="0" destOrd="0" presId="urn:microsoft.com/office/officeart/2005/8/layout/cycle5"/>
    <dgm:cxn modelId="{DB4FA3C4-94D1-4F41-9F42-707AD4BF0A42}" srcId="{D24C6699-47B2-4DE0-B2B5-7721F86ECFD7}" destId="{64A5C495-B0D7-4AFF-89D8-A5B749DE968F}" srcOrd="0" destOrd="0" parTransId="{F09B51A3-2779-4D01-9BFC-683206036A9D}" sibTransId="{4A5EFB34-04CD-4F30-867E-42F997A49A15}"/>
    <dgm:cxn modelId="{7927F803-0657-4019-8418-4BDA13E3B386}" type="presOf" srcId="{4A5EFB34-04CD-4F30-867E-42F997A49A15}" destId="{3178AF49-04D6-4335-BC4C-5EBB2369BD71}" srcOrd="0" destOrd="0" presId="urn:microsoft.com/office/officeart/2005/8/layout/cycle5"/>
    <dgm:cxn modelId="{71B1E278-17A6-4E3C-932E-AE835850F2C0}" srcId="{D24C6699-47B2-4DE0-B2B5-7721F86ECFD7}" destId="{4467AAC1-FB0C-49E0-91E0-CAC8DA86B45B}" srcOrd="1" destOrd="0" parTransId="{CC9E7751-B256-4D32-984B-E9709521874E}" sibTransId="{752870ED-14EE-49CE-ADC8-FCB647CB53C2}"/>
    <dgm:cxn modelId="{5599B450-8A22-432D-A544-E1FF27EEA084}" type="presOf" srcId="{8590D7C2-285D-43AF-98A4-AAD32E5E5530}" destId="{DB84B0DB-F168-4AB9-AD47-046532E78CE1}" srcOrd="0" destOrd="0" presId="urn:microsoft.com/office/officeart/2005/8/layout/cycle5"/>
    <dgm:cxn modelId="{D5812274-1EE9-4289-91F7-549673B8190F}" type="presParOf" srcId="{4224E21B-1E22-4D12-AF14-969E25C1BF8E}" destId="{102ED0C3-712F-4FC9-B038-F8DF464237DF}" srcOrd="0" destOrd="0" presId="urn:microsoft.com/office/officeart/2005/8/layout/cycle5"/>
    <dgm:cxn modelId="{0474DD30-AD24-40F0-B563-A3E322632FDE}" type="presParOf" srcId="{4224E21B-1E22-4D12-AF14-969E25C1BF8E}" destId="{99049222-4C1B-4218-8921-72F4F803EEF8}" srcOrd="1" destOrd="0" presId="urn:microsoft.com/office/officeart/2005/8/layout/cycle5"/>
    <dgm:cxn modelId="{E87C6039-75B8-4C40-8935-B3EF6248425A}" type="presParOf" srcId="{4224E21B-1E22-4D12-AF14-969E25C1BF8E}" destId="{3178AF49-04D6-4335-BC4C-5EBB2369BD71}" srcOrd="2" destOrd="0" presId="urn:microsoft.com/office/officeart/2005/8/layout/cycle5"/>
    <dgm:cxn modelId="{E34BFBD4-2A7D-4BDF-9F9B-B4A44A41101E}" type="presParOf" srcId="{4224E21B-1E22-4D12-AF14-969E25C1BF8E}" destId="{44E028FE-7B7D-4591-B35B-E5989001EEFB}" srcOrd="3" destOrd="0" presId="urn:microsoft.com/office/officeart/2005/8/layout/cycle5"/>
    <dgm:cxn modelId="{C669C177-472B-4FA6-AEB3-E3E9088AEB3E}" type="presParOf" srcId="{4224E21B-1E22-4D12-AF14-969E25C1BF8E}" destId="{DB8FE7A4-A7A7-4779-8140-4C1CE807D01E}" srcOrd="4" destOrd="0" presId="urn:microsoft.com/office/officeart/2005/8/layout/cycle5"/>
    <dgm:cxn modelId="{96F90ED8-5315-4AAB-A3D1-C2DE443271A2}" type="presParOf" srcId="{4224E21B-1E22-4D12-AF14-969E25C1BF8E}" destId="{C92C6314-C556-4312-976B-A798350A0D25}" srcOrd="5" destOrd="0" presId="urn:microsoft.com/office/officeart/2005/8/layout/cycle5"/>
    <dgm:cxn modelId="{0BB9F98F-AC28-42AC-8146-E2FFFA0FF817}" type="presParOf" srcId="{4224E21B-1E22-4D12-AF14-969E25C1BF8E}" destId="{6E17BE0C-E65E-466C-B9AC-F37779D77D1A}" srcOrd="6" destOrd="0" presId="urn:microsoft.com/office/officeart/2005/8/layout/cycle5"/>
    <dgm:cxn modelId="{787A59AA-0F7F-4136-BA2C-6B5A13D77834}" type="presParOf" srcId="{4224E21B-1E22-4D12-AF14-969E25C1BF8E}" destId="{114CAA83-75FC-44D7-957C-F2357B906288}" srcOrd="7" destOrd="0" presId="urn:microsoft.com/office/officeart/2005/8/layout/cycle5"/>
    <dgm:cxn modelId="{AC888EA0-5022-4948-AE84-4193B0B39B0E}" type="presParOf" srcId="{4224E21B-1E22-4D12-AF14-969E25C1BF8E}" destId="{DB84B0DB-F168-4AB9-AD47-046532E78CE1}" srcOrd="8" destOrd="0" presId="urn:microsoft.com/office/officeart/2005/8/layout/cycle5"/>
    <dgm:cxn modelId="{A2274D9F-3EE6-41CC-85E5-E853B9136843}" type="presParOf" srcId="{4224E21B-1E22-4D12-AF14-969E25C1BF8E}" destId="{6FB598CB-287B-47A9-9210-B928D91872AB}" srcOrd="9" destOrd="0" presId="urn:microsoft.com/office/officeart/2005/8/layout/cycle5"/>
    <dgm:cxn modelId="{E89B5A52-A9A4-4861-A64E-CEA63369474F}" type="presParOf" srcId="{4224E21B-1E22-4D12-AF14-969E25C1BF8E}" destId="{910AEA6D-19AE-46E8-931A-6DE8C0B9BDDE}" srcOrd="10" destOrd="0" presId="urn:microsoft.com/office/officeart/2005/8/layout/cycle5"/>
    <dgm:cxn modelId="{3BDFD7D3-D6CE-4960-A639-FCEB1C7878A0}" type="presParOf" srcId="{4224E21B-1E22-4D12-AF14-969E25C1BF8E}" destId="{41906126-2D66-4876-B9B2-E55595D1ADF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ED0C3-712F-4FC9-B038-F8DF464237DF}">
      <dsp:nvSpPr>
        <dsp:cNvPr id="0" name=""/>
        <dsp:cNvSpPr/>
      </dsp:nvSpPr>
      <dsp:spPr>
        <a:xfrm>
          <a:off x="2108587" y="758"/>
          <a:ext cx="1828797" cy="6307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Algorithm</a:t>
          </a:r>
          <a:endParaRPr lang="zh-TW" altLang="en-US" sz="2600" kern="1200" dirty="0"/>
        </a:p>
      </dsp:txBody>
      <dsp:txXfrm>
        <a:off x="2139377" y="31548"/>
        <a:ext cx="1767217" cy="569153"/>
      </dsp:txXfrm>
    </dsp:sp>
    <dsp:sp modelId="{3178AF49-04D6-4335-BC4C-5EBB2369BD71}">
      <dsp:nvSpPr>
        <dsp:cNvPr id="0" name=""/>
        <dsp:cNvSpPr/>
      </dsp:nvSpPr>
      <dsp:spPr>
        <a:xfrm>
          <a:off x="2339906" y="620538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1354829" y="47786"/>
              </a:moveTo>
              <a:arcTo wR="1042775" hR="1042775" stAng="17244767" swAng="171558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028FE-7B7D-4591-B35B-E5989001EEFB}">
      <dsp:nvSpPr>
        <dsp:cNvPr id="0" name=""/>
        <dsp:cNvSpPr/>
      </dsp:nvSpPr>
      <dsp:spPr>
        <a:xfrm>
          <a:off x="3809999" y="1066798"/>
          <a:ext cx="1876849" cy="630733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Iterator </a:t>
          </a:r>
          <a:endParaRPr lang="zh-TW" altLang="en-US" sz="2600" kern="1200" dirty="0"/>
        </a:p>
      </dsp:txBody>
      <dsp:txXfrm>
        <a:off x="3840789" y="1097588"/>
        <a:ext cx="1815269" cy="569153"/>
      </dsp:txXfrm>
    </dsp:sp>
    <dsp:sp modelId="{C92C6314-C556-4312-976B-A798350A0D25}">
      <dsp:nvSpPr>
        <dsp:cNvPr id="0" name=""/>
        <dsp:cNvSpPr/>
      </dsp:nvSpPr>
      <dsp:spPr>
        <a:xfrm>
          <a:off x="2349365" y="13827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1762894" y="1796969"/>
              </a:moveTo>
              <a:arcTo wR="1042775" hR="1042775" stAng="2779441" swAng="1571808"/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7BE0C-E65E-466C-B9AC-F37779D77D1A}">
      <dsp:nvSpPr>
        <dsp:cNvPr id="0" name=""/>
        <dsp:cNvSpPr/>
      </dsp:nvSpPr>
      <dsp:spPr>
        <a:xfrm>
          <a:off x="2007369" y="2086308"/>
          <a:ext cx="2031233" cy="630733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Container</a:t>
          </a:r>
          <a:endParaRPr lang="zh-TW" altLang="en-US" sz="2600" kern="1200" dirty="0"/>
        </a:p>
      </dsp:txBody>
      <dsp:txXfrm>
        <a:off x="2038159" y="2117098"/>
        <a:ext cx="1969653" cy="569153"/>
      </dsp:txXfrm>
    </dsp:sp>
    <dsp:sp modelId="{DB84B0DB-F168-4AB9-AD47-046532E78CE1}">
      <dsp:nvSpPr>
        <dsp:cNvPr id="0" name=""/>
        <dsp:cNvSpPr/>
      </dsp:nvSpPr>
      <dsp:spPr>
        <a:xfrm>
          <a:off x="1598572" y="12688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735559" y="2039268"/>
              </a:moveTo>
              <a:arcTo wR="1042775" hR="1042775" stAng="6428061" swAng="1584102"/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598CB-287B-47A9-9210-B928D91872AB}">
      <dsp:nvSpPr>
        <dsp:cNvPr id="0" name=""/>
        <dsp:cNvSpPr/>
      </dsp:nvSpPr>
      <dsp:spPr>
        <a:xfrm>
          <a:off x="392360" y="1066796"/>
          <a:ext cx="1776795" cy="63073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err="1" smtClean="0"/>
            <a:t>Fucctor</a:t>
          </a:r>
          <a:endParaRPr lang="zh-TW" altLang="en-US" sz="2600" kern="1200" dirty="0"/>
        </a:p>
      </dsp:txBody>
      <dsp:txXfrm>
        <a:off x="423150" y="1097586"/>
        <a:ext cx="1715215" cy="569153"/>
      </dsp:txXfrm>
    </dsp:sp>
    <dsp:sp modelId="{41906126-2D66-4876-B9B2-E55595D1ADF5}">
      <dsp:nvSpPr>
        <dsp:cNvPr id="0" name=""/>
        <dsp:cNvSpPr/>
      </dsp:nvSpPr>
      <dsp:spPr>
        <a:xfrm>
          <a:off x="1607936" y="621622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294323" y="316689"/>
              </a:moveTo>
              <a:arcTo wR="1042775" hR="1042775" stAng="13447861" swAng="1728871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2019/5/27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[begin,</a:t>
            </a:r>
            <a:r>
              <a:rPr lang="en-US" baseline="0" dirty="0" smtClean="0"/>
              <a:t> end)</a:t>
            </a:r>
          </a:p>
          <a:p>
            <a:r>
              <a:rPr lang="en-US" baseline="0" dirty="0" smtClean="0"/>
              <a:t>S is a container</a:t>
            </a:r>
          </a:p>
          <a:p>
            <a:r>
              <a:rPr lang="en-US" baseline="0" dirty="0" smtClean="0"/>
              <a:t>for (auto a:s)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for (</a:t>
            </a:r>
            <a:r>
              <a:rPr lang="en-US" baseline="0" dirty="0" err="1" smtClean="0">
                <a:sym typeface="Wingdings" panose="05000000000000000000" pitchFamily="2" charset="2"/>
              </a:rPr>
              <a:t>int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=0; 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&lt;10; 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++)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Cout</a:t>
            </a:r>
            <a:r>
              <a:rPr lang="en-US" baseline="0" dirty="0" smtClean="0">
                <a:sym typeface="Wingdings" panose="05000000000000000000" pitchFamily="2" charset="2"/>
              </a:rPr>
              <a:t>&lt;&lt;s[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]&lt;&lt;</a:t>
            </a:r>
            <a:r>
              <a:rPr lang="en-US" baseline="0" dirty="0" err="1" smtClean="0">
                <a:sym typeface="Wingdings" panose="05000000000000000000" pitchFamily="2" charset="2"/>
              </a:rPr>
              <a:t>endl</a:t>
            </a:r>
            <a:r>
              <a:rPr lang="en-US" baseline="0" dirty="0" smtClean="0">
                <a:sym typeface="Wingdings" panose="05000000000000000000" pitchFamily="2" charset="2"/>
              </a:rPr>
              <a:t>;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(s[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]=a)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69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Freely</a:t>
            </a:r>
            <a:r>
              <a:rPr lang="en-US" baseline="0" dirty="0" smtClean="0"/>
              <a:t> to define your compare function as long as your interface is like above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940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Iterator </a:t>
            </a:r>
            <a:r>
              <a:rPr lang="zh-TW" altLang="en-US" dirty="0" smtClean="0"/>
              <a:t>跟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綁再一起</a:t>
            </a:r>
            <a:endParaRPr lang="en-US" altLang="zh-TW" dirty="0" smtClean="0"/>
          </a:p>
          <a:p>
            <a:r>
              <a:rPr lang="en-US" dirty="0" smtClean="0"/>
              <a:t>Iterator is an inner class</a:t>
            </a:r>
            <a:r>
              <a:rPr lang="en-US" baseline="0" dirty="0" smtClean="0"/>
              <a:t> in array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81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#include</a:t>
            </a:r>
            <a:r>
              <a:rPr lang="en-US" baseline="0" dirty="0" smtClean="0"/>
              <a:t> &lt;Algorithms&gt;</a:t>
            </a:r>
          </a:p>
          <a:p>
            <a:r>
              <a:rPr lang="en-US" baseline="0" dirty="0" smtClean="0"/>
              <a:t>#include &lt;array&gt;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3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can do</a:t>
            </a:r>
            <a:r>
              <a:rPr lang="en-US" baseline="0" dirty="0" smtClean="0"/>
              <a:t> random access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48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hope our tree is balance (for</a:t>
            </a:r>
            <a:r>
              <a:rPr lang="en-US" baseline="0" dirty="0" smtClean="0"/>
              <a:t> shorter search time)</a:t>
            </a:r>
          </a:p>
          <a:p>
            <a:r>
              <a:rPr lang="en-US" baseline="0" dirty="0" smtClean="0"/>
              <a:t>float a[10];</a:t>
            </a:r>
          </a:p>
          <a:p>
            <a:r>
              <a:rPr lang="en-US" baseline="0" dirty="0" smtClean="0"/>
              <a:t>a[3]</a:t>
            </a:r>
          </a:p>
          <a:p>
            <a:r>
              <a:rPr lang="en-US" baseline="0" dirty="0" smtClean="0"/>
              <a:t>3:key(index)</a:t>
            </a:r>
          </a:p>
          <a:p>
            <a:r>
              <a:rPr lang="en-US" baseline="0" dirty="0" smtClean="0"/>
              <a:t>a[3]:value-&gt;float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98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228600" indent="-228600">
              <a:buAutoNum type="arabicPeriod"/>
            </a:pPr>
            <a:r>
              <a:rPr lang="en-US" dirty="0" smtClean="0"/>
              <a:t>Array-like</a:t>
            </a:r>
          </a:p>
          <a:p>
            <a:pPr marL="0" indent="0">
              <a:buNone/>
            </a:pPr>
            <a:r>
              <a:rPr lang="en-US" dirty="0" smtClean="0"/>
              <a:t>Class Person</a:t>
            </a:r>
            <a:r>
              <a:rPr lang="en-US" baseline="0" dirty="0" smtClean="0"/>
              <a:t> {</a:t>
            </a:r>
          </a:p>
          <a:p>
            <a:r>
              <a:rPr lang="en-US" baseline="0" dirty="0" smtClean="0"/>
              <a:t>Name</a:t>
            </a:r>
          </a:p>
          <a:p>
            <a:r>
              <a:rPr lang="en-US" baseline="0" dirty="0" err="1" smtClean="0"/>
              <a:t>Bday</a:t>
            </a:r>
            <a:r>
              <a:rPr lang="en-US" baseline="0" dirty="0" smtClean="0"/>
              <a:t>…..</a:t>
            </a:r>
          </a:p>
          <a:p>
            <a:r>
              <a:rPr lang="en-US" baseline="0" dirty="0" smtClean="0"/>
              <a:t>}</a:t>
            </a:r>
          </a:p>
          <a:p>
            <a:r>
              <a:rPr lang="en-US" baseline="0" dirty="0" smtClean="0"/>
              <a:t>map&lt;string, Person&gt; m1;</a:t>
            </a:r>
          </a:p>
          <a:p>
            <a:r>
              <a:rPr lang="en-US" baseline="0" dirty="0" err="1" smtClean="0"/>
              <a:t>cout</a:t>
            </a:r>
            <a:r>
              <a:rPr lang="en-US" baseline="0" dirty="0" smtClean="0"/>
              <a:t>&lt;&lt;ma[“Lee”]&lt;&lt;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;</a:t>
            </a:r>
          </a:p>
          <a:p>
            <a:r>
              <a:rPr lang="en-US" dirty="0" smtClean="0"/>
              <a:t>2. Find (so useful for</a:t>
            </a:r>
            <a:r>
              <a:rPr lang="en-US" baseline="0" dirty="0" smtClean="0"/>
              <a:t> being a balanced </a:t>
            </a:r>
            <a:r>
              <a:rPr lang="en-US" baseline="0" dirty="0" err="1" smtClean="0"/>
              <a:t>bst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2^20-&gt;20times search</a:t>
            </a:r>
          </a:p>
          <a:p>
            <a:r>
              <a:rPr lang="en-US" baseline="0" dirty="0" smtClean="0">
                <a:solidFill>
                  <a:schemeClr val="accent2"/>
                </a:solidFill>
              </a:rPr>
              <a:t>If not found, return end value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808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不能有重複的資料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42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14: </a:t>
            </a:r>
            <a:r>
              <a:rPr kumimoji="1" lang="en-US" altLang="zh-TW" smtClean="0"/>
              <a:t>C++ STL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container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Containers are the set of data structures, which are used to store data.  </a:t>
            </a:r>
          </a:p>
          <a:p>
            <a:pPr lvl="1"/>
            <a:r>
              <a:rPr lang="en-US" altLang="zh-TW" dirty="0" smtClean="0"/>
              <a:t>Ex: stack, queue, linked list, tree, BST, …</a:t>
            </a:r>
          </a:p>
          <a:p>
            <a:r>
              <a:rPr lang="en-US" altLang="zh-TW" dirty="0" smtClean="0"/>
              <a:t>All containers use </a:t>
            </a:r>
            <a:r>
              <a:rPr lang="en-US" altLang="zh-TW" dirty="0" smtClean="0">
                <a:solidFill>
                  <a:srgbClr val="FF0000"/>
                </a:solidFill>
              </a:rPr>
              <a:t>begin()</a:t>
            </a:r>
            <a:r>
              <a:rPr lang="en-US" altLang="zh-TW" dirty="0" smtClean="0"/>
              <a:t> to specify the first element, and use</a:t>
            </a:r>
            <a:r>
              <a:rPr lang="en-US" altLang="zh-TW" dirty="0" smtClean="0">
                <a:solidFill>
                  <a:srgbClr val="FF0000"/>
                </a:solidFill>
              </a:rPr>
              <a:t> end() </a:t>
            </a:r>
            <a:r>
              <a:rPr lang="en-US" altLang="zh-TW" dirty="0" smtClean="0"/>
              <a:t>to specify the one after the last element (</a:t>
            </a:r>
            <a:r>
              <a:rPr lang="en-US" altLang="zh-TW" dirty="0" smtClean="0">
                <a:solidFill>
                  <a:srgbClr val="FF0000"/>
                </a:solidFill>
              </a:rPr>
              <a:t>NOT the last element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Mathematically, you can think it is</a:t>
            </a:r>
            <a:br>
              <a:rPr lang="en-US" altLang="zh-TW" dirty="0" smtClean="0"/>
            </a:br>
            <a:r>
              <a:rPr lang="en-US" altLang="zh-TW" b="1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/>
              <a:t>begin(), end()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 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Think it as a </a:t>
            </a:r>
            <a:r>
              <a:rPr lang="en-US" altLang="zh-TW" dirty="0" smtClean="0">
                <a:solidFill>
                  <a:srgbClr val="FF0000"/>
                </a:solidFill>
              </a:rPr>
              <a:t>pointer</a:t>
            </a:r>
            <a:r>
              <a:rPr lang="en-US" altLang="zh-TW" dirty="0" smtClean="0"/>
              <a:t> </a:t>
            </a:r>
            <a:r>
              <a:rPr lang="en-US" altLang="zh-TW" dirty="0"/>
              <a:t>o</a:t>
            </a:r>
            <a:r>
              <a:rPr lang="en-US" altLang="zh-TW" dirty="0" smtClean="0"/>
              <a:t>r a pointer object that can traverse the elements in a container.</a:t>
            </a:r>
          </a:p>
          <a:p>
            <a:pPr lvl="1"/>
            <a:r>
              <a:rPr lang="en-US" altLang="zh-TW" dirty="0" smtClean="0"/>
              <a:t>Five traversal methods: input, output, </a:t>
            </a:r>
            <a:r>
              <a:rPr lang="en-US" altLang="zh-TW" dirty="0" smtClean="0">
                <a:solidFill>
                  <a:srgbClr val="FF0000"/>
                </a:solidFill>
              </a:rPr>
              <a:t>forward</a:t>
            </a:r>
            <a:r>
              <a:rPr lang="en-US" altLang="zh-TW" dirty="0" smtClean="0"/>
              <a:t>, bi-directional, random access. </a:t>
            </a:r>
          </a:p>
          <a:p>
            <a:r>
              <a:rPr lang="en-US" altLang="zh-TW" dirty="0" smtClean="0"/>
              <a:t>With iterators, all </a:t>
            </a:r>
            <a:r>
              <a:rPr lang="en-US" altLang="zh-TW" dirty="0"/>
              <a:t>the algorithms </a:t>
            </a:r>
            <a:r>
              <a:rPr lang="en-US" altLang="zh-TW" dirty="0" smtClean="0"/>
              <a:t>in </a:t>
            </a:r>
            <a:r>
              <a:rPr lang="en-US" altLang="zh-TW" dirty="0"/>
              <a:t>the STL can be used on the container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But using iterators sometimes is slower than using container specific functions.</a:t>
            </a:r>
          </a:p>
        </p:txBody>
      </p:sp>
    </p:spTree>
    <p:extLst>
      <p:ext uri="{BB962C8B-B14F-4D97-AF65-F5344CB8AC3E}">
        <p14:creationId xmlns:p14="http://schemas.microsoft.com/office/powerpoint/2010/main" val="20604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will introduce tree commonly used containers: vector, map, and set.</a:t>
            </a:r>
          </a:p>
          <a:p>
            <a:pPr lvl="1"/>
            <a:r>
              <a:rPr lang="en-US" altLang="zh-TW" dirty="0" smtClean="0"/>
              <a:t>Vector is a dynamic sized array.</a:t>
            </a:r>
          </a:p>
          <a:p>
            <a:pPr lvl="1"/>
            <a:r>
              <a:rPr lang="en-US" altLang="zh-TW" dirty="0" smtClean="0"/>
              <a:t>Map is a balanced binary search tree (BST, red-black tree), which can be thought as a special array whose indices can be any objects, not only nonnegative integers.</a:t>
            </a:r>
          </a:p>
          <a:p>
            <a:pPr lvl="1"/>
            <a:r>
              <a:rPr lang="en-US" altLang="zh-TW" dirty="0" smtClean="0"/>
              <a:t>Set is a map without values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Commonly used containers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1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altLang="zh-TW" dirty="0" smtClean="0"/>
              <a:t>Think it is an array in C++</a:t>
            </a:r>
          </a:p>
          <a:p>
            <a:pPr lvl="1"/>
            <a:r>
              <a:rPr lang="en-US" altLang="zh-TW" dirty="0" smtClean="0"/>
              <a:t>Advantage of linked list: dynamically insertion and deletion. </a:t>
            </a:r>
          </a:p>
          <a:p>
            <a:pPr lvl="1"/>
            <a:r>
              <a:rPr lang="en-US" altLang="zh-TW" dirty="0" smtClean="0"/>
              <a:t>Disadvantage of linked list: cannot access the k-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element directly by indexing [k-1]. </a:t>
            </a:r>
          </a:p>
          <a:p>
            <a:pPr lvl="1"/>
            <a:r>
              <a:rPr lang="en-US" altLang="zh-TW" dirty="0" smtClean="0"/>
              <a:t>You can use v[3] to access the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element.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5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vector?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Declare a vector:</a:t>
            </a:r>
            <a:r>
              <a:rPr lang="en-US" altLang="zh-TW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Append an element to the end of a vector: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Remove the last element:</a:t>
            </a:r>
            <a:r>
              <a:rPr lang="zh-TW" altLang="en-US" dirty="0" smtClean="0"/>
              <a:t> </a:t>
            </a:r>
            <a:r>
              <a:rPr lang="en-US" altLang="zh-TW" dirty="0"/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v.pop_back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Iterator </a:t>
            </a:r>
            <a:r>
              <a:rPr lang="en-US" altLang="zh-TW" dirty="0"/>
              <a:t>of the first element: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zh-TW" sz="3000" dirty="0"/>
              <a:t>   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Iterator </a:t>
            </a:r>
            <a:r>
              <a:rPr lang="en-US" altLang="zh-TW" dirty="0">
                <a:sym typeface="Wingdings" pitchFamily="2" charset="2"/>
              </a:rPr>
              <a:t>of the element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after the last element</a:t>
            </a:r>
            <a:r>
              <a:rPr lang="en-US" altLang="zh-TW" dirty="0">
                <a:sym typeface="Wingdings" pitchFamily="2" charset="2"/>
              </a:rPr>
              <a:t>: 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sz="3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v.end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(); </a:t>
            </a:r>
          </a:p>
          <a:p>
            <a:r>
              <a:rPr lang="en-US" altLang="zh-TW" dirty="0"/>
              <a:t>Clear all elements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v.clear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TW" dirty="0" smtClean="0"/>
              <a:t>Get the size of a vector: </a:t>
            </a:r>
            <a:r>
              <a:rPr lang="zh-TW" altLang="en-US" dirty="0" smtClean="0"/>
              <a:t>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zh-TW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4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integer index (as an array)</a:t>
            </a:r>
            <a:br>
              <a:rPr lang="en-US" altLang="zh-TW" dirty="0" smtClean="0"/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“,v[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  </a:t>
            </a:r>
            <a:endParaRPr lang="en-US" altLang="zh-TW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iterator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 iterator it;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/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for(it=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v.begin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(); it!=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v.end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(); it++)</a:t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printf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("%d ",*it);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ym typeface="Wingdings" pitchFamily="2" charset="2"/>
              </a:rPr>
              <a:t>Using range-based for loop (since </a:t>
            </a:r>
            <a:r>
              <a:rPr lang="en-US" altLang="zh-TW" dirty="0" err="1">
                <a:sym typeface="Wingdings" pitchFamily="2" charset="2"/>
              </a:rPr>
              <a:t>c++</a:t>
            </a:r>
            <a:r>
              <a:rPr lang="en-US" altLang="zh-TW" dirty="0">
                <a:sym typeface="Wingdings" pitchFamily="2" charset="2"/>
              </a:rPr>
              <a:t>11)</a:t>
            </a:r>
          </a:p>
          <a:p>
            <a:pPr marL="0" indent="0">
              <a:buNone/>
            </a:pPr>
            <a:r>
              <a:rPr lang="en-US" altLang="zh-TW" sz="280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for(</a:t>
            </a:r>
            <a:r>
              <a:rPr lang="en-US" altLang="zh-TW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auto </a:t>
            </a:r>
            <a:r>
              <a:rPr lang="en-US" altLang="zh-TW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a: v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&lt;&lt; a &lt;&lt; " ";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6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Use </a:t>
            </a:r>
            <a:r>
              <a:rPr lang="en-US" altLang="zh-TW" dirty="0" err="1"/>
              <a:t>for_each</a:t>
            </a:r>
            <a:r>
              <a:rPr lang="en-US" altLang="zh-TW" dirty="0"/>
              <a:t> (need to include &lt;algorithm</a:t>
            </a:r>
            <a:r>
              <a:rPr lang="en-US" altLang="zh-TW" dirty="0" smtClean="0"/>
              <a:t>&gt;)</a:t>
            </a:r>
          </a:p>
          <a:p>
            <a:pPr marL="400050" lvl="1" indent="0">
              <a:buNone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40005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 ";});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altLang="zh-TW" dirty="0" smtClean="0"/>
              <a:t> and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altLang="zh-TW" dirty="0" smtClean="0"/>
              <a:t> return </a:t>
            </a:r>
            <a:r>
              <a:rPr lang="en-US" altLang="zh-TW" dirty="0" err="1" smtClean="0"/>
              <a:t>const_iterators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dirty="0" smtClean="0"/>
              <a:t> is a function </a:t>
            </a:r>
            <a:r>
              <a:rPr lang="en-US" altLang="zh-TW" dirty="0"/>
              <a:t>that applies </a:t>
            </a:r>
            <a:r>
              <a:rPr lang="en-US" altLang="zh-TW" dirty="0" err="1" smtClean="0"/>
              <a:t>functor</a:t>
            </a:r>
            <a:r>
              <a:rPr lang="en-US" altLang="zh-TW" dirty="0" smtClean="0"/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zh-TW" dirty="0"/>
              <a:t> to each of the elements in the range [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 err="1"/>
              <a:t>,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 smtClean="0"/>
              <a:t>).</a:t>
            </a:r>
          </a:p>
          <a:p>
            <a:pPr marL="0" lvl="1" indent="0">
              <a:buNone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(Iterator first, Iterator last,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";} </a:t>
            </a:r>
            <a:r>
              <a:rPr lang="en-US" altLang="zh-TW" dirty="0" smtClean="0"/>
              <a:t>is called a </a:t>
            </a:r>
            <a:r>
              <a:rPr lang="en-US" altLang="zh-TW" dirty="0" smtClean="0">
                <a:solidFill>
                  <a:srgbClr val="FF0000"/>
                </a:solidFill>
              </a:rPr>
              <a:t>Lambda function</a:t>
            </a:r>
            <a:r>
              <a:rPr lang="en-US" altLang="zh-TW" dirty="0" smtClean="0"/>
              <a:t>, since C++ 11.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9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a</a:t>
            </a:r>
            <a:r>
              <a:rPr lang="en-US" altLang="zh-TW" dirty="0" smtClean="0"/>
              <a:t> </a:t>
            </a:r>
            <a:r>
              <a:rPr lang="en-US" altLang="zh-TW" dirty="0"/>
              <a:t>function is only used </a:t>
            </a:r>
            <a:r>
              <a:rPr lang="en-US" altLang="zh-TW" dirty="0" smtClean="0"/>
              <a:t>once, its name is not important. </a:t>
            </a:r>
            <a:endParaRPr lang="en-US" altLang="zh-TW" dirty="0"/>
          </a:p>
          <a:p>
            <a:pPr lvl="1"/>
            <a:r>
              <a:rPr lang="en-US" altLang="zh-TW" dirty="0" smtClean="0"/>
              <a:t>The usage of functions: modularization, reuse, readable, recursion, </a:t>
            </a:r>
            <a:r>
              <a:rPr lang="en-US" altLang="zh-TW" dirty="0" smtClean="0">
                <a:solidFill>
                  <a:srgbClr val="FF0000"/>
                </a:solidFill>
              </a:rPr>
              <a:t>function pointer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functor</a:t>
            </a:r>
            <a:r>
              <a:rPr lang="en-US" altLang="zh-TW" dirty="0" smtClean="0"/>
              <a:t>). </a:t>
            </a:r>
          </a:p>
          <a:p>
            <a:r>
              <a:rPr lang="en-US" altLang="zh-TW" dirty="0"/>
              <a:t> </a:t>
            </a:r>
            <a:r>
              <a:rPr lang="en-US" altLang="zh-TW" dirty="0" smtClean="0"/>
              <a:t>In many </a:t>
            </a:r>
            <a:r>
              <a:rPr lang="en-US" altLang="zh-TW" dirty="0"/>
              <a:t>programming languages, anonymous functions are </a:t>
            </a:r>
            <a:r>
              <a:rPr lang="en-US" altLang="zh-TW" dirty="0" smtClean="0"/>
              <a:t>called</a:t>
            </a:r>
            <a:r>
              <a:rPr lang="en-US" altLang="zh-TW" dirty="0"/>
              <a:t> </a:t>
            </a:r>
            <a:r>
              <a:rPr lang="en-US" altLang="zh-TW" b="1" dirty="0" smtClean="0"/>
              <a:t>lambda</a:t>
            </a:r>
            <a:r>
              <a:rPr lang="en-US" altLang="zh-TW" dirty="0"/>
              <a:t> </a:t>
            </a:r>
            <a:r>
              <a:rPr lang="en-US" altLang="zh-TW" dirty="0" smtClean="0"/>
              <a:t>expressions. </a:t>
            </a:r>
          </a:p>
          <a:p>
            <a:r>
              <a:rPr lang="en-US" altLang="zh-TW" dirty="0"/>
              <a:t>In C++, </a:t>
            </a:r>
            <a:r>
              <a:rPr lang="en-US" altLang="zh-TW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arguments and types)       </a:t>
            </a:r>
          </a:p>
          <a:p>
            <a:pPr marL="0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{expressions of functions;}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Lambda </a:t>
            </a:r>
            <a:r>
              <a:rPr lang="en-US" altLang="zh-TW" dirty="0" smtClean="0"/>
              <a:t>expression (</a:t>
            </a:r>
            <a:r>
              <a:rPr lang="en-US" altLang="zh-TW" dirty="0"/>
              <a:t>since C++11)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7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vector&lt;string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heroes{"Ironman", "Batman", "Superman", "Spiderman", "Thor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heroes.cbegin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heroes.cend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()&gt;3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;})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"All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have length &gt; 3.\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n";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"false\n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altLang="zh-TW" dirty="0" smtClean="0"/>
              <a:t>If a lambda function only has a return plus an expression, the return type is the same as the type of the expression.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all_of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6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altLang="zh-TW" dirty="0" smtClean="0"/>
              <a:t>Map is a balanced binary search tree in C++</a:t>
            </a:r>
          </a:p>
          <a:p>
            <a:r>
              <a:rPr lang="en-US" altLang="zh-TW" dirty="0" smtClean="0"/>
              <a:t>Map has two parameters: key</a:t>
            </a:r>
            <a:r>
              <a:rPr lang="zh-TW" altLang="en-US" dirty="0"/>
              <a:t> </a:t>
            </a:r>
            <a:r>
              <a:rPr lang="en-US" altLang="zh-TW" dirty="0" smtClean="0"/>
              <a:t>and value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key</a:t>
            </a:r>
            <a:r>
              <a:rPr lang="en-US" altLang="zh-TW" dirty="0" smtClean="0"/>
              <a:t> to find the </a:t>
            </a:r>
            <a:r>
              <a:rPr lang="en-US" altLang="zh-TW" dirty="0" smtClean="0">
                <a:solidFill>
                  <a:srgbClr val="FF0000"/>
                </a:solidFill>
              </a:rPr>
              <a:t>value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Array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a special map, whose key is index (continuously nonnegative integers), and values are the elements in the array.</a:t>
            </a:r>
            <a:endParaRPr lang="en-US" altLang="zh-TW" dirty="0"/>
          </a:p>
          <a:p>
            <a:pPr lvl="1"/>
            <a:r>
              <a:rPr lang="en-US" altLang="zh-TW" dirty="0" smtClean="0"/>
              <a:t>Map is a special array too, which can use </a:t>
            </a:r>
            <a:r>
              <a:rPr lang="en-US" altLang="zh-TW" dirty="0"/>
              <a:t>any (comparable) objects as </a:t>
            </a:r>
            <a:r>
              <a:rPr lang="en-US" altLang="zh-TW" dirty="0" smtClean="0"/>
              <a:t>indices.</a:t>
            </a:r>
          </a:p>
        </p:txBody>
      </p:sp>
    </p:spTree>
    <p:extLst>
      <p:ext uri="{BB962C8B-B14F-4D97-AF65-F5344CB8AC3E}">
        <p14:creationId xmlns:p14="http://schemas.microsoft.com/office/powerpoint/2010/main" val="70919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958804"/>
              </p:ext>
            </p:extLst>
          </p:nvPr>
        </p:nvGraphicFramePr>
        <p:xfrm>
          <a:off x="457200" y="1828799"/>
          <a:ext cx="8229600" cy="269348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3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Week 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C++: template and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Problems </a:t>
                      </a:r>
                      <a:r>
                        <a:rPr lang="en-US" sz="2000" kern="100" dirty="0">
                          <a:effectLst/>
                        </a:rPr>
                        <a:t>using STL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en-US" altLang="zh-TW" sz="2000" kern="1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search using STL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5/31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3: AI games 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6/4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Quiz 4: STL and search problem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</a:rPr>
                        <a:t>6/7</a:t>
                      </a:r>
                      <a:endParaRPr lang="zh-TW" sz="2000" b="1" kern="10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chemeClr val="accent2"/>
                          </a:solidFill>
                          <a:effectLst/>
                        </a:rPr>
                        <a:t>端午節放假</a:t>
                      </a:r>
                      <a:endParaRPr lang="zh-TW" sz="2000" b="1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2 demo</a:t>
                      </a: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Review of final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</a:rPr>
                        <a:t>6/18</a:t>
                      </a:r>
                      <a:endParaRPr lang="zh-TW" sz="20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Final (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由中午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</a:rPr>
                        <a:t>考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6/25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rgbClr val="0070C0"/>
                          </a:solidFill>
                          <a:effectLst/>
                        </a:rPr>
                        <a:t>Mini-project 3 demo</a:t>
                      </a:r>
                      <a:endParaRPr lang="zh-TW" altLang="zh-TW" sz="2000" kern="1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002" marR="6400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Announcement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82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Declaration:</a:t>
            </a:r>
            <a:r>
              <a:rPr lang="en-US" altLang="zh-TW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map&lt;type1, type2&gt; m12;</a:t>
            </a:r>
          </a:p>
          <a:p>
            <a:pPr lvl="1"/>
            <a:r>
              <a:rPr lang="en-US" altLang="zh-TW" sz="3200" dirty="0" smtClean="0"/>
              <a:t>Ex :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m12;</a:t>
            </a:r>
            <a:r>
              <a:rPr lang="en-US" altLang="zh-TW" sz="3200" dirty="0" smtClean="0"/>
              <a:t> is a map which uses char as key and 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as value. </a:t>
            </a:r>
            <a:endParaRPr lang="en-US" altLang="zh-TW" sz="2400" dirty="0" smtClean="0"/>
          </a:p>
          <a:p>
            <a:r>
              <a:rPr lang="en-US" altLang="zh-TW" dirty="0" smtClean="0"/>
              <a:t>Delete all elements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m12.clear();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Get the size of 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m12.size();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Iterator of the first element: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m12.begin();</a:t>
            </a:r>
          </a:p>
          <a:p>
            <a:r>
              <a:rPr lang="en-US" altLang="zh-TW" dirty="0"/>
              <a:t>Iterator </a:t>
            </a:r>
            <a:r>
              <a:rPr lang="en-US" altLang="zh-TW" dirty="0" smtClean="0"/>
              <a:t>of the element after the last: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m12.end();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map?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map?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Array-like access: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m12[key]=value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 smtClean="0"/>
          </a:p>
          <a:p>
            <a:r>
              <a:rPr lang="en-US" altLang="zh-TW" dirty="0" smtClean="0"/>
              <a:t>Search 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using find</a:t>
            </a:r>
            <a:br>
              <a:rPr lang="en-US" altLang="zh-TW" dirty="0" smtClean="0"/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(m12.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m12.end())</a:t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type2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m12[key]; </a:t>
            </a:r>
            <a:endParaRPr lang="en-US" altLang="zh-TW" dirty="0" smtClean="0"/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m12.find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altLang="zh-TW" dirty="0" smtClean="0"/>
              <a:t> returns an iterator.</a:t>
            </a:r>
          </a:p>
          <a:p>
            <a:r>
              <a:rPr lang="en-US" altLang="zh-TW" dirty="0" smtClean="0"/>
              <a:t>Delete an element in map.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(m12.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(m12.find(key));</a:t>
            </a:r>
            <a:endParaRPr lang="zh-TW" altLang="en-US" dirty="0"/>
          </a:p>
          <a:p>
            <a:pPr lvl="1"/>
            <a:r>
              <a:rPr lang="en-US" altLang="zh-TW" dirty="0" smtClean="0"/>
              <a:t>Need to make sure the key-value pair is in 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602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&lt;set&gt;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Mathematically, a set is a collection of same typed objects without repeated elements.  </a:t>
            </a:r>
          </a:p>
          <a:p>
            <a:r>
              <a:rPr lang="en-US" altLang="zh-TW" dirty="0" smtClean="0"/>
              <a:t>You can think a set is a map without values, only keys (no replication).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4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Declaration:</a:t>
            </a:r>
            <a:r>
              <a:rPr lang="zh-TW" altLang="en-US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Insert an element: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Delete an element (if exists):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a.erase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altLang="zh-TW" dirty="0" smtClean="0"/>
              <a:t>Find an element: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a.find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)!=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altLang="zh-TW" dirty="0" smtClean="0"/>
              <a:t>The size of the set: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Remove all elements: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a.clear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set?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5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Standard </a:t>
            </a:r>
            <a:r>
              <a:rPr lang="en-US" altLang="zh-TW" smtClean="0"/>
              <a:t>template library (STL)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9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 library has a sorting algorithm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&lt;algorithm&gt;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First and last mean the pointer to the first and the one after the last element</a:t>
            </a:r>
            <a:endParaRPr lang="en-US" altLang="zh-TW" dirty="0"/>
          </a:p>
          <a:p>
            <a:pPr lvl="1"/>
            <a:r>
              <a:rPr lang="en-US" altLang="zh-TW" dirty="0" smtClean="0"/>
              <a:t>How about the comparison function?</a:t>
            </a:r>
          </a:p>
          <a:p>
            <a:pPr lvl="1"/>
            <a:r>
              <a:rPr lang="en-US" altLang="zh-TW" dirty="0" smtClean="0"/>
              <a:t>It uses operator &lt; inside the code.  So if 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 is an object, it MUST </a:t>
            </a:r>
            <a:r>
              <a:rPr lang="en-US" altLang="zh-TW" b="1" dirty="0" smtClean="0">
                <a:solidFill>
                  <a:srgbClr val="FF0000"/>
                </a:solidFill>
              </a:rPr>
              <a:t>overload operator &lt;</a:t>
            </a:r>
            <a:r>
              <a:rPr lang="en-US" altLang="zh-TW" dirty="0" smtClean="0"/>
              <a:t>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2686492"/>
            <a:ext cx="8507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last);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587" y="1417638"/>
            <a:ext cx="88664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s={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5, 7, 4,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8, 6, 1, 9, 0, 3};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sort using the default operator&lt;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s.end());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 : s)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std::cout &lt;&lt; a &lt;&lt; " ";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'\n';</a:t>
            </a:r>
          </a:p>
        </p:txBody>
      </p:sp>
    </p:spTree>
    <p:extLst>
      <p:ext uri="{BB962C8B-B14F-4D97-AF65-F5344CB8AC3E}">
        <p14:creationId xmlns:p14="http://schemas.microsoft.com/office/powerpoint/2010/main" val="7624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second sort function allows you to define your own comparison 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last parameter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dirty="0" smtClean="0"/>
              <a:t> is a function name, whose interface is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Define comparison function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2691044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zh-TW" sz="24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dirty="0" smtClean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altLang="zh-TW" sz="24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zh-TW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last, Compare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975" y="5133395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Type1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 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Type2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sort with </a:t>
            </a:r>
            <a:r>
              <a:rPr lang="en-US" altLang="zh-TW" dirty="0" err="1"/>
              <a:t>cmp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56467"/>
            <a:ext cx="822960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 s =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{5, 7, 4, 2, 8, 6, 1, 9, 0, 3};  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array&lt;int,10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using a standard library compare function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s.end(),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std::greater&lt;int&gt;());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";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STL: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Standard Template Library</a:t>
            </a:r>
          </a:p>
          <a:p>
            <a:r>
              <a:rPr lang="en-US" altLang="zh-TW" dirty="0"/>
              <a:t>STL</a:t>
            </a:r>
            <a:r>
              <a:rPr lang="zh-TW" altLang="en-US" dirty="0"/>
              <a:t> </a:t>
            </a:r>
            <a:r>
              <a:rPr lang="en-US" altLang="zh-TW" dirty="0"/>
              <a:t>provides four sets of libraries: </a:t>
            </a:r>
            <a:r>
              <a:rPr lang="en-US" altLang="zh-TW" dirty="0" smtClean="0"/>
              <a:t>containers</a:t>
            </a:r>
            <a:r>
              <a:rPr lang="en-US" altLang="zh-TW" dirty="0"/>
              <a:t>, </a:t>
            </a:r>
            <a:r>
              <a:rPr lang="en-US" altLang="zh-TW" dirty="0" smtClean="0"/>
              <a:t>iterators, algorithms</a:t>
            </a:r>
            <a:r>
              <a:rPr lang="en-US" altLang="zh-TW" dirty="0"/>
              <a:t>,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functors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Ex: The sorting example</a:t>
            </a:r>
          </a:p>
          <a:p>
            <a:endParaRPr lang="en-US" altLang="zh-TW" dirty="0"/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2438400" y="3810000"/>
          <a:ext cx="60960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9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sort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471911"/>
            <a:ext cx="8229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 s =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{5, 7, 4, 2, 8, 6, 1, 9, 0, 3};  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array&lt;int,10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::sort(s.begin(), s.end(),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std::greater&lt;int&gt;());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";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838200" y="1373088"/>
            <a:ext cx="7467600" cy="1368386"/>
            <a:chOff x="838200" y="1373088"/>
            <a:chExt cx="7467600" cy="1368386"/>
          </a:xfrm>
        </p:grpSpPr>
        <p:sp>
          <p:nvSpPr>
            <p:cNvPr id="2" name="直線圖說文字 1 1"/>
            <p:cNvSpPr/>
            <p:nvPr/>
          </p:nvSpPr>
          <p:spPr>
            <a:xfrm>
              <a:off x="838200" y="1889026"/>
              <a:ext cx="7086600" cy="852448"/>
            </a:xfrm>
            <a:prstGeom prst="borderCallout1">
              <a:avLst>
                <a:gd name="adj1" fmla="val 2084"/>
                <a:gd name="adj2" fmla="val 76685"/>
                <a:gd name="adj3" fmla="val -28611"/>
                <a:gd name="adj4" fmla="val 841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6827767" y="1373088"/>
              <a:ext cx="1478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Container 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58520" y="2005627"/>
            <a:ext cx="8209280" cy="1152962"/>
            <a:chOff x="858520" y="2005627"/>
            <a:chExt cx="8209280" cy="1152962"/>
          </a:xfrm>
        </p:grpSpPr>
        <p:sp>
          <p:nvSpPr>
            <p:cNvPr id="6" name="直線圖說文字 1 5"/>
            <p:cNvSpPr/>
            <p:nvPr/>
          </p:nvSpPr>
          <p:spPr>
            <a:xfrm>
              <a:off x="858520" y="2768550"/>
              <a:ext cx="7467600" cy="390039"/>
            </a:xfrm>
            <a:prstGeom prst="borderCallout1">
              <a:avLst>
                <a:gd name="adj1" fmla="val -2510"/>
                <a:gd name="adj2" fmla="val 95868"/>
                <a:gd name="adj3" fmla="val -86033"/>
                <a:gd name="adj4" fmla="val 9975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938452" y="2005627"/>
              <a:ext cx="1129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Iterator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38200" y="3212862"/>
            <a:ext cx="7978077" cy="1923777"/>
            <a:chOff x="838200" y="3212862"/>
            <a:chExt cx="7978077" cy="1923777"/>
          </a:xfrm>
        </p:grpSpPr>
        <p:sp>
          <p:nvSpPr>
            <p:cNvPr id="8" name="直線圖說文字 1 7"/>
            <p:cNvSpPr/>
            <p:nvPr/>
          </p:nvSpPr>
          <p:spPr>
            <a:xfrm>
              <a:off x="838200" y="3212862"/>
              <a:ext cx="7467600" cy="879524"/>
            </a:xfrm>
            <a:prstGeom prst="borderCallout1">
              <a:avLst>
                <a:gd name="adj1" fmla="val 96503"/>
                <a:gd name="adj2" fmla="val 94643"/>
                <a:gd name="adj3" fmla="val 179323"/>
                <a:gd name="adj4" fmla="val 9662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391400" y="4674974"/>
              <a:ext cx="1424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A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lgorithm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200400" y="3625320"/>
            <a:ext cx="4572000" cy="964143"/>
            <a:chOff x="3200400" y="3625320"/>
            <a:chExt cx="4572000" cy="964143"/>
          </a:xfrm>
        </p:grpSpPr>
        <p:sp>
          <p:nvSpPr>
            <p:cNvPr id="10" name="直線圖說文字 1 9"/>
            <p:cNvSpPr/>
            <p:nvPr/>
          </p:nvSpPr>
          <p:spPr>
            <a:xfrm>
              <a:off x="3200400" y="3625320"/>
              <a:ext cx="4572000" cy="417115"/>
            </a:xfrm>
            <a:prstGeom prst="borderCallout1">
              <a:avLst>
                <a:gd name="adj1" fmla="val 86760"/>
                <a:gd name="adj2" fmla="val 55976"/>
                <a:gd name="adj3" fmla="val 174451"/>
                <a:gd name="adj4" fmla="val 699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339844" y="4127798"/>
              <a:ext cx="11482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FF0000"/>
                  </a:solidFill>
                </a:rPr>
                <a:t>Functor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11796</TotalTime>
  <Words>1322</Words>
  <Application>Microsoft Office PowerPoint</Application>
  <PresentationFormat>如螢幕大小 (4:3)</PresentationFormat>
  <Paragraphs>215</Paragraphs>
  <Slides>23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Calibri</vt:lpstr>
      <vt:lpstr>Courier New</vt:lpstr>
      <vt:lpstr>Times New Roman</vt:lpstr>
      <vt:lpstr>Wingdings</vt:lpstr>
      <vt:lpstr>Office 佈景主題</vt:lpstr>
      <vt:lpstr>Introduction to Programming(II) Week 14: C++ STL</vt:lpstr>
      <vt:lpstr>Announcement</vt:lpstr>
      <vt:lpstr>Standard template library (STL) </vt:lpstr>
      <vt:lpstr>std::sort</vt:lpstr>
      <vt:lpstr>Example: std::sort</vt:lpstr>
      <vt:lpstr>Define comparison function</vt:lpstr>
      <vt:lpstr>Example: sort with cmp</vt:lpstr>
      <vt:lpstr>STL</vt:lpstr>
      <vt:lpstr>Example: sort</vt:lpstr>
      <vt:lpstr>STL container</vt:lpstr>
      <vt:lpstr>STL iterator</vt:lpstr>
      <vt:lpstr>Commonly used containers</vt:lpstr>
      <vt:lpstr>Vector</vt:lpstr>
      <vt:lpstr>How to use vector?</vt:lpstr>
      <vt:lpstr>Vector traversal</vt:lpstr>
      <vt:lpstr>Using for_each function</vt:lpstr>
      <vt:lpstr>Lambda expression (since C++11)</vt:lpstr>
      <vt:lpstr>Example: all_of</vt:lpstr>
      <vt:lpstr>Map</vt:lpstr>
      <vt:lpstr>How to use map?</vt:lpstr>
      <vt:lpstr>How to use map?</vt:lpstr>
      <vt:lpstr>Set</vt:lpstr>
      <vt:lpstr>How to use set?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凰汝 廖</cp:lastModifiedBy>
  <cp:revision>2802</cp:revision>
  <dcterms:created xsi:type="dcterms:W3CDTF">2014-08-19T02:20:21Z</dcterms:created>
  <dcterms:modified xsi:type="dcterms:W3CDTF">2019-05-27T06:20:47Z</dcterms:modified>
</cp:coreProperties>
</file>