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2"/>
  </p:notesMasterIdLst>
  <p:sldIdLst>
    <p:sldId id="256" r:id="rId2"/>
    <p:sldId id="304" r:id="rId3"/>
    <p:sldId id="294" r:id="rId4"/>
    <p:sldId id="257" r:id="rId5"/>
    <p:sldId id="295" r:id="rId6"/>
    <p:sldId id="261" r:id="rId7"/>
    <p:sldId id="258" r:id="rId8"/>
    <p:sldId id="263" r:id="rId9"/>
    <p:sldId id="265" r:id="rId10"/>
    <p:sldId id="259" r:id="rId11"/>
    <p:sldId id="296" r:id="rId12"/>
    <p:sldId id="266" r:id="rId13"/>
    <p:sldId id="267" r:id="rId14"/>
    <p:sldId id="273" r:id="rId15"/>
    <p:sldId id="277" r:id="rId16"/>
    <p:sldId id="278" r:id="rId17"/>
    <p:sldId id="285" r:id="rId18"/>
    <p:sldId id="279" r:id="rId19"/>
    <p:sldId id="286" r:id="rId20"/>
    <p:sldId id="287" r:id="rId21"/>
    <p:sldId id="282" r:id="rId22"/>
    <p:sldId id="283" r:id="rId23"/>
    <p:sldId id="284" r:id="rId24"/>
    <p:sldId id="297" r:id="rId25"/>
    <p:sldId id="298" r:id="rId26"/>
    <p:sldId id="299" r:id="rId27"/>
    <p:sldId id="301" r:id="rId28"/>
    <p:sldId id="303" r:id="rId29"/>
    <p:sldId id="300" r:id="rId30"/>
    <p:sldId id="30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x,_goose_and_bag_of_beans_puzzle" TargetMode="External"/><Relationship Id="rId2" Type="http://schemas.openxmlformats.org/officeDocument/2006/relationships/hyperlink" Target="http://en.wikipedia.org/wiki/Missionaries_and_cannibals_proble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en.wikipedia.org/wiki/Bridge_and_torch_proble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15: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 Solving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1. Fill A </a:t>
            </a:r>
            <a:r>
              <a:rPr lang="en-US" dirty="0" smtClean="0">
                <a:sym typeface="Wingdings" panose="05000000000000000000" pitchFamily="2" charset="2"/>
              </a:rPr>
              <a:t> (A, B) = (5,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Pour from A to B  (A, B) = (2, 3)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3. Empty B  (A, B) =  (2,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4. Pour from A to B  (A, B) = (0,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5. Fill A  (A, B) = (5,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6. Pour from A to B  (A, B) = (4, 3)</a:t>
            </a:r>
          </a:p>
          <a:p>
            <a:r>
              <a:rPr lang="en-US" altLang="zh-TW" dirty="0"/>
              <a:t>Solution: list of </a:t>
            </a:r>
            <a:r>
              <a:rPr lang="en-US" altLang="zh-TW" dirty="0" smtClean="0"/>
              <a:t>states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/>
              <a:t>0, 0)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(5, 0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(</a:t>
            </a:r>
            <a:r>
              <a:rPr lang="en-US" altLang="zh-TW" dirty="0">
                <a:sym typeface="Wingdings" panose="05000000000000000000" pitchFamily="2" charset="2"/>
              </a:rPr>
              <a:t>2, 3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2, 0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0, 2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5, 2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4, 3)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316279"/>
            <a:ext cx="9144000" cy="1084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4754609" y="1990725"/>
            <a:ext cx="1133475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0, 0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2095348" y="164607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5313292" y="380573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r>
              <a:rPr lang="en-US" altLang="zh-TW" sz="2800" dirty="0" smtClean="0"/>
              <a:t>, 0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6810126" y="1362075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6419725" y="265709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5249908" y="702351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, 0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3455140" y="942975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2" name="直線單箭頭接點 11"/>
          <p:cNvCxnSpPr>
            <a:stCxn id="4" idx="7"/>
            <a:endCxn id="9" idx="4"/>
          </p:cNvCxnSpPr>
          <p:nvPr/>
        </p:nvCxnSpPr>
        <p:spPr>
          <a:xfrm flipV="1">
            <a:off x="5722090" y="1540551"/>
            <a:ext cx="94556" cy="572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5"/>
            <a:endCxn id="8" idx="2"/>
          </p:cNvCxnSpPr>
          <p:nvPr/>
        </p:nvCxnSpPr>
        <p:spPr>
          <a:xfrm>
            <a:off x="5722090" y="2706173"/>
            <a:ext cx="697635" cy="37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3"/>
            <a:endCxn id="4" idx="0"/>
          </p:cNvCxnSpPr>
          <p:nvPr/>
        </p:nvCxnSpPr>
        <p:spPr>
          <a:xfrm flipH="1">
            <a:off x="5321347" y="1417799"/>
            <a:ext cx="94555" cy="572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2"/>
            <a:endCxn id="10" idx="6"/>
          </p:cNvCxnSpPr>
          <p:nvPr/>
        </p:nvCxnSpPr>
        <p:spPr>
          <a:xfrm flipH="1">
            <a:off x="4588615" y="1121451"/>
            <a:ext cx="661293" cy="24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6"/>
            <a:endCxn id="7" idx="1"/>
          </p:cNvCxnSpPr>
          <p:nvPr/>
        </p:nvCxnSpPr>
        <p:spPr>
          <a:xfrm>
            <a:off x="6383383" y="1121451"/>
            <a:ext cx="592737" cy="363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7"/>
            <a:endCxn id="7" idx="4"/>
          </p:cNvCxnSpPr>
          <p:nvPr/>
        </p:nvCxnSpPr>
        <p:spPr>
          <a:xfrm flipH="1" flipV="1">
            <a:off x="7376864" y="2200275"/>
            <a:ext cx="10342" cy="57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1"/>
            <a:endCxn id="4" idx="6"/>
          </p:cNvCxnSpPr>
          <p:nvPr/>
        </p:nvCxnSpPr>
        <p:spPr>
          <a:xfrm flipH="1" flipV="1">
            <a:off x="5888084" y="2409825"/>
            <a:ext cx="697635" cy="37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4"/>
            <a:endCxn id="6" idx="7"/>
          </p:cNvCxnSpPr>
          <p:nvPr/>
        </p:nvCxnSpPr>
        <p:spPr>
          <a:xfrm flipH="1">
            <a:off x="6280773" y="3495290"/>
            <a:ext cx="705690" cy="43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7" idx="3"/>
            <a:endCxn id="8" idx="0"/>
          </p:cNvCxnSpPr>
          <p:nvPr/>
        </p:nvCxnSpPr>
        <p:spPr>
          <a:xfrm>
            <a:off x="6976120" y="2077523"/>
            <a:ext cx="10343" cy="57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7" idx="2"/>
            <a:endCxn id="9" idx="5"/>
          </p:cNvCxnSpPr>
          <p:nvPr/>
        </p:nvCxnSpPr>
        <p:spPr>
          <a:xfrm flipH="1" flipV="1">
            <a:off x="6217389" y="1417799"/>
            <a:ext cx="592737" cy="363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6" idx="0"/>
            <a:endCxn id="4" idx="5"/>
          </p:cNvCxnSpPr>
          <p:nvPr/>
        </p:nvCxnSpPr>
        <p:spPr>
          <a:xfrm flipH="1" flipV="1">
            <a:off x="5722090" y="2706173"/>
            <a:ext cx="157940" cy="109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3781033" y="3848875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3, 3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6" idx="2"/>
            <a:endCxn id="50" idx="6"/>
          </p:cNvCxnSpPr>
          <p:nvPr/>
        </p:nvCxnSpPr>
        <p:spPr>
          <a:xfrm flipH="1">
            <a:off x="4914508" y="4224830"/>
            <a:ext cx="398784" cy="43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6" idx="0"/>
            <a:endCxn id="8" idx="3"/>
          </p:cNvCxnSpPr>
          <p:nvPr/>
        </p:nvCxnSpPr>
        <p:spPr>
          <a:xfrm flipV="1">
            <a:off x="5880030" y="3372538"/>
            <a:ext cx="705689" cy="43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5"/>
            <a:endCxn id="6" idx="3"/>
          </p:cNvCxnSpPr>
          <p:nvPr/>
        </p:nvCxnSpPr>
        <p:spPr>
          <a:xfrm flipV="1">
            <a:off x="4748514" y="4521178"/>
            <a:ext cx="730772" cy="43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2277578" y="3816223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5, 1</a:t>
            </a:r>
            <a:endParaRPr lang="zh-TW" altLang="en-US" sz="2800" dirty="0"/>
          </a:p>
        </p:txBody>
      </p:sp>
      <p:cxnSp>
        <p:nvCxnSpPr>
          <p:cNvPr id="64" name="直線單箭頭接點 63"/>
          <p:cNvCxnSpPr>
            <a:stCxn id="10" idx="3"/>
            <a:endCxn id="5" idx="7"/>
          </p:cNvCxnSpPr>
          <p:nvPr/>
        </p:nvCxnSpPr>
        <p:spPr>
          <a:xfrm flipH="1">
            <a:off x="3062829" y="1658423"/>
            <a:ext cx="558305" cy="110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" idx="6"/>
            <a:endCxn id="4" idx="1"/>
          </p:cNvCxnSpPr>
          <p:nvPr/>
        </p:nvCxnSpPr>
        <p:spPr>
          <a:xfrm>
            <a:off x="3228823" y="2065170"/>
            <a:ext cx="1691780" cy="48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0" idx="7"/>
            <a:endCxn id="9" idx="1"/>
          </p:cNvCxnSpPr>
          <p:nvPr/>
        </p:nvCxnSpPr>
        <p:spPr>
          <a:xfrm flipV="1">
            <a:off x="4422621" y="825103"/>
            <a:ext cx="993281" cy="24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手繪多邊形 68"/>
          <p:cNvSpPr/>
          <p:nvPr/>
        </p:nvSpPr>
        <p:spPr>
          <a:xfrm>
            <a:off x="4073571" y="548132"/>
            <a:ext cx="4211881" cy="2585295"/>
          </a:xfrm>
          <a:custGeom>
            <a:avLst/>
            <a:gdLst>
              <a:gd name="connsiteX0" fmla="*/ 0 w 5063076"/>
              <a:gd name="connsiteY0" fmla="*/ 432308 h 2823083"/>
              <a:gd name="connsiteX1" fmla="*/ 3305175 w 5063076"/>
              <a:gd name="connsiteY1" fmla="*/ 79883 h 2823083"/>
              <a:gd name="connsiteX2" fmla="*/ 5057775 w 5063076"/>
              <a:gd name="connsiteY2" fmla="*/ 1775333 h 2823083"/>
              <a:gd name="connsiteX3" fmla="*/ 3743325 w 5063076"/>
              <a:gd name="connsiteY3" fmla="*/ 2823083 h 2823083"/>
              <a:gd name="connsiteX0" fmla="*/ 0 w 4347246"/>
              <a:gd name="connsiteY0" fmla="*/ 433648 h 2824423"/>
              <a:gd name="connsiteX1" fmla="*/ 3305175 w 4347246"/>
              <a:gd name="connsiteY1" fmla="*/ 81223 h 2824423"/>
              <a:gd name="connsiteX2" fmla="*/ 4305300 w 4347246"/>
              <a:gd name="connsiteY2" fmla="*/ 1795723 h 2824423"/>
              <a:gd name="connsiteX3" fmla="*/ 3743325 w 4347246"/>
              <a:gd name="connsiteY3" fmla="*/ 2824423 h 2824423"/>
              <a:gd name="connsiteX0" fmla="*/ 0 w 4339779"/>
              <a:gd name="connsiteY0" fmla="*/ 409133 h 2799908"/>
              <a:gd name="connsiteX1" fmla="*/ 3305175 w 4339779"/>
              <a:gd name="connsiteY1" fmla="*/ 56708 h 2799908"/>
              <a:gd name="connsiteX2" fmla="*/ 4295775 w 4339779"/>
              <a:gd name="connsiteY2" fmla="*/ 1418783 h 2799908"/>
              <a:gd name="connsiteX3" fmla="*/ 3743325 w 4339779"/>
              <a:gd name="connsiteY3" fmla="*/ 2799908 h 2799908"/>
              <a:gd name="connsiteX0" fmla="*/ 0 w 4263579"/>
              <a:gd name="connsiteY0" fmla="*/ 463546 h 2787646"/>
              <a:gd name="connsiteX1" fmla="*/ 3228975 w 4263579"/>
              <a:gd name="connsiteY1" fmla="*/ 44446 h 2787646"/>
              <a:gd name="connsiteX2" fmla="*/ 4219575 w 4263579"/>
              <a:gd name="connsiteY2" fmla="*/ 1406521 h 2787646"/>
              <a:gd name="connsiteX3" fmla="*/ 3667125 w 4263579"/>
              <a:gd name="connsiteY3" fmla="*/ 2787646 h 2787646"/>
              <a:gd name="connsiteX0" fmla="*/ 0 w 4263579"/>
              <a:gd name="connsiteY0" fmla="*/ 497538 h 2821638"/>
              <a:gd name="connsiteX1" fmla="*/ 3228975 w 4263579"/>
              <a:gd name="connsiteY1" fmla="*/ 78438 h 2821638"/>
              <a:gd name="connsiteX2" fmla="*/ 4219575 w 4263579"/>
              <a:gd name="connsiteY2" fmla="*/ 1440513 h 2821638"/>
              <a:gd name="connsiteX3" fmla="*/ 3667125 w 4263579"/>
              <a:gd name="connsiteY3" fmla="*/ 2821638 h 2821638"/>
              <a:gd name="connsiteX0" fmla="*/ 0 w 4263579"/>
              <a:gd name="connsiteY0" fmla="*/ 534999 h 2859099"/>
              <a:gd name="connsiteX1" fmla="*/ 3209925 w 4263579"/>
              <a:gd name="connsiteY1" fmla="*/ 68274 h 2859099"/>
              <a:gd name="connsiteX2" fmla="*/ 4219575 w 4263579"/>
              <a:gd name="connsiteY2" fmla="*/ 1477974 h 2859099"/>
              <a:gd name="connsiteX3" fmla="*/ 3667125 w 4263579"/>
              <a:gd name="connsiteY3" fmla="*/ 2859099 h 2859099"/>
              <a:gd name="connsiteX0" fmla="*/ 0 w 4263579"/>
              <a:gd name="connsiteY0" fmla="*/ 585109 h 2909209"/>
              <a:gd name="connsiteX1" fmla="*/ 3209925 w 4263579"/>
              <a:gd name="connsiteY1" fmla="*/ 118384 h 2909209"/>
              <a:gd name="connsiteX2" fmla="*/ 4219575 w 4263579"/>
              <a:gd name="connsiteY2" fmla="*/ 1528084 h 2909209"/>
              <a:gd name="connsiteX3" fmla="*/ 3667125 w 4263579"/>
              <a:gd name="connsiteY3" fmla="*/ 2909209 h 2909209"/>
              <a:gd name="connsiteX0" fmla="*/ 0 w 4342473"/>
              <a:gd name="connsiteY0" fmla="*/ 533616 h 2857716"/>
              <a:gd name="connsiteX1" fmla="*/ 3209925 w 4342473"/>
              <a:gd name="connsiteY1" fmla="*/ 66891 h 2857716"/>
              <a:gd name="connsiteX2" fmla="*/ 4314825 w 4342473"/>
              <a:gd name="connsiteY2" fmla="*/ 1457541 h 2857716"/>
              <a:gd name="connsiteX3" fmla="*/ 3667125 w 4342473"/>
              <a:gd name="connsiteY3" fmla="*/ 2857716 h 2857716"/>
              <a:gd name="connsiteX0" fmla="*/ 0 w 4393503"/>
              <a:gd name="connsiteY0" fmla="*/ 516383 h 2840483"/>
              <a:gd name="connsiteX1" fmla="*/ 3209925 w 4393503"/>
              <a:gd name="connsiteY1" fmla="*/ 49658 h 2840483"/>
              <a:gd name="connsiteX2" fmla="*/ 4371975 w 4393503"/>
              <a:gd name="connsiteY2" fmla="*/ 1202183 h 2840483"/>
              <a:gd name="connsiteX3" fmla="*/ 3667125 w 4393503"/>
              <a:gd name="connsiteY3" fmla="*/ 2840483 h 2840483"/>
              <a:gd name="connsiteX0" fmla="*/ 0 w 4393503"/>
              <a:gd name="connsiteY0" fmla="*/ 423420 h 2747520"/>
              <a:gd name="connsiteX1" fmla="*/ 3190875 w 4393503"/>
              <a:gd name="connsiteY1" fmla="*/ 80520 h 2747520"/>
              <a:gd name="connsiteX2" fmla="*/ 4371975 w 4393503"/>
              <a:gd name="connsiteY2" fmla="*/ 1109220 h 2747520"/>
              <a:gd name="connsiteX3" fmla="*/ 3667125 w 4393503"/>
              <a:gd name="connsiteY3" fmla="*/ 2747520 h 2747520"/>
              <a:gd name="connsiteX0" fmla="*/ 0 w 4393503"/>
              <a:gd name="connsiteY0" fmla="*/ 423420 h 2747520"/>
              <a:gd name="connsiteX1" fmla="*/ 3190875 w 4393503"/>
              <a:gd name="connsiteY1" fmla="*/ 80520 h 2747520"/>
              <a:gd name="connsiteX2" fmla="*/ 4371975 w 4393503"/>
              <a:gd name="connsiteY2" fmla="*/ 1109220 h 2747520"/>
              <a:gd name="connsiteX3" fmla="*/ 3667125 w 4393503"/>
              <a:gd name="connsiteY3" fmla="*/ 2747520 h 274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503" h="2747520">
                <a:moveTo>
                  <a:pt x="0" y="423420"/>
                </a:moveTo>
                <a:cubicBezTo>
                  <a:pt x="592931" y="-102836"/>
                  <a:pt x="2462213" y="-33780"/>
                  <a:pt x="3190875" y="80520"/>
                </a:cubicBezTo>
                <a:cubicBezTo>
                  <a:pt x="3919538" y="194820"/>
                  <a:pt x="4298950" y="652020"/>
                  <a:pt x="4371975" y="1109220"/>
                </a:cubicBezTo>
                <a:cubicBezTo>
                  <a:pt x="4445000" y="1566420"/>
                  <a:pt x="4360862" y="2728470"/>
                  <a:pt x="3667125" y="274752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5" idx="0"/>
            <a:endCxn id="10" idx="2"/>
          </p:cNvCxnSpPr>
          <p:nvPr/>
        </p:nvCxnSpPr>
        <p:spPr>
          <a:xfrm flipV="1">
            <a:off x="2662086" y="1362075"/>
            <a:ext cx="793054" cy="283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3082792" y="260548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0, 2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" idx="6"/>
            <a:endCxn id="73" idx="0"/>
          </p:cNvCxnSpPr>
          <p:nvPr/>
        </p:nvCxnSpPr>
        <p:spPr>
          <a:xfrm>
            <a:off x="3228823" y="2065170"/>
            <a:ext cx="420707" cy="54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0" idx="3"/>
            <a:endCxn id="62" idx="5"/>
          </p:cNvCxnSpPr>
          <p:nvPr/>
        </p:nvCxnSpPr>
        <p:spPr>
          <a:xfrm flipH="1" flipV="1">
            <a:off x="3245059" y="4531671"/>
            <a:ext cx="701968" cy="3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684625" y="3813542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0, 1</a:t>
            </a:r>
            <a:endParaRPr lang="zh-TW" altLang="en-US" sz="2800" dirty="0"/>
          </a:p>
        </p:txBody>
      </p:sp>
      <p:cxnSp>
        <p:nvCxnSpPr>
          <p:cNvPr id="86" name="直線單箭頭接點 85"/>
          <p:cNvCxnSpPr>
            <a:stCxn id="62" idx="6"/>
            <a:endCxn id="50" idx="2"/>
          </p:cNvCxnSpPr>
          <p:nvPr/>
        </p:nvCxnSpPr>
        <p:spPr>
          <a:xfrm>
            <a:off x="3411053" y="4235323"/>
            <a:ext cx="369980" cy="3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62" idx="2"/>
            <a:endCxn id="84" idx="6"/>
          </p:cNvCxnSpPr>
          <p:nvPr/>
        </p:nvCxnSpPr>
        <p:spPr>
          <a:xfrm flipH="1" flipV="1">
            <a:off x="1818100" y="4232642"/>
            <a:ext cx="459478" cy="2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手繪多邊形 88"/>
          <p:cNvSpPr/>
          <p:nvPr/>
        </p:nvSpPr>
        <p:spPr>
          <a:xfrm>
            <a:off x="2959577" y="901613"/>
            <a:ext cx="5702433" cy="4067489"/>
          </a:xfrm>
          <a:custGeom>
            <a:avLst/>
            <a:gdLst>
              <a:gd name="connsiteX0" fmla="*/ 0 w 5574927"/>
              <a:gd name="connsiteY0" fmla="*/ 4731370 h 5092803"/>
              <a:gd name="connsiteX1" fmla="*/ 4781550 w 5574927"/>
              <a:gd name="connsiteY1" fmla="*/ 4636120 h 5092803"/>
              <a:gd name="connsiteX2" fmla="*/ 5353050 w 5574927"/>
              <a:gd name="connsiteY2" fmla="*/ 226045 h 5092803"/>
              <a:gd name="connsiteX3" fmla="*/ 2495550 w 5574927"/>
              <a:gd name="connsiteY3" fmla="*/ 597520 h 5092803"/>
              <a:gd name="connsiteX4" fmla="*/ 2495550 w 5574927"/>
              <a:gd name="connsiteY4" fmla="*/ 597520 h 5092803"/>
              <a:gd name="connsiteX0" fmla="*/ 0 w 5296967"/>
              <a:gd name="connsiteY0" fmla="*/ 5074270 h 5294489"/>
              <a:gd name="connsiteX1" fmla="*/ 4514850 w 5296967"/>
              <a:gd name="connsiteY1" fmla="*/ 4636120 h 5294489"/>
              <a:gd name="connsiteX2" fmla="*/ 5086350 w 5296967"/>
              <a:gd name="connsiteY2" fmla="*/ 226045 h 5294489"/>
              <a:gd name="connsiteX3" fmla="*/ 2228850 w 5296967"/>
              <a:gd name="connsiteY3" fmla="*/ 597520 h 5294489"/>
              <a:gd name="connsiteX4" fmla="*/ 2228850 w 5296967"/>
              <a:gd name="connsiteY4" fmla="*/ 597520 h 5294489"/>
              <a:gd name="connsiteX0" fmla="*/ 0 w 5370072"/>
              <a:gd name="connsiteY0" fmla="*/ 4602486 h 4794181"/>
              <a:gd name="connsiteX1" fmla="*/ 4514850 w 5370072"/>
              <a:gd name="connsiteY1" fmla="*/ 4164336 h 4794181"/>
              <a:gd name="connsiteX2" fmla="*/ 5181600 w 5370072"/>
              <a:gd name="connsiteY2" fmla="*/ 363861 h 4794181"/>
              <a:gd name="connsiteX3" fmla="*/ 2228850 w 5370072"/>
              <a:gd name="connsiteY3" fmla="*/ 125736 h 4794181"/>
              <a:gd name="connsiteX4" fmla="*/ 2228850 w 5370072"/>
              <a:gd name="connsiteY4" fmla="*/ 125736 h 4794181"/>
              <a:gd name="connsiteX0" fmla="*/ 0 w 5079754"/>
              <a:gd name="connsiteY0" fmla="*/ 4476750 h 4648146"/>
              <a:gd name="connsiteX1" fmla="*/ 4514850 w 5079754"/>
              <a:gd name="connsiteY1" fmla="*/ 4038600 h 4648146"/>
              <a:gd name="connsiteX2" fmla="*/ 4762500 w 5079754"/>
              <a:gd name="connsiteY2" fmla="*/ 723900 h 4648146"/>
              <a:gd name="connsiteX3" fmla="*/ 2228850 w 5079754"/>
              <a:gd name="connsiteY3" fmla="*/ 0 h 4648146"/>
              <a:gd name="connsiteX4" fmla="*/ 2228850 w 5079754"/>
              <a:gd name="connsiteY4" fmla="*/ 0 h 4648146"/>
              <a:gd name="connsiteX0" fmla="*/ 0 w 4812868"/>
              <a:gd name="connsiteY0" fmla="*/ 4476750 h 4580098"/>
              <a:gd name="connsiteX1" fmla="*/ 3609975 w 4812868"/>
              <a:gd name="connsiteY1" fmla="*/ 3676650 h 4580098"/>
              <a:gd name="connsiteX2" fmla="*/ 4762500 w 4812868"/>
              <a:gd name="connsiteY2" fmla="*/ 723900 h 4580098"/>
              <a:gd name="connsiteX3" fmla="*/ 2228850 w 4812868"/>
              <a:gd name="connsiteY3" fmla="*/ 0 h 4580098"/>
              <a:gd name="connsiteX4" fmla="*/ 2228850 w 4812868"/>
              <a:gd name="connsiteY4" fmla="*/ 0 h 4580098"/>
              <a:gd name="connsiteX0" fmla="*/ 0 w 4486120"/>
              <a:gd name="connsiteY0" fmla="*/ 4600575 h 4692491"/>
              <a:gd name="connsiteX1" fmla="*/ 3286125 w 4486120"/>
              <a:gd name="connsiteY1" fmla="*/ 3676650 h 4692491"/>
              <a:gd name="connsiteX2" fmla="*/ 4438650 w 4486120"/>
              <a:gd name="connsiteY2" fmla="*/ 723900 h 4692491"/>
              <a:gd name="connsiteX3" fmla="*/ 1905000 w 4486120"/>
              <a:gd name="connsiteY3" fmla="*/ 0 h 4692491"/>
              <a:gd name="connsiteX4" fmla="*/ 1905000 w 4486120"/>
              <a:gd name="connsiteY4" fmla="*/ 0 h 4692491"/>
              <a:gd name="connsiteX0" fmla="*/ 0 w 4486120"/>
              <a:gd name="connsiteY0" fmla="*/ 4600575 h 4626827"/>
              <a:gd name="connsiteX1" fmla="*/ 3286125 w 4486120"/>
              <a:gd name="connsiteY1" fmla="*/ 3676650 h 4626827"/>
              <a:gd name="connsiteX2" fmla="*/ 4438650 w 4486120"/>
              <a:gd name="connsiteY2" fmla="*/ 723900 h 4626827"/>
              <a:gd name="connsiteX3" fmla="*/ 1905000 w 4486120"/>
              <a:gd name="connsiteY3" fmla="*/ 0 h 4626827"/>
              <a:gd name="connsiteX4" fmla="*/ 1905000 w 4486120"/>
              <a:gd name="connsiteY4" fmla="*/ 0 h 4626827"/>
              <a:gd name="connsiteX0" fmla="*/ 0 w 4270530"/>
              <a:gd name="connsiteY0" fmla="*/ 4600575 h 4629540"/>
              <a:gd name="connsiteX1" fmla="*/ 3286125 w 4270530"/>
              <a:gd name="connsiteY1" fmla="*/ 3676650 h 4629540"/>
              <a:gd name="connsiteX2" fmla="*/ 4210050 w 4270530"/>
              <a:gd name="connsiteY2" fmla="*/ 381000 h 4629540"/>
              <a:gd name="connsiteX3" fmla="*/ 1905000 w 4270530"/>
              <a:gd name="connsiteY3" fmla="*/ 0 h 4629540"/>
              <a:gd name="connsiteX4" fmla="*/ 1905000 w 4270530"/>
              <a:gd name="connsiteY4" fmla="*/ 0 h 4629540"/>
              <a:gd name="connsiteX0" fmla="*/ 0 w 4270530"/>
              <a:gd name="connsiteY0" fmla="*/ 4701945 h 4730910"/>
              <a:gd name="connsiteX1" fmla="*/ 3286125 w 4270530"/>
              <a:gd name="connsiteY1" fmla="*/ 3778020 h 4730910"/>
              <a:gd name="connsiteX2" fmla="*/ 4210050 w 4270530"/>
              <a:gd name="connsiteY2" fmla="*/ 482370 h 4730910"/>
              <a:gd name="connsiteX3" fmla="*/ 1905000 w 4270530"/>
              <a:gd name="connsiteY3" fmla="*/ 101370 h 4730910"/>
              <a:gd name="connsiteX4" fmla="*/ 1905000 w 4270530"/>
              <a:gd name="connsiteY4" fmla="*/ 101370 h 4730910"/>
              <a:gd name="connsiteX0" fmla="*/ 0 w 3861080"/>
              <a:gd name="connsiteY0" fmla="*/ 3868367 h 4093797"/>
              <a:gd name="connsiteX1" fmla="*/ 2881617 w 3861080"/>
              <a:gd name="connsiteY1" fmla="*/ 3778020 h 4093797"/>
              <a:gd name="connsiteX2" fmla="*/ 3805542 w 3861080"/>
              <a:gd name="connsiteY2" fmla="*/ 482370 h 4093797"/>
              <a:gd name="connsiteX3" fmla="*/ 1500492 w 3861080"/>
              <a:gd name="connsiteY3" fmla="*/ 101370 h 4093797"/>
              <a:gd name="connsiteX4" fmla="*/ 1500492 w 3861080"/>
              <a:gd name="connsiteY4" fmla="*/ 101370 h 4093797"/>
              <a:gd name="connsiteX0" fmla="*/ 0 w 3985811"/>
              <a:gd name="connsiteY0" fmla="*/ 3838264 h 3865951"/>
              <a:gd name="connsiteX1" fmla="*/ 3405640 w 3985811"/>
              <a:gd name="connsiteY1" fmla="*/ 3021897 h 3865951"/>
              <a:gd name="connsiteX2" fmla="*/ 3805542 w 3985811"/>
              <a:gd name="connsiteY2" fmla="*/ 452267 h 3865951"/>
              <a:gd name="connsiteX3" fmla="*/ 1500492 w 3985811"/>
              <a:gd name="connsiteY3" fmla="*/ 71267 h 3865951"/>
              <a:gd name="connsiteX4" fmla="*/ 1500492 w 3985811"/>
              <a:gd name="connsiteY4" fmla="*/ 71267 h 3865951"/>
              <a:gd name="connsiteX0" fmla="*/ 0 w 3978875"/>
              <a:gd name="connsiteY0" fmla="*/ 3842498 h 3877556"/>
              <a:gd name="connsiteX1" fmla="*/ 3387253 w 3978875"/>
              <a:gd name="connsiteY1" fmla="*/ 3142653 h 3877556"/>
              <a:gd name="connsiteX2" fmla="*/ 3805542 w 3978875"/>
              <a:gd name="connsiteY2" fmla="*/ 456501 h 3877556"/>
              <a:gd name="connsiteX3" fmla="*/ 1500492 w 3978875"/>
              <a:gd name="connsiteY3" fmla="*/ 75501 h 3877556"/>
              <a:gd name="connsiteX4" fmla="*/ 1500492 w 3978875"/>
              <a:gd name="connsiteY4" fmla="*/ 75501 h 3877556"/>
              <a:gd name="connsiteX0" fmla="*/ 0 w 4020732"/>
              <a:gd name="connsiteY0" fmla="*/ 3806535 h 3839121"/>
              <a:gd name="connsiteX1" fmla="*/ 3387253 w 4020732"/>
              <a:gd name="connsiteY1" fmla="*/ 3106690 h 3839121"/>
              <a:gd name="connsiteX2" fmla="*/ 3860703 w 4020732"/>
              <a:gd name="connsiteY2" fmla="*/ 635655 h 3839121"/>
              <a:gd name="connsiteX3" fmla="*/ 1500492 w 4020732"/>
              <a:gd name="connsiteY3" fmla="*/ 39538 h 3839121"/>
              <a:gd name="connsiteX4" fmla="*/ 1500492 w 4020732"/>
              <a:gd name="connsiteY4" fmla="*/ 39538 h 3839121"/>
              <a:gd name="connsiteX0" fmla="*/ 0 w 3965283"/>
              <a:gd name="connsiteY0" fmla="*/ 3799167 h 3830808"/>
              <a:gd name="connsiteX1" fmla="*/ 3387253 w 3965283"/>
              <a:gd name="connsiteY1" fmla="*/ 3099322 h 3830808"/>
              <a:gd name="connsiteX2" fmla="*/ 3787157 w 3965283"/>
              <a:gd name="connsiteY2" fmla="*/ 717919 h 3830808"/>
              <a:gd name="connsiteX3" fmla="*/ 1500492 w 3965283"/>
              <a:gd name="connsiteY3" fmla="*/ 32170 h 3830808"/>
              <a:gd name="connsiteX4" fmla="*/ 1500492 w 3965283"/>
              <a:gd name="connsiteY4" fmla="*/ 32170 h 3830808"/>
              <a:gd name="connsiteX0" fmla="*/ 0 w 5713146"/>
              <a:gd name="connsiteY0" fmla="*/ 2696692 h 3197540"/>
              <a:gd name="connsiteX1" fmla="*/ 5051254 w 5713146"/>
              <a:gd name="connsiteY1" fmla="*/ 3099322 h 3197540"/>
              <a:gd name="connsiteX2" fmla="*/ 5451158 w 5713146"/>
              <a:gd name="connsiteY2" fmla="*/ 717919 h 3197540"/>
              <a:gd name="connsiteX3" fmla="*/ 3164493 w 5713146"/>
              <a:gd name="connsiteY3" fmla="*/ 32170 h 3197540"/>
              <a:gd name="connsiteX4" fmla="*/ 3164493 w 5713146"/>
              <a:gd name="connsiteY4" fmla="*/ 32170 h 3197540"/>
              <a:gd name="connsiteX0" fmla="*/ 0 w 5509661"/>
              <a:gd name="connsiteY0" fmla="*/ 2700595 h 3505362"/>
              <a:gd name="connsiteX1" fmla="*/ 4407718 w 5509661"/>
              <a:gd name="connsiteY1" fmla="*/ 3434864 h 3505362"/>
              <a:gd name="connsiteX2" fmla="*/ 5451158 w 5509661"/>
              <a:gd name="connsiteY2" fmla="*/ 721822 h 3505362"/>
              <a:gd name="connsiteX3" fmla="*/ 3164493 w 5509661"/>
              <a:gd name="connsiteY3" fmla="*/ 36073 h 3505362"/>
              <a:gd name="connsiteX4" fmla="*/ 3164493 w 5509661"/>
              <a:gd name="connsiteY4" fmla="*/ 36073 h 3505362"/>
              <a:gd name="connsiteX0" fmla="*/ 0 w 5602938"/>
              <a:gd name="connsiteY0" fmla="*/ 3516248 h 3705733"/>
              <a:gd name="connsiteX1" fmla="*/ 4499652 w 5602938"/>
              <a:gd name="connsiteY1" fmla="*/ 3434864 h 3705733"/>
              <a:gd name="connsiteX2" fmla="*/ 5543092 w 5602938"/>
              <a:gd name="connsiteY2" fmla="*/ 721822 h 3705733"/>
              <a:gd name="connsiteX3" fmla="*/ 3256427 w 5602938"/>
              <a:gd name="connsiteY3" fmla="*/ 36073 h 3705733"/>
              <a:gd name="connsiteX4" fmla="*/ 3256427 w 5602938"/>
              <a:gd name="connsiteY4" fmla="*/ 36073 h 3705733"/>
              <a:gd name="connsiteX0" fmla="*/ 868 w 5603807"/>
              <a:gd name="connsiteY0" fmla="*/ 3516248 h 3800143"/>
              <a:gd name="connsiteX1" fmla="*/ 4500520 w 5603807"/>
              <a:gd name="connsiteY1" fmla="*/ 3434864 h 3800143"/>
              <a:gd name="connsiteX2" fmla="*/ 5543960 w 5603807"/>
              <a:gd name="connsiteY2" fmla="*/ 721822 h 3800143"/>
              <a:gd name="connsiteX3" fmla="*/ 3257295 w 5603807"/>
              <a:gd name="connsiteY3" fmla="*/ 36073 h 3800143"/>
              <a:gd name="connsiteX4" fmla="*/ 3257295 w 5603807"/>
              <a:gd name="connsiteY4" fmla="*/ 36073 h 3800143"/>
              <a:gd name="connsiteX0" fmla="*/ 868 w 5603807"/>
              <a:gd name="connsiteY0" fmla="*/ 3502053 h 3770385"/>
              <a:gd name="connsiteX1" fmla="*/ 4500520 w 5603807"/>
              <a:gd name="connsiteY1" fmla="*/ 3420669 h 3770385"/>
              <a:gd name="connsiteX2" fmla="*/ 5543960 w 5603807"/>
              <a:gd name="connsiteY2" fmla="*/ 976524 h 3770385"/>
              <a:gd name="connsiteX3" fmla="*/ 3257295 w 5603807"/>
              <a:gd name="connsiteY3" fmla="*/ 21878 h 3770385"/>
              <a:gd name="connsiteX4" fmla="*/ 3257295 w 5603807"/>
              <a:gd name="connsiteY4" fmla="*/ 21878 h 3770385"/>
              <a:gd name="connsiteX0" fmla="*/ 868 w 5556931"/>
              <a:gd name="connsiteY0" fmla="*/ 3502053 h 3770385"/>
              <a:gd name="connsiteX1" fmla="*/ 4500520 w 5556931"/>
              <a:gd name="connsiteY1" fmla="*/ 3420669 h 3770385"/>
              <a:gd name="connsiteX2" fmla="*/ 5543960 w 5556931"/>
              <a:gd name="connsiteY2" fmla="*/ 976524 h 3770385"/>
              <a:gd name="connsiteX3" fmla="*/ 3257295 w 5556931"/>
              <a:gd name="connsiteY3" fmla="*/ 21878 h 3770385"/>
              <a:gd name="connsiteX4" fmla="*/ 3257295 w 5556931"/>
              <a:gd name="connsiteY4" fmla="*/ 21878 h 3770385"/>
              <a:gd name="connsiteX0" fmla="*/ 867 w 5503894"/>
              <a:gd name="connsiteY0" fmla="*/ 3501478 h 3768793"/>
              <a:gd name="connsiteX1" fmla="*/ 4500519 w 5503894"/>
              <a:gd name="connsiteY1" fmla="*/ 3420094 h 3768793"/>
              <a:gd name="connsiteX2" fmla="*/ 5488799 w 5503894"/>
              <a:gd name="connsiteY2" fmla="*/ 993876 h 3768793"/>
              <a:gd name="connsiteX3" fmla="*/ 3257294 w 5503894"/>
              <a:gd name="connsiteY3" fmla="*/ 21303 h 3768793"/>
              <a:gd name="connsiteX4" fmla="*/ 3257294 w 5503894"/>
              <a:gd name="connsiteY4" fmla="*/ 21303 h 3768793"/>
              <a:gd name="connsiteX0" fmla="*/ 867 w 5503894"/>
              <a:gd name="connsiteY0" fmla="*/ 3560272 h 3827587"/>
              <a:gd name="connsiteX1" fmla="*/ 4500519 w 5503894"/>
              <a:gd name="connsiteY1" fmla="*/ 3478888 h 3827587"/>
              <a:gd name="connsiteX2" fmla="*/ 5488799 w 5503894"/>
              <a:gd name="connsiteY2" fmla="*/ 1052670 h 3827587"/>
              <a:gd name="connsiteX3" fmla="*/ 3257294 w 5503894"/>
              <a:gd name="connsiteY3" fmla="*/ 80097 h 3827587"/>
              <a:gd name="connsiteX4" fmla="*/ 3257294 w 5503894"/>
              <a:gd name="connsiteY4" fmla="*/ 80097 h 382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3894" h="3827587">
                <a:moveTo>
                  <a:pt x="867" y="3560272"/>
                </a:moveTo>
                <a:cubicBezTo>
                  <a:pt x="-64478" y="3957523"/>
                  <a:pt x="3585864" y="3896822"/>
                  <a:pt x="4500519" y="3478888"/>
                </a:cubicBezTo>
                <a:cubicBezTo>
                  <a:pt x="5415174" y="3060954"/>
                  <a:pt x="5558102" y="1619135"/>
                  <a:pt x="5488799" y="1052670"/>
                </a:cubicBezTo>
                <a:cubicBezTo>
                  <a:pt x="5419496" y="486205"/>
                  <a:pt x="4056829" y="-244656"/>
                  <a:pt x="3257294" y="80097"/>
                </a:cubicBezTo>
                <a:lnTo>
                  <a:pt x="3257294" y="80097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332395" y="1880995"/>
            <a:ext cx="1133475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4, 3</a:t>
            </a:r>
            <a:endParaRPr lang="zh-TW" altLang="en-US" sz="2800" dirty="0"/>
          </a:p>
        </p:txBody>
      </p:sp>
      <p:cxnSp>
        <p:nvCxnSpPr>
          <p:cNvPr id="24" name="直線單箭頭接點 23"/>
          <p:cNvCxnSpPr>
            <a:stCxn id="257" idx="1"/>
            <a:endCxn id="54" idx="5"/>
          </p:cNvCxnSpPr>
          <p:nvPr/>
        </p:nvCxnSpPr>
        <p:spPr>
          <a:xfrm flipH="1" flipV="1">
            <a:off x="1299876" y="2596443"/>
            <a:ext cx="276967" cy="412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手繪多邊形 34"/>
          <p:cNvSpPr/>
          <p:nvPr/>
        </p:nvSpPr>
        <p:spPr>
          <a:xfrm>
            <a:off x="2208593" y="127819"/>
            <a:ext cx="5222623" cy="1652282"/>
          </a:xfrm>
          <a:custGeom>
            <a:avLst/>
            <a:gdLst>
              <a:gd name="connsiteX0" fmla="*/ 0 w 4219575"/>
              <a:gd name="connsiteY0" fmla="*/ 608816 h 608816"/>
              <a:gd name="connsiteX1" fmla="*/ 1952625 w 4219575"/>
              <a:gd name="connsiteY1" fmla="*/ 56366 h 608816"/>
              <a:gd name="connsiteX2" fmla="*/ 4219575 w 4219575"/>
              <a:gd name="connsiteY2" fmla="*/ 46841 h 608816"/>
              <a:gd name="connsiteX0" fmla="*/ 0 w 4219575"/>
              <a:gd name="connsiteY0" fmla="*/ 2127999 h 2127999"/>
              <a:gd name="connsiteX1" fmla="*/ 1133475 w 4219575"/>
              <a:gd name="connsiteY1" fmla="*/ 3924 h 2127999"/>
              <a:gd name="connsiteX2" fmla="*/ 4219575 w 4219575"/>
              <a:gd name="connsiteY2" fmla="*/ 1566024 h 2127999"/>
              <a:gd name="connsiteX0" fmla="*/ 266490 w 4486065"/>
              <a:gd name="connsiteY0" fmla="*/ 2127999 h 2127999"/>
              <a:gd name="connsiteX1" fmla="*/ 1399965 w 4486065"/>
              <a:gd name="connsiteY1" fmla="*/ 3924 h 2127999"/>
              <a:gd name="connsiteX2" fmla="*/ 4486065 w 4486065"/>
              <a:gd name="connsiteY2" fmla="*/ 1566024 h 2127999"/>
              <a:gd name="connsiteX0" fmla="*/ 896288 w 5115863"/>
              <a:gd name="connsiteY0" fmla="*/ 1928506 h 1928506"/>
              <a:gd name="connsiteX1" fmla="*/ 353363 w 5115863"/>
              <a:gd name="connsiteY1" fmla="*/ 4456 h 1928506"/>
              <a:gd name="connsiteX2" fmla="*/ 5115863 w 5115863"/>
              <a:gd name="connsiteY2" fmla="*/ 1366531 h 1928506"/>
              <a:gd name="connsiteX0" fmla="*/ 886430 w 5300309"/>
              <a:gd name="connsiteY0" fmla="*/ 2267776 h 2267776"/>
              <a:gd name="connsiteX1" fmla="*/ 343505 w 5300309"/>
              <a:gd name="connsiteY1" fmla="*/ 343726 h 2267776"/>
              <a:gd name="connsiteX2" fmla="*/ 4972655 w 5300309"/>
              <a:gd name="connsiteY2" fmla="*/ 124651 h 2267776"/>
              <a:gd name="connsiteX3" fmla="*/ 5106005 w 5300309"/>
              <a:gd name="connsiteY3" fmla="*/ 1705801 h 2267776"/>
              <a:gd name="connsiteX0" fmla="*/ 886430 w 5734655"/>
              <a:gd name="connsiteY0" fmla="*/ 2267776 h 2267776"/>
              <a:gd name="connsiteX1" fmla="*/ 343505 w 5734655"/>
              <a:gd name="connsiteY1" fmla="*/ 343726 h 2267776"/>
              <a:gd name="connsiteX2" fmla="*/ 4972655 w 5734655"/>
              <a:gd name="connsiteY2" fmla="*/ 124651 h 2267776"/>
              <a:gd name="connsiteX3" fmla="*/ 5734655 w 5734655"/>
              <a:gd name="connsiteY3" fmla="*/ 1248601 h 2267776"/>
              <a:gd name="connsiteX0" fmla="*/ 886430 w 5741133"/>
              <a:gd name="connsiteY0" fmla="*/ 2267776 h 2267776"/>
              <a:gd name="connsiteX1" fmla="*/ 343505 w 5741133"/>
              <a:gd name="connsiteY1" fmla="*/ 343726 h 2267776"/>
              <a:gd name="connsiteX2" fmla="*/ 4972655 w 5741133"/>
              <a:gd name="connsiteY2" fmla="*/ 124651 h 2267776"/>
              <a:gd name="connsiteX3" fmla="*/ 5734655 w 5741133"/>
              <a:gd name="connsiteY3" fmla="*/ 1248601 h 2267776"/>
              <a:gd name="connsiteX0" fmla="*/ 673882 w 5900060"/>
              <a:gd name="connsiteY0" fmla="*/ 2297587 h 2297587"/>
              <a:gd name="connsiteX1" fmla="*/ 502432 w 5900060"/>
              <a:gd name="connsiteY1" fmla="*/ 344962 h 2297587"/>
              <a:gd name="connsiteX2" fmla="*/ 5131582 w 5900060"/>
              <a:gd name="connsiteY2" fmla="*/ 125887 h 2297587"/>
              <a:gd name="connsiteX3" fmla="*/ 5893582 w 5900060"/>
              <a:gd name="connsiteY3" fmla="*/ 1249837 h 2297587"/>
              <a:gd name="connsiteX0" fmla="*/ 513171 w 5739349"/>
              <a:gd name="connsiteY0" fmla="*/ 2297587 h 2297587"/>
              <a:gd name="connsiteX1" fmla="*/ 341721 w 5739349"/>
              <a:gd name="connsiteY1" fmla="*/ 344962 h 2297587"/>
              <a:gd name="connsiteX2" fmla="*/ 4970871 w 5739349"/>
              <a:gd name="connsiteY2" fmla="*/ 125887 h 2297587"/>
              <a:gd name="connsiteX3" fmla="*/ 5732871 w 5739349"/>
              <a:gd name="connsiteY3" fmla="*/ 1249837 h 2297587"/>
              <a:gd name="connsiteX0" fmla="*/ 431910 w 5658088"/>
              <a:gd name="connsiteY0" fmla="*/ 2332688 h 2332688"/>
              <a:gd name="connsiteX1" fmla="*/ 374760 w 5658088"/>
              <a:gd name="connsiteY1" fmla="*/ 284813 h 2332688"/>
              <a:gd name="connsiteX2" fmla="*/ 4889610 w 5658088"/>
              <a:gd name="connsiteY2" fmla="*/ 160988 h 2332688"/>
              <a:gd name="connsiteX3" fmla="*/ 5651610 w 5658088"/>
              <a:gd name="connsiteY3" fmla="*/ 1284938 h 2332688"/>
              <a:gd name="connsiteX0" fmla="*/ 398434 w 5624612"/>
              <a:gd name="connsiteY0" fmla="*/ 2414086 h 2414086"/>
              <a:gd name="connsiteX1" fmla="*/ 341284 w 5624612"/>
              <a:gd name="connsiteY1" fmla="*/ 366211 h 2414086"/>
              <a:gd name="connsiteX2" fmla="*/ 4856134 w 5624612"/>
              <a:gd name="connsiteY2" fmla="*/ 242386 h 2414086"/>
              <a:gd name="connsiteX3" fmla="*/ 5618134 w 5624612"/>
              <a:gd name="connsiteY3" fmla="*/ 1366336 h 2414086"/>
              <a:gd name="connsiteX0" fmla="*/ 318714 w 5544892"/>
              <a:gd name="connsiteY0" fmla="*/ 2316476 h 2316476"/>
              <a:gd name="connsiteX1" fmla="*/ 385389 w 5544892"/>
              <a:gd name="connsiteY1" fmla="*/ 487676 h 2316476"/>
              <a:gd name="connsiteX2" fmla="*/ 4776414 w 5544892"/>
              <a:gd name="connsiteY2" fmla="*/ 144776 h 2316476"/>
              <a:gd name="connsiteX3" fmla="*/ 5538414 w 5544892"/>
              <a:gd name="connsiteY3" fmla="*/ 1268726 h 2316476"/>
              <a:gd name="connsiteX0" fmla="*/ 486316 w 5712494"/>
              <a:gd name="connsiteY0" fmla="*/ 2278870 h 2278870"/>
              <a:gd name="connsiteX1" fmla="*/ 305341 w 5712494"/>
              <a:gd name="connsiteY1" fmla="*/ 583420 h 2278870"/>
              <a:gd name="connsiteX2" fmla="*/ 4944016 w 5712494"/>
              <a:gd name="connsiteY2" fmla="*/ 107170 h 2278870"/>
              <a:gd name="connsiteX3" fmla="*/ 5706016 w 5712494"/>
              <a:gd name="connsiteY3" fmla="*/ 1231120 h 2278870"/>
              <a:gd name="connsiteX0" fmla="*/ 571809 w 5721787"/>
              <a:gd name="connsiteY0" fmla="*/ 1615139 h 1615139"/>
              <a:gd name="connsiteX1" fmla="*/ 314634 w 5721787"/>
              <a:gd name="connsiteY1" fmla="*/ 538814 h 1615139"/>
              <a:gd name="connsiteX2" fmla="*/ 4953309 w 5721787"/>
              <a:gd name="connsiteY2" fmla="*/ 62564 h 1615139"/>
              <a:gd name="connsiteX3" fmla="*/ 5715309 w 5721787"/>
              <a:gd name="connsiteY3" fmla="*/ 1186514 h 1615139"/>
              <a:gd name="connsiteX0" fmla="*/ 72645 w 5222623"/>
              <a:gd name="connsiteY0" fmla="*/ 1652282 h 1652282"/>
              <a:gd name="connsiteX1" fmla="*/ 977520 w 5222623"/>
              <a:gd name="connsiteY1" fmla="*/ 328307 h 1652282"/>
              <a:gd name="connsiteX2" fmla="*/ 4454145 w 5222623"/>
              <a:gd name="connsiteY2" fmla="*/ 99707 h 1652282"/>
              <a:gd name="connsiteX3" fmla="*/ 5216145 w 5222623"/>
              <a:gd name="connsiteY3" fmla="*/ 1223657 h 16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623" h="1652282">
                <a:moveTo>
                  <a:pt x="72645" y="1652282"/>
                </a:moveTo>
                <a:cubicBezTo>
                  <a:pt x="-178974" y="1127613"/>
                  <a:pt x="247270" y="587069"/>
                  <a:pt x="977520" y="328307"/>
                </a:cubicBezTo>
                <a:cubicBezTo>
                  <a:pt x="1707770" y="69545"/>
                  <a:pt x="3660395" y="-127306"/>
                  <a:pt x="4454145" y="99707"/>
                </a:cubicBezTo>
                <a:cubicBezTo>
                  <a:pt x="5247895" y="326720"/>
                  <a:pt x="5238370" y="785507"/>
                  <a:pt x="5216145" y="1223657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4" name="直線單箭頭接點 143"/>
          <p:cNvCxnSpPr>
            <a:stCxn id="73" idx="1"/>
            <a:endCxn id="5" idx="5"/>
          </p:cNvCxnSpPr>
          <p:nvPr/>
        </p:nvCxnSpPr>
        <p:spPr>
          <a:xfrm flipH="1" flipV="1">
            <a:off x="3062829" y="2361518"/>
            <a:ext cx="185957" cy="36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橢圓 256"/>
          <p:cNvSpPr/>
          <p:nvPr/>
        </p:nvSpPr>
        <p:spPr>
          <a:xfrm>
            <a:off x="1410849" y="2886451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5, 2</a:t>
            </a:r>
            <a:endParaRPr lang="zh-TW" altLang="en-US" sz="2800" dirty="0"/>
          </a:p>
        </p:txBody>
      </p:sp>
      <p:cxnSp>
        <p:nvCxnSpPr>
          <p:cNvPr id="259" name="直線單箭頭接點 258"/>
          <p:cNvCxnSpPr>
            <a:stCxn id="73" idx="7"/>
            <a:endCxn id="4" idx="2"/>
          </p:cNvCxnSpPr>
          <p:nvPr/>
        </p:nvCxnSpPr>
        <p:spPr>
          <a:xfrm flipV="1">
            <a:off x="4050273" y="2409825"/>
            <a:ext cx="704336" cy="31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stCxn id="73" idx="2"/>
            <a:endCxn id="257" idx="7"/>
          </p:cNvCxnSpPr>
          <p:nvPr/>
        </p:nvCxnSpPr>
        <p:spPr>
          <a:xfrm flipH="1" flipV="1">
            <a:off x="2378330" y="3009203"/>
            <a:ext cx="704462" cy="1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73" idx="6"/>
            <a:endCxn id="8" idx="2"/>
          </p:cNvCxnSpPr>
          <p:nvPr/>
        </p:nvCxnSpPr>
        <p:spPr>
          <a:xfrm>
            <a:off x="4216267" y="3024580"/>
            <a:ext cx="2203458" cy="51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241623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0,0</a:t>
            </a:r>
            <a:endParaRPr lang="zh-TW" altLang="en-US" sz="2800" dirty="0"/>
          </a:p>
        </p:txBody>
      </p:sp>
      <p:sp>
        <p:nvSpPr>
          <p:cNvPr id="284" name="矩形 283"/>
          <p:cNvSpPr/>
          <p:nvPr/>
        </p:nvSpPr>
        <p:spPr>
          <a:xfrm>
            <a:off x="913294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,0</a:t>
            </a:r>
            <a:endParaRPr lang="zh-TW" altLang="en-US" sz="2800" dirty="0"/>
          </a:p>
        </p:txBody>
      </p:sp>
      <p:sp>
        <p:nvSpPr>
          <p:cNvPr id="285" name="矩形 284"/>
          <p:cNvSpPr/>
          <p:nvPr/>
        </p:nvSpPr>
        <p:spPr>
          <a:xfrm>
            <a:off x="1591337" y="5591817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0,3</a:t>
            </a:r>
            <a:endParaRPr lang="zh-TW" altLang="en-US" sz="2800" dirty="0"/>
          </a:p>
        </p:txBody>
      </p:sp>
      <p:sp>
        <p:nvSpPr>
          <p:cNvPr id="286" name="矩形 285"/>
          <p:cNvSpPr/>
          <p:nvPr/>
        </p:nvSpPr>
        <p:spPr>
          <a:xfrm>
            <a:off x="2272561" y="5591816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5,3</a:t>
            </a:r>
            <a:endParaRPr lang="zh-TW" altLang="en-US" sz="2800" dirty="0"/>
          </a:p>
        </p:txBody>
      </p:sp>
      <p:sp>
        <p:nvSpPr>
          <p:cNvPr id="287" name="矩形 286"/>
          <p:cNvSpPr/>
          <p:nvPr/>
        </p:nvSpPr>
        <p:spPr>
          <a:xfrm>
            <a:off x="2942929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dirty="0" smtClean="0"/>
              <a:t>,3</a:t>
            </a:r>
            <a:endParaRPr lang="zh-TW" altLang="en-US" sz="2800" dirty="0"/>
          </a:p>
        </p:txBody>
      </p:sp>
      <p:sp>
        <p:nvSpPr>
          <p:cNvPr id="288" name="矩形 287"/>
          <p:cNvSpPr/>
          <p:nvPr/>
        </p:nvSpPr>
        <p:spPr>
          <a:xfrm>
            <a:off x="3625229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3,0</a:t>
            </a:r>
            <a:endParaRPr lang="zh-TW" altLang="en-US" sz="2800" dirty="0"/>
          </a:p>
        </p:txBody>
      </p:sp>
      <p:sp>
        <p:nvSpPr>
          <p:cNvPr id="289" name="矩形 288"/>
          <p:cNvSpPr/>
          <p:nvPr/>
        </p:nvSpPr>
        <p:spPr>
          <a:xfrm>
            <a:off x="4299015" y="5591828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2,0</a:t>
            </a:r>
            <a:endParaRPr lang="zh-TW" altLang="en-US" sz="2800" dirty="0"/>
          </a:p>
        </p:txBody>
      </p:sp>
      <p:sp>
        <p:nvSpPr>
          <p:cNvPr id="290" name="矩形 289"/>
          <p:cNvSpPr/>
          <p:nvPr/>
        </p:nvSpPr>
        <p:spPr>
          <a:xfrm>
            <a:off x="4966706" y="5586316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r>
              <a:rPr lang="en-US" altLang="zh-TW" sz="2800" dirty="0" smtClean="0"/>
              <a:t>,3</a:t>
            </a:r>
            <a:endParaRPr lang="zh-TW" altLang="en-US" sz="2800" dirty="0"/>
          </a:p>
        </p:txBody>
      </p:sp>
      <p:sp>
        <p:nvSpPr>
          <p:cNvPr id="291" name="矩形 290"/>
          <p:cNvSpPr/>
          <p:nvPr/>
        </p:nvSpPr>
        <p:spPr>
          <a:xfrm>
            <a:off x="5642774" y="5588503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0,2</a:t>
            </a:r>
            <a:endParaRPr lang="zh-TW" altLang="en-US" sz="2800" dirty="0"/>
          </a:p>
        </p:txBody>
      </p:sp>
      <p:sp>
        <p:nvSpPr>
          <p:cNvPr id="292" name="矩形 291"/>
          <p:cNvSpPr/>
          <p:nvPr/>
        </p:nvSpPr>
        <p:spPr>
          <a:xfrm>
            <a:off x="6313399" y="5579236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5,1</a:t>
            </a:r>
            <a:endParaRPr lang="zh-TW" altLang="en-US" sz="2800" dirty="0"/>
          </a:p>
        </p:txBody>
      </p:sp>
      <p:sp>
        <p:nvSpPr>
          <p:cNvPr id="293" name="矩形 292"/>
          <p:cNvSpPr/>
          <p:nvPr/>
        </p:nvSpPr>
        <p:spPr>
          <a:xfrm>
            <a:off x="6976120" y="5582993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5,2</a:t>
            </a:r>
            <a:endParaRPr lang="zh-TW" altLang="en-US" sz="2800" dirty="0"/>
          </a:p>
        </p:txBody>
      </p:sp>
      <p:sp>
        <p:nvSpPr>
          <p:cNvPr id="294" name="矩形 293"/>
          <p:cNvSpPr/>
          <p:nvPr/>
        </p:nvSpPr>
        <p:spPr>
          <a:xfrm>
            <a:off x="7646745" y="5588503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0,1</a:t>
            </a:r>
            <a:endParaRPr lang="zh-TW" altLang="en-US" sz="2800" dirty="0"/>
          </a:p>
        </p:txBody>
      </p:sp>
      <p:sp>
        <p:nvSpPr>
          <p:cNvPr id="295" name="矩形 294"/>
          <p:cNvSpPr/>
          <p:nvPr/>
        </p:nvSpPr>
        <p:spPr>
          <a:xfrm>
            <a:off x="8317370" y="5569803"/>
            <a:ext cx="651575" cy="595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4,3</a:t>
            </a:r>
            <a:endParaRPr lang="zh-TW" altLang="en-US" sz="2800" dirty="0"/>
          </a:p>
        </p:txBody>
      </p:sp>
      <p:cxnSp>
        <p:nvCxnSpPr>
          <p:cNvPr id="359" name="直線單箭頭接點 358"/>
          <p:cNvCxnSpPr>
            <a:stCxn id="50" idx="7"/>
            <a:endCxn id="8" idx="2"/>
          </p:cNvCxnSpPr>
          <p:nvPr/>
        </p:nvCxnSpPr>
        <p:spPr>
          <a:xfrm flipV="1">
            <a:off x="4748514" y="3076190"/>
            <a:ext cx="1671211" cy="89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>
            <a:stCxn id="257" idx="6"/>
            <a:endCxn id="73" idx="3"/>
          </p:cNvCxnSpPr>
          <p:nvPr/>
        </p:nvCxnSpPr>
        <p:spPr>
          <a:xfrm>
            <a:off x="2544324" y="3305551"/>
            <a:ext cx="704462" cy="1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2" name="手繪多邊形 381"/>
          <p:cNvSpPr/>
          <p:nvPr/>
        </p:nvSpPr>
        <p:spPr>
          <a:xfrm>
            <a:off x="1632833" y="291479"/>
            <a:ext cx="4102687" cy="2616016"/>
          </a:xfrm>
          <a:custGeom>
            <a:avLst/>
            <a:gdLst>
              <a:gd name="connsiteX0" fmla="*/ 741066 w 4341516"/>
              <a:gd name="connsiteY0" fmla="*/ 2572211 h 2572211"/>
              <a:gd name="connsiteX1" fmla="*/ 7641 w 4341516"/>
              <a:gd name="connsiteY1" fmla="*/ 1200611 h 2572211"/>
              <a:gd name="connsiteX2" fmla="*/ 1150641 w 4341516"/>
              <a:gd name="connsiteY2" fmla="*/ 38561 h 2572211"/>
              <a:gd name="connsiteX3" fmla="*/ 4341516 w 4341516"/>
              <a:gd name="connsiteY3" fmla="*/ 390986 h 2572211"/>
              <a:gd name="connsiteX0" fmla="*/ 741066 w 4341674"/>
              <a:gd name="connsiteY0" fmla="*/ 2590455 h 2590455"/>
              <a:gd name="connsiteX1" fmla="*/ 7641 w 4341674"/>
              <a:gd name="connsiteY1" fmla="*/ 1218855 h 2590455"/>
              <a:gd name="connsiteX2" fmla="*/ 1150641 w 4341674"/>
              <a:gd name="connsiteY2" fmla="*/ 56805 h 2590455"/>
              <a:gd name="connsiteX3" fmla="*/ 4341516 w 4341674"/>
              <a:gd name="connsiteY3" fmla="*/ 409230 h 2590455"/>
              <a:gd name="connsiteX0" fmla="*/ 474883 w 4075488"/>
              <a:gd name="connsiteY0" fmla="*/ 2584254 h 2584254"/>
              <a:gd name="connsiteX1" fmla="*/ 17683 w 4075488"/>
              <a:gd name="connsiteY1" fmla="*/ 1126929 h 2584254"/>
              <a:gd name="connsiteX2" fmla="*/ 884458 w 4075488"/>
              <a:gd name="connsiteY2" fmla="*/ 50604 h 2584254"/>
              <a:gd name="connsiteX3" fmla="*/ 4075333 w 4075488"/>
              <a:gd name="connsiteY3" fmla="*/ 403029 h 2584254"/>
              <a:gd name="connsiteX0" fmla="*/ 502051 w 4102687"/>
              <a:gd name="connsiteY0" fmla="*/ 2616016 h 2616016"/>
              <a:gd name="connsiteX1" fmla="*/ 44851 w 4102687"/>
              <a:gd name="connsiteY1" fmla="*/ 1158691 h 2616016"/>
              <a:gd name="connsiteX2" fmla="*/ 1340251 w 4102687"/>
              <a:gd name="connsiteY2" fmla="*/ 44266 h 2616016"/>
              <a:gd name="connsiteX3" fmla="*/ 4102501 w 4102687"/>
              <a:gd name="connsiteY3" fmla="*/ 434791 h 261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2687" h="2616016">
                <a:moveTo>
                  <a:pt x="502051" y="2616016"/>
                </a:moveTo>
                <a:cubicBezTo>
                  <a:pt x="101207" y="2141353"/>
                  <a:pt x="-94849" y="1587316"/>
                  <a:pt x="44851" y="1158691"/>
                </a:cubicBezTo>
                <a:cubicBezTo>
                  <a:pt x="184551" y="730066"/>
                  <a:pt x="663976" y="164916"/>
                  <a:pt x="1340251" y="44266"/>
                </a:cubicBezTo>
                <a:cubicBezTo>
                  <a:pt x="2016526" y="-76384"/>
                  <a:pt x="4125519" y="48235"/>
                  <a:pt x="4102501" y="434791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0191 -0.1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00677 -0.129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0033 -0.1192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00695 -0.12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0226 -0.125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00052 -0.1247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-0.00399 -0.1233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0226 -0.1210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066 -0.12268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295 -0.124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0191 -0.1217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62" grpId="0" animBg="1"/>
      <p:bldP spid="69" grpId="0" animBg="1"/>
      <p:bldP spid="73" grpId="0" animBg="1"/>
      <p:bldP spid="84" grpId="0" animBg="1"/>
      <p:bldP spid="89" grpId="0" animBg="1"/>
      <p:bldP spid="54" grpId="0" animBg="1"/>
      <p:bldP spid="35" grpId="0" animBg="1"/>
      <p:bldP spid="257" grpId="0" animBg="1"/>
      <p:bldP spid="283" grpId="0" animBg="1"/>
      <p:bldP spid="283" grpId="1" animBg="1"/>
      <p:bldP spid="284" grpId="0" animBg="1"/>
      <p:bldP spid="284" grpId="1" animBg="1"/>
      <p:bldP spid="284" grpId="2" animBg="1"/>
      <p:bldP spid="285" grpId="0" animBg="1"/>
      <p:bldP spid="285" grpId="1" animBg="1"/>
      <p:bldP spid="285" grpId="2" animBg="1"/>
      <p:bldP spid="286" grpId="0" animBg="1"/>
      <p:bldP spid="286" grpId="1" animBg="1"/>
      <p:bldP spid="286" grpId="2" animBg="1"/>
      <p:bldP spid="287" grpId="0" animBg="1"/>
      <p:bldP spid="287" grpId="1" animBg="1"/>
      <p:bldP spid="287" grpId="2" animBg="1"/>
      <p:bldP spid="288" grpId="0" animBg="1"/>
      <p:bldP spid="288" grpId="1" animBg="1"/>
      <p:bldP spid="288" grpId="2" animBg="1"/>
      <p:bldP spid="289" grpId="0" animBg="1"/>
      <p:bldP spid="289" grpId="1" animBg="1"/>
      <p:bldP spid="289" grpId="2" animBg="1"/>
      <p:bldP spid="290" grpId="0" animBg="1"/>
      <p:bldP spid="290" grpId="1" animBg="1"/>
      <p:bldP spid="290" grpId="2" animBg="1"/>
      <p:bldP spid="291" grpId="0" animBg="1"/>
      <p:bldP spid="291" grpId="1" animBg="1"/>
      <p:bldP spid="291" grpId="2" animBg="1"/>
      <p:bldP spid="292" grpId="0" animBg="1"/>
      <p:bldP spid="292" grpId="1" animBg="1"/>
      <p:bldP spid="292" grpId="2" animBg="1"/>
      <p:bldP spid="293" grpId="0" animBg="1"/>
      <p:bldP spid="293" grpId="1" animBg="1"/>
      <p:bldP spid="293" grpId="2" animBg="1"/>
      <p:bldP spid="294" grpId="0" animBg="1"/>
      <p:bldP spid="295" grpId="0" animBg="1"/>
      <p:bldP spid="3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438400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42453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838510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838510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838510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838510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62462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(5, 0)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(5, 0)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62462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(0, 3)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(0, 3)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829110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829110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829110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829110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829110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829110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829110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829110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829110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829110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829110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829110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439" y="5221883"/>
            <a:ext cx="622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12439" y="5589417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0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438400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42453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838510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838510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838510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838510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62462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(5, 0)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(5, 0)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(5, 0)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62462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(0, 3)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(0, 3)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(0, 3)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829110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829110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829110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829110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829110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829110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829110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829110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829110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829110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829110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829110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5267325"/>
            <a:ext cx="485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" y="5643860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8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Modeling the transitions of states as a graph or a tree</a:t>
            </a:r>
          </a:p>
          <a:p>
            <a:r>
              <a:rPr lang="en-US" dirty="0" smtClean="0"/>
              <a:t>Traversing a graph to explore the entire graph to check all possible states</a:t>
            </a:r>
          </a:p>
          <a:p>
            <a:r>
              <a:rPr lang="en-US" dirty="0" smtClean="0"/>
              <a:t>General methods</a:t>
            </a:r>
          </a:p>
          <a:p>
            <a:pPr lvl="1"/>
            <a:r>
              <a:rPr lang="en-US" dirty="0" smtClean="0"/>
              <a:t>Breadth first search (BFS), Depth first search (DFS)</a:t>
            </a:r>
          </a:p>
          <a:p>
            <a:r>
              <a:rPr lang="en-US" dirty="0" smtClean="0"/>
              <a:t>Smarter search methods</a:t>
            </a:r>
          </a:p>
          <a:p>
            <a:pPr lvl="1"/>
            <a:r>
              <a:rPr lang="en-US" dirty="0"/>
              <a:t>A* search </a:t>
            </a:r>
            <a:r>
              <a:rPr lang="en-US" dirty="0" smtClean="0"/>
              <a:t>algorithm, Heuristic </a:t>
            </a:r>
            <a:r>
              <a:rPr lang="en-US" dirty="0"/>
              <a:t>search or stochastic </a:t>
            </a:r>
            <a:r>
              <a:rPr lang="en-US" dirty="0" smtClean="0"/>
              <a:t>search, Dynamic programming, 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BFS and 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last semester we used recursion to implement DFS (</a:t>
            </a:r>
            <a:r>
              <a:rPr lang="en-US" altLang="zh-TW" dirty="0"/>
              <a:t>D</a:t>
            </a:r>
            <a:r>
              <a:rPr lang="en-US" altLang="zh-TW" dirty="0" smtClean="0"/>
              <a:t>epth </a:t>
            </a:r>
            <a:r>
              <a:rPr lang="en-US" altLang="zh-TW" dirty="0"/>
              <a:t>F</a:t>
            </a:r>
            <a:r>
              <a:rPr lang="en-US" altLang="zh-TW" dirty="0" smtClean="0"/>
              <a:t>irst Search)</a:t>
            </a:r>
            <a:endParaRPr lang="zh-TW" altLang="en-US" dirty="0"/>
          </a:p>
        </p:txBody>
      </p:sp>
      <p:pic>
        <p:nvPicPr>
          <p:cNvPr id="1026" name="Picture 2" descr="bfs"/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274487"/>
            <a:ext cx="3528949" cy="29376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s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62" y="3371325"/>
            <a:ext cx="3412621" cy="28408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78849" y="2751267"/>
            <a:ext cx="105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BFS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8150" y="2751267"/>
            <a:ext cx="105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DFS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86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BFS vs 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When to use DFS and when to use BFS?</a:t>
            </a:r>
          </a:p>
          <a:p>
            <a:pPr lvl="1"/>
            <a:r>
              <a:rPr lang="en-US" altLang="zh-TW" dirty="0" smtClean="0"/>
              <a:t>DFS: the depth of the tree is limited.</a:t>
            </a:r>
          </a:p>
          <a:p>
            <a:pPr lvl="2"/>
            <a:r>
              <a:rPr lang="en-US" altLang="zh-TW" dirty="0" smtClean="0"/>
              <a:t>Ex: the problem size will shrink each level. (recursion)</a:t>
            </a:r>
          </a:p>
          <a:p>
            <a:pPr lvl="1"/>
            <a:r>
              <a:rPr lang="en-US" altLang="zh-TW" dirty="0" smtClean="0"/>
              <a:t>BFS: level by level tree traversal.</a:t>
            </a:r>
          </a:p>
          <a:p>
            <a:r>
              <a:rPr lang="en-US" altLang="zh-TW" dirty="0" smtClean="0"/>
              <a:t>Implementation: </a:t>
            </a:r>
          </a:p>
          <a:p>
            <a:pPr lvl="1"/>
            <a:r>
              <a:rPr lang="en-US" altLang="zh-TW" dirty="0" smtClean="0"/>
              <a:t>DFS uses stack and BFS uses queue. (preferable)</a:t>
            </a:r>
          </a:p>
          <a:p>
            <a:pPr lvl="1"/>
            <a:r>
              <a:rPr lang="en-US" altLang="zh-TW" dirty="0" smtClean="0"/>
              <a:t>Recursion has a stack behind the system</a:t>
            </a:r>
          </a:p>
          <a:p>
            <a:pPr lvl="1"/>
            <a:r>
              <a:rPr lang="en-US" altLang="zh-TW" dirty="0" smtClean="0"/>
              <a:t>We need a queue (or something similar) to implement BFS</a:t>
            </a:r>
          </a:p>
        </p:txBody>
      </p:sp>
    </p:spTree>
    <p:extLst>
      <p:ext uri="{BB962C8B-B14F-4D97-AF65-F5344CB8AC3E}">
        <p14:creationId xmlns:p14="http://schemas.microsoft.com/office/powerpoint/2010/main" val="2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BFS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Put the root or a node to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While the container is not empty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TW" dirty="0" smtClean="0"/>
              <a:t>Get an element from the container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TW" dirty="0" smtClean="0"/>
              <a:t>Generate its child nodes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TW" dirty="0" smtClean="0"/>
              <a:t>For each child node x, if x has not been visited, put it to the container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pic>
        <p:nvPicPr>
          <p:cNvPr id="4" name="Picture 2" descr="bfs"/>
          <p:cNvPicPr>
            <a:picLocks noChangeAspect="1" noChangeArrowheads="1" noCrop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92" y="4371975"/>
            <a:ext cx="2682233" cy="22328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 to the pouring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fixed number k, returns all the solutions whose number of steps is less than k.</a:t>
            </a:r>
          </a:p>
          <a:p>
            <a:pPr lvl="1"/>
            <a:r>
              <a:rPr lang="en-US" altLang="zh-TW" dirty="0" smtClean="0"/>
              <a:t>Ex: Solve(4,8) finds all possible ways to have 4 Gallon waters within 8 steps.</a:t>
            </a:r>
          </a:p>
        </p:txBody>
      </p:sp>
    </p:spTree>
    <p:extLst>
      <p:ext uri="{BB962C8B-B14F-4D97-AF65-F5344CB8AC3E}">
        <p14:creationId xmlns:p14="http://schemas.microsoft.com/office/powerpoint/2010/main" val="3923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Checking the visited states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this problem, you can use a 2D array, (5+1)x(3+1), to represent all possible states, and mark the 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 element if the state 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 has been visited.</a:t>
            </a:r>
          </a:p>
          <a:p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 smtClean="0"/>
              <a:t>Most elements are not used. </a:t>
            </a:r>
          </a:p>
          <a:p>
            <a:pPr lvl="1"/>
            <a:r>
              <a:rPr lang="en-US" altLang="zh-TW" dirty="0" smtClean="0"/>
              <a:t>For more water jars, the space grows rapidly.</a:t>
            </a:r>
          </a:p>
          <a:p>
            <a:r>
              <a:rPr lang="en-US" altLang="zh-TW" dirty="0" smtClean="0"/>
              <a:t>Use Set to stored the visited states.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5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 smtClean="0"/>
              <a:t>Alpha </a:t>
            </a:r>
            <a:r>
              <a:rPr kumimoji="1" lang="en-US" altLang="zh-TW" dirty="0" smtClean="0"/>
              <a:t>Zero</a:t>
            </a:r>
            <a:endParaRPr kumimoji="1" lang="zh-TW" altLang="en-US" dirty="0"/>
          </a:p>
        </p:txBody>
      </p:sp>
      <p:pic>
        <p:nvPicPr>
          <p:cNvPr id="1026" name="Picture 2" descr="「alphazero」的圖片搜尋結果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31194"/>
            <a:ext cx="6972300" cy="392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mark visited states?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Think: why to mark visited states?</a:t>
            </a:r>
          </a:p>
          <a:p>
            <a:r>
              <a:rPr lang="en-US" altLang="zh-TW" dirty="0" smtClean="0"/>
              <a:t>For this problem, if we mark the visited states immediately, what would happen?</a:t>
            </a:r>
          </a:p>
          <a:p>
            <a:pPr lvl="1"/>
            <a:r>
              <a:rPr lang="en-US" altLang="zh-TW" dirty="0" smtClean="0"/>
              <a:t>Hint: We need to find ALL the solutions whose number of steps is less than k.</a:t>
            </a:r>
          </a:p>
          <a:p>
            <a:r>
              <a:rPr lang="en-US" altLang="zh-TW" dirty="0" smtClean="0"/>
              <a:t>So when to mark visited states for this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2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48661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6146" y="3234661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(5,0) </a:t>
            </a:r>
            <a:r>
              <a:rPr lang="en-US" sz="2800" dirty="0" smtClean="0">
                <a:sym typeface="Wingdings" panose="05000000000000000000" pitchFamily="2" charset="2"/>
              </a:rPr>
              <a:t> {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(0,0)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,  (5,3),  (2,3),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82841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b="1" dirty="0" smtClean="0">
                <a:sym typeface="Wingdings" panose="05000000000000000000" pitchFamily="2" charset="2"/>
              </a:rPr>
              <a:t>(</a:t>
            </a:r>
            <a:r>
              <a:rPr lang="en-US" sz="2800" b="1" dirty="0" smtClean="0"/>
              <a:t>5,0)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4038600" y="1037508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1905" y="4072861"/>
            <a:ext cx="3096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(</a:t>
            </a:r>
            <a:r>
              <a:rPr lang="en-US" sz="2800" dirty="0"/>
              <a:t>5,0)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(2,3)</a:t>
            </a:r>
            <a:endParaRPr lang="en-US" sz="2800" dirty="0"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948661"/>
            <a:ext cx="2298879" cy="954107"/>
            <a:chOff x="228600" y="609600"/>
            <a:chExt cx="2298879" cy="954107"/>
          </a:xfrm>
        </p:grpSpPr>
        <p:sp>
          <p:nvSpPr>
            <p:cNvPr id="11" name="Left Brace 10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73321" y="948661"/>
            <a:ext cx="2298879" cy="954107"/>
            <a:chOff x="228600" y="609600"/>
            <a:chExt cx="2298879" cy="954107"/>
          </a:xfrm>
        </p:grpSpPr>
        <p:sp>
          <p:nvSpPr>
            <p:cNvPr id="15" name="Left Brace 14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0" y="4109354"/>
            <a:ext cx="3429000" cy="954107"/>
            <a:chOff x="228600" y="609600"/>
            <a:chExt cx="2298879" cy="954107"/>
          </a:xfrm>
        </p:grpSpPr>
        <p:sp>
          <p:nvSpPr>
            <p:cNvPr id="26" name="Left Brace 25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895600" y="1219942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64618">
            <a:off x="1900992" y="2018258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1828800"/>
            <a:ext cx="10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extract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3276600"/>
            <a:ext cx="10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extend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V="1">
            <a:off x="3967406" y="4072861"/>
            <a:ext cx="723947" cy="71254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94642" y="4796135"/>
            <a:ext cx="151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</a:rPr>
              <a:t>ew paths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48661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6146" y="3234661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(0,3) </a:t>
            </a:r>
            <a:r>
              <a:rPr lang="en-US" sz="2800" dirty="0" smtClean="0">
                <a:sym typeface="Wingdings" panose="05000000000000000000" pitchFamily="2" charset="2"/>
              </a:rPr>
              <a:t> {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(0,0)</a:t>
            </a:r>
            <a:r>
              <a:rPr lang="en-US" sz="2800" dirty="0" smtClean="0">
                <a:sym typeface="Wingdings" panose="05000000000000000000" pitchFamily="2" charset="2"/>
              </a:rPr>
              <a:t>,  (5,3),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(3,0)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82841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b="1" dirty="0" smtClean="0">
                <a:sym typeface="Wingdings" panose="05000000000000000000" pitchFamily="2" charset="2"/>
              </a:rPr>
              <a:t>(0</a:t>
            </a:r>
            <a:r>
              <a:rPr lang="en-US" sz="2800" b="1" dirty="0" smtClean="0"/>
              <a:t>,3)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5361905" y="4072861"/>
            <a:ext cx="3096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(</a:t>
            </a:r>
            <a:r>
              <a:rPr lang="en-US" sz="2800" dirty="0"/>
              <a:t>5,0)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(2,3)</a:t>
            </a:r>
            <a:endParaRPr lang="en-US" sz="2800" dirty="0"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948661"/>
            <a:ext cx="2298879" cy="954107"/>
            <a:chOff x="228600" y="609600"/>
            <a:chExt cx="2298879" cy="954107"/>
          </a:xfrm>
        </p:grpSpPr>
        <p:sp>
          <p:nvSpPr>
            <p:cNvPr id="11" name="Left Brace 10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73321" y="948661"/>
            <a:ext cx="2298879" cy="954107"/>
            <a:chOff x="228600" y="609600"/>
            <a:chExt cx="2298879" cy="954107"/>
          </a:xfrm>
        </p:grpSpPr>
        <p:sp>
          <p:nvSpPr>
            <p:cNvPr id="15" name="Left Brace 14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0" y="4109354"/>
            <a:ext cx="3429000" cy="2062846"/>
            <a:chOff x="228600" y="609600"/>
            <a:chExt cx="2298879" cy="954107"/>
          </a:xfrm>
        </p:grpSpPr>
        <p:sp>
          <p:nvSpPr>
            <p:cNvPr id="26" name="Left Brace 25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895600" y="1219942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64618">
            <a:off x="1900992" y="2018258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1939261"/>
            <a:ext cx="10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extract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3306396"/>
            <a:ext cx="10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extend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V="1">
            <a:off x="3967406" y="4072861"/>
            <a:ext cx="723947" cy="71254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4796135"/>
            <a:ext cx="151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</a:rPr>
              <a:t>ew paths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1904" y="5065693"/>
            <a:ext cx="3096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(0</a:t>
            </a:r>
            <a:r>
              <a:rPr lang="en-US" sz="2800" dirty="0" smtClean="0"/>
              <a:t>,3)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</a:t>
            </a:r>
            <a:r>
              <a:rPr lang="en-US" sz="2800" dirty="0" smtClean="0"/>
              <a:t>0,3)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(3,0)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96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similar </a:t>
            </a:r>
            <a:r>
              <a:rPr lang="en-US" dirty="0"/>
              <a:t>s</a:t>
            </a:r>
            <a:r>
              <a:rPr lang="en-US" dirty="0" smtClean="0"/>
              <a:t>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River-crossing problems</a:t>
            </a:r>
          </a:p>
          <a:p>
            <a:pPr lvl="1"/>
            <a:r>
              <a:rPr lang="en-US" dirty="0" smtClean="0"/>
              <a:t>Missionaries and cannibals problem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en.wikipedia.org/wiki/Missionaries_and_cannibals_problem</a:t>
            </a:r>
            <a:endParaRPr lang="en-US" dirty="0" smtClean="0"/>
          </a:p>
          <a:p>
            <a:pPr lvl="1"/>
            <a:r>
              <a:rPr lang="en-US" dirty="0" smtClean="0"/>
              <a:t>Fox, goose, and bag of beans puzzle</a:t>
            </a:r>
          </a:p>
          <a:p>
            <a:pPr lvl="2"/>
            <a:r>
              <a:rPr lang="en-US" dirty="0">
                <a:hlinkClick r:id="rId3"/>
              </a:rPr>
              <a:t>http://en.wikipedia.org/wiki/Fox,_</a:t>
            </a:r>
            <a:r>
              <a:rPr lang="en-US" dirty="0" smtClean="0">
                <a:hlinkClick r:id="rId3"/>
              </a:rPr>
              <a:t>goose_and_bag_of_beans_puzzle</a:t>
            </a:r>
            <a:endParaRPr lang="en-US" dirty="0" smtClean="0"/>
          </a:p>
          <a:p>
            <a:r>
              <a:rPr lang="en-US" dirty="0" smtClean="0"/>
              <a:t>Bridge and torch problem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en.wikipedia.org/wiki/Bridge_and_torch_problem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內容版面配置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Three missionaries and three cannibals are on the left bank of a </a:t>
            </a:r>
            <a:r>
              <a:rPr lang="en-US" altLang="zh-TW" dirty="0" smtClean="0"/>
              <a:t>river. There </a:t>
            </a:r>
            <a:r>
              <a:rPr lang="en-US" altLang="zh-TW" dirty="0"/>
              <a:t>is one canoe which can hold one or two people.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Get </a:t>
            </a:r>
            <a:r>
              <a:rPr lang="en-US" altLang="zh-TW" dirty="0"/>
              <a:t>everyone to the right bank, without ever leaving a group of missionaries in one place outnumbered by cannibals in that place.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Missionaries and cannibals</a:t>
            </a:r>
            <a:endParaRPr lang="zh-TW" altLang="en-US" dirty="0"/>
          </a:p>
        </p:txBody>
      </p:sp>
      <p:pic>
        <p:nvPicPr>
          <p:cNvPr id="5" name="Picture 3" descr="NA0144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12" y="4176713"/>
            <a:ext cx="2362994" cy="26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d0060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26" y="6010671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06935" y="5051821"/>
            <a:ext cx="1066801" cy="1020763"/>
            <a:chOff x="1872" y="2736"/>
            <a:chExt cx="672" cy="643"/>
          </a:xfrm>
        </p:grpSpPr>
        <p:sp>
          <p:nvSpPr>
            <p:cNvPr id="27" name="AutoShape 7"/>
            <p:cNvSpPr>
              <a:spLocks noChangeAspect="1" noChangeArrowheads="1"/>
            </p:cNvSpPr>
            <p:nvPr/>
          </p:nvSpPr>
          <p:spPr bwMode="auto">
            <a:xfrm>
              <a:off x="1872" y="283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grpSp>
          <p:nvGrpSpPr>
            <p:cNvPr id="28" name="Group 8"/>
            <p:cNvGrpSpPr>
              <a:grpSpLocks/>
            </p:cNvGrpSpPr>
            <p:nvPr/>
          </p:nvGrpSpPr>
          <p:grpSpPr bwMode="auto">
            <a:xfrm>
              <a:off x="2352" y="2736"/>
              <a:ext cx="192" cy="336"/>
              <a:chOff x="2448" y="2976"/>
              <a:chExt cx="192" cy="336"/>
            </a:xfrm>
          </p:grpSpPr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3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</p:grp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871353" y="5464070"/>
            <a:ext cx="1066801" cy="1020763"/>
            <a:chOff x="1872" y="2736"/>
            <a:chExt cx="672" cy="643"/>
          </a:xfrm>
        </p:grpSpPr>
        <p:sp>
          <p:nvSpPr>
            <p:cNvPr id="23" name="AutoShape 12"/>
            <p:cNvSpPr>
              <a:spLocks noChangeAspect="1" noChangeArrowheads="1"/>
            </p:cNvSpPr>
            <p:nvPr/>
          </p:nvSpPr>
          <p:spPr bwMode="auto">
            <a:xfrm>
              <a:off x="1872" y="283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2352" y="2736"/>
              <a:ext cx="192" cy="336"/>
              <a:chOff x="2448" y="2976"/>
              <a:chExt cx="192" cy="336"/>
            </a:xfrm>
          </p:grpSpPr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3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</p:grp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1478" y="5859463"/>
            <a:ext cx="1066801" cy="1020763"/>
            <a:chOff x="1872" y="2736"/>
            <a:chExt cx="672" cy="643"/>
          </a:xfrm>
        </p:grpSpPr>
        <p:sp>
          <p:nvSpPr>
            <p:cNvPr id="19" name="AutoShape 17"/>
            <p:cNvSpPr>
              <a:spLocks noChangeAspect="1" noChangeArrowheads="1"/>
            </p:cNvSpPr>
            <p:nvPr/>
          </p:nvSpPr>
          <p:spPr bwMode="auto">
            <a:xfrm>
              <a:off x="1872" y="283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2352" y="2736"/>
              <a:ext cx="192" cy="336"/>
              <a:chOff x="2448" y="2976"/>
              <a:chExt cx="192" cy="336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3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</p:grp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788861" y="5305821"/>
            <a:ext cx="1143001" cy="868363"/>
            <a:chOff x="1632" y="1152"/>
            <a:chExt cx="720" cy="547"/>
          </a:xfrm>
        </p:grpSpPr>
        <p:sp>
          <p:nvSpPr>
            <p:cNvPr id="17" name="AutoShape 22"/>
            <p:cNvSpPr>
              <a:spLocks noChangeAspect="1" noChangeArrowheads="1"/>
            </p:cNvSpPr>
            <p:nvPr/>
          </p:nvSpPr>
          <p:spPr bwMode="auto">
            <a:xfrm>
              <a:off x="1632" y="115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2112" y="1200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2260797" y="5562600"/>
            <a:ext cx="1143001" cy="868363"/>
            <a:chOff x="1632" y="1152"/>
            <a:chExt cx="720" cy="547"/>
          </a:xfrm>
        </p:grpSpPr>
        <p:sp>
          <p:nvSpPr>
            <p:cNvPr id="15" name="AutoShape 25"/>
            <p:cNvSpPr>
              <a:spLocks noChangeAspect="1" noChangeArrowheads="1"/>
            </p:cNvSpPr>
            <p:nvPr/>
          </p:nvSpPr>
          <p:spPr bwMode="auto">
            <a:xfrm>
              <a:off x="1632" y="115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V="1">
              <a:off x="2112" y="1200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1759743" y="6011863"/>
            <a:ext cx="1143001" cy="868363"/>
            <a:chOff x="1632" y="1152"/>
            <a:chExt cx="720" cy="547"/>
          </a:xfrm>
        </p:grpSpPr>
        <p:sp>
          <p:nvSpPr>
            <p:cNvPr id="13" name="AutoShape 28"/>
            <p:cNvSpPr>
              <a:spLocks noChangeAspect="1" noChangeArrowheads="1"/>
            </p:cNvSpPr>
            <p:nvPr/>
          </p:nvSpPr>
          <p:spPr bwMode="auto">
            <a:xfrm>
              <a:off x="1632" y="115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V="1">
              <a:off x="2112" y="1200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2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States: three numbers (</a:t>
            </a:r>
            <a:r>
              <a:rPr lang="en-US" altLang="zh-TW" dirty="0" err="1"/>
              <a:t>i,j,k</a:t>
            </a:r>
            <a:r>
              <a:rPr lang="en-US" altLang="zh-TW" dirty="0"/>
              <a:t>) representing the number of missionaries, cannibals, and canoes on the left bank of the river.</a:t>
            </a:r>
          </a:p>
          <a:p>
            <a:r>
              <a:rPr lang="en-US" altLang="zh-TW" dirty="0"/>
              <a:t>Initial state: (3, 3, 1)</a:t>
            </a:r>
          </a:p>
          <a:p>
            <a:r>
              <a:rPr lang="en-US" altLang="zh-TW" dirty="0"/>
              <a:t>Operators: take one missionary, one cannibal, two missionaries, two cannibals, one missionary and one cannibal across the river in a given direction (I.e. ten operators).</a:t>
            </a:r>
          </a:p>
          <a:p>
            <a:r>
              <a:rPr lang="en-US" altLang="zh-TW" dirty="0"/>
              <a:t>Goal Test: reached state (0, 0, 0)</a:t>
            </a:r>
          </a:p>
          <a:p>
            <a:r>
              <a:rPr lang="en-US" altLang="zh-TW" dirty="0"/>
              <a:t>Path Cost: Number of crossings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Missionaries and cannibals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1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farmer </a:t>
            </a:r>
            <a:r>
              <a:rPr lang="en-US" altLang="zh-TW" dirty="0" smtClean="0"/>
              <a:t>has </a:t>
            </a:r>
            <a:r>
              <a:rPr lang="en-US" altLang="zh-TW" dirty="0"/>
              <a:t>a fox, a goose, and a bag of beans. </a:t>
            </a:r>
            <a:r>
              <a:rPr lang="en-US" altLang="zh-TW" dirty="0" smtClean="0"/>
              <a:t>He wants to bring them cross the river. The </a:t>
            </a:r>
            <a:r>
              <a:rPr lang="en-US" altLang="zh-TW" dirty="0"/>
              <a:t>farmer </a:t>
            </a:r>
            <a:r>
              <a:rPr lang="en-US" altLang="zh-TW" dirty="0" smtClean="0"/>
              <a:t>can </a:t>
            </a:r>
            <a:r>
              <a:rPr lang="en-US" altLang="zh-TW" dirty="0"/>
              <a:t>carry only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himself </a:t>
            </a:r>
            <a:r>
              <a:rPr lang="en-US" altLang="zh-TW" dirty="0"/>
              <a:t>and a single one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the fox</a:t>
            </a:r>
            <a:r>
              <a:rPr lang="en-US" altLang="zh-TW" dirty="0"/>
              <a:t>, </a:t>
            </a:r>
            <a:r>
              <a:rPr lang="en-US" altLang="zh-TW" dirty="0" smtClean="0"/>
              <a:t> the goose</a:t>
            </a:r>
            <a:r>
              <a:rPr lang="en-US" altLang="zh-TW" dirty="0"/>
              <a:t>, or 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bag </a:t>
            </a:r>
            <a:r>
              <a:rPr lang="en-US" altLang="zh-TW" dirty="0"/>
              <a:t>of beans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If left unattended together,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 </a:t>
            </a:r>
            <a:r>
              <a:rPr lang="en-US" altLang="zh-TW" dirty="0"/>
              <a:t>fox would eat the goose,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or </a:t>
            </a:r>
            <a:r>
              <a:rPr lang="en-US" altLang="zh-TW" dirty="0"/>
              <a:t>the goose would eat 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beans.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Fox, goose, and bag of </a:t>
            </a:r>
            <a:r>
              <a:rPr lang="en-US" altLang="zh-TW" dirty="0" smtClean="0"/>
              <a:t>beans</a:t>
            </a:r>
            <a:endParaRPr lang="zh-TW" altLang="en-US" dirty="0"/>
          </a:p>
        </p:txBody>
      </p:sp>
      <p:pic>
        <p:nvPicPr>
          <p:cNvPr id="1026" name="Picture 2" descr="http://i.i.cbsi.com/cnwk.1d/i/tim/2012/04/19/fmimg29619834625552807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8067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States: </a:t>
            </a:r>
            <a:r>
              <a:rPr lang="en-US" altLang="zh-TW" dirty="0" smtClean="0"/>
              <a:t>four </a:t>
            </a:r>
            <a:r>
              <a:rPr lang="en-US" altLang="zh-TW" dirty="0"/>
              <a:t>numbers (</a:t>
            </a:r>
            <a:r>
              <a:rPr lang="en-US" altLang="zh-TW" dirty="0" err="1"/>
              <a:t>i</a:t>
            </a:r>
            <a:r>
              <a:rPr lang="en-US" altLang="zh-TW" dirty="0" smtClean="0"/>
              <a:t>, j, k, l) </a:t>
            </a:r>
            <a:r>
              <a:rPr lang="en-US" altLang="zh-TW" dirty="0"/>
              <a:t>representing </a:t>
            </a:r>
            <a:r>
              <a:rPr lang="en-US" altLang="zh-TW" dirty="0" smtClean="0"/>
              <a:t>the location (</a:t>
            </a:r>
            <a:r>
              <a:rPr lang="en-US" altLang="zh-TW" dirty="0"/>
              <a:t>0 means left; 1 means right</a:t>
            </a:r>
            <a:r>
              <a:rPr lang="en-US" altLang="zh-TW" dirty="0" smtClean="0"/>
              <a:t>) of the fox, the goose, the bag of beans, and the boat. </a:t>
            </a:r>
            <a:endParaRPr lang="en-US" altLang="zh-TW" dirty="0"/>
          </a:p>
          <a:p>
            <a:r>
              <a:rPr lang="en-US" altLang="zh-TW" dirty="0"/>
              <a:t>Initial state: </a:t>
            </a:r>
            <a:r>
              <a:rPr lang="en-US" altLang="zh-TW" dirty="0" smtClean="0"/>
              <a:t>(0, 0, 0, 0)</a:t>
            </a:r>
            <a:endParaRPr lang="en-US" altLang="zh-TW" dirty="0"/>
          </a:p>
          <a:p>
            <a:r>
              <a:rPr lang="en-US" altLang="zh-TW" dirty="0"/>
              <a:t>Goal </a:t>
            </a:r>
            <a:r>
              <a:rPr lang="en-US" altLang="zh-TW" dirty="0" smtClean="0"/>
              <a:t>state: </a:t>
            </a:r>
            <a:r>
              <a:rPr lang="en-US" altLang="zh-TW" dirty="0"/>
              <a:t>reached state </a:t>
            </a:r>
            <a:r>
              <a:rPr lang="en-US" altLang="zh-TW" dirty="0" smtClean="0"/>
              <a:t>(1, 1, 1, 1)</a:t>
            </a:r>
            <a:endParaRPr lang="en-US" altLang="zh-TW" dirty="0"/>
          </a:p>
          <a:p>
            <a:r>
              <a:rPr lang="en-US" altLang="zh-TW" dirty="0" smtClean="0"/>
              <a:t>Operators: change the states of one element from 0 to 1 or 1 to 0 with the boat.</a:t>
            </a:r>
            <a:endParaRPr lang="en-US" altLang="zh-TW" dirty="0"/>
          </a:p>
          <a:p>
            <a:r>
              <a:rPr lang="en-US" altLang="zh-TW" dirty="0" smtClean="0"/>
              <a:t>Path </a:t>
            </a:r>
            <a:r>
              <a:rPr lang="en-US" altLang="zh-TW" dirty="0"/>
              <a:t>Cost: Number of crossings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Fox, goose, and bag of beans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8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Bridge and torch problem</a:t>
            </a:r>
            <a:endParaRPr lang="zh-TW" altLang="en-US" dirty="0"/>
          </a:p>
        </p:txBody>
      </p:sp>
      <p:pic>
        <p:nvPicPr>
          <p:cNvPr id="2050" name="Picture 2" descr="https://i.ytimg.com/vi/PQ4PxIO-aq0/maxresdefaul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" y="1649362"/>
            <a:ext cx="9074304" cy="510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Four people come to a river in the night. There is a narrow bridge, </a:t>
            </a:r>
            <a:r>
              <a:rPr lang="en-US" altLang="zh-TW" dirty="0" smtClean="0"/>
              <a:t>which </a:t>
            </a:r>
            <a:r>
              <a:rPr lang="en-US" altLang="zh-TW" dirty="0"/>
              <a:t>can only hold two people at a time. </a:t>
            </a:r>
            <a:r>
              <a:rPr lang="en-US" altLang="zh-TW" dirty="0" smtClean="0"/>
              <a:t>They </a:t>
            </a:r>
            <a:r>
              <a:rPr lang="en-US" altLang="zh-TW" dirty="0"/>
              <a:t>have </a:t>
            </a:r>
            <a:r>
              <a:rPr lang="en-US" altLang="zh-TW" dirty="0" smtClean="0"/>
              <a:t>only one torch.</a:t>
            </a:r>
          </a:p>
          <a:p>
            <a:r>
              <a:rPr lang="en-US" altLang="zh-TW" dirty="0" smtClean="0"/>
              <a:t>Person </a:t>
            </a:r>
            <a:r>
              <a:rPr lang="en-US" altLang="zh-TW" dirty="0"/>
              <a:t>A can cross the bridge in 1 minute, B in 2 minutes, C in 5 minutes, and D in </a:t>
            </a:r>
            <a:r>
              <a:rPr lang="en-US" altLang="zh-TW" dirty="0" smtClean="0"/>
              <a:t>10 </a:t>
            </a:r>
            <a:r>
              <a:rPr lang="en-US" altLang="zh-TW" dirty="0"/>
              <a:t>minutes. 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two people cross the bridge together, they must move at the slower person's pace.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question is, can they all get across the bridge in </a:t>
            </a:r>
            <a:r>
              <a:rPr lang="en-US" altLang="zh-TW" dirty="0" smtClean="0"/>
              <a:t>17 </a:t>
            </a:r>
            <a:r>
              <a:rPr lang="en-US" altLang="zh-TW" dirty="0"/>
              <a:t>minutes or less?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Bridge and torch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Water Pouring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States: </a:t>
            </a:r>
            <a:r>
              <a:rPr lang="en-US" altLang="zh-TW" dirty="0" smtClean="0"/>
              <a:t>six </a:t>
            </a:r>
            <a:r>
              <a:rPr lang="en-US" altLang="zh-TW" dirty="0"/>
              <a:t>numbers </a:t>
            </a:r>
            <a:r>
              <a:rPr lang="en-US" altLang="zh-TW" dirty="0" smtClean="0"/>
              <a:t>(a, b, c, d, f, t) </a:t>
            </a:r>
            <a:r>
              <a:rPr lang="en-US" altLang="zh-TW" dirty="0"/>
              <a:t>representing </a:t>
            </a:r>
            <a:r>
              <a:rPr lang="en-US" altLang="zh-TW" dirty="0" smtClean="0"/>
              <a:t>a, b, c, d, and torch’s location </a:t>
            </a:r>
            <a:r>
              <a:rPr lang="en-US" altLang="zh-TW" dirty="0"/>
              <a:t>(0 means left; 1 means right) </a:t>
            </a:r>
            <a:r>
              <a:rPr lang="en-US" altLang="zh-TW" dirty="0" smtClean="0"/>
              <a:t>and the time t. </a:t>
            </a:r>
            <a:endParaRPr lang="en-US" altLang="zh-TW" dirty="0"/>
          </a:p>
          <a:p>
            <a:r>
              <a:rPr lang="en-US" altLang="zh-TW" dirty="0"/>
              <a:t>Initial state: (0, 0, 0, </a:t>
            </a:r>
            <a:r>
              <a:rPr lang="en-US" altLang="zh-TW" dirty="0" smtClean="0"/>
              <a:t>0, 0, 0)</a:t>
            </a:r>
            <a:endParaRPr lang="en-US" altLang="zh-TW" dirty="0"/>
          </a:p>
          <a:p>
            <a:r>
              <a:rPr lang="en-US" altLang="zh-TW" dirty="0"/>
              <a:t>Goal state: reached state (1, 1, 1, </a:t>
            </a:r>
            <a:r>
              <a:rPr lang="en-US" altLang="zh-TW" dirty="0" smtClean="0"/>
              <a:t>1, 1, &lt;=17)</a:t>
            </a:r>
            <a:endParaRPr lang="en-US" altLang="zh-TW" dirty="0"/>
          </a:p>
          <a:p>
            <a:r>
              <a:rPr lang="en-US" altLang="zh-TW" dirty="0"/>
              <a:t>Operators: change the states of </a:t>
            </a:r>
            <a:r>
              <a:rPr lang="en-US" altLang="zh-TW" dirty="0" smtClean="0"/>
              <a:t>one or two </a:t>
            </a:r>
            <a:r>
              <a:rPr lang="en-US" altLang="zh-TW" dirty="0"/>
              <a:t>element from 0 to 1 or 1 to 0 with the </a:t>
            </a:r>
            <a:r>
              <a:rPr lang="en-US" altLang="zh-TW" dirty="0" smtClean="0"/>
              <a:t>torch, and add the time to t.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Bridge and torch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8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077833" y="561218"/>
            <a:ext cx="928342" cy="1483303"/>
            <a:chOff x="7077833" y="561218"/>
            <a:chExt cx="928342" cy="1483303"/>
          </a:xfrm>
        </p:grpSpPr>
        <p:sp>
          <p:nvSpPr>
            <p:cNvPr id="55" name="Flowchart: Direct Access Storage 54"/>
            <p:cNvSpPr/>
            <p:nvPr/>
          </p:nvSpPr>
          <p:spPr>
            <a:xfrm>
              <a:off x="7631259" y="1102976"/>
              <a:ext cx="374916" cy="310246"/>
            </a:xfrm>
            <a:prstGeom prst="flowChartMagneticDru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077833" y="561218"/>
              <a:ext cx="919440" cy="1483303"/>
              <a:chOff x="6149492" y="1502763"/>
              <a:chExt cx="919440" cy="148330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172200" y="1502763"/>
                <a:ext cx="896732" cy="1035607"/>
                <a:chOff x="6172200" y="1502763"/>
                <a:chExt cx="896732" cy="1035607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6538175" y="1905000"/>
                  <a:ext cx="381000" cy="342899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Bent Arrow 16"/>
                <p:cNvSpPr/>
                <p:nvPr/>
              </p:nvSpPr>
              <p:spPr>
                <a:xfrm>
                  <a:off x="6172200" y="2044521"/>
                  <a:ext cx="609600" cy="493849"/>
                </a:xfrm>
                <a:prstGeom prst="bentArrow">
                  <a:avLst>
                    <a:gd name="adj1" fmla="val 55986"/>
                    <a:gd name="adj2" fmla="val 33451"/>
                    <a:gd name="adj3" fmla="val 25000"/>
                    <a:gd name="adj4" fmla="val 4375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3200" y="2133600"/>
                  <a:ext cx="365975" cy="24692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375042" y="1676400"/>
                  <a:ext cx="327875" cy="9971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18179767">
                  <a:off x="6716904" y="1560643"/>
                  <a:ext cx="210478" cy="947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1293770">
                  <a:off x="6750992" y="1741408"/>
                  <a:ext cx="317940" cy="10898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666561" y="1673811"/>
                  <a:ext cx="86365" cy="2698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29399" y="1620881"/>
                  <a:ext cx="192743" cy="16811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ardrop 25"/>
              <p:cNvSpPr/>
              <p:nvPr/>
            </p:nvSpPr>
            <p:spPr>
              <a:xfrm rot="18921488">
                <a:off x="6149492" y="2723518"/>
                <a:ext cx="268654" cy="262548"/>
              </a:xfrm>
              <a:prstGeom prst="teardrop">
                <a:avLst>
                  <a:gd name="adj" fmla="val 14809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762000" y="4886980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5-gallon jug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4876800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-gallon jug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3581400"/>
            <a:ext cx="2823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4-gallon water?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59288" y="2313261"/>
            <a:ext cx="2196962" cy="2213930"/>
            <a:chOff x="1011688" y="2313261"/>
            <a:chExt cx="2196962" cy="2213930"/>
          </a:xfrm>
        </p:grpSpPr>
        <p:grpSp>
          <p:nvGrpSpPr>
            <p:cNvPr id="11" name="Group 10"/>
            <p:cNvGrpSpPr/>
            <p:nvPr/>
          </p:nvGrpSpPr>
          <p:grpSpPr>
            <a:xfrm>
              <a:off x="1011730" y="2313261"/>
              <a:ext cx="2196920" cy="2213930"/>
              <a:chOff x="2209800" y="2743200"/>
              <a:chExt cx="1663520" cy="1676400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Can 6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A</a:t>
                </a:r>
                <a:endParaRPr lang="en-US" sz="3200" b="1" dirty="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290392" y="2748524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Block Arc 44"/>
            <p:cNvSpPr/>
            <p:nvPr/>
          </p:nvSpPr>
          <p:spPr>
            <a:xfrm flipV="1">
              <a:off x="1011731" y="3756861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 flipV="1">
              <a:off x="1011688" y="2667000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39353" y="2819400"/>
            <a:ext cx="1663521" cy="1701353"/>
            <a:chOff x="3791753" y="2819400"/>
            <a:chExt cx="1663521" cy="1701353"/>
          </a:xfrm>
        </p:grpSpPr>
        <p:grpSp>
          <p:nvGrpSpPr>
            <p:cNvPr id="12" name="Group 11"/>
            <p:cNvGrpSpPr/>
            <p:nvPr/>
          </p:nvGrpSpPr>
          <p:grpSpPr>
            <a:xfrm>
              <a:off x="3791754" y="2819400"/>
              <a:ext cx="1663520" cy="1701353"/>
              <a:chOff x="2209800" y="2718247"/>
              <a:chExt cx="1663520" cy="1701353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Can 12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B</a:t>
                </a:r>
                <a:endParaRPr lang="en-US" sz="2800" b="1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2304246" y="2718247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Block Arc 46"/>
            <p:cNvSpPr/>
            <p:nvPr/>
          </p:nvSpPr>
          <p:spPr>
            <a:xfrm flipV="1">
              <a:off x="3791796" y="3875992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lock Arc 47"/>
            <p:cNvSpPr/>
            <p:nvPr/>
          </p:nvSpPr>
          <p:spPr>
            <a:xfrm flipV="1">
              <a:off x="3791753" y="3048000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49547" y="4495799"/>
            <a:ext cx="2971800" cy="1154151"/>
            <a:chOff x="6172200" y="4495799"/>
            <a:chExt cx="2971800" cy="1154151"/>
          </a:xfrm>
        </p:grpSpPr>
        <p:grpSp>
          <p:nvGrpSpPr>
            <p:cNvPr id="44" name="Group 43"/>
            <p:cNvGrpSpPr/>
            <p:nvPr/>
          </p:nvGrpSpPr>
          <p:grpSpPr>
            <a:xfrm>
              <a:off x="6172200" y="4660613"/>
              <a:ext cx="1905000" cy="901987"/>
              <a:chOff x="6400800" y="3810000"/>
              <a:chExt cx="1905000" cy="68580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400800" y="3810000"/>
                <a:ext cx="1905000" cy="1323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00800" y="4041746"/>
                <a:ext cx="1905000" cy="45405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scale</a:t>
                </a:r>
                <a:endParaRPr lang="en-US" sz="28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12160" y="3876159"/>
                <a:ext cx="255160" cy="22549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077198" y="4495799"/>
              <a:ext cx="712487" cy="838201"/>
              <a:chOff x="6172197" y="5105399"/>
              <a:chExt cx="712487" cy="838201"/>
            </a:xfrm>
          </p:grpSpPr>
          <p:sp>
            <p:nvSpPr>
              <p:cNvPr id="36" name="Can 35"/>
              <p:cNvSpPr/>
              <p:nvPr/>
            </p:nvSpPr>
            <p:spPr>
              <a:xfrm>
                <a:off x="64008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66294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6477000" y="52146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6172197" y="5105399"/>
                <a:ext cx="430191" cy="164813"/>
              </a:xfrm>
              <a:custGeom>
                <a:avLst/>
                <a:gdLst>
                  <a:gd name="connsiteX0" fmla="*/ 17350 w 390837"/>
                  <a:gd name="connsiteY0" fmla="*/ 296232 h 296232"/>
                  <a:gd name="connsiteX1" fmla="*/ 17350 w 390837"/>
                  <a:gd name="connsiteY1" fmla="*/ 193201 h 296232"/>
                  <a:gd name="connsiteX2" fmla="*/ 197654 w 390837"/>
                  <a:gd name="connsiteY2" fmla="*/ 18 h 296232"/>
                  <a:gd name="connsiteX3" fmla="*/ 390837 w 390837"/>
                  <a:gd name="connsiteY3" fmla="*/ 180322 h 29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837" h="296232">
                    <a:moveTo>
                      <a:pt x="17350" y="296232"/>
                    </a:moveTo>
                    <a:cubicBezTo>
                      <a:pt x="2324" y="269401"/>
                      <a:pt x="-12701" y="242570"/>
                      <a:pt x="17350" y="193201"/>
                    </a:cubicBezTo>
                    <a:cubicBezTo>
                      <a:pt x="47401" y="143832"/>
                      <a:pt x="135406" y="2164"/>
                      <a:pt x="197654" y="18"/>
                    </a:cubicBezTo>
                    <a:cubicBezTo>
                      <a:pt x="259902" y="-2128"/>
                      <a:pt x="390837" y="180322"/>
                      <a:pt x="390837" y="18032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413679" y="5537915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420118" y="5486400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089470" y="5249840"/>
              <a:ext cx="889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risUPC" panose="020B0604020202020204" pitchFamily="34" charset="-34"/>
                  <a:cs typeface="IrisUPC" panose="020B0604020202020204" pitchFamily="34" charset="-34"/>
                </a:rPr>
                <a:t>05:00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anose="020B0604020202020204" pitchFamily="34" charset="-34"/>
                <a:cs typeface="IrisUPC" panose="020B0604020202020204" pitchFamily="34" charset="-34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47516" y="5257800"/>
              <a:ext cx="1296484" cy="354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State: how to represent the state?</a:t>
            </a:r>
          </a:p>
          <a:p>
            <a:pPr lvl="1"/>
            <a:r>
              <a:rPr lang="en-US" altLang="zh-TW" dirty="0" smtClean="0"/>
              <a:t>Initial state: what is the initial state? </a:t>
            </a:r>
          </a:p>
          <a:p>
            <a:r>
              <a:rPr lang="en-US" altLang="zh-TW" dirty="0"/>
              <a:t>Operations: actions that change states.</a:t>
            </a:r>
          </a:p>
          <a:p>
            <a:r>
              <a:rPr lang="en-US" altLang="zh-TW" dirty="0" smtClean="0"/>
              <a:t>Solution: how to identify the solution?</a:t>
            </a:r>
          </a:p>
          <a:p>
            <a:pPr lvl="1"/>
            <a:r>
              <a:rPr lang="en-US" altLang="zh-TW" dirty="0" smtClean="0"/>
              <a:t>Final state: characters of final states </a:t>
            </a:r>
          </a:p>
          <a:p>
            <a:pPr lvl="1"/>
            <a:r>
              <a:rPr lang="en-US" altLang="zh-TW" dirty="0" smtClean="0"/>
              <a:t>After finding a solution, the program needs to output the steps of solve the problem. How to store the path?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a program to solve 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8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 </a:t>
            </a:r>
            <a:r>
              <a:rPr lang="en-US" altLang="zh-TW" dirty="0"/>
              <a:t>r</a:t>
            </a:r>
            <a:r>
              <a:rPr lang="en-US" dirty="0" smtClean="0"/>
              <a:t>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Capacities of the jugs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(C</a:t>
            </a:r>
            <a:r>
              <a:rPr lang="en-US" sz="2000" b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, C</a:t>
            </a:r>
            <a:r>
              <a:rPr lang="en-US" sz="2000" b="1" dirty="0" smtClean="0">
                <a:solidFill>
                  <a:srgbClr val="00B050"/>
                </a:solidFill>
              </a:rPr>
              <a:t>B</a:t>
            </a:r>
            <a:r>
              <a:rPr lang="en-US" b="1" dirty="0" smtClean="0">
                <a:solidFill>
                  <a:srgbClr val="00B050"/>
                </a:solidFill>
              </a:rPr>
              <a:t>) = (5, 3)</a:t>
            </a:r>
          </a:p>
          <a:p>
            <a:pPr marL="457200" lvl="1" indent="0">
              <a:buNone/>
            </a:pPr>
            <a:r>
              <a:rPr lang="en-US" dirty="0" smtClean="0"/>
              <a:t>The capacity of</a:t>
            </a:r>
            <a:r>
              <a:rPr lang="en-US" dirty="0"/>
              <a:t>	j</a:t>
            </a:r>
            <a:r>
              <a:rPr lang="en-US" dirty="0" smtClean="0"/>
              <a:t>ug A is 5 gallons.</a:t>
            </a:r>
          </a:p>
          <a:p>
            <a:pPr marL="457200" lvl="1" indent="0">
              <a:buNone/>
            </a:pPr>
            <a:r>
              <a:rPr lang="en-US" dirty="0" smtClean="0"/>
              <a:t>The capacity of jug B is 3 gallons.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State: how much water in the jug now?</a:t>
            </a:r>
          </a:p>
          <a:p>
            <a:pPr marL="457200" lvl="1" indent="0">
              <a:buNone/>
            </a:pPr>
            <a:r>
              <a:rPr lang="en-US" dirty="0" smtClean="0"/>
              <a:t>For example, </a:t>
            </a:r>
            <a:r>
              <a:rPr lang="en-US" b="1" dirty="0" smtClean="0">
                <a:solidFill>
                  <a:srgbClr val="00B050"/>
                </a:solidFill>
              </a:rPr>
              <a:t>(A, B) = (3, 2)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means that</a:t>
            </a:r>
          </a:p>
          <a:p>
            <a:pPr marL="457200" lvl="1" indent="0">
              <a:buNone/>
            </a:pPr>
            <a:r>
              <a:rPr lang="en-US" dirty="0"/>
              <a:t>j</a:t>
            </a:r>
            <a:r>
              <a:rPr lang="en-US" dirty="0" smtClean="0"/>
              <a:t>ug A has 3 gallons of water, and</a:t>
            </a:r>
          </a:p>
          <a:p>
            <a:pPr marL="457200" lvl="1" indent="0">
              <a:buNone/>
            </a:pPr>
            <a:r>
              <a:rPr lang="en-US" dirty="0"/>
              <a:t>j</a:t>
            </a:r>
            <a:r>
              <a:rPr lang="en-US" dirty="0" smtClean="0"/>
              <a:t>ug B has 2 gallons of water.</a:t>
            </a:r>
          </a:p>
        </p:txBody>
      </p:sp>
    </p:spTree>
    <p:extLst>
      <p:ext uri="{BB962C8B-B14F-4D97-AF65-F5344CB8AC3E}">
        <p14:creationId xmlns:p14="http://schemas.microsoft.com/office/powerpoint/2010/main" val="8498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possible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Empty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2.  </a:t>
            </a:r>
            <a:r>
              <a:rPr lang="zh-TW" alt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Fill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3.  </a:t>
            </a:r>
            <a:r>
              <a:rPr lang="zh-TW" alt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Pour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a jug to another until the first one is empty or the other is full</a:t>
            </a:r>
          </a:p>
        </p:txBody>
      </p:sp>
    </p:spTree>
    <p:extLst>
      <p:ext uri="{BB962C8B-B14F-4D97-AF65-F5344CB8AC3E}">
        <p14:creationId xmlns:p14="http://schemas.microsoft.com/office/powerpoint/2010/main" val="7883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Empty</a:t>
            </a:r>
            <a:r>
              <a:rPr lang="en-US" dirty="0" smtClean="0"/>
              <a:t> </a:t>
            </a:r>
            <a:r>
              <a:rPr lang="en-US" i="1" dirty="0" err="1" smtClean="0"/>
              <a:t>some_jug</a:t>
            </a:r>
            <a:r>
              <a:rPr lang="en-US" dirty="0" smtClean="0"/>
              <a:t>: State </a:t>
            </a:r>
            <a:r>
              <a:rPr lang="en-US" dirty="0" smtClean="0">
                <a:sym typeface="Wingdings" panose="05000000000000000000" pitchFamily="2" charset="2"/>
              </a:rPr>
              <a:t> State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Given a jug and the current state, empty the jug and update the state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Empty</a:t>
            </a:r>
            <a:r>
              <a:rPr lang="en-US" sz="2800" dirty="0" smtClean="0">
                <a:sym typeface="Wingdings" panose="05000000000000000000" pitchFamily="2" charset="2"/>
              </a:rPr>
              <a:t> A (5, 2)  (0, 2)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Fill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some_jug</a:t>
            </a:r>
            <a:r>
              <a:rPr lang="en-US" dirty="0" smtClean="0">
                <a:sym typeface="Wingdings" panose="05000000000000000000" pitchFamily="2" charset="2"/>
              </a:rPr>
              <a:t>: State  State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Fill</a:t>
            </a:r>
            <a:r>
              <a:rPr lang="en-US" dirty="0" smtClean="0">
                <a:sym typeface="Wingdings" panose="05000000000000000000" pitchFamily="2" charset="2"/>
              </a:rPr>
              <a:t> A (0, 2)  (5, 2)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one_jug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i="1" dirty="0" err="1" smtClean="0">
                <a:sym typeface="Wingdings" panose="05000000000000000000" pitchFamily="2" charset="2"/>
              </a:rPr>
              <a:t>another_jug</a:t>
            </a:r>
            <a:r>
              <a:rPr lang="en-US" dirty="0" smtClean="0">
                <a:sym typeface="Wingdings" panose="05000000000000000000" pitchFamily="2" charset="2"/>
              </a:rPr>
              <a:t>: State  State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A  B  (5, 0)  (2,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19593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b="1" dirty="0">
                <a:solidFill>
                  <a:srgbClr val="00B050"/>
                </a:solidFill>
              </a:rPr>
              <a:t>(C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, C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sz="2400" b="1" dirty="0">
                <a:solidFill>
                  <a:srgbClr val="00B050"/>
                </a:solidFill>
              </a:rPr>
              <a:t>) = (5, 3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state (A, B), six possible transitions that update  the state (A, B) </a:t>
            </a:r>
            <a:r>
              <a:rPr lang="en-US" dirty="0" smtClean="0">
                <a:sym typeface="Wingdings" panose="05000000000000000000" pitchFamily="2" charset="2"/>
              </a:rPr>
              <a:t> { (A’, B’) }</a:t>
            </a:r>
          </a:p>
          <a:p>
            <a:pPr lvl="1"/>
            <a:r>
              <a:rPr lang="en-US" altLang="zh-TW" dirty="0" smtClean="0">
                <a:solidFill>
                  <a:prstClr val="black"/>
                </a:solidFill>
              </a:rPr>
              <a:t>Ex: </a:t>
            </a:r>
            <a:r>
              <a:rPr lang="en-US" altLang="zh-TW" dirty="0" smtClean="0"/>
              <a:t>(</a:t>
            </a:r>
            <a:r>
              <a:rPr lang="en-US" altLang="zh-TW" dirty="0"/>
              <a:t>5, 0)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                </a:t>
            </a:r>
            <a:r>
              <a:rPr lang="en-US" altLang="zh-TW" dirty="0">
                <a:sym typeface="Wingdings" panose="05000000000000000000" pitchFamily="2" charset="2"/>
              </a:rPr>
              <a:t>{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(0, 0)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(2, 3)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Representation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Empty A				</a:t>
            </a:r>
            <a:r>
              <a:rPr lang="en-US" altLang="zh-TW" sz="2600" b="1" dirty="0" smtClean="0">
                <a:solidFill>
                  <a:srgbClr val="00B050"/>
                </a:solidFill>
              </a:rPr>
              <a:t>Fill </a:t>
            </a:r>
            <a:r>
              <a:rPr lang="en-US" altLang="zh-TW" sz="2600" b="1" dirty="0">
                <a:solidFill>
                  <a:srgbClr val="00B050"/>
                </a:solidFill>
              </a:rPr>
              <a:t>A</a:t>
            </a:r>
            <a:r>
              <a:rPr lang="en-US" sz="2600" b="1" dirty="0" smtClean="0">
                <a:solidFill>
                  <a:srgbClr val="0070C0"/>
                </a:solidFill>
              </a:rPr>
              <a:t>  				</a:t>
            </a:r>
            <a:r>
              <a:rPr lang="en-US" altLang="zh-TW" sz="2600" b="1" dirty="0" smtClean="0">
                <a:solidFill>
                  <a:srgbClr val="C00000"/>
                </a:solidFill>
              </a:rPr>
              <a:t>Pour </a:t>
            </a:r>
            <a:r>
              <a:rPr lang="en-US" altLang="zh-TW" sz="2600" b="1" dirty="0">
                <a:solidFill>
                  <a:srgbClr val="C00000"/>
                </a:solidFill>
              </a:rPr>
              <a:t>A B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Empty B				</a:t>
            </a:r>
            <a:r>
              <a:rPr lang="en-US" altLang="zh-TW" sz="2600" b="1" dirty="0" smtClean="0">
                <a:solidFill>
                  <a:srgbClr val="00B050"/>
                </a:solidFill>
              </a:rPr>
              <a:t>Fill B				</a:t>
            </a:r>
            <a:r>
              <a:rPr lang="en-US" altLang="zh-TW" sz="2600" b="1" dirty="0" smtClean="0">
                <a:solidFill>
                  <a:srgbClr val="C00000"/>
                </a:solidFill>
              </a:rPr>
              <a:t>Pour </a:t>
            </a:r>
            <a:r>
              <a:rPr lang="en-US" altLang="zh-TW" sz="2600" b="1" dirty="0">
                <a:solidFill>
                  <a:srgbClr val="C00000"/>
                </a:solidFill>
              </a:rPr>
              <a:t>B </a:t>
            </a:r>
            <a:r>
              <a:rPr lang="en-US" altLang="zh-TW" sz="2600" b="1" dirty="0" smtClean="0">
                <a:solidFill>
                  <a:srgbClr val="C00000"/>
                </a:solidFill>
              </a:rPr>
              <a:t>A</a:t>
            </a:r>
            <a:endParaRPr lang="en-US" sz="2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	</a:t>
            </a:r>
            <a:endParaRPr lang="en-US" sz="2600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4438650"/>
            <a:ext cx="1143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4905375"/>
            <a:ext cx="114300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62475" y="4438650"/>
            <a:ext cx="1143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62475" y="4905375"/>
            <a:ext cx="114300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58075" y="4438650"/>
            <a:ext cx="1143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8075" y="4905375"/>
            <a:ext cx="1143000" cy="0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11369</TotalTime>
  <Words>1707</Words>
  <Application>Microsoft Office PowerPoint</Application>
  <PresentationFormat>如螢幕大小 (4:3)</PresentationFormat>
  <Paragraphs>229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IrisUPC</vt:lpstr>
      <vt:lpstr>新細明體</vt:lpstr>
      <vt:lpstr>Arial</vt:lpstr>
      <vt:lpstr>Calibri</vt:lpstr>
      <vt:lpstr>Times New Roman</vt:lpstr>
      <vt:lpstr>Wingdings</vt:lpstr>
      <vt:lpstr>Office 佈景主題</vt:lpstr>
      <vt:lpstr>Introduction to Programming(II) Week 15: Problem Solving</vt:lpstr>
      <vt:lpstr>Alpha Zero</vt:lpstr>
      <vt:lpstr>Water Pouring</vt:lpstr>
      <vt:lpstr>PowerPoint 簡報</vt:lpstr>
      <vt:lpstr>Write a program to solve it</vt:lpstr>
      <vt:lpstr>State representations</vt:lpstr>
      <vt:lpstr>Three possible operations</vt:lpstr>
      <vt:lpstr>Operations</vt:lpstr>
      <vt:lpstr>Operations</vt:lpstr>
      <vt:lpstr>Solution representation</vt:lpstr>
      <vt:lpstr>PowerPoint 簡報</vt:lpstr>
      <vt:lpstr>Tree search</vt:lpstr>
      <vt:lpstr>Tree search</vt:lpstr>
      <vt:lpstr>Search algorithms</vt:lpstr>
      <vt:lpstr>BFS and DFS</vt:lpstr>
      <vt:lpstr>BFS vs DFS</vt:lpstr>
      <vt:lpstr>BFS implementation</vt:lpstr>
      <vt:lpstr>Back to the pouring problem</vt:lpstr>
      <vt:lpstr>Checking the visited states</vt:lpstr>
      <vt:lpstr>When to mark visited states?</vt:lpstr>
      <vt:lpstr>PowerPoint 簡報</vt:lpstr>
      <vt:lpstr>PowerPoint 簡報</vt:lpstr>
      <vt:lpstr>Other similar search problems</vt:lpstr>
      <vt:lpstr>Missionaries and cannibals</vt:lpstr>
      <vt:lpstr>Missionaries and cannibals</vt:lpstr>
      <vt:lpstr>Fox, goose, and bag of beans</vt:lpstr>
      <vt:lpstr>Fox, goose, and bag of beans</vt:lpstr>
      <vt:lpstr>Bridge and torch problem</vt:lpstr>
      <vt:lpstr>Bridge and torch problem</vt:lpstr>
      <vt:lpstr>Bridge and torch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2891</cp:revision>
  <dcterms:created xsi:type="dcterms:W3CDTF">2014-08-19T02:20:21Z</dcterms:created>
  <dcterms:modified xsi:type="dcterms:W3CDTF">2019-04-05T01:33:38Z</dcterms:modified>
</cp:coreProperties>
</file>