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0" r:id="rId1"/>
  </p:sldMasterIdLst>
  <p:notesMasterIdLst>
    <p:notesMasterId r:id="rId39"/>
  </p:notesMasterIdLst>
  <p:sldIdLst>
    <p:sldId id="256" r:id="rId2"/>
    <p:sldId id="320" r:id="rId3"/>
    <p:sldId id="258" r:id="rId4"/>
    <p:sldId id="278" r:id="rId5"/>
    <p:sldId id="260" r:id="rId6"/>
    <p:sldId id="261" r:id="rId7"/>
    <p:sldId id="280" r:id="rId8"/>
    <p:sldId id="281" r:id="rId9"/>
    <p:sldId id="282" r:id="rId10"/>
    <p:sldId id="283" r:id="rId11"/>
    <p:sldId id="285" r:id="rId12"/>
    <p:sldId id="288" r:id="rId13"/>
    <p:sldId id="289" r:id="rId14"/>
    <p:sldId id="290" r:id="rId15"/>
    <p:sldId id="291" r:id="rId16"/>
    <p:sldId id="263" r:id="rId17"/>
    <p:sldId id="304" r:id="rId18"/>
    <p:sldId id="292" r:id="rId19"/>
    <p:sldId id="293" r:id="rId20"/>
    <p:sldId id="297" r:id="rId21"/>
    <p:sldId id="257" r:id="rId22"/>
    <p:sldId id="298" r:id="rId23"/>
    <p:sldId id="296" r:id="rId24"/>
    <p:sldId id="322" r:id="rId25"/>
    <p:sldId id="299" r:id="rId26"/>
    <p:sldId id="300" r:id="rId27"/>
    <p:sldId id="301" r:id="rId28"/>
    <p:sldId id="302" r:id="rId29"/>
    <p:sldId id="303" r:id="rId30"/>
    <p:sldId id="305" r:id="rId31"/>
    <p:sldId id="311" r:id="rId32"/>
    <p:sldId id="306" r:id="rId33"/>
    <p:sldId id="307" r:id="rId34"/>
    <p:sldId id="308" r:id="rId35"/>
    <p:sldId id="309" r:id="rId36"/>
    <p:sldId id="310" r:id="rId37"/>
    <p:sldId id="32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6" autoAdjust="0"/>
    <p:restoredTop sz="91983" autoAdjust="0"/>
  </p:normalViewPr>
  <p:slideViewPr>
    <p:cSldViewPr snapToGrid="0" snapToObjects="1">
      <p:cViewPr varScale="1">
        <p:scale>
          <a:sx n="115" d="100"/>
          <a:sy n="115" d="100"/>
        </p:scale>
        <p:origin x="1500" y="108"/>
      </p:cViewPr>
      <p:guideLst>
        <p:guide orient="horz" pos="2160"/>
        <p:guide pos="2880"/>
      </p:guideLst>
    </p:cSldViewPr>
  </p:slideViewPr>
  <p:outlineViewPr>
    <p:cViewPr>
      <p:scale>
        <a:sx n="33" d="100"/>
        <a:sy n="33" d="100"/>
      </p:scale>
      <p:origin x="0" y="-23275"/>
    </p:cViewPr>
  </p:outlineViewPr>
  <p:notesTextViewPr>
    <p:cViewPr>
      <p:scale>
        <a:sx n="100" d="100"/>
        <a:sy n="100" d="100"/>
      </p:scale>
      <p:origin x="0" y="0"/>
    </p:cViewPr>
  </p:notesTextViewPr>
  <p:sorterViewPr>
    <p:cViewPr>
      <p:scale>
        <a:sx n="50" d="100"/>
        <a:sy n="50" d="100"/>
      </p:scale>
      <p:origin x="0" y="-21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B39C-05EF-407B-9B53-330CA18DD4CE}" type="doc">
      <dgm:prSet loTypeId="urn:microsoft.com/office/officeart/2005/8/layout/bProcess3" loCatId="process" qsTypeId="urn:microsoft.com/office/officeart/2005/8/quickstyle/simple2" qsCatId="simple" csTypeId="urn:microsoft.com/office/officeart/2005/8/colors/colorful5" csCatId="colorful" phldr="1"/>
      <dgm:spPr/>
      <dgm:t>
        <a:bodyPr/>
        <a:lstStyle/>
        <a:p>
          <a:endParaRPr lang="zh-TW" altLang="en-US"/>
        </a:p>
      </dgm:t>
    </dgm:pt>
    <dgm:pt modelId="{8F99BA61-22FA-408B-8C59-FCECFAA26A02}">
      <dgm:prSet phldrT="[文字]" custT="1"/>
      <dgm:spPr/>
      <dgm:t>
        <a:bodyPr/>
        <a:lstStyle/>
        <a:p>
          <a:r>
            <a:rPr lang="en-US" altLang="zh-TW" sz="2400" dirty="0" smtClean="0">
              <a:solidFill>
                <a:schemeClr val="tx1"/>
              </a:solidFill>
            </a:rPr>
            <a:t>Source code .c file</a:t>
          </a:r>
          <a:endParaRPr lang="zh-TW" altLang="en-US" sz="2400" dirty="0">
            <a:solidFill>
              <a:schemeClr val="tx1"/>
            </a:solidFill>
          </a:endParaRPr>
        </a:p>
      </dgm:t>
    </dgm:pt>
    <dgm:pt modelId="{80C495D3-7C6E-4046-B769-20A7698CAE12}" type="parTrans" cxnId="{AC36F9A7-7939-4E91-B547-132D0BADC11C}">
      <dgm:prSet/>
      <dgm:spPr/>
      <dgm:t>
        <a:bodyPr/>
        <a:lstStyle/>
        <a:p>
          <a:endParaRPr lang="zh-TW" altLang="en-US" sz="2400"/>
        </a:p>
      </dgm:t>
    </dgm:pt>
    <dgm:pt modelId="{AF48F844-2E89-4F21-A876-BEAC9B21D470}" type="sibTrans" cxnId="{AC36F9A7-7939-4E91-B547-132D0BADC11C}">
      <dgm:prSet custT="1"/>
      <dgm:spPr/>
      <dgm:t>
        <a:bodyPr/>
        <a:lstStyle/>
        <a:p>
          <a:endParaRPr lang="zh-TW" altLang="en-US" sz="1800"/>
        </a:p>
      </dgm:t>
    </dgm:pt>
    <dgm:pt modelId="{A2099B7F-42E3-421A-A862-5D9E4AF6AAC7}">
      <dgm:prSet phldrT="[文字]" custT="1"/>
      <dgm:spPr/>
      <dgm:t>
        <a:bodyPr/>
        <a:lstStyle/>
        <a:p>
          <a:r>
            <a:rPr lang="en-US" altLang="zh-TW" sz="2400" dirty="0" smtClean="0"/>
            <a:t>Tokenizer</a:t>
          </a:r>
          <a:br>
            <a:rPr lang="en-US" altLang="zh-TW" sz="2400" dirty="0" smtClean="0"/>
          </a:br>
          <a:r>
            <a:rPr lang="en-US" altLang="zh-TW" sz="2400" dirty="0" smtClean="0"/>
            <a:t>(scanner)</a:t>
          </a:r>
          <a:endParaRPr lang="zh-TW" altLang="en-US" sz="2400" dirty="0"/>
        </a:p>
      </dgm:t>
    </dgm:pt>
    <dgm:pt modelId="{4A4A21F2-2D5B-46A7-A5B8-CD4609F11984}" type="parTrans" cxnId="{A8013127-0D36-4927-AB35-A77FB4008648}">
      <dgm:prSet/>
      <dgm:spPr/>
      <dgm:t>
        <a:bodyPr/>
        <a:lstStyle/>
        <a:p>
          <a:endParaRPr lang="zh-TW" altLang="en-US" sz="2400"/>
        </a:p>
      </dgm:t>
    </dgm:pt>
    <dgm:pt modelId="{DC957CCE-9F1C-4F1F-BDB8-865D30E99784}" type="sibTrans" cxnId="{A8013127-0D36-4927-AB35-A77FB4008648}">
      <dgm:prSet custT="1"/>
      <dgm:spPr/>
      <dgm:t>
        <a:bodyPr/>
        <a:lstStyle/>
        <a:p>
          <a:endParaRPr lang="zh-TW" altLang="en-US" sz="1800"/>
        </a:p>
      </dgm:t>
    </dgm:pt>
    <dgm:pt modelId="{E3FF0D1F-139B-4541-ACC4-B37B2983EF37}">
      <dgm:prSet phldrT="[文字]" custT="1"/>
      <dgm:spPr/>
      <dgm:t>
        <a:bodyPr/>
        <a:lstStyle/>
        <a:p>
          <a:r>
            <a:rPr lang="en-US" altLang="zh-TW" sz="2400" dirty="0" smtClean="0">
              <a:solidFill>
                <a:schemeClr val="tx1"/>
              </a:solidFill>
            </a:rPr>
            <a:t>Token stream </a:t>
          </a:r>
          <a:endParaRPr lang="zh-TW" altLang="en-US" sz="2400" dirty="0">
            <a:solidFill>
              <a:schemeClr val="tx1"/>
            </a:solidFill>
          </a:endParaRPr>
        </a:p>
      </dgm:t>
    </dgm:pt>
    <dgm:pt modelId="{CB097C24-589B-4F7C-8616-5503461777D4}" type="parTrans" cxnId="{7B262477-1368-4751-ADA2-582D0A94DC24}">
      <dgm:prSet/>
      <dgm:spPr/>
      <dgm:t>
        <a:bodyPr/>
        <a:lstStyle/>
        <a:p>
          <a:endParaRPr lang="zh-TW" altLang="en-US" sz="2400"/>
        </a:p>
      </dgm:t>
    </dgm:pt>
    <dgm:pt modelId="{04094677-FE45-49C9-9683-2181931CDB0B}" type="sibTrans" cxnId="{7B262477-1368-4751-ADA2-582D0A94DC24}">
      <dgm:prSet custT="1"/>
      <dgm:spPr/>
      <dgm:t>
        <a:bodyPr/>
        <a:lstStyle/>
        <a:p>
          <a:endParaRPr lang="zh-TW" altLang="en-US" sz="1800"/>
        </a:p>
      </dgm:t>
    </dgm:pt>
    <dgm:pt modelId="{633F6CC9-0E54-4888-9069-DA366D458B7F}">
      <dgm:prSet phldrT="[文字]" custT="1"/>
      <dgm:spPr/>
      <dgm:t>
        <a:bodyPr/>
        <a:lstStyle/>
        <a:p>
          <a:r>
            <a:rPr lang="en-US" altLang="zh-TW" sz="2400" dirty="0" smtClean="0"/>
            <a:t>Parser</a:t>
          </a:r>
          <a:endParaRPr lang="zh-TW" altLang="en-US" sz="2400" dirty="0"/>
        </a:p>
      </dgm:t>
    </dgm:pt>
    <dgm:pt modelId="{D22EA2BC-7633-4170-A0CB-4EF292F68A93}" type="parTrans" cxnId="{F6217CB5-9162-46F9-ABDB-CFDDD9F56A3F}">
      <dgm:prSet/>
      <dgm:spPr/>
      <dgm:t>
        <a:bodyPr/>
        <a:lstStyle/>
        <a:p>
          <a:endParaRPr lang="zh-TW" altLang="en-US" sz="2400"/>
        </a:p>
      </dgm:t>
    </dgm:pt>
    <dgm:pt modelId="{159839C5-1051-4535-B3CB-750E9527755D}" type="sibTrans" cxnId="{F6217CB5-9162-46F9-ABDB-CFDDD9F56A3F}">
      <dgm:prSet custT="1"/>
      <dgm:spPr/>
      <dgm:t>
        <a:bodyPr/>
        <a:lstStyle/>
        <a:p>
          <a:endParaRPr lang="zh-TW" altLang="en-US" sz="1800"/>
        </a:p>
      </dgm:t>
    </dgm:pt>
    <dgm:pt modelId="{1355F04C-8A55-49D3-B244-53C3B05F8464}">
      <dgm:prSet phldrT="[文字]" custT="1"/>
      <dgm:spPr/>
      <dgm:t>
        <a:bodyPr/>
        <a:lstStyle/>
        <a:p>
          <a:r>
            <a:rPr lang="en-US" altLang="zh-TW" sz="2400" dirty="0" smtClean="0">
              <a:solidFill>
                <a:schemeClr val="tx1"/>
              </a:solidFill>
            </a:rPr>
            <a:t>Syntax tree</a:t>
          </a:r>
          <a:endParaRPr lang="zh-TW" altLang="en-US" sz="2400" dirty="0">
            <a:solidFill>
              <a:schemeClr val="tx1"/>
            </a:solidFill>
          </a:endParaRPr>
        </a:p>
      </dgm:t>
    </dgm:pt>
    <dgm:pt modelId="{7321D9B8-C54D-4704-96CA-DF4AC06390B2}" type="parTrans" cxnId="{F2AA5F67-883D-4931-AC51-07E4AE7AE278}">
      <dgm:prSet/>
      <dgm:spPr/>
      <dgm:t>
        <a:bodyPr/>
        <a:lstStyle/>
        <a:p>
          <a:endParaRPr lang="zh-TW" altLang="en-US" sz="2400"/>
        </a:p>
      </dgm:t>
    </dgm:pt>
    <dgm:pt modelId="{606DB822-4234-480E-897D-0641ECA3B50D}" type="sibTrans" cxnId="{F2AA5F67-883D-4931-AC51-07E4AE7AE278}">
      <dgm:prSet custT="1"/>
      <dgm:spPr/>
      <dgm:t>
        <a:bodyPr/>
        <a:lstStyle/>
        <a:p>
          <a:endParaRPr lang="zh-TW" altLang="en-US" sz="1800"/>
        </a:p>
      </dgm:t>
    </dgm:pt>
    <dgm:pt modelId="{86DFF56B-8333-4C65-8FAC-52271250A51C}">
      <dgm:prSet phldrT="[文字]" custT="1"/>
      <dgm:spPr/>
      <dgm:t>
        <a:bodyPr/>
        <a:lstStyle/>
        <a:p>
          <a:r>
            <a:rPr lang="en-US" altLang="zh-TW" sz="2400" dirty="0" smtClean="0">
              <a:solidFill>
                <a:schemeClr val="tx1"/>
              </a:solidFill>
            </a:rPr>
            <a:t>Assembly code</a:t>
          </a:r>
          <a:endParaRPr lang="zh-TW" altLang="en-US" sz="2400" dirty="0">
            <a:solidFill>
              <a:schemeClr val="tx1"/>
            </a:solidFill>
          </a:endParaRPr>
        </a:p>
      </dgm:t>
    </dgm:pt>
    <dgm:pt modelId="{96AA41F4-0221-484E-9EB4-3144C3647216}" type="parTrans" cxnId="{00D59EBF-9AC5-441E-9E01-0F547FF7BF2F}">
      <dgm:prSet/>
      <dgm:spPr/>
      <dgm:t>
        <a:bodyPr/>
        <a:lstStyle/>
        <a:p>
          <a:endParaRPr lang="zh-TW" altLang="en-US" sz="2400"/>
        </a:p>
      </dgm:t>
    </dgm:pt>
    <dgm:pt modelId="{C5E92678-6214-4A77-95D9-F1EE97AD4586}" type="sibTrans" cxnId="{00D59EBF-9AC5-441E-9E01-0F547FF7BF2F}">
      <dgm:prSet custT="1"/>
      <dgm:spPr/>
      <dgm:t>
        <a:bodyPr/>
        <a:lstStyle/>
        <a:p>
          <a:endParaRPr lang="zh-TW" altLang="en-US" sz="1800"/>
        </a:p>
      </dgm:t>
    </dgm:pt>
    <dgm:pt modelId="{D5BEA2B2-B404-499F-9F62-ED4E92FE765C}">
      <dgm:prSet phldrT="[文字]" custT="1"/>
      <dgm:spPr/>
      <dgm:t>
        <a:bodyPr/>
        <a:lstStyle/>
        <a:p>
          <a:r>
            <a:rPr lang="en-US" altLang="zh-TW" sz="2400" dirty="0" smtClean="0"/>
            <a:t>Assembler</a:t>
          </a:r>
          <a:endParaRPr lang="zh-TW" altLang="en-US" sz="2400" dirty="0"/>
        </a:p>
      </dgm:t>
    </dgm:pt>
    <dgm:pt modelId="{AB5341B7-CB0B-4202-BB19-D88C53D9F368}" type="parTrans" cxnId="{742597AF-9149-4E2B-91C6-EBDE41EDC86B}">
      <dgm:prSet/>
      <dgm:spPr/>
      <dgm:t>
        <a:bodyPr/>
        <a:lstStyle/>
        <a:p>
          <a:endParaRPr lang="zh-TW" altLang="en-US" sz="2400"/>
        </a:p>
      </dgm:t>
    </dgm:pt>
    <dgm:pt modelId="{4F0DF767-02E3-4042-BB1E-198FDD6C45A5}" type="sibTrans" cxnId="{742597AF-9149-4E2B-91C6-EBDE41EDC86B}">
      <dgm:prSet custT="1"/>
      <dgm:spPr/>
      <dgm:t>
        <a:bodyPr/>
        <a:lstStyle/>
        <a:p>
          <a:endParaRPr lang="zh-TW" altLang="en-US" sz="1800"/>
        </a:p>
      </dgm:t>
    </dgm:pt>
    <dgm:pt modelId="{D60BF7C0-666E-44E9-A706-BC4CEAF58B12}">
      <dgm:prSet phldrT="[文字]" custT="1"/>
      <dgm:spPr/>
      <dgm:t>
        <a:bodyPr/>
        <a:lstStyle/>
        <a:p>
          <a:r>
            <a:rPr lang="en-US" altLang="zh-TW" sz="2400" dirty="0" smtClean="0">
              <a:solidFill>
                <a:schemeClr val="tx1"/>
              </a:solidFill>
            </a:rPr>
            <a:t>Object code .o file</a:t>
          </a:r>
          <a:endParaRPr lang="zh-TW" altLang="en-US" sz="2400" dirty="0">
            <a:solidFill>
              <a:schemeClr val="tx1"/>
            </a:solidFill>
          </a:endParaRPr>
        </a:p>
      </dgm:t>
    </dgm:pt>
    <dgm:pt modelId="{4AE3D960-0C5C-4949-8239-B41545B3ED31}" type="parTrans" cxnId="{B2CD53D6-3CE7-499F-A642-885563AF16F1}">
      <dgm:prSet/>
      <dgm:spPr/>
      <dgm:t>
        <a:bodyPr/>
        <a:lstStyle/>
        <a:p>
          <a:endParaRPr lang="zh-TW" altLang="en-US" sz="2400"/>
        </a:p>
      </dgm:t>
    </dgm:pt>
    <dgm:pt modelId="{03AAA4B6-43AD-4805-9C75-66E4F5E55EC9}" type="sibTrans" cxnId="{B2CD53D6-3CE7-499F-A642-885563AF16F1}">
      <dgm:prSet custT="1"/>
      <dgm:spPr/>
      <dgm:t>
        <a:bodyPr/>
        <a:lstStyle/>
        <a:p>
          <a:endParaRPr lang="zh-TW" altLang="en-US" sz="1800"/>
        </a:p>
      </dgm:t>
    </dgm:pt>
    <dgm:pt modelId="{CF1A95C1-C438-443E-96FA-3D25B0A70BC2}">
      <dgm:prSet phldrT="[文字]" custT="1"/>
      <dgm:spPr/>
      <dgm:t>
        <a:bodyPr/>
        <a:lstStyle/>
        <a:p>
          <a:r>
            <a:rPr lang="en-US" altLang="zh-TW" sz="2400" dirty="0" smtClean="0"/>
            <a:t>Linker</a:t>
          </a:r>
          <a:endParaRPr lang="zh-TW" altLang="en-US" sz="2400" dirty="0"/>
        </a:p>
      </dgm:t>
    </dgm:pt>
    <dgm:pt modelId="{B4F5AEA2-9004-41CE-B5E4-2E70F28AE45B}" type="parTrans" cxnId="{9A0895E9-C5B9-4C52-92CC-9D2820F051B7}">
      <dgm:prSet/>
      <dgm:spPr/>
      <dgm:t>
        <a:bodyPr/>
        <a:lstStyle/>
        <a:p>
          <a:endParaRPr lang="zh-TW" altLang="en-US" sz="2400"/>
        </a:p>
      </dgm:t>
    </dgm:pt>
    <dgm:pt modelId="{3A547734-C623-4BB2-B14F-68D1752A4031}" type="sibTrans" cxnId="{9A0895E9-C5B9-4C52-92CC-9D2820F051B7}">
      <dgm:prSet custT="1"/>
      <dgm:spPr/>
      <dgm:t>
        <a:bodyPr/>
        <a:lstStyle/>
        <a:p>
          <a:endParaRPr lang="zh-TW" altLang="en-US" sz="1800"/>
        </a:p>
      </dgm:t>
    </dgm:pt>
    <dgm:pt modelId="{1B0FF9FE-4971-4E1E-91C5-E9AAC2BA1256}">
      <dgm:prSet phldrT="[文字]" custT="1"/>
      <dgm:spPr/>
      <dgm:t>
        <a:bodyPr/>
        <a:lstStyle/>
        <a:p>
          <a:r>
            <a:rPr lang="en-US" altLang="zh-TW" sz="2400" dirty="0" smtClean="0">
              <a:solidFill>
                <a:schemeClr val="tx1"/>
              </a:solidFill>
            </a:rPr>
            <a:t>Executable .exe file</a:t>
          </a:r>
          <a:endParaRPr lang="zh-TW" altLang="en-US" sz="2400" dirty="0">
            <a:solidFill>
              <a:schemeClr val="tx1"/>
            </a:solidFill>
          </a:endParaRPr>
        </a:p>
      </dgm:t>
    </dgm:pt>
    <dgm:pt modelId="{C6D42263-0734-4325-BEFA-DE49D32CCAF6}" type="parTrans" cxnId="{C75AC3B8-61C1-437C-8418-5ABC965FE7EB}">
      <dgm:prSet/>
      <dgm:spPr/>
      <dgm:t>
        <a:bodyPr/>
        <a:lstStyle/>
        <a:p>
          <a:endParaRPr lang="zh-TW" altLang="en-US" sz="2400"/>
        </a:p>
      </dgm:t>
    </dgm:pt>
    <dgm:pt modelId="{A571ECD3-E18A-427C-9EC3-1D3A74EA1797}" type="sibTrans" cxnId="{C75AC3B8-61C1-437C-8418-5ABC965FE7EB}">
      <dgm:prSet/>
      <dgm:spPr/>
      <dgm:t>
        <a:bodyPr/>
        <a:lstStyle/>
        <a:p>
          <a:endParaRPr lang="zh-TW" altLang="en-US" sz="2400"/>
        </a:p>
      </dgm:t>
    </dgm:pt>
    <dgm:pt modelId="{2F48BEA8-2255-4BA7-B809-9DC684A72529}">
      <dgm:prSet phldrT="[文字]" custT="1"/>
      <dgm:spPr/>
      <dgm:t>
        <a:bodyPr/>
        <a:lstStyle/>
        <a:p>
          <a:r>
            <a:rPr lang="en-US" altLang="zh-TW" sz="2400" dirty="0" smtClean="0"/>
            <a:t>Code generator</a:t>
          </a:r>
          <a:endParaRPr lang="zh-TW" altLang="en-US" sz="2400" dirty="0"/>
        </a:p>
      </dgm:t>
    </dgm:pt>
    <dgm:pt modelId="{37D8782C-5391-4D57-ACFF-C710AE3BCDBC}" type="parTrans" cxnId="{7FCEC67E-92BA-4B4F-9277-7D47A9EFBE88}">
      <dgm:prSet/>
      <dgm:spPr/>
      <dgm:t>
        <a:bodyPr/>
        <a:lstStyle/>
        <a:p>
          <a:endParaRPr lang="zh-TW" altLang="en-US"/>
        </a:p>
      </dgm:t>
    </dgm:pt>
    <dgm:pt modelId="{14166712-5770-4360-A5F9-0B0104AF5666}" type="sibTrans" cxnId="{7FCEC67E-92BA-4B4F-9277-7D47A9EFBE88}">
      <dgm:prSet/>
      <dgm:spPr/>
      <dgm:t>
        <a:bodyPr/>
        <a:lstStyle/>
        <a:p>
          <a:endParaRPr lang="zh-TW" altLang="en-US"/>
        </a:p>
      </dgm:t>
    </dgm:pt>
    <dgm:pt modelId="{7CEE9E7D-9B72-4C60-9B5D-61C3CFF24713}" type="pres">
      <dgm:prSet presAssocID="{2AE5B39C-05EF-407B-9B53-330CA18DD4CE}" presName="Name0" presStyleCnt="0">
        <dgm:presLayoutVars>
          <dgm:dir/>
          <dgm:resizeHandles val="exact"/>
        </dgm:presLayoutVars>
      </dgm:prSet>
      <dgm:spPr/>
      <dgm:t>
        <a:bodyPr/>
        <a:lstStyle/>
        <a:p>
          <a:endParaRPr lang="zh-TW" altLang="en-US"/>
        </a:p>
      </dgm:t>
    </dgm:pt>
    <dgm:pt modelId="{8CB58D54-A0E1-45AE-9D3F-1C4E520EC4AC}" type="pres">
      <dgm:prSet presAssocID="{8F99BA61-22FA-408B-8C59-FCECFAA26A02}" presName="node" presStyleLbl="node1" presStyleIdx="0" presStyleCnt="11">
        <dgm:presLayoutVars>
          <dgm:bulletEnabled val="1"/>
        </dgm:presLayoutVars>
      </dgm:prSet>
      <dgm:spPr/>
      <dgm:t>
        <a:bodyPr/>
        <a:lstStyle/>
        <a:p>
          <a:endParaRPr lang="zh-TW" altLang="en-US"/>
        </a:p>
      </dgm:t>
    </dgm:pt>
    <dgm:pt modelId="{27BCF81B-753A-4E40-BD3C-A8E3D612AEA3}" type="pres">
      <dgm:prSet presAssocID="{AF48F844-2E89-4F21-A876-BEAC9B21D470}" presName="sibTrans" presStyleLbl="sibTrans1D1" presStyleIdx="0" presStyleCnt="10"/>
      <dgm:spPr/>
      <dgm:t>
        <a:bodyPr/>
        <a:lstStyle/>
        <a:p>
          <a:endParaRPr lang="zh-TW" altLang="en-US"/>
        </a:p>
      </dgm:t>
    </dgm:pt>
    <dgm:pt modelId="{7B6F399E-606B-4902-B5FB-1705FEB720A4}" type="pres">
      <dgm:prSet presAssocID="{AF48F844-2E89-4F21-A876-BEAC9B21D470}" presName="connectorText" presStyleLbl="sibTrans1D1" presStyleIdx="0" presStyleCnt="10"/>
      <dgm:spPr/>
      <dgm:t>
        <a:bodyPr/>
        <a:lstStyle/>
        <a:p>
          <a:endParaRPr lang="zh-TW" altLang="en-US"/>
        </a:p>
      </dgm:t>
    </dgm:pt>
    <dgm:pt modelId="{D9E7B274-18C4-41DD-A9EF-64C8C23C148B}" type="pres">
      <dgm:prSet presAssocID="{A2099B7F-42E3-421A-A862-5D9E4AF6AAC7}" presName="node" presStyleLbl="node1" presStyleIdx="1" presStyleCnt="11">
        <dgm:presLayoutVars>
          <dgm:bulletEnabled val="1"/>
        </dgm:presLayoutVars>
      </dgm:prSet>
      <dgm:spPr/>
      <dgm:t>
        <a:bodyPr/>
        <a:lstStyle/>
        <a:p>
          <a:endParaRPr lang="zh-TW" altLang="en-US"/>
        </a:p>
      </dgm:t>
    </dgm:pt>
    <dgm:pt modelId="{D6FB560F-EB0A-4237-9A10-A8D26E5EFA31}" type="pres">
      <dgm:prSet presAssocID="{DC957CCE-9F1C-4F1F-BDB8-865D30E99784}" presName="sibTrans" presStyleLbl="sibTrans1D1" presStyleIdx="1" presStyleCnt="10"/>
      <dgm:spPr/>
      <dgm:t>
        <a:bodyPr/>
        <a:lstStyle/>
        <a:p>
          <a:endParaRPr lang="zh-TW" altLang="en-US"/>
        </a:p>
      </dgm:t>
    </dgm:pt>
    <dgm:pt modelId="{37503166-76B9-4FB5-9694-CE2E77484104}" type="pres">
      <dgm:prSet presAssocID="{DC957CCE-9F1C-4F1F-BDB8-865D30E99784}" presName="connectorText" presStyleLbl="sibTrans1D1" presStyleIdx="1" presStyleCnt="10"/>
      <dgm:spPr/>
      <dgm:t>
        <a:bodyPr/>
        <a:lstStyle/>
        <a:p>
          <a:endParaRPr lang="zh-TW" altLang="en-US"/>
        </a:p>
      </dgm:t>
    </dgm:pt>
    <dgm:pt modelId="{6E94C035-A795-453A-8DA7-F22F83FA1660}" type="pres">
      <dgm:prSet presAssocID="{E3FF0D1F-139B-4541-ACC4-B37B2983EF37}" presName="node" presStyleLbl="node1" presStyleIdx="2" presStyleCnt="11">
        <dgm:presLayoutVars>
          <dgm:bulletEnabled val="1"/>
        </dgm:presLayoutVars>
      </dgm:prSet>
      <dgm:spPr/>
      <dgm:t>
        <a:bodyPr/>
        <a:lstStyle/>
        <a:p>
          <a:endParaRPr lang="zh-TW" altLang="en-US"/>
        </a:p>
      </dgm:t>
    </dgm:pt>
    <dgm:pt modelId="{EED7F64D-49B3-4C4B-8702-321AF3299330}" type="pres">
      <dgm:prSet presAssocID="{04094677-FE45-49C9-9683-2181931CDB0B}" presName="sibTrans" presStyleLbl="sibTrans1D1" presStyleIdx="2" presStyleCnt="10"/>
      <dgm:spPr/>
      <dgm:t>
        <a:bodyPr/>
        <a:lstStyle/>
        <a:p>
          <a:endParaRPr lang="zh-TW" altLang="en-US"/>
        </a:p>
      </dgm:t>
    </dgm:pt>
    <dgm:pt modelId="{F34E4809-2080-46D0-BCB4-C5E694B71172}" type="pres">
      <dgm:prSet presAssocID="{04094677-FE45-49C9-9683-2181931CDB0B}" presName="connectorText" presStyleLbl="sibTrans1D1" presStyleIdx="2" presStyleCnt="10"/>
      <dgm:spPr/>
      <dgm:t>
        <a:bodyPr/>
        <a:lstStyle/>
        <a:p>
          <a:endParaRPr lang="zh-TW" altLang="en-US"/>
        </a:p>
      </dgm:t>
    </dgm:pt>
    <dgm:pt modelId="{864A7F7F-F47D-4EB3-89D8-C6FDF61A9604}" type="pres">
      <dgm:prSet presAssocID="{633F6CC9-0E54-4888-9069-DA366D458B7F}" presName="node" presStyleLbl="node1" presStyleIdx="3" presStyleCnt="11">
        <dgm:presLayoutVars>
          <dgm:bulletEnabled val="1"/>
        </dgm:presLayoutVars>
      </dgm:prSet>
      <dgm:spPr/>
      <dgm:t>
        <a:bodyPr/>
        <a:lstStyle/>
        <a:p>
          <a:endParaRPr lang="zh-TW" altLang="en-US"/>
        </a:p>
      </dgm:t>
    </dgm:pt>
    <dgm:pt modelId="{6A9B960E-C0C3-45BA-867E-ED5CF9DF93A8}" type="pres">
      <dgm:prSet presAssocID="{159839C5-1051-4535-B3CB-750E9527755D}" presName="sibTrans" presStyleLbl="sibTrans1D1" presStyleIdx="3" presStyleCnt="10"/>
      <dgm:spPr/>
      <dgm:t>
        <a:bodyPr/>
        <a:lstStyle/>
        <a:p>
          <a:endParaRPr lang="zh-TW" altLang="en-US"/>
        </a:p>
      </dgm:t>
    </dgm:pt>
    <dgm:pt modelId="{A57CD89B-70EA-4418-ACDF-6FFB926AC27F}" type="pres">
      <dgm:prSet presAssocID="{159839C5-1051-4535-B3CB-750E9527755D}" presName="connectorText" presStyleLbl="sibTrans1D1" presStyleIdx="3" presStyleCnt="10"/>
      <dgm:spPr/>
      <dgm:t>
        <a:bodyPr/>
        <a:lstStyle/>
        <a:p>
          <a:endParaRPr lang="zh-TW" altLang="en-US"/>
        </a:p>
      </dgm:t>
    </dgm:pt>
    <dgm:pt modelId="{9747929D-9AA3-4B71-B728-1127601DAB64}" type="pres">
      <dgm:prSet presAssocID="{1355F04C-8A55-49D3-B244-53C3B05F8464}" presName="node" presStyleLbl="node1" presStyleIdx="4" presStyleCnt="11">
        <dgm:presLayoutVars>
          <dgm:bulletEnabled val="1"/>
        </dgm:presLayoutVars>
      </dgm:prSet>
      <dgm:spPr/>
      <dgm:t>
        <a:bodyPr/>
        <a:lstStyle/>
        <a:p>
          <a:endParaRPr lang="zh-TW" altLang="en-US"/>
        </a:p>
      </dgm:t>
    </dgm:pt>
    <dgm:pt modelId="{44AC6E82-1715-46D7-96F0-FD0AA708648B}" type="pres">
      <dgm:prSet presAssocID="{606DB822-4234-480E-897D-0641ECA3B50D}" presName="sibTrans" presStyleLbl="sibTrans1D1" presStyleIdx="4" presStyleCnt="10"/>
      <dgm:spPr/>
      <dgm:t>
        <a:bodyPr/>
        <a:lstStyle/>
        <a:p>
          <a:endParaRPr lang="zh-TW" altLang="en-US"/>
        </a:p>
      </dgm:t>
    </dgm:pt>
    <dgm:pt modelId="{E78C425E-D48A-48A6-9A3D-E31668A2206F}" type="pres">
      <dgm:prSet presAssocID="{606DB822-4234-480E-897D-0641ECA3B50D}" presName="connectorText" presStyleLbl="sibTrans1D1" presStyleIdx="4" presStyleCnt="10"/>
      <dgm:spPr/>
      <dgm:t>
        <a:bodyPr/>
        <a:lstStyle/>
        <a:p>
          <a:endParaRPr lang="zh-TW" altLang="en-US"/>
        </a:p>
      </dgm:t>
    </dgm:pt>
    <dgm:pt modelId="{03F72159-772A-401F-8630-E11190356E9F}" type="pres">
      <dgm:prSet presAssocID="{2F48BEA8-2255-4BA7-B809-9DC684A72529}" presName="node" presStyleLbl="node1" presStyleIdx="5" presStyleCnt="11">
        <dgm:presLayoutVars>
          <dgm:bulletEnabled val="1"/>
        </dgm:presLayoutVars>
      </dgm:prSet>
      <dgm:spPr/>
      <dgm:t>
        <a:bodyPr/>
        <a:lstStyle/>
        <a:p>
          <a:endParaRPr lang="zh-TW" altLang="en-US"/>
        </a:p>
      </dgm:t>
    </dgm:pt>
    <dgm:pt modelId="{757A605D-5DA8-4005-9FEC-C7A48E63056E}" type="pres">
      <dgm:prSet presAssocID="{14166712-5770-4360-A5F9-0B0104AF5666}" presName="sibTrans" presStyleLbl="sibTrans1D1" presStyleIdx="5" presStyleCnt="10"/>
      <dgm:spPr/>
      <dgm:t>
        <a:bodyPr/>
        <a:lstStyle/>
        <a:p>
          <a:endParaRPr lang="zh-TW" altLang="en-US"/>
        </a:p>
      </dgm:t>
    </dgm:pt>
    <dgm:pt modelId="{FC0C487E-CE77-4111-BDB2-A7A63FD75A1A}" type="pres">
      <dgm:prSet presAssocID="{14166712-5770-4360-A5F9-0B0104AF5666}" presName="connectorText" presStyleLbl="sibTrans1D1" presStyleIdx="5" presStyleCnt="10"/>
      <dgm:spPr/>
      <dgm:t>
        <a:bodyPr/>
        <a:lstStyle/>
        <a:p>
          <a:endParaRPr lang="zh-TW" altLang="en-US"/>
        </a:p>
      </dgm:t>
    </dgm:pt>
    <dgm:pt modelId="{D02A83B5-E94B-4F33-BE1F-89DFC02EB3AD}" type="pres">
      <dgm:prSet presAssocID="{86DFF56B-8333-4C65-8FAC-52271250A51C}" presName="node" presStyleLbl="node1" presStyleIdx="6" presStyleCnt="11">
        <dgm:presLayoutVars>
          <dgm:bulletEnabled val="1"/>
        </dgm:presLayoutVars>
      </dgm:prSet>
      <dgm:spPr/>
      <dgm:t>
        <a:bodyPr/>
        <a:lstStyle/>
        <a:p>
          <a:endParaRPr lang="zh-TW" altLang="en-US"/>
        </a:p>
      </dgm:t>
    </dgm:pt>
    <dgm:pt modelId="{DA5241ED-CF2B-4B28-BA11-82163C8F1443}" type="pres">
      <dgm:prSet presAssocID="{C5E92678-6214-4A77-95D9-F1EE97AD4586}" presName="sibTrans" presStyleLbl="sibTrans1D1" presStyleIdx="6" presStyleCnt="10"/>
      <dgm:spPr/>
      <dgm:t>
        <a:bodyPr/>
        <a:lstStyle/>
        <a:p>
          <a:endParaRPr lang="zh-TW" altLang="en-US"/>
        </a:p>
      </dgm:t>
    </dgm:pt>
    <dgm:pt modelId="{739EFE05-5736-4867-80E9-08D6085A1C60}" type="pres">
      <dgm:prSet presAssocID="{C5E92678-6214-4A77-95D9-F1EE97AD4586}" presName="connectorText" presStyleLbl="sibTrans1D1" presStyleIdx="6" presStyleCnt="10"/>
      <dgm:spPr/>
      <dgm:t>
        <a:bodyPr/>
        <a:lstStyle/>
        <a:p>
          <a:endParaRPr lang="zh-TW" altLang="en-US"/>
        </a:p>
      </dgm:t>
    </dgm:pt>
    <dgm:pt modelId="{E0F98E5C-F326-4897-96BA-02B77D3DF5D8}" type="pres">
      <dgm:prSet presAssocID="{D5BEA2B2-B404-499F-9F62-ED4E92FE765C}" presName="node" presStyleLbl="node1" presStyleIdx="7" presStyleCnt="11">
        <dgm:presLayoutVars>
          <dgm:bulletEnabled val="1"/>
        </dgm:presLayoutVars>
      </dgm:prSet>
      <dgm:spPr/>
      <dgm:t>
        <a:bodyPr/>
        <a:lstStyle/>
        <a:p>
          <a:endParaRPr lang="zh-TW" altLang="en-US"/>
        </a:p>
      </dgm:t>
    </dgm:pt>
    <dgm:pt modelId="{236EA228-8397-4D7E-94B6-E71DCF53B9D6}" type="pres">
      <dgm:prSet presAssocID="{4F0DF767-02E3-4042-BB1E-198FDD6C45A5}" presName="sibTrans" presStyleLbl="sibTrans1D1" presStyleIdx="7" presStyleCnt="10"/>
      <dgm:spPr/>
      <dgm:t>
        <a:bodyPr/>
        <a:lstStyle/>
        <a:p>
          <a:endParaRPr lang="zh-TW" altLang="en-US"/>
        </a:p>
      </dgm:t>
    </dgm:pt>
    <dgm:pt modelId="{4892BE26-FA76-45AB-A00A-4EB3573B6C67}" type="pres">
      <dgm:prSet presAssocID="{4F0DF767-02E3-4042-BB1E-198FDD6C45A5}" presName="connectorText" presStyleLbl="sibTrans1D1" presStyleIdx="7" presStyleCnt="10"/>
      <dgm:spPr/>
      <dgm:t>
        <a:bodyPr/>
        <a:lstStyle/>
        <a:p>
          <a:endParaRPr lang="zh-TW" altLang="en-US"/>
        </a:p>
      </dgm:t>
    </dgm:pt>
    <dgm:pt modelId="{B9F72466-1EE5-460D-9D48-53016E545634}" type="pres">
      <dgm:prSet presAssocID="{D60BF7C0-666E-44E9-A706-BC4CEAF58B12}" presName="node" presStyleLbl="node1" presStyleIdx="8" presStyleCnt="11">
        <dgm:presLayoutVars>
          <dgm:bulletEnabled val="1"/>
        </dgm:presLayoutVars>
      </dgm:prSet>
      <dgm:spPr/>
      <dgm:t>
        <a:bodyPr/>
        <a:lstStyle/>
        <a:p>
          <a:endParaRPr lang="zh-TW" altLang="en-US"/>
        </a:p>
      </dgm:t>
    </dgm:pt>
    <dgm:pt modelId="{AFC51E5A-EF50-42F4-B2B4-3FDF2D6B568A}" type="pres">
      <dgm:prSet presAssocID="{03AAA4B6-43AD-4805-9C75-66E4F5E55EC9}" presName="sibTrans" presStyleLbl="sibTrans1D1" presStyleIdx="8" presStyleCnt="10"/>
      <dgm:spPr/>
      <dgm:t>
        <a:bodyPr/>
        <a:lstStyle/>
        <a:p>
          <a:endParaRPr lang="zh-TW" altLang="en-US"/>
        </a:p>
      </dgm:t>
    </dgm:pt>
    <dgm:pt modelId="{BF7F07BC-0A72-491B-9270-F5180C841DA7}" type="pres">
      <dgm:prSet presAssocID="{03AAA4B6-43AD-4805-9C75-66E4F5E55EC9}" presName="connectorText" presStyleLbl="sibTrans1D1" presStyleIdx="8" presStyleCnt="10"/>
      <dgm:spPr/>
      <dgm:t>
        <a:bodyPr/>
        <a:lstStyle/>
        <a:p>
          <a:endParaRPr lang="zh-TW" altLang="en-US"/>
        </a:p>
      </dgm:t>
    </dgm:pt>
    <dgm:pt modelId="{A8BFECCA-7F0F-444B-9F47-B72A20C61D85}" type="pres">
      <dgm:prSet presAssocID="{CF1A95C1-C438-443E-96FA-3D25B0A70BC2}" presName="node" presStyleLbl="node1" presStyleIdx="9" presStyleCnt="11">
        <dgm:presLayoutVars>
          <dgm:bulletEnabled val="1"/>
        </dgm:presLayoutVars>
      </dgm:prSet>
      <dgm:spPr/>
      <dgm:t>
        <a:bodyPr/>
        <a:lstStyle/>
        <a:p>
          <a:endParaRPr lang="zh-TW" altLang="en-US"/>
        </a:p>
      </dgm:t>
    </dgm:pt>
    <dgm:pt modelId="{A306BC4D-83CA-4477-9DCF-B7767B0252B4}" type="pres">
      <dgm:prSet presAssocID="{3A547734-C623-4BB2-B14F-68D1752A4031}" presName="sibTrans" presStyleLbl="sibTrans1D1" presStyleIdx="9" presStyleCnt="10"/>
      <dgm:spPr/>
      <dgm:t>
        <a:bodyPr/>
        <a:lstStyle/>
        <a:p>
          <a:endParaRPr lang="zh-TW" altLang="en-US"/>
        </a:p>
      </dgm:t>
    </dgm:pt>
    <dgm:pt modelId="{17106F54-0983-4725-AA27-7F49BDDAF400}" type="pres">
      <dgm:prSet presAssocID="{3A547734-C623-4BB2-B14F-68D1752A4031}" presName="connectorText" presStyleLbl="sibTrans1D1" presStyleIdx="9" presStyleCnt="10"/>
      <dgm:spPr/>
      <dgm:t>
        <a:bodyPr/>
        <a:lstStyle/>
        <a:p>
          <a:endParaRPr lang="zh-TW" altLang="en-US"/>
        </a:p>
      </dgm:t>
    </dgm:pt>
    <dgm:pt modelId="{29497E37-22AD-4D82-AEE2-0DE6CD5F990B}" type="pres">
      <dgm:prSet presAssocID="{1B0FF9FE-4971-4E1E-91C5-E9AAC2BA1256}" presName="node" presStyleLbl="node1" presStyleIdx="10" presStyleCnt="11">
        <dgm:presLayoutVars>
          <dgm:bulletEnabled val="1"/>
        </dgm:presLayoutVars>
      </dgm:prSet>
      <dgm:spPr/>
      <dgm:t>
        <a:bodyPr/>
        <a:lstStyle/>
        <a:p>
          <a:endParaRPr lang="zh-TW" altLang="en-US"/>
        </a:p>
      </dgm:t>
    </dgm:pt>
  </dgm:ptLst>
  <dgm:cxnLst>
    <dgm:cxn modelId="{AC36F9A7-7939-4E91-B547-132D0BADC11C}" srcId="{2AE5B39C-05EF-407B-9B53-330CA18DD4CE}" destId="{8F99BA61-22FA-408B-8C59-FCECFAA26A02}" srcOrd="0" destOrd="0" parTransId="{80C495D3-7C6E-4046-B769-20A7698CAE12}" sibTransId="{AF48F844-2E89-4F21-A876-BEAC9B21D470}"/>
    <dgm:cxn modelId="{B2B3402D-D7B2-4553-9DF9-89F90CD2E5D3}" type="presOf" srcId="{86DFF56B-8333-4C65-8FAC-52271250A51C}" destId="{D02A83B5-E94B-4F33-BE1F-89DFC02EB3AD}" srcOrd="0" destOrd="0" presId="urn:microsoft.com/office/officeart/2005/8/layout/bProcess3"/>
    <dgm:cxn modelId="{3388BD60-358C-49D9-9440-11675C2E6131}" type="presOf" srcId="{1355F04C-8A55-49D3-B244-53C3B05F8464}" destId="{9747929D-9AA3-4B71-B728-1127601DAB64}" srcOrd="0" destOrd="0" presId="urn:microsoft.com/office/officeart/2005/8/layout/bProcess3"/>
    <dgm:cxn modelId="{00D59EBF-9AC5-441E-9E01-0F547FF7BF2F}" srcId="{2AE5B39C-05EF-407B-9B53-330CA18DD4CE}" destId="{86DFF56B-8333-4C65-8FAC-52271250A51C}" srcOrd="6" destOrd="0" parTransId="{96AA41F4-0221-484E-9EB4-3144C3647216}" sibTransId="{C5E92678-6214-4A77-95D9-F1EE97AD4586}"/>
    <dgm:cxn modelId="{F6217CB5-9162-46F9-ABDB-CFDDD9F56A3F}" srcId="{2AE5B39C-05EF-407B-9B53-330CA18DD4CE}" destId="{633F6CC9-0E54-4888-9069-DA366D458B7F}" srcOrd="3" destOrd="0" parTransId="{D22EA2BC-7633-4170-A0CB-4EF292F68A93}" sibTransId="{159839C5-1051-4535-B3CB-750E9527755D}"/>
    <dgm:cxn modelId="{F2AA5F67-883D-4931-AC51-07E4AE7AE278}" srcId="{2AE5B39C-05EF-407B-9B53-330CA18DD4CE}" destId="{1355F04C-8A55-49D3-B244-53C3B05F8464}" srcOrd="4" destOrd="0" parTransId="{7321D9B8-C54D-4704-96CA-DF4AC06390B2}" sibTransId="{606DB822-4234-480E-897D-0641ECA3B50D}"/>
    <dgm:cxn modelId="{5DECC6BE-D137-4E29-BD97-614CE493A65C}" type="presOf" srcId="{04094677-FE45-49C9-9683-2181931CDB0B}" destId="{F34E4809-2080-46D0-BCB4-C5E694B71172}" srcOrd="1" destOrd="0" presId="urn:microsoft.com/office/officeart/2005/8/layout/bProcess3"/>
    <dgm:cxn modelId="{742597AF-9149-4E2B-91C6-EBDE41EDC86B}" srcId="{2AE5B39C-05EF-407B-9B53-330CA18DD4CE}" destId="{D5BEA2B2-B404-499F-9F62-ED4E92FE765C}" srcOrd="7" destOrd="0" parTransId="{AB5341B7-CB0B-4202-BB19-D88C53D9F368}" sibTransId="{4F0DF767-02E3-4042-BB1E-198FDD6C45A5}"/>
    <dgm:cxn modelId="{0D9F9D68-7FD4-4DFE-B6DC-EA8E7DC01E29}" type="presOf" srcId="{03AAA4B6-43AD-4805-9C75-66E4F5E55EC9}" destId="{BF7F07BC-0A72-491B-9270-F5180C841DA7}" srcOrd="1" destOrd="0" presId="urn:microsoft.com/office/officeart/2005/8/layout/bProcess3"/>
    <dgm:cxn modelId="{C76563CC-348C-4A3F-819E-DACA441FAB1F}" type="presOf" srcId="{A2099B7F-42E3-421A-A862-5D9E4AF6AAC7}" destId="{D9E7B274-18C4-41DD-A9EF-64C8C23C148B}" srcOrd="0" destOrd="0" presId="urn:microsoft.com/office/officeart/2005/8/layout/bProcess3"/>
    <dgm:cxn modelId="{3FF0CBC4-E47A-42A7-9EA7-3A4C285CB1D1}" type="presOf" srcId="{C5E92678-6214-4A77-95D9-F1EE97AD4586}" destId="{DA5241ED-CF2B-4B28-BA11-82163C8F1443}" srcOrd="0" destOrd="0" presId="urn:microsoft.com/office/officeart/2005/8/layout/bProcess3"/>
    <dgm:cxn modelId="{BDA48374-DB30-4266-8638-39E87A308BBA}" type="presOf" srcId="{3A547734-C623-4BB2-B14F-68D1752A4031}" destId="{A306BC4D-83CA-4477-9DCF-B7767B0252B4}" srcOrd="0" destOrd="0" presId="urn:microsoft.com/office/officeart/2005/8/layout/bProcess3"/>
    <dgm:cxn modelId="{7ED995FD-18C3-49F9-88AB-11320C3945BD}" type="presOf" srcId="{14166712-5770-4360-A5F9-0B0104AF5666}" destId="{FC0C487E-CE77-4111-BDB2-A7A63FD75A1A}" srcOrd="1" destOrd="0" presId="urn:microsoft.com/office/officeart/2005/8/layout/bProcess3"/>
    <dgm:cxn modelId="{97415288-0468-4595-81D1-B999A5C2A582}" type="presOf" srcId="{1B0FF9FE-4971-4E1E-91C5-E9AAC2BA1256}" destId="{29497E37-22AD-4D82-AEE2-0DE6CD5F990B}" srcOrd="0" destOrd="0" presId="urn:microsoft.com/office/officeart/2005/8/layout/bProcess3"/>
    <dgm:cxn modelId="{398D5602-216B-4E97-834C-E8CA21FC5939}" type="presOf" srcId="{D5BEA2B2-B404-499F-9F62-ED4E92FE765C}" destId="{E0F98E5C-F326-4897-96BA-02B77D3DF5D8}" srcOrd="0" destOrd="0" presId="urn:microsoft.com/office/officeart/2005/8/layout/bProcess3"/>
    <dgm:cxn modelId="{47807C98-B8FC-49FC-B652-63BAEEE5A3B2}" type="presOf" srcId="{AF48F844-2E89-4F21-A876-BEAC9B21D470}" destId="{27BCF81B-753A-4E40-BD3C-A8E3D612AEA3}" srcOrd="0" destOrd="0" presId="urn:microsoft.com/office/officeart/2005/8/layout/bProcess3"/>
    <dgm:cxn modelId="{22A402C4-647C-4B52-93CD-B3A32A54B023}" type="presOf" srcId="{606DB822-4234-480E-897D-0641ECA3B50D}" destId="{E78C425E-D48A-48A6-9A3D-E31668A2206F}" srcOrd="1" destOrd="0" presId="urn:microsoft.com/office/officeart/2005/8/layout/bProcess3"/>
    <dgm:cxn modelId="{7CFFC322-841E-448B-8FA0-61E3A0E41DDA}" type="presOf" srcId="{2AE5B39C-05EF-407B-9B53-330CA18DD4CE}" destId="{7CEE9E7D-9B72-4C60-9B5D-61C3CFF24713}" srcOrd="0" destOrd="0" presId="urn:microsoft.com/office/officeart/2005/8/layout/bProcess3"/>
    <dgm:cxn modelId="{DD01D30B-F0C6-4EE0-812D-FFF54BF4E663}" type="presOf" srcId="{DC957CCE-9F1C-4F1F-BDB8-865D30E99784}" destId="{37503166-76B9-4FB5-9694-CE2E77484104}" srcOrd="1" destOrd="0" presId="urn:microsoft.com/office/officeart/2005/8/layout/bProcess3"/>
    <dgm:cxn modelId="{08A84143-E868-480C-BD13-31122728BB15}" type="presOf" srcId="{4F0DF767-02E3-4042-BB1E-198FDD6C45A5}" destId="{236EA228-8397-4D7E-94B6-E71DCF53B9D6}" srcOrd="0" destOrd="0" presId="urn:microsoft.com/office/officeart/2005/8/layout/bProcess3"/>
    <dgm:cxn modelId="{700C7BF2-095A-46ED-A239-90B71E573F54}" type="presOf" srcId="{AF48F844-2E89-4F21-A876-BEAC9B21D470}" destId="{7B6F399E-606B-4902-B5FB-1705FEB720A4}" srcOrd="1" destOrd="0" presId="urn:microsoft.com/office/officeart/2005/8/layout/bProcess3"/>
    <dgm:cxn modelId="{63F9481F-51DE-4FBA-B5FA-8ABE4F7103A5}" type="presOf" srcId="{633F6CC9-0E54-4888-9069-DA366D458B7F}" destId="{864A7F7F-F47D-4EB3-89D8-C6FDF61A9604}" srcOrd="0" destOrd="0" presId="urn:microsoft.com/office/officeart/2005/8/layout/bProcess3"/>
    <dgm:cxn modelId="{9DDE75DF-267D-4970-B6FF-41385309A26F}" type="presOf" srcId="{159839C5-1051-4535-B3CB-750E9527755D}" destId="{6A9B960E-C0C3-45BA-867E-ED5CF9DF93A8}" srcOrd="0" destOrd="0" presId="urn:microsoft.com/office/officeart/2005/8/layout/bProcess3"/>
    <dgm:cxn modelId="{6DD8ACF9-C075-4304-8193-2C16679CDE68}" type="presOf" srcId="{159839C5-1051-4535-B3CB-750E9527755D}" destId="{A57CD89B-70EA-4418-ACDF-6FFB926AC27F}" srcOrd="1" destOrd="0" presId="urn:microsoft.com/office/officeart/2005/8/layout/bProcess3"/>
    <dgm:cxn modelId="{EB382ECF-9F0D-4BDE-A23A-09CDF154ED41}" type="presOf" srcId="{2F48BEA8-2255-4BA7-B809-9DC684A72529}" destId="{03F72159-772A-401F-8630-E11190356E9F}" srcOrd="0" destOrd="0" presId="urn:microsoft.com/office/officeart/2005/8/layout/bProcess3"/>
    <dgm:cxn modelId="{7FCEC67E-92BA-4B4F-9277-7D47A9EFBE88}" srcId="{2AE5B39C-05EF-407B-9B53-330CA18DD4CE}" destId="{2F48BEA8-2255-4BA7-B809-9DC684A72529}" srcOrd="5" destOrd="0" parTransId="{37D8782C-5391-4D57-ACFF-C710AE3BCDBC}" sibTransId="{14166712-5770-4360-A5F9-0B0104AF5666}"/>
    <dgm:cxn modelId="{4690C7FB-2178-4EE2-98EA-04681D9C7173}" type="presOf" srcId="{04094677-FE45-49C9-9683-2181931CDB0B}" destId="{EED7F64D-49B3-4C4B-8702-321AF3299330}" srcOrd="0" destOrd="0" presId="urn:microsoft.com/office/officeart/2005/8/layout/bProcess3"/>
    <dgm:cxn modelId="{9C62F7F7-588A-4772-840D-23874023150C}" type="presOf" srcId="{DC957CCE-9F1C-4F1F-BDB8-865D30E99784}" destId="{D6FB560F-EB0A-4237-9A10-A8D26E5EFA31}" srcOrd="0" destOrd="0" presId="urn:microsoft.com/office/officeart/2005/8/layout/bProcess3"/>
    <dgm:cxn modelId="{76CB063D-6B6E-45C2-A680-604C6315A8CB}" type="presOf" srcId="{8F99BA61-22FA-408B-8C59-FCECFAA26A02}" destId="{8CB58D54-A0E1-45AE-9D3F-1C4E520EC4AC}" srcOrd="0" destOrd="0" presId="urn:microsoft.com/office/officeart/2005/8/layout/bProcess3"/>
    <dgm:cxn modelId="{7B262477-1368-4751-ADA2-582D0A94DC24}" srcId="{2AE5B39C-05EF-407B-9B53-330CA18DD4CE}" destId="{E3FF0D1F-139B-4541-ACC4-B37B2983EF37}" srcOrd="2" destOrd="0" parTransId="{CB097C24-589B-4F7C-8616-5503461777D4}" sibTransId="{04094677-FE45-49C9-9683-2181931CDB0B}"/>
    <dgm:cxn modelId="{B2CD53D6-3CE7-499F-A642-885563AF16F1}" srcId="{2AE5B39C-05EF-407B-9B53-330CA18DD4CE}" destId="{D60BF7C0-666E-44E9-A706-BC4CEAF58B12}" srcOrd="8" destOrd="0" parTransId="{4AE3D960-0C5C-4949-8239-B41545B3ED31}" sibTransId="{03AAA4B6-43AD-4805-9C75-66E4F5E55EC9}"/>
    <dgm:cxn modelId="{DFDF5B89-303C-4015-9583-76FCB6B90F2C}" type="presOf" srcId="{14166712-5770-4360-A5F9-0B0104AF5666}" destId="{757A605D-5DA8-4005-9FEC-C7A48E63056E}" srcOrd="0" destOrd="0" presId="urn:microsoft.com/office/officeart/2005/8/layout/bProcess3"/>
    <dgm:cxn modelId="{B5A5BC63-14F5-4DB2-B24E-9ED700C34FD2}" type="presOf" srcId="{4F0DF767-02E3-4042-BB1E-198FDD6C45A5}" destId="{4892BE26-FA76-45AB-A00A-4EB3573B6C67}" srcOrd="1" destOrd="0" presId="urn:microsoft.com/office/officeart/2005/8/layout/bProcess3"/>
    <dgm:cxn modelId="{F27A1C48-B02A-4068-BA82-42A6E777DDE5}" type="presOf" srcId="{CF1A95C1-C438-443E-96FA-3D25B0A70BC2}" destId="{A8BFECCA-7F0F-444B-9F47-B72A20C61D85}" srcOrd="0" destOrd="0" presId="urn:microsoft.com/office/officeart/2005/8/layout/bProcess3"/>
    <dgm:cxn modelId="{5456AC28-0B4D-4613-B51D-DE5064923E7E}" type="presOf" srcId="{C5E92678-6214-4A77-95D9-F1EE97AD4586}" destId="{739EFE05-5736-4867-80E9-08D6085A1C60}" srcOrd="1" destOrd="0" presId="urn:microsoft.com/office/officeart/2005/8/layout/bProcess3"/>
    <dgm:cxn modelId="{9A0895E9-C5B9-4C52-92CC-9D2820F051B7}" srcId="{2AE5B39C-05EF-407B-9B53-330CA18DD4CE}" destId="{CF1A95C1-C438-443E-96FA-3D25B0A70BC2}" srcOrd="9" destOrd="0" parTransId="{B4F5AEA2-9004-41CE-B5E4-2E70F28AE45B}" sibTransId="{3A547734-C623-4BB2-B14F-68D1752A4031}"/>
    <dgm:cxn modelId="{A13DF880-516E-4D8A-947E-A69052A3B466}" type="presOf" srcId="{D60BF7C0-666E-44E9-A706-BC4CEAF58B12}" destId="{B9F72466-1EE5-460D-9D48-53016E545634}" srcOrd="0" destOrd="0" presId="urn:microsoft.com/office/officeart/2005/8/layout/bProcess3"/>
    <dgm:cxn modelId="{C75AC3B8-61C1-437C-8418-5ABC965FE7EB}" srcId="{2AE5B39C-05EF-407B-9B53-330CA18DD4CE}" destId="{1B0FF9FE-4971-4E1E-91C5-E9AAC2BA1256}" srcOrd="10" destOrd="0" parTransId="{C6D42263-0734-4325-BEFA-DE49D32CCAF6}" sibTransId="{A571ECD3-E18A-427C-9EC3-1D3A74EA1797}"/>
    <dgm:cxn modelId="{A8013127-0D36-4927-AB35-A77FB4008648}" srcId="{2AE5B39C-05EF-407B-9B53-330CA18DD4CE}" destId="{A2099B7F-42E3-421A-A862-5D9E4AF6AAC7}" srcOrd="1" destOrd="0" parTransId="{4A4A21F2-2D5B-46A7-A5B8-CD4609F11984}" sibTransId="{DC957CCE-9F1C-4F1F-BDB8-865D30E99784}"/>
    <dgm:cxn modelId="{AAD1A659-43A4-4F76-9E3F-16C561EEA69F}" type="presOf" srcId="{03AAA4B6-43AD-4805-9C75-66E4F5E55EC9}" destId="{AFC51E5A-EF50-42F4-B2B4-3FDF2D6B568A}" srcOrd="0" destOrd="0" presId="urn:microsoft.com/office/officeart/2005/8/layout/bProcess3"/>
    <dgm:cxn modelId="{6643E640-6F48-4AE6-BDC6-70F4A9E83725}" type="presOf" srcId="{606DB822-4234-480E-897D-0641ECA3B50D}" destId="{44AC6E82-1715-46D7-96F0-FD0AA708648B}" srcOrd="0" destOrd="0" presId="urn:microsoft.com/office/officeart/2005/8/layout/bProcess3"/>
    <dgm:cxn modelId="{77E8451C-F9C3-42B8-A735-41F5AD523819}" type="presOf" srcId="{3A547734-C623-4BB2-B14F-68D1752A4031}" destId="{17106F54-0983-4725-AA27-7F49BDDAF400}" srcOrd="1" destOrd="0" presId="urn:microsoft.com/office/officeart/2005/8/layout/bProcess3"/>
    <dgm:cxn modelId="{9D6215B6-9D8F-49F3-8D3F-27AD877DC130}" type="presOf" srcId="{E3FF0D1F-139B-4541-ACC4-B37B2983EF37}" destId="{6E94C035-A795-453A-8DA7-F22F83FA1660}" srcOrd="0" destOrd="0" presId="urn:microsoft.com/office/officeart/2005/8/layout/bProcess3"/>
    <dgm:cxn modelId="{FEB71144-7B15-4B67-A085-52E7FDACE5D0}" type="presParOf" srcId="{7CEE9E7D-9B72-4C60-9B5D-61C3CFF24713}" destId="{8CB58D54-A0E1-45AE-9D3F-1C4E520EC4AC}" srcOrd="0" destOrd="0" presId="urn:microsoft.com/office/officeart/2005/8/layout/bProcess3"/>
    <dgm:cxn modelId="{1BF6F75A-AEBF-4132-B843-3F1FAF2BB702}" type="presParOf" srcId="{7CEE9E7D-9B72-4C60-9B5D-61C3CFF24713}" destId="{27BCF81B-753A-4E40-BD3C-A8E3D612AEA3}" srcOrd="1" destOrd="0" presId="urn:microsoft.com/office/officeart/2005/8/layout/bProcess3"/>
    <dgm:cxn modelId="{8712B7F0-B0DC-49E7-8166-ABB8AA54141F}" type="presParOf" srcId="{27BCF81B-753A-4E40-BD3C-A8E3D612AEA3}" destId="{7B6F399E-606B-4902-B5FB-1705FEB720A4}" srcOrd="0" destOrd="0" presId="urn:microsoft.com/office/officeart/2005/8/layout/bProcess3"/>
    <dgm:cxn modelId="{59F867CE-794C-4069-A525-0304C6974214}" type="presParOf" srcId="{7CEE9E7D-9B72-4C60-9B5D-61C3CFF24713}" destId="{D9E7B274-18C4-41DD-A9EF-64C8C23C148B}" srcOrd="2" destOrd="0" presId="urn:microsoft.com/office/officeart/2005/8/layout/bProcess3"/>
    <dgm:cxn modelId="{0783A609-CEBA-46F6-8500-2F85E1DD9259}" type="presParOf" srcId="{7CEE9E7D-9B72-4C60-9B5D-61C3CFF24713}" destId="{D6FB560F-EB0A-4237-9A10-A8D26E5EFA31}" srcOrd="3" destOrd="0" presId="urn:microsoft.com/office/officeart/2005/8/layout/bProcess3"/>
    <dgm:cxn modelId="{AFE89085-0BB1-41E0-890D-777A92DA9ECC}" type="presParOf" srcId="{D6FB560F-EB0A-4237-9A10-A8D26E5EFA31}" destId="{37503166-76B9-4FB5-9694-CE2E77484104}" srcOrd="0" destOrd="0" presId="urn:microsoft.com/office/officeart/2005/8/layout/bProcess3"/>
    <dgm:cxn modelId="{0B5FE524-F9BC-463D-803F-8FB635F9A18E}" type="presParOf" srcId="{7CEE9E7D-9B72-4C60-9B5D-61C3CFF24713}" destId="{6E94C035-A795-453A-8DA7-F22F83FA1660}" srcOrd="4" destOrd="0" presId="urn:microsoft.com/office/officeart/2005/8/layout/bProcess3"/>
    <dgm:cxn modelId="{5096EE11-50D3-41A2-A6E9-776106CE5258}" type="presParOf" srcId="{7CEE9E7D-9B72-4C60-9B5D-61C3CFF24713}" destId="{EED7F64D-49B3-4C4B-8702-321AF3299330}" srcOrd="5" destOrd="0" presId="urn:microsoft.com/office/officeart/2005/8/layout/bProcess3"/>
    <dgm:cxn modelId="{C15441EC-FCEE-4CF5-ACC4-82401DD1EA80}" type="presParOf" srcId="{EED7F64D-49B3-4C4B-8702-321AF3299330}" destId="{F34E4809-2080-46D0-BCB4-C5E694B71172}" srcOrd="0" destOrd="0" presId="urn:microsoft.com/office/officeart/2005/8/layout/bProcess3"/>
    <dgm:cxn modelId="{F559BC14-9886-44D4-8106-167625F04993}" type="presParOf" srcId="{7CEE9E7D-9B72-4C60-9B5D-61C3CFF24713}" destId="{864A7F7F-F47D-4EB3-89D8-C6FDF61A9604}" srcOrd="6" destOrd="0" presId="urn:microsoft.com/office/officeart/2005/8/layout/bProcess3"/>
    <dgm:cxn modelId="{4A2728DC-D821-4C2A-ABE7-4D258B90A849}" type="presParOf" srcId="{7CEE9E7D-9B72-4C60-9B5D-61C3CFF24713}" destId="{6A9B960E-C0C3-45BA-867E-ED5CF9DF93A8}" srcOrd="7" destOrd="0" presId="urn:microsoft.com/office/officeart/2005/8/layout/bProcess3"/>
    <dgm:cxn modelId="{B196E86A-F033-4539-A260-FAD52429913C}" type="presParOf" srcId="{6A9B960E-C0C3-45BA-867E-ED5CF9DF93A8}" destId="{A57CD89B-70EA-4418-ACDF-6FFB926AC27F}" srcOrd="0" destOrd="0" presId="urn:microsoft.com/office/officeart/2005/8/layout/bProcess3"/>
    <dgm:cxn modelId="{32049367-08A1-4725-992F-7B636663B8F6}" type="presParOf" srcId="{7CEE9E7D-9B72-4C60-9B5D-61C3CFF24713}" destId="{9747929D-9AA3-4B71-B728-1127601DAB64}" srcOrd="8" destOrd="0" presId="urn:microsoft.com/office/officeart/2005/8/layout/bProcess3"/>
    <dgm:cxn modelId="{D30B9377-92AC-4989-A90F-9BC534386757}" type="presParOf" srcId="{7CEE9E7D-9B72-4C60-9B5D-61C3CFF24713}" destId="{44AC6E82-1715-46D7-96F0-FD0AA708648B}" srcOrd="9" destOrd="0" presId="urn:microsoft.com/office/officeart/2005/8/layout/bProcess3"/>
    <dgm:cxn modelId="{07D7542E-FB91-4B35-95CB-DB7DD27C5753}" type="presParOf" srcId="{44AC6E82-1715-46D7-96F0-FD0AA708648B}" destId="{E78C425E-D48A-48A6-9A3D-E31668A2206F}" srcOrd="0" destOrd="0" presId="urn:microsoft.com/office/officeart/2005/8/layout/bProcess3"/>
    <dgm:cxn modelId="{0AF63E6C-9F5E-4063-99A4-093B43067479}" type="presParOf" srcId="{7CEE9E7D-9B72-4C60-9B5D-61C3CFF24713}" destId="{03F72159-772A-401F-8630-E11190356E9F}" srcOrd="10" destOrd="0" presId="urn:microsoft.com/office/officeart/2005/8/layout/bProcess3"/>
    <dgm:cxn modelId="{CFC0924C-7746-45C1-ADE1-90E956744B92}" type="presParOf" srcId="{7CEE9E7D-9B72-4C60-9B5D-61C3CFF24713}" destId="{757A605D-5DA8-4005-9FEC-C7A48E63056E}" srcOrd="11" destOrd="0" presId="urn:microsoft.com/office/officeart/2005/8/layout/bProcess3"/>
    <dgm:cxn modelId="{3E1740FA-6D15-438B-B738-A2A2322D15A7}" type="presParOf" srcId="{757A605D-5DA8-4005-9FEC-C7A48E63056E}" destId="{FC0C487E-CE77-4111-BDB2-A7A63FD75A1A}" srcOrd="0" destOrd="0" presId="urn:microsoft.com/office/officeart/2005/8/layout/bProcess3"/>
    <dgm:cxn modelId="{4C024E8C-34F5-4238-A2C2-77A91033E3B4}" type="presParOf" srcId="{7CEE9E7D-9B72-4C60-9B5D-61C3CFF24713}" destId="{D02A83B5-E94B-4F33-BE1F-89DFC02EB3AD}" srcOrd="12" destOrd="0" presId="urn:microsoft.com/office/officeart/2005/8/layout/bProcess3"/>
    <dgm:cxn modelId="{56B9C009-D68D-43B3-85FA-5EF4BD64B6D1}" type="presParOf" srcId="{7CEE9E7D-9B72-4C60-9B5D-61C3CFF24713}" destId="{DA5241ED-CF2B-4B28-BA11-82163C8F1443}" srcOrd="13" destOrd="0" presId="urn:microsoft.com/office/officeart/2005/8/layout/bProcess3"/>
    <dgm:cxn modelId="{180DD7BA-25FB-4ADD-BE6D-A25D30D9DD52}" type="presParOf" srcId="{DA5241ED-CF2B-4B28-BA11-82163C8F1443}" destId="{739EFE05-5736-4867-80E9-08D6085A1C60}" srcOrd="0" destOrd="0" presId="urn:microsoft.com/office/officeart/2005/8/layout/bProcess3"/>
    <dgm:cxn modelId="{EA76DB60-CCCE-4EA6-8FEA-714A34912172}" type="presParOf" srcId="{7CEE9E7D-9B72-4C60-9B5D-61C3CFF24713}" destId="{E0F98E5C-F326-4897-96BA-02B77D3DF5D8}" srcOrd="14" destOrd="0" presId="urn:microsoft.com/office/officeart/2005/8/layout/bProcess3"/>
    <dgm:cxn modelId="{726791F3-808D-4E13-A314-168EA974EA9A}" type="presParOf" srcId="{7CEE9E7D-9B72-4C60-9B5D-61C3CFF24713}" destId="{236EA228-8397-4D7E-94B6-E71DCF53B9D6}" srcOrd="15" destOrd="0" presId="urn:microsoft.com/office/officeart/2005/8/layout/bProcess3"/>
    <dgm:cxn modelId="{2F55157B-0648-4A86-9D20-5FDF58427592}" type="presParOf" srcId="{236EA228-8397-4D7E-94B6-E71DCF53B9D6}" destId="{4892BE26-FA76-45AB-A00A-4EB3573B6C67}" srcOrd="0" destOrd="0" presId="urn:microsoft.com/office/officeart/2005/8/layout/bProcess3"/>
    <dgm:cxn modelId="{A95F112E-57FC-4433-8D7E-DFA25951EA87}" type="presParOf" srcId="{7CEE9E7D-9B72-4C60-9B5D-61C3CFF24713}" destId="{B9F72466-1EE5-460D-9D48-53016E545634}" srcOrd="16" destOrd="0" presId="urn:microsoft.com/office/officeart/2005/8/layout/bProcess3"/>
    <dgm:cxn modelId="{5EEFD487-EECA-47AE-8C81-15F7FCF37763}" type="presParOf" srcId="{7CEE9E7D-9B72-4C60-9B5D-61C3CFF24713}" destId="{AFC51E5A-EF50-42F4-B2B4-3FDF2D6B568A}" srcOrd="17" destOrd="0" presId="urn:microsoft.com/office/officeart/2005/8/layout/bProcess3"/>
    <dgm:cxn modelId="{3B0DE3B4-E685-4553-AA1E-726FC256ACE3}" type="presParOf" srcId="{AFC51E5A-EF50-42F4-B2B4-3FDF2D6B568A}" destId="{BF7F07BC-0A72-491B-9270-F5180C841DA7}" srcOrd="0" destOrd="0" presId="urn:microsoft.com/office/officeart/2005/8/layout/bProcess3"/>
    <dgm:cxn modelId="{3430A5FD-4909-4DF1-99D4-1159BF050BB5}" type="presParOf" srcId="{7CEE9E7D-9B72-4C60-9B5D-61C3CFF24713}" destId="{A8BFECCA-7F0F-444B-9F47-B72A20C61D85}" srcOrd="18" destOrd="0" presId="urn:microsoft.com/office/officeart/2005/8/layout/bProcess3"/>
    <dgm:cxn modelId="{923F0D4C-F04E-47E2-BBDB-50D37631FBF8}" type="presParOf" srcId="{7CEE9E7D-9B72-4C60-9B5D-61C3CFF24713}" destId="{A306BC4D-83CA-4477-9DCF-B7767B0252B4}" srcOrd="19" destOrd="0" presId="urn:microsoft.com/office/officeart/2005/8/layout/bProcess3"/>
    <dgm:cxn modelId="{D37944B9-CD59-4723-8011-974EDBEDF0CF}" type="presParOf" srcId="{A306BC4D-83CA-4477-9DCF-B7767B0252B4}" destId="{17106F54-0983-4725-AA27-7F49BDDAF400}" srcOrd="0" destOrd="0" presId="urn:microsoft.com/office/officeart/2005/8/layout/bProcess3"/>
    <dgm:cxn modelId="{FC43D968-E1C7-4783-8360-CC2F5D2A5410}" type="presParOf" srcId="{7CEE9E7D-9B72-4C60-9B5D-61C3CFF24713}" destId="{29497E37-22AD-4D82-AEE2-0DE6CD5F990B}"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CF81B-753A-4E40-BD3C-A8E3D612AEA3}">
      <dsp:nvSpPr>
        <dsp:cNvPr id="0" name=""/>
        <dsp:cNvSpPr/>
      </dsp:nvSpPr>
      <dsp:spPr>
        <a:xfrm>
          <a:off x="1756155" y="762851"/>
          <a:ext cx="372429" cy="91440"/>
        </a:xfrm>
        <a:custGeom>
          <a:avLst/>
          <a:gdLst/>
          <a:ahLst/>
          <a:cxnLst/>
          <a:rect l="0" t="0" r="0" b="0"/>
          <a:pathLst>
            <a:path>
              <a:moveTo>
                <a:pt x="0" y="45720"/>
              </a:moveTo>
              <a:lnTo>
                <a:pt x="372429"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932294" y="806554"/>
        <a:ext cx="20151" cy="4034"/>
      </dsp:txXfrm>
    </dsp:sp>
    <dsp:sp modelId="{8CB58D54-A0E1-45AE-9D3F-1C4E520EC4AC}">
      <dsp:nvSpPr>
        <dsp:cNvPr id="0" name=""/>
        <dsp:cNvSpPr/>
      </dsp:nvSpPr>
      <dsp:spPr>
        <a:xfrm>
          <a:off x="5654" y="282881"/>
          <a:ext cx="1752300" cy="1051380"/>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Source code .c file</a:t>
          </a:r>
          <a:endParaRPr lang="zh-TW" altLang="en-US" sz="2400" kern="1200" dirty="0">
            <a:solidFill>
              <a:schemeClr val="tx1"/>
            </a:solidFill>
          </a:endParaRPr>
        </a:p>
      </dsp:txBody>
      <dsp:txXfrm>
        <a:off x="5654" y="282881"/>
        <a:ext cx="1752300" cy="1051380"/>
      </dsp:txXfrm>
    </dsp:sp>
    <dsp:sp modelId="{D6FB560F-EB0A-4237-9A10-A8D26E5EFA31}">
      <dsp:nvSpPr>
        <dsp:cNvPr id="0" name=""/>
        <dsp:cNvSpPr/>
      </dsp:nvSpPr>
      <dsp:spPr>
        <a:xfrm>
          <a:off x="3911485" y="762851"/>
          <a:ext cx="372429" cy="91440"/>
        </a:xfrm>
        <a:custGeom>
          <a:avLst/>
          <a:gdLst/>
          <a:ahLst/>
          <a:cxnLst/>
          <a:rect l="0" t="0" r="0" b="0"/>
          <a:pathLst>
            <a:path>
              <a:moveTo>
                <a:pt x="0" y="45720"/>
              </a:moveTo>
              <a:lnTo>
                <a:pt x="372429" y="45720"/>
              </a:lnTo>
            </a:path>
          </a:pathLst>
        </a:custGeom>
        <a:noFill/>
        <a:ln w="9525" cap="flat" cmpd="sng" algn="ctr">
          <a:solidFill>
            <a:schemeClr val="accent5">
              <a:hueOff val="-1103764"/>
              <a:satOff val="4423"/>
              <a:lumOff val="9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087624" y="806554"/>
        <a:ext cx="20151" cy="4034"/>
      </dsp:txXfrm>
    </dsp:sp>
    <dsp:sp modelId="{D9E7B274-18C4-41DD-A9EF-64C8C23C148B}">
      <dsp:nvSpPr>
        <dsp:cNvPr id="0" name=""/>
        <dsp:cNvSpPr/>
      </dsp:nvSpPr>
      <dsp:spPr>
        <a:xfrm>
          <a:off x="2160984" y="282881"/>
          <a:ext cx="1752300" cy="1051380"/>
        </a:xfrm>
        <a:prstGeom prst="rect">
          <a:avLst/>
        </a:prstGeom>
        <a:solidFill>
          <a:schemeClr val="accent5">
            <a:hueOff val="-993388"/>
            <a:satOff val="3981"/>
            <a:lumOff val="86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Tokenizer</a:t>
          </a:r>
          <a:br>
            <a:rPr lang="en-US" altLang="zh-TW" sz="2400" kern="1200" dirty="0" smtClean="0"/>
          </a:br>
          <a:r>
            <a:rPr lang="en-US" altLang="zh-TW" sz="2400" kern="1200" dirty="0" smtClean="0"/>
            <a:t>(scanner)</a:t>
          </a:r>
          <a:endParaRPr lang="zh-TW" altLang="en-US" sz="2400" kern="1200" dirty="0"/>
        </a:p>
      </dsp:txBody>
      <dsp:txXfrm>
        <a:off x="2160984" y="282881"/>
        <a:ext cx="1752300" cy="1051380"/>
      </dsp:txXfrm>
    </dsp:sp>
    <dsp:sp modelId="{EED7F64D-49B3-4C4B-8702-321AF3299330}">
      <dsp:nvSpPr>
        <dsp:cNvPr id="0" name=""/>
        <dsp:cNvSpPr/>
      </dsp:nvSpPr>
      <dsp:spPr>
        <a:xfrm>
          <a:off x="6066815" y="762851"/>
          <a:ext cx="372429" cy="91440"/>
        </a:xfrm>
        <a:custGeom>
          <a:avLst/>
          <a:gdLst/>
          <a:ahLst/>
          <a:cxnLst/>
          <a:rect l="0" t="0" r="0" b="0"/>
          <a:pathLst>
            <a:path>
              <a:moveTo>
                <a:pt x="0" y="45720"/>
              </a:moveTo>
              <a:lnTo>
                <a:pt x="372429" y="45720"/>
              </a:lnTo>
            </a:path>
          </a:pathLst>
        </a:custGeom>
        <a:noFill/>
        <a:ln w="9525" cap="flat" cmpd="sng" algn="ctr">
          <a:solidFill>
            <a:schemeClr val="accent5">
              <a:hueOff val="-2207528"/>
              <a:satOff val="8847"/>
              <a:lumOff val="191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6242954" y="806554"/>
        <a:ext cx="20151" cy="4034"/>
      </dsp:txXfrm>
    </dsp:sp>
    <dsp:sp modelId="{6E94C035-A795-453A-8DA7-F22F83FA1660}">
      <dsp:nvSpPr>
        <dsp:cNvPr id="0" name=""/>
        <dsp:cNvSpPr/>
      </dsp:nvSpPr>
      <dsp:spPr>
        <a:xfrm>
          <a:off x="4316314" y="282881"/>
          <a:ext cx="1752300" cy="1051380"/>
        </a:xfrm>
        <a:prstGeom prst="rect">
          <a:avLst/>
        </a:prstGeom>
        <a:solidFill>
          <a:schemeClr val="accent5">
            <a:hueOff val="-1986775"/>
            <a:satOff val="7962"/>
            <a:lumOff val="17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Token stream </a:t>
          </a:r>
          <a:endParaRPr lang="zh-TW" altLang="en-US" sz="2400" kern="1200" dirty="0">
            <a:solidFill>
              <a:schemeClr val="tx1"/>
            </a:solidFill>
          </a:endParaRPr>
        </a:p>
      </dsp:txBody>
      <dsp:txXfrm>
        <a:off x="4316314" y="282881"/>
        <a:ext cx="1752300" cy="1051380"/>
      </dsp:txXfrm>
    </dsp:sp>
    <dsp:sp modelId="{6A9B960E-C0C3-45BA-867E-ED5CF9DF93A8}">
      <dsp:nvSpPr>
        <dsp:cNvPr id="0" name=""/>
        <dsp:cNvSpPr/>
      </dsp:nvSpPr>
      <dsp:spPr>
        <a:xfrm>
          <a:off x="881804" y="1332461"/>
          <a:ext cx="6465990" cy="372429"/>
        </a:xfrm>
        <a:custGeom>
          <a:avLst/>
          <a:gdLst/>
          <a:ahLst/>
          <a:cxnLst/>
          <a:rect l="0" t="0" r="0" b="0"/>
          <a:pathLst>
            <a:path>
              <a:moveTo>
                <a:pt x="6465990" y="0"/>
              </a:moveTo>
              <a:lnTo>
                <a:pt x="6465990" y="203314"/>
              </a:lnTo>
              <a:lnTo>
                <a:pt x="0" y="203314"/>
              </a:lnTo>
              <a:lnTo>
                <a:pt x="0" y="372429"/>
              </a:lnTo>
            </a:path>
          </a:pathLst>
        </a:custGeom>
        <a:noFill/>
        <a:ln w="9525" cap="flat" cmpd="sng" algn="ctr">
          <a:solidFill>
            <a:schemeClr val="accent5">
              <a:hueOff val="-3311292"/>
              <a:satOff val="13270"/>
              <a:lumOff val="28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952836" y="1516659"/>
        <a:ext cx="323926" cy="4034"/>
      </dsp:txXfrm>
    </dsp:sp>
    <dsp:sp modelId="{864A7F7F-F47D-4EB3-89D8-C6FDF61A9604}">
      <dsp:nvSpPr>
        <dsp:cNvPr id="0" name=""/>
        <dsp:cNvSpPr/>
      </dsp:nvSpPr>
      <dsp:spPr>
        <a:xfrm>
          <a:off x="6471644" y="282881"/>
          <a:ext cx="1752300" cy="1051380"/>
        </a:xfrm>
        <a:prstGeom prst="rect">
          <a:avLst/>
        </a:prstGeom>
        <a:solidFill>
          <a:schemeClr val="accent5">
            <a:hueOff val="-2980163"/>
            <a:satOff val="11943"/>
            <a:lumOff val="258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Parser</a:t>
          </a:r>
          <a:endParaRPr lang="zh-TW" altLang="en-US" sz="2400" kern="1200" dirty="0"/>
        </a:p>
      </dsp:txBody>
      <dsp:txXfrm>
        <a:off x="6471644" y="282881"/>
        <a:ext cx="1752300" cy="1051380"/>
      </dsp:txXfrm>
    </dsp:sp>
    <dsp:sp modelId="{44AC6E82-1715-46D7-96F0-FD0AA708648B}">
      <dsp:nvSpPr>
        <dsp:cNvPr id="0" name=""/>
        <dsp:cNvSpPr/>
      </dsp:nvSpPr>
      <dsp:spPr>
        <a:xfrm>
          <a:off x="1756155" y="2217261"/>
          <a:ext cx="372429" cy="91440"/>
        </a:xfrm>
        <a:custGeom>
          <a:avLst/>
          <a:gdLst/>
          <a:ahLst/>
          <a:cxnLst/>
          <a:rect l="0" t="0" r="0" b="0"/>
          <a:pathLst>
            <a:path>
              <a:moveTo>
                <a:pt x="0" y="45720"/>
              </a:moveTo>
              <a:lnTo>
                <a:pt x="372429" y="45720"/>
              </a:lnTo>
            </a:path>
          </a:pathLst>
        </a:custGeom>
        <a:noFill/>
        <a:ln w="9525" cap="flat" cmpd="sng" algn="ctr">
          <a:solidFill>
            <a:schemeClr val="accent5">
              <a:hueOff val="-4415056"/>
              <a:satOff val="17694"/>
              <a:lumOff val="38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932294" y="2260964"/>
        <a:ext cx="20151" cy="4034"/>
      </dsp:txXfrm>
    </dsp:sp>
    <dsp:sp modelId="{9747929D-9AA3-4B71-B728-1127601DAB64}">
      <dsp:nvSpPr>
        <dsp:cNvPr id="0" name=""/>
        <dsp:cNvSpPr/>
      </dsp:nvSpPr>
      <dsp:spPr>
        <a:xfrm>
          <a:off x="5654" y="1737291"/>
          <a:ext cx="1752300" cy="1051380"/>
        </a:xfrm>
        <a:prstGeom prst="rect">
          <a:avLst/>
        </a:prstGeom>
        <a:solidFill>
          <a:schemeClr val="accent5">
            <a:hueOff val="-3973551"/>
            <a:satOff val="15924"/>
            <a:lumOff val="3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Syntax tree</a:t>
          </a:r>
          <a:endParaRPr lang="zh-TW" altLang="en-US" sz="2400" kern="1200" dirty="0">
            <a:solidFill>
              <a:schemeClr val="tx1"/>
            </a:solidFill>
          </a:endParaRPr>
        </a:p>
      </dsp:txBody>
      <dsp:txXfrm>
        <a:off x="5654" y="1737291"/>
        <a:ext cx="1752300" cy="1051380"/>
      </dsp:txXfrm>
    </dsp:sp>
    <dsp:sp modelId="{757A605D-5DA8-4005-9FEC-C7A48E63056E}">
      <dsp:nvSpPr>
        <dsp:cNvPr id="0" name=""/>
        <dsp:cNvSpPr/>
      </dsp:nvSpPr>
      <dsp:spPr>
        <a:xfrm>
          <a:off x="3911485" y="2217261"/>
          <a:ext cx="372429" cy="91440"/>
        </a:xfrm>
        <a:custGeom>
          <a:avLst/>
          <a:gdLst/>
          <a:ahLst/>
          <a:cxnLst/>
          <a:rect l="0" t="0" r="0" b="0"/>
          <a:pathLst>
            <a:path>
              <a:moveTo>
                <a:pt x="0" y="45720"/>
              </a:moveTo>
              <a:lnTo>
                <a:pt x="372429" y="45720"/>
              </a:lnTo>
            </a:path>
          </a:pathLst>
        </a:custGeom>
        <a:noFill/>
        <a:ln w="9525" cap="flat" cmpd="sng" algn="ctr">
          <a:solidFill>
            <a:schemeClr val="accent5">
              <a:hueOff val="-5518820"/>
              <a:satOff val="22117"/>
              <a:lumOff val="479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087624" y="2260964"/>
        <a:ext cx="20151" cy="4034"/>
      </dsp:txXfrm>
    </dsp:sp>
    <dsp:sp modelId="{03F72159-772A-401F-8630-E11190356E9F}">
      <dsp:nvSpPr>
        <dsp:cNvPr id="0" name=""/>
        <dsp:cNvSpPr/>
      </dsp:nvSpPr>
      <dsp:spPr>
        <a:xfrm>
          <a:off x="2160984" y="1737291"/>
          <a:ext cx="1752300" cy="1051380"/>
        </a:xfrm>
        <a:prstGeom prst="rect">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Code generator</a:t>
          </a:r>
          <a:endParaRPr lang="zh-TW" altLang="en-US" sz="2400" kern="1200" dirty="0"/>
        </a:p>
      </dsp:txBody>
      <dsp:txXfrm>
        <a:off x="2160984" y="1737291"/>
        <a:ext cx="1752300" cy="1051380"/>
      </dsp:txXfrm>
    </dsp:sp>
    <dsp:sp modelId="{DA5241ED-CF2B-4B28-BA11-82163C8F1443}">
      <dsp:nvSpPr>
        <dsp:cNvPr id="0" name=""/>
        <dsp:cNvSpPr/>
      </dsp:nvSpPr>
      <dsp:spPr>
        <a:xfrm>
          <a:off x="6066815" y="2217261"/>
          <a:ext cx="372429" cy="91440"/>
        </a:xfrm>
        <a:custGeom>
          <a:avLst/>
          <a:gdLst/>
          <a:ahLst/>
          <a:cxnLst/>
          <a:rect l="0" t="0" r="0" b="0"/>
          <a:pathLst>
            <a:path>
              <a:moveTo>
                <a:pt x="0" y="45720"/>
              </a:moveTo>
              <a:lnTo>
                <a:pt x="372429" y="45720"/>
              </a:lnTo>
            </a:path>
          </a:pathLst>
        </a:custGeom>
        <a:noFill/>
        <a:ln w="9525" cap="flat" cmpd="sng" algn="ctr">
          <a:solidFill>
            <a:schemeClr val="accent5">
              <a:hueOff val="-6622584"/>
              <a:satOff val="26541"/>
              <a:lumOff val="575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6242954" y="2260964"/>
        <a:ext cx="20151" cy="4034"/>
      </dsp:txXfrm>
    </dsp:sp>
    <dsp:sp modelId="{D02A83B5-E94B-4F33-BE1F-89DFC02EB3AD}">
      <dsp:nvSpPr>
        <dsp:cNvPr id="0" name=""/>
        <dsp:cNvSpPr/>
      </dsp:nvSpPr>
      <dsp:spPr>
        <a:xfrm>
          <a:off x="4316314" y="1737291"/>
          <a:ext cx="1752300" cy="1051380"/>
        </a:xfrm>
        <a:prstGeom prst="rect">
          <a:avLst/>
        </a:prstGeom>
        <a:solidFill>
          <a:schemeClr val="accent5">
            <a:hueOff val="-5960326"/>
            <a:satOff val="23887"/>
            <a:lumOff val="5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Assembly code</a:t>
          </a:r>
          <a:endParaRPr lang="zh-TW" altLang="en-US" sz="2400" kern="1200" dirty="0">
            <a:solidFill>
              <a:schemeClr val="tx1"/>
            </a:solidFill>
          </a:endParaRPr>
        </a:p>
      </dsp:txBody>
      <dsp:txXfrm>
        <a:off x="4316314" y="1737291"/>
        <a:ext cx="1752300" cy="1051380"/>
      </dsp:txXfrm>
    </dsp:sp>
    <dsp:sp modelId="{236EA228-8397-4D7E-94B6-E71DCF53B9D6}">
      <dsp:nvSpPr>
        <dsp:cNvPr id="0" name=""/>
        <dsp:cNvSpPr/>
      </dsp:nvSpPr>
      <dsp:spPr>
        <a:xfrm>
          <a:off x="881804" y="2786871"/>
          <a:ext cx="6465990" cy="372429"/>
        </a:xfrm>
        <a:custGeom>
          <a:avLst/>
          <a:gdLst/>
          <a:ahLst/>
          <a:cxnLst/>
          <a:rect l="0" t="0" r="0" b="0"/>
          <a:pathLst>
            <a:path>
              <a:moveTo>
                <a:pt x="6465990" y="0"/>
              </a:moveTo>
              <a:lnTo>
                <a:pt x="6465990" y="203314"/>
              </a:lnTo>
              <a:lnTo>
                <a:pt x="0" y="203314"/>
              </a:lnTo>
              <a:lnTo>
                <a:pt x="0" y="372429"/>
              </a:lnTo>
            </a:path>
          </a:pathLst>
        </a:custGeom>
        <a:noFill/>
        <a:ln w="9525" cap="flat" cmpd="sng" algn="ctr">
          <a:solidFill>
            <a:schemeClr val="accent5">
              <a:hueOff val="-7726349"/>
              <a:satOff val="30964"/>
              <a:lumOff val="671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952836" y="2971069"/>
        <a:ext cx="323926" cy="4034"/>
      </dsp:txXfrm>
    </dsp:sp>
    <dsp:sp modelId="{E0F98E5C-F326-4897-96BA-02B77D3DF5D8}">
      <dsp:nvSpPr>
        <dsp:cNvPr id="0" name=""/>
        <dsp:cNvSpPr/>
      </dsp:nvSpPr>
      <dsp:spPr>
        <a:xfrm>
          <a:off x="6471644" y="1737291"/>
          <a:ext cx="1752300" cy="1051380"/>
        </a:xfrm>
        <a:prstGeom prst="rect">
          <a:avLst/>
        </a:prstGeom>
        <a:solidFill>
          <a:schemeClr val="accent5">
            <a:hueOff val="-6953714"/>
            <a:satOff val="27868"/>
            <a:lumOff val="604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Assembler</a:t>
          </a:r>
          <a:endParaRPr lang="zh-TW" altLang="en-US" sz="2400" kern="1200" dirty="0"/>
        </a:p>
      </dsp:txBody>
      <dsp:txXfrm>
        <a:off x="6471644" y="1737291"/>
        <a:ext cx="1752300" cy="1051380"/>
      </dsp:txXfrm>
    </dsp:sp>
    <dsp:sp modelId="{AFC51E5A-EF50-42F4-B2B4-3FDF2D6B568A}">
      <dsp:nvSpPr>
        <dsp:cNvPr id="0" name=""/>
        <dsp:cNvSpPr/>
      </dsp:nvSpPr>
      <dsp:spPr>
        <a:xfrm>
          <a:off x="1756155" y="3671671"/>
          <a:ext cx="372429" cy="91440"/>
        </a:xfrm>
        <a:custGeom>
          <a:avLst/>
          <a:gdLst/>
          <a:ahLst/>
          <a:cxnLst/>
          <a:rect l="0" t="0" r="0" b="0"/>
          <a:pathLst>
            <a:path>
              <a:moveTo>
                <a:pt x="0" y="45720"/>
              </a:moveTo>
              <a:lnTo>
                <a:pt x="372429" y="45720"/>
              </a:lnTo>
            </a:path>
          </a:pathLst>
        </a:custGeom>
        <a:noFill/>
        <a:ln w="9525" cap="flat" cmpd="sng" algn="ctr">
          <a:solidFill>
            <a:schemeClr val="accent5">
              <a:hueOff val="-8830112"/>
              <a:satOff val="35388"/>
              <a:lumOff val="76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932294" y="3715374"/>
        <a:ext cx="20151" cy="4034"/>
      </dsp:txXfrm>
    </dsp:sp>
    <dsp:sp modelId="{B9F72466-1EE5-460D-9D48-53016E545634}">
      <dsp:nvSpPr>
        <dsp:cNvPr id="0" name=""/>
        <dsp:cNvSpPr/>
      </dsp:nvSpPr>
      <dsp:spPr>
        <a:xfrm>
          <a:off x="5654" y="3191701"/>
          <a:ext cx="1752300" cy="1051380"/>
        </a:xfrm>
        <a:prstGeom prst="rect">
          <a:avLst/>
        </a:prstGeom>
        <a:solidFill>
          <a:schemeClr val="accent5">
            <a:hueOff val="-7947101"/>
            <a:satOff val="31849"/>
            <a:lumOff val="6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Object code .o file</a:t>
          </a:r>
          <a:endParaRPr lang="zh-TW" altLang="en-US" sz="2400" kern="1200" dirty="0">
            <a:solidFill>
              <a:schemeClr val="tx1"/>
            </a:solidFill>
          </a:endParaRPr>
        </a:p>
      </dsp:txBody>
      <dsp:txXfrm>
        <a:off x="5654" y="3191701"/>
        <a:ext cx="1752300" cy="1051380"/>
      </dsp:txXfrm>
    </dsp:sp>
    <dsp:sp modelId="{A306BC4D-83CA-4477-9DCF-B7767B0252B4}">
      <dsp:nvSpPr>
        <dsp:cNvPr id="0" name=""/>
        <dsp:cNvSpPr/>
      </dsp:nvSpPr>
      <dsp:spPr>
        <a:xfrm>
          <a:off x="3911485" y="3671671"/>
          <a:ext cx="372429" cy="91440"/>
        </a:xfrm>
        <a:custGeom>
          <a:avLst/>
          <a:gdLst/>
          <a:ahLst/>
          <a:cxnLst/>
          <a:rect l="0" t="0" r="0" b="0"/>
          <a:pathLst>
            <a:path>
              <a:moveTo>
                <a:pt x="0" y="45720"/>
              </a:moveTo>
              <a:lnTo>
                <a:pt x="372429" y="45720"/>
              </a:lnTo>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087624" y="3715374"/>
        <a:ext cx="20151" cy="4034"/>
      </dsp:txXfrm>
    </dsp:sp>
    <dsp:sp modelId="{A8BFECCA-7F0F-444B-9F47-B72A20C61D85}">
      <dsp:nvSpPr>
        <dsp:cNvPr id="0" name=""/>
        <dsp:cNvSpPr/>
      </dsp:nvSpPr>
      <dsp:spPr>
        <a:xfrm>
          <a:off x="2160984" y="3191701"/>
          <a:ext cx="1752300" cy="1051380"/>
        </a:xfrm>
        <a:prstGeom prst="rect">
          <a:avLst/>
        </a:prstGeom>
        <a:solidFill>
          <a:schemeClr val="accent5">
            <a:hueOff val="-8940489"/>
            <a:satOff val="35830"/>
            <a:lumOff val="7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Linker</a:t>
          </a:r>
          <a:endParaRPr lang="zh-TW" altLang="en-US" sz="2400" kern="1200" dirty="0"/>
        </a:p>
      </dsp:txBody>
      <dsp:txXfrm>
        <a:off x="2160984" y="3191701"/>
        <a:ext cx="1752300" cy="1051380"/>
      </dsp:txXfrm>
    </dsp:sp>
    <dsp:sp modelId="{29497E37-22AD-4D82-AEE2-0DE6CD5F990B}">
      <dsp:nvSpPr>
        <dsp:cNvPr id="0" name=""/>
        <dsp:cNvSpPr/>
      </dsp:nvSpPr>
      <dsp:spPr>
        <a:xfrm>
          <a:off x="4316314" y="3191701"/>
          <a:ext cx="1752300" cy="1051380"/>
        </a:xfrm>
        <a:prstGeom prst="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Executable .exe file</a:t>
          </a:r>
          <a:endParaRPr lang="zh-TW" altLang="en-US" sz="2400" kern="1200" dirty="0">
            <a:solidFill>
              <a:schemeClr val="tx1"/>
            </a:solidFill>
          </a:endParaRPr>
        </a:p>
      </dsp:txBody>
      <dsp:txXfrm>
        <a:off x="4316314" y="3191701"/>
        <a:ext cx="1752300" cy="105138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FBB33C-050F-194E-9F71-A5A73BBD8CBC}" type="datetimeFigureOut">
              <a:rPr kumimoji="1" lang="zh-TW" altLang="en-US" smtClean="0"/>
              <a:t>2019/3/22</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4A9D5-F0D8-354E-9F0A-63F83BF169BC}" type="slidenum">
              <a:rPr kumimoji="1" lang="zh-TW" altLang="en-US" smtClean="0"/>
              <a:t>‹#›</a:t>
            </a:fld>
            <a:endParaRPr kumimoji="1" lang="zh-TW" altLang="en-US"/>
          </a:p>
        </p:txBody>
      </p:sp>
    </p:spTree>
    <p:extLst>
      <p:ext uri="{BB962C8B-B14F-4D97-AF65-F5344CB8AC3E}">
        <p14:creationId xmlns:p14="http://schemas.microsoft.com/office/powerpoint/2010/main" val="42149989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pPr eaLnBrk="1" latinLnBrk="0" hangingPunct="1"/>
            <a:endParaRPr lang="en-US"/>
          </a:p>
        </p:txBody>
      </p:sp>
      <p:sp>
        <p:nvSpPr>
          <p:cNvPr id="5" name="頁尾版面配置區 4"/>
          <p:cNvSpPr>
            <a:spLocks noGrp="1"/>
          </p:cNvSpPr>
          <p:nvPr>
            <p:ph type="ftr" sz="quarter" idx="11"/>
          </p:nvPr>
        </p:nvSpPr>
        <p:spPr/>
        <p:txBody>
          <a:bodyPr/>
          <a:lstStyle/>
          <a:p>
            <a:endParaRPr kumimoji="0" lang="en-US" dirty="0"/>
          </a:p>
        </p:txBody>
      </p:sp>
      <p:sp>
        <p:nvSpPr>
          <p:cNvPr id="6" name="投影片編號版面配置區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922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36865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8506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標題 6"/>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08086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pPr eaLnBrk="1" latinLnBrk="0" hangingPunct="1"/>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16275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68880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5477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2836631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2314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0838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61763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F1D00-BD13-4404-86B0-79703945A0A7}" type="slidenum">
              <a:rPr lang="en-US" smtClean="0"/>
              <a:t>‹#›</a:t>
            </a:fld>
            <a:endParaRPr lang="en-US"/>
          </a:p>
        </p:txBody>
      </p:sp>
      <p:grpSp>
        <p:nvGrpSpPr>
          <p:cNvPr id="27" name="群組 26"/>
          <p:cNvGrpSpPr/>
          <p:nvPr userDrawn="1"/>
        </p:nvGrpSpPr>
        <p:grpSpPr>
          <a:xfrm>
            <a:off x="0" y="5420794"/>
            <a:ext cx="9143999" cy="1419688"/>
            <a:chOff x="0" y="5420794"/>
            <a:chExt cx="9143999" cy="1419688"/>
          </a:xfrm>
        </p:grpSpPr>
        <p:grpSp>
          <p:nvGrpSpPr>
            <p:cNvPr id="26" name="群組 25"/>
            <p:cNvGrpSpPr/>
            <p:nvPr userDrawn="1"/>
          </p:nvGrpSpPr>
          <p:grpSpPr>
            <a:xfrm>
              <a:off x="0" y="5420794"/>
              <a:ext cx="9143999" cy="1419688"/>
              <a:chOff x="351803" y="2311485"/>
              <a:chExt cx="8723376" cy="1419688"/>
            </a:xfrm>
          </p:grpSpPr>
          <p:sp>
            <p:nvSpPr>
              <p:cNvPr id="19" name="Rounded Rectangle 13"/>
              <p:cNvSpPr/>
              <p:nvPr/>
            </p:nvSpPr>
            <p:spPr>
              <a:xfrm>
                <a:off x="368738" y="2774487"/>
                <a:ext cx="8695944" cy="956686"/>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5"/>
              <p:cNvGrpSpPr>
                <a:grpSpLocks noChangeAspect="1"/>
              </p:cNvGrpSpPr>
              <p:nvPr/>
            </p:nvGrpSpPr>
            <p:grpSpPr bwMode="hidden">
              <a:xfrm flipV="1">
                <a:off x="351803" y="2311485"/>
                <a:ext cx="8723376" cy="1329874"/>
                <a:chOff x="-3905251" y="4294188"/>
                <a:chExt cx="13027839" cy="1892300"/>
              </a:xfrm>
            </p:grpSpPr>
            <p:sp>
              <p:nvSpPr>
                <p:cNvPr id="2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5"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5" name="群組 14"/>
            <p:cNvGrpSpPr/>
            <p:nvPr userDrawn="1"/>
          </p:nvGrpSpPr>
          <p:grpSpPr>
            <a:xfrm>
              <a:off x="5887738" y="6077310"/>
              <a:ext cx="2667273" cy="656624"/>
              <a:chOff x="7044180" y="161655"/>
              <a:chExt cx="2783031" cy="801038"/>
            </a:xfrm>
          </p:grpSpPr>
          <p:sp>
            <p:nvSpPr>
              <p:cNvPr id="16" name="矩形 15"/>
              <p:cNvSpPr/>
              <p:nvPr/>
            </p:nvSpPr>
            <p:spPr>
              <a:xfrm>
                <a:off x="7044180" y="247762"/>
                <a:ext cx="2783031" cy="651472"/>
              </a:xfrm>
              <a:prstGeom prst="rect">
                <a:avLst/>
              </a:prstGeom>
              <a:noFill/>
            </p:spPr>
            <p:txBody>
              <a:bodyPr wrap="none" lIns="91440" tIns="45720" rIns="91440" bIns="45720">
                <a:prstTxWarp prst="textStop">
                  <a:avLst/>
                </a:prstTxWarp>
                <a:spAutoFit/>
              </a:bodyPr>
              <a:lstStyle/>
              <a:p>
                <a:pPr algn="ctr"/>
                <a:r>
                  <a:rPr lang="en-US" altLang="zh-TW"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    PE</a:t>
                </a:r>
                <a:endParaRPr lang="zh-TW"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7" name="圖片 16"/>
              <p:cNvPicPr>
                <a:picLocks noChangeAspect="1"/>
              </p:cNvPicPr>
              <p:nvPr/>
            </p:nvPicPr>
            <p:blipFill>
              <a:blip r:embed="rId13">
                <a:extLst>
                  <a:ext uri="{BEBA8EAE-BF5A-486C-A8C5-ECC9F3942E4B}">
                    <a14:imgProps xmlns:a14="http://schemas.microsoft.com/office/drawing/2010/main">
                      <a14:imgLayer r:embed="rId14">
                        <a14:imgEffect>
                          <a14:brightnessContrast bright="-20000" contrast="40000"/>
                        </a14:imgEffect>
                      </a14:imgLayer>
                    </a14:imgProps>
                  </a:ext>
                </a:extLst>
              </a:blip>
              <a:stretch>
                <a:fillRect/>
              </a:stretch>
            </p:blipFill>
            <p:spPr>
              <a:xfrm>
                <a:off x="8017363" y="161655"/>
                <a:ext cx="796996" cy="801038"/>
              </a:xfrm>
              <a:prstGeom prst="rect">
                <a:avLst/>
              </a:prstGeom>
            </p:spPr>
          </p:pic>
        </p:grpSp>
      </p:grpSp>
    </p:spTree>
    <p:extLst>
      <p:ext uri="{BB962C8B-B14F-4D97-AF65-F5344CB8AC3E}">
        <p14:creationId xmlns:p14="http://schemas.microsoft.com/office/powerpoint/2010/main" val="884214714"/>
      </p:ext>
    </p:extLst>
  </p:cSld>
  <p:clrMap bg1="lt1" tx1="dk1" bg2="lt2" tx2="dk2" accent1="accent1" accent2="accent2" accent3="accent3" accent4="accent4" accent5="accent5" accent6="accent6" hlink="hlink" folHlink="folHlink"/>
  <p:sldLayoutIdLst>
    <p:sldLayoutId id="2147484881" r:id="rId1"/>
    <p:sldLayoutId id="2147484882" r:id="rId2"/>
    <p:sldLayoutId id="2147484883" r:id="rId3"/>
    <p:sldLayoutId id="2147484884" r:id="rId4"/>
    <p:sldLayoutId id="2147484885" r:id="rId5"/>
    <p:sldLayoutId id="2147484886" r:id="rId6"/>
    <p:sldLayoutId id="2147484887" r:id="rId7"/>
    <p:sldLayoutId id="2147484888" r:id="rId8"/>
    <p:sldLayoutId id="2147484889" r:id="rId9"/>
    <p:sldLayoutId id="2147484890" r:id="rId10"/>
    <p:sldLayoutId id="214748489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kumimoji="1" lang="en-US" altLang="zh-TW" dirty="0" smtClean="0"/>
              <a:t>Introduction to Programming(II)</a:t>
            </a:r>
            <a:br>
              <a:rPr kumimoji="1" lang="en-US" altLang="zh-TW" dirty="0" smtClean="0"/>
            </a:br>
            <a:r>
              <a:rPr kumimoji="1" lang="en-US" altLang="zh-TW" dirty="0" smtClean="0"/>
              <a:t>Week 04</a:t>
            </a:r>
            <a:endParaRPr kumimoji="1" lang="zh-TW" altLang="en-US" dirty="0"/>
          </a:p>
        </p:txBody>
      </p:sp>
      <p:sp>
        <p:nvSpPr>
          <p:cNvPr id="3" name="子標題 2"/>
          <p:cNvSpPr>
            <a:spLocks noGrp="1"/>
          </p:cNvSpPr>
          <p:nvPr>
            <p:ph type="subTitle" idx="1"/>
          </p:nvPr>
        </p:nvSpPr>
        <p:spPr/>
        <p:txBody>
          <a:bodyPr>
            <a:normAutofit/>
          </a:bodyPr>
          <a:lstStyle/>
          <a:p>
            <a:r>
              <a:rPr kumimoji="1" lang="zh-TW" altLang="en-US" dirty="0" smtClean="0"/>
              <a:t>李哲</a:t>
            </a:r>
            <a:r>
              <a:rPr kumimoji="1" lang="zh-TW" altLang="en-US" dirty="0"/>
              <a:t>榮</a:t>
            </a:r>
          </a:p>
        </p:txBody>
      </p:sp>
      <p:sp>
        <p:nvSpPr>
          <p:cNvPr id="4" name="投影片編號版面配置區 3"/>
          <p:cNvSpPr>
            <a:spLocks noGrp="1"/>
          </p:cNvSpPr>
          <p:nvPr>
            <p:ph type="sldNum" sz="quarter" idx="12"/>
          </p:nvPr>
        </p:nvSpPr>
        <p:spPr/>
        <p:txBody>
          <a:bodyPr/>
          <a:lstStyle/>
          <a:p>
            <a:fld id="{CFE4BAC9-6D41-4691-9299-18EF07EF0177}" type="slidenum">
              <a:rPr lang="en-US" smtClean="0"/>
              <a:t>1</a:t>
            </a:fld>
            <a:endParaRPr lang="en-US"/>
          </a:p>
        </p:txBody>
      </p:sp>
    </p:spTree>
    <p:extLst>
      <p:ext uri="{BB962C8B-B14F-4D97-AF65-F5344CB8AC3E}">
        <p14:creationId xmlns:p14="http://schemas.microsoft.com/office/powerpoint/2010/main" val="593612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876800"/>
          </a:xfrm>
        </p:spPr>
        <p:txBody>
          <a:bodyPr>
            <a:normAutofit/>
          </a:bodyPr>
          <a:lstStyle/>
          <a:p>
            <a:pPr marL="0" indent="0">
              <a:buNone/>
            </a:pPr>
            <a:r>
              <a:rPr lang="en-US" altLang="zh-TW" sz="1800" dirty="0" smtClean="0">
                <a:latin typeface="Courier New" panose="02070309020205020404" pitchFamily="49" charset="0"/>
                <a:cs typeface="Courier New" panose="02070309020205020404" pitchFamily="49" charset="0"/>
              </a:rPr>
              <a:t>while (</a:t>
            </a:r>
            <a:r>
              <a:rPr lang="en-US" altLang="zh-TW" sz="1800" dirty="0" err="1" smtClean="0">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&lt;=</a:t>
            </a:r>
            <a:r>
              <a:rPr lang="en-US" altLang="zh-TW" sz="1800" dirty="0" err="1" smtClean="0">
                <a:latin typeface="Courier New" panose="02070309020205020404" pitchFamily="49" charset="0"/>
                <a:cs typeface="Courier New" panose="02070309020205020404" pitchFamily="49" charset="0"/>
              </a:rPr>
              <a:t>strlen</a:t>
            </a:r>
            <a:r>
              <a:rPr lang="en-US" altLang="zh-TW" sz="1800" dirty="0" smtClean="0">
                <a:latin typeface="Courier New" panose="02070309020205020404" pitchFamily="49" charset="0"/>
                <a:cs typeface="Courier New" panose="02070309020205020404" pitchFamily="49" charset="0"/>
              </a:rPr>
              <a:t>(expr)) </a:t>
            </a:r>
            <a:r>
              <a:rPr lang="en-US" altLang="zh-TW" sz="1800" dirty="0" smtClean="0">
                <a:solidFill>
                  <a:srgbClr val="FF0000"/>
                </a:solidFill>
                <a:latin typeface="Courier New" panose="02070309020205020404" pitchFamily="49" charset="0"/>
                <a:cs typeface="Courier New" panose="02070309020205020404" pitchFamily="49" charset="0"/>
              </a:rPr>
              <a:t>/*</a:t>
            </a:r>
            <a:r>
              <a:rPr lang="zh-TW" altLang="en-US" sz="1800" dirty="0" smtClean="0">
                <a:solidFill>
                  <a:srgbClr val="FF0000"/>
                </a:solidFill>
                <a:latin typeface="Courier New" panose="02070309020205020404" pitchFamily="49" charset="0"/>
                <a:cs typeface="Courier New" panose="02070309020205020404" pitchFamily="49" charset="0"/>
              </a:rPr>
              <a:t>假設字串存在</a:t>
            </a:r>
            <a:r>
              <a:rPr lang="en-US" altLang="zh-TW" sz="1800" dirty="0" smtClean="0">
                <a:solidFill>
                  <a:srgbClr val="FF0000"/>
                </a:solidFill>
                <a:latin typeface="Courier New" panose="02070309020205020404" pitchFamily="49" charset="0"/>
                <a:cs typeface="Courier New" panose="02070309020205020404" pitchFamily="49" charset="0"/>
              </a:rPr>
              <a:t>char expr[]</a:t>
            </a:r>
            <a:r>
              <a:rPr lang="zh-TW" altLang="en-US" sz="1800" dirty="0" smtClean="0">
                <a:solidFill>
                  <a:srgbClr val="FF0000"/>
                </a:solidFill>
                <a:latin typeface="Courier New" panose="02070309020205020404" pitchFamily="49" charset="0"/>
                <a:cs typeface="Courier New" panose="02070309020205020404" pitchFamily="49" charset="0"/>
              </a:rPr>
              <a:t>中。</a:t>
            </a:r>
            <a:r>
              <a:rPr lang="en-US" altLang="zh-TW" sz="1800" dirty="0" smtClean="0">
                <a:solidFill>
                  <a:srgbClr val="FF0000"/>
                </a:solidFill>
                <a:latin typeface="Courier New" panose="02070309020205020404" pitchFamily="49" charset="0"/>
                <a:cs typeface="Courier New" panose="02070309020205020404" pitchFamily="49" charset="0"/>
              </a:rPr>
              <a:t>*/</a:t>
            </a:r>
          </a:p>
          <a:p>
            <a:pPr marL="400050" lvl="1" indent="0">
              <a:buNone/>
            </a:pPr>
            <a:r>
              <a:rPr lang="en-US" altLang="zh-TW" sz="1800" dirty="0" smtClean="0">
                <a:latin typeface="Courier New" panose="02070309020205020404" pitchFamily="49" charset="0"/>
                <a:cs typeface="Courier New" panose="02070309020205020404" pitchFamily="49" charset="0"/>
              </a:rPr>
              <a:t>switch(state){</a:t>
            </a:r>
          </a:p>
          <a:p>
            <a:pPr marL="400050" lvl="1" indent="0">
              <a:buNone/>
            </a:pPr>
            <a:r>
              <a:rPr lang="en-US" altLang="zh-TW" sz="1800" dirty="0" smtClean="0">
                <a:latin typeface="Courier New" panose="02070309020205020404" pitchFamily="49" charset="0"/>
                <a:cs typeface="Courier New" panose="02070309020205020404" pitchFamily="49" charset="0"/>
              </a:rPr>
              <a:t>case 0: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if (expr[</a:t>
            </a:r>
            <a:r>
              <a:rPr lang="en-US" altLang="zh-TW" sz="1800" dirty="0" err="1" smtClean="0">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]&gt;=‘0’&amp;&amp; </a:t>
            </a:r>
            <a:r>
              <a:rPr lang="en-US" altLang="zh-TW" sz="1800" dirty="0">
                <a:latin typeface="Courier New" panose="02070309020205020404" pitchFamily="49" charset="0"/>
                <a:cs typeface="Courier New" panose="02070309020205020404" pitchFamily="49" charset="0"/>
              </a:rPr>
              <a:t>expr[</a:t>
            </a:r>
            <a:r>
              <a:rPr lang="en-US" altLang="zh-TW" sz="1800" dirty="0" err="1">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]&gt;=‘9’)</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state == 1; </a:t>
            </a:r>
            <a:r>
              <a:rPr lang="en-US" altLang="zh-TW" sz="1800" dirty="0" err="1" smtClean="0">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else </a:t>
            </a:r>
            <a:r>
              <a:rPr lang="en-US" altLang="zh-TW" sz="1800" dirty="0" smtClean="0">
                <a:solidFill>
                  <a:srgbClr val="00B050"/>
                </a:solidFill>
                <a:latin typeface="Courier New" panose="02070309020205020404" pitchFamily="49" charset="0"/>
                <a:cs typeface="Courier New" panose="02070309020205020404" pitchFamily="49" charset="0"/>
              </a:rPr>
              <a:t>/*other characters*/</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state == 3; </a:t>
            </a:r>
            <a:r>
              <a:rPr lang="en-US" altLang="zh-TW" sz="1800" dirty="0" smtClean="0">
                <a:solidFill>
                  <a:srgbClr val="00B050"/>
                </a:solidFill>
                <a:latin typeface="Courier New" panose="02070309020205020404" pitchFamily="49" charset="0"/>
                <a:cs typeface="Courier New" panose="02070309020205020404" pitchFamily="49" charset="0"/>
              </a:rPr>
              <a:t>/*no </a:t>
            </a:r>
            <a:r>
              <a:rPr lang="en-US" altLang="zh-TW" sz="1800" dirty="0" err="1" smtClean="0">
                <a:solidFill>
                  <a:srgbClr val="00B050"/>
                </a:solidFill>
                <a:latin typeface="Courier New" panose="02070309020205020404" pitchFamily="49" charset="0"/>
                <a:cs typeface="Courier New" panose="02070309020205020404" pitchFamily="49" charset="0"/>
              </a:rPr>
              <a:t>i</a:t>
            </a:r>
            <a:r>
              <a:rPr lang="en-US" altLang="zh-TW" sz="1800" dirty="0" smtClean="0">
                <a:solidFill>
                  <a:srgbClr val="00B050"/>
                </a:solidFill>
                <a:latin typeface="Courier New" panose="02070309020205020404" pitchFamily="49" charset="0"/>
                <a:cs typeface="Courier New" panose="02070309020205020404" pitchFamily="49" charset="0"/>
              </a:rPr>
              <a:t>++*/</a:t>
            </a:r>
            <a:endParaRPr lang="en-US" altLang="zh-TW" sz="1800" b="1" dirty="0" smtClean="0">
              <a:solidFill>
                <a:srgbClr val="00B050"/>
              </a:solidFill>
              <a:latin typeface="Courier New" panose="02070309020205020404" pitchFamily="49" charset="0"/>
              <a:cs typeface="Courier New" panose="02070309020205020404" pitchFamily="49" charset="0"/>
            </a:endParaRPr>
          </a:p>
          <a:p>
            <a:pPr marL="400050" lvl="1" indent="0">
              <a:buNone/>
            </a:pPr>
            <a:r>
              <a:rPr lang="en-US" altLang="zh-TW" sz="1800" dirty="0" smtClean="0">
                <a:latin typeface="Courier New" panose="02070309020205020404" pitchFamily="49" charset="0"/>
                <a:cs typeface="Courier New" panose="02070309020205020404" pitchFamily="49" charset="0"/>
              </a:rPr>
              <a:t>	   break;</a:t>
            </a:r>
          </a:p>
          <a:p>
            <a:pPr marL="400050" lvl="1" indent="0">
              <a:buNone/>
            </a:pPr>
            <a:r>
              <a:rPr lang="en-US" altLang="zh-TW" sz="1800" dirty="0" smtClean="0">
                <a:latin typeface="Courier New" panose="02070309020205020404" pitchFamily="49" charset="0"/>
                <a:cs typeface="Courier New" panose="02070309020205020404" pitchFamily="49" charset="0"/>
              </a:rPr>
              <a:t>case 1:</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endParaRPr lang="zh-TW" altLang="en-US" sz="1800" dirty="0">
              <a:latin typeface="Courier New" panose="02070309020205020404" pitchFamily="49" charset="0"/>
              <a:cs typeface="Courier New" panose="02070309020205020404" pitchFamily="49" charset="0"/>
            </a:endParaRPr>
          </a:p>
        </p:txBody>
      </p:sp>
      <p:sp>
        <p:nvSpPr>
          <p:cNvPr id="3" name="標題 2"/>
          <p:cNvSpPr>
            <a:spLocks noGrp="1"/>
          </p:cNvSpPr>
          <p:nvPr>
            <p:ph type="title"/>
          </p:nvPr>
        </p:nvSpPr>
        <p:spPr/>
        <p:txBody>
          <a:bodyPr/>
          <a:lstStyle/>
          <a:p>
            <a:r>
              <a:rPr lang="en-US" altLang="zh-TW" dirty="0" smtClean="0"/>
              <a:t>Program FSM</a:t>
            </a:r>
            <a:endParaRPr lang="zh-TW" altLang="en-US" dirty="0"/>
          </a:p>
        </p:txBody>
      </p:sp>
      <p:grpSp>
        <p:nvGrpSpPr>
          <p:cNvPr id="24" name="群組 23"/>
          <p:cNvGrpSpPr/>
          <p:nvPr/>
        </p:nvGrpSpPr>
        <p:grpSpPr>
          <a:xfrm>
            <a:off x="6188212" y="3482948"/>
            <a:ext cx="2707552" cy="2376642"/>
            <a:chOff x="2755745" y="3926680"/>
            <a:chExt cx="2707552" cy="2376642"/>
          </a:xfrm>
        </p:grpSpPr>
        <p:sp>
          <p:nvSpPr>
            <p:cNvPr id="25" name="橢圓 24"/>
            <p:cNvSpPr/>
            <p:nvPr/>
          </p:nvSpPr>
          <p:spPr>
            <a:xfrm>
              <a:off x="283440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S0</a:t>
              </a:r>
              <a:endParaRPr lang="zh-TW" altLang="en-US" sz="2400" dirty="0">
                <a:solidFill>
                  <a:srgbClr val="FF0000"/>
                </a:solidFill>
              </a:endParaRPr>
            </a:p>
          </p:txBody>
        </p:sp>
        <p:sp>
          <p:nvSpPr>
            <p:cNvPr id="26" name="橢圓 25"/>
            <p:cNvSpPr/>
            <p:nvPr/>
          </p:nvSpPr>
          <p:spPr>
            <a:xfrm>
              <a:off x="431848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S1</a:t>
              </a:r>
              <a:endParaRPr lang="zh-TW" altLang="en-US" sz="2400" dirty="0">
                <a:solidFill>
                  <a:srgbClr val="FF0000"/>
                </a:solidFill>
              </a:endParaRPr>
            </a:p>
          </p:txBody>
        </p:sp>
        <p:cxnSp>
          <p:nvCxnSpPr>
            <p:cNvPr id="27" name="直線單箭頭接點 26"/>
            <p:cNvCxnSpPr>
              <a:stCxn id="25" idx="6"/>
              <a:endCxn id="26" idx="2"/>
            </p:cNvCxnSpPr>
            <p:nvPr/>
          </p:nvCxnSpPr>
          <p:spPr>
            <a:xfrm>
              <a:off x="3586880" y="4791075"/>
              <a:ext cx="731605" cy="0"/>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28" name="文字方塊 27"/>
            <p:cNvSpPr txBox="1"/>
            <p:nvPr/>
          </p:nvSpPr>
          <p:spPr>
            <a:xfrm>
              <a:off x="3567590" y="4296783"/>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29" name="文字方塊 28"/>
            <p:cNvSpPr txBox="1"/>
            <p:nvPr/>
          </p:nvSpPr>
          <p:spPr>
            <a:xfrm>
              <a:off x="4802539" y="3962956"/>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30" name="手繪多邊形 29"/>
            <p:cNvSpPr/>
            <p:nvPr/>
          </p:nvSpPr>
          <p:spPr>
            <a:xfrm>
              <a:off x="4622264" y="3926680"/>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31" name="橢圓 30"/>
            <p:cNvSpPr/>
            <p:nvPr/>
          </p:nvSpPr>
          <p:spPr>
            <a:xfrm>
              <a:off x="4318484" y="5617522"/>
              <a:ext cx="752475" cy="685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solidFill>
                    <a:srgbClr val="FF0000"/>
                  </a:solidFill>
                </a:rPr>
                <a:t>S2</a:t>
              </a:r>
              <a:endParaRPr lang="zh-TW" altLang="en-US" sz="2400" dirty="0">
                <a:solidFill>
                  <a:srgbClr val="FF0000"/>
                </a:solidFill>
              </a:endParaRPr>
            </a:p>
          </p:txBody>
        </p:sp>
        <p:cxnSp>
          <p:nvCxnSpPr>
            <p:cNvPr id="32" name="直線單箭頭接點 31"/>
            <p:cNvCxnSpPr>
              <a:stCxn id="26" idx="4"/>
              <a:endCxn id="31" idx="0"/>
            </p:cNvCxnSpPr>
            <p:nvPr/>
          </p:nvCxnSpPr>
          <p:spPr>
            <a:xfrm flipH="1">
              <a:off x="4694722" y="5133975"/>
              <a:ext cx="1"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3" name="文字方塊 32"/>
            <p:cNvSpPr txBox="1"/>
            <p:nvPr/>
          </p:nvSpPr>
          <p:spPr>
            <a:xfrm>
              <a:off x="4201748" y="5041940"/>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34" name="橢圓 33"/>
            <p:cNvSpPr/>
            <p:nvPr/>
          </p:nvSpPr>
          <p:spPr>
            <a:xfrm>
              <a:off x="2835429" y="5617522"/>
              <a:ext cx="752475" cy="685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2400" dirty="0" smtClean="0">
                  <a:solidFill>
                    <a:srgbClr val="FF0000"/>
                  </a:solidFill>
                </a:rPr>
                <a:t>S3</a:t>
              </a:r>
              <a:endParaRPr lang="zh-TW" altLang="en-US" sz="2400" dirty="0">
                <a:solidFill>
                  <a:srgbClr val="FF0000"/>
                </a:solidFill>
              </a:endParaRPr>
            </a:p>
          </p:txBody>
        </p:sp>
        <p:cxnSp>
          <p:nvCxnSpPr>
            <p:cNvPr id="35" name="直線單箭頭接點 34"/>
            <p:cNvCxnSpPr>
              <a:stCxn id="25" idx="4"/>
              <a:endCxn id="34" idx="0"/>
            </p:cNvCxnSpPr>
            <p:nvPr/>
          </p:nvCxnSpPr>
          <p:spPr>
            <a:xfrm>
              <a:off x="3210643" y="5133975"/>
              <a:ext cx="1024"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6" name="文字方塊 35"/>
            <p:cNvSpPr txBox="1"/>
            <p:nvPr/>
          </p:nvSpPr>
          <p:spPr>
            <a:xfrm>
              <a:off x="2755745" y="5065375"/>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grpSp>
    </p:spTree>
    <p:extLst>
      <p:ext uri="{BB962C8B-B14F-4D97-AF65-F5344CB8AC3E}">
        <p14:creationId xmlns:p14="http://schemas.microsoft.com/office/powerpoint/2010/main" val="3270976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a:t>當</a:t>
            </a:r>
            <a:r>
              <a:rPr lang="en-US" altLang="zh-TW" dirty="0"/>
              <a:t>state==3</a:t>
            </a:r>
            <a:r>
              <a:rPr lang="zh-TW" altLang="en-US" dirty="0"/>
              <a:t>時</a:t>
            </a:r>
            <a:r>
              <a:rPr lang="en-US" altLang="zh-TW" dirty="0"/>
              <a:t>token=UNKNOWN,</a:t>
            </a:r>
            <a:r>
              <a:rPr lang="zh-TW" altLang="en-US" dirty="0"/>
              <a:t> </a:t>
            </a:r>
            <a:r>
              <a:rPr lang="en-US" altLang="zh-TW" dirty="0"/>
              <a:t>state==2</a:t>
            </a:r>
            <a:r>
              <a:rPr lang="zh-TW" altLang="en-US" dirty="0"/>
              <a:t>時</a:t>
            </a:r>
            <a:r>
              <a:rPr lang="en-US" altLang="zh-TW" dirty="0"/>
              <a:t>token=INT</a:t>
            </a:r>
            <a:r>
              <a:rPr lang="zh-TW" altLang="en-US" dirty="0"/>
              <a:t>。之後</a:t>
            </a:r>
            <a:r>
              <a:rPr lang="en-US" altLang="zh-TW" dirty="0"/>
              <a:t>Reset state=0</a:t>
            </a:r>
            <a:r>
              <a:rPr lang="zh-TW" altLang="en-US" dirty="0"/>
              <a:t>繼續下一個</a:t>
            </a:r>
            <a:endParaRPr lang="en-US" altLang="zh-TW" dirty="0"/>
          </a:p>
          <a:p>
            <a:pPr marL="342900" lvl="1" indent="-342900">
              <a:buFont typeface="Arial"/>
              <a:buChar char="•"/>
            </a:pPr>
            <a:r>
              <a:rPr lang="zh-TW" altLang="en-US" sz="3200" dirty="0"/>
              <a:t>當讀到</a:t>
            </a:r>
            <a:r>
              <a:rPr lang="en-US" altLang="zh-TW" sz="3200" dirty="0"/>
              <a:t>other characters</a:t>
            </a:r>
            <a:r>
              <a:rPr lang="zh-TW" altLang="en-US" sz="3200" dirty="0"/>
              <a:t>時</a:t>
            </a:r>
            <a:r>
              <a:rPr lang="zh-TW" altLang="en-US" sz="3200" dirty="0" smtClean="0"/>
              <a:t>，不要</a:t>
            </a:r>
            <a:r>
              <a:rPr lang="en-US" altLang="zh-TW" sz="3200" dirty="0" smtClean="0"/>
              <a:t> </a:t>
            </a:r>
            <a:r>
              <a:rPr lang="en-US" altLang="zh-TW" sz="3200" dirty="0" err="1"/>
              <a:t>i</a:t>
            </a:r>
            <a:r>
              <a:rPr lang="en-US" altLang="zh-TW" sz="3200" dirty="0"/>
              <a:t>++</a:t>
            </a:r>
            <a:r>
              <a:rPr lang="zh-TW" altLang="en-US" sz="3200" dirty="0"/>
              <a:t>，因為那可能是下一個</a:t>
            </a:r>
            <a:r>
              <a:rPr lang="en-US" altLang="zh-TW" sz="3200" dirty="0"/>
              <a:t>token</a:t>
            </a:r>
            <a:r>
              <a:rPr lang="zh-TW" altLang="en-US" sz="3200" dirty="0"/>
              <a:t>的開始。</a:t>
            </a:r>
            <a:endParaRPr lang="en-US" altLang="zh-TW" sz="3200" dirty="0"/>
          </a:p>
          <a:p>
            <a:r>
              <a:rPr lang="zh-TW" altLang="en-US" dirty="0"/>
              <a:t>當一開始</a:t>
            </a:r>
            <a:r>
              <a:rPr lang="en-US" altLang="zh-TW" dirty="0"/>
              <a:t>(S0)</a:t>
            </a:r>
            <a:r>
              <a:rPr lang="zh-TW" altLang="en-US" dirty="0"/>
              <a:t>讀到一些</a:t>
            </a:r>
            <a:r>
              <a:rPr lang="en-US" altLang="zh-TW" dirty="0"/>
              <a:t/>
            </a:r>
            <a:br>
              <a:rPr lang="en-US" altLang="zh-TW" dirty="0"/>
            </a:br>
            <a:r>
              <a:rPr lang="zh-TW" altLang="en-US" dirty="0"/>
              <a:t>空白</a:t>
            </a:r>
            <a:r>
              <a:rPr lang="en-US" altLang="zh-TW" dirty="0"/>
              <a:t>(space)</a:t>
            </a:r>
            <a:r>
              <a:rPr lang="zh-TW" altLang="en-US" dirty="0"/>
              <a:t>，可以忽略。</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a:t>
            </a:r>
            <a:r>
              <a:rPr lang="en-US" altLang="zh-TW" dirty="0" smtClean="0"/>
              <a:t>etails of programming FSM</a:t>
            </a:r>
            <a:endParaRPr lang="zh-TW" altLang="en-US" dirty="0"/>
          </a:p>
        </p:txBody>
      </p:sp>
      <p:grpSp>
        <p:nvGrpSpPr>
          <p:cNvPr id="59" name="群組 58"/>
          <p:cNvGrpSpPr/>
          <p:nvPr/>
        </p:nvGrpSpPr>
        <p:grpSpPr>
          <a:xfrm>
            <a:off x="5979248" y="3488312"/>
            <a:ext cx="2707552" cy="2451334"/>
            <a:chOff x="5979248" y="3488312"/>
            <a:chExt cx="2707552" cy="2451334"/>
          </a:xfrm>
        </p:grpSpPr>
        <p:sp>
          <p:nvSpPr>
            <p:cNvPr id="45" name="橢圓 44"/>
            <p:cNvSpPr/>
            <p:nvPr/>
          </p:nvSpPr>
          <p:spPr>
            <a:xfrm>
              <a:off x="6057908" y="4084499"/>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S0</a:t>
              </a:r>
              <a:endParaRPr lang="zh-TW" altLang="en-US" sz="2400" dirty="0">
                <a:solidFill>
                  <a:srgbClr val="FF0000"/>
                </a:solidFill>
              </a:endParaRPr>
            </a:p>
          </p:txBody>
        </p:sp>
        <p:sp>
          <p:nvSpPr>
            <p:cNvPr id="46" name="橢圓 45"/>
            <p:cNvSpPr/>
            <p:nvPr/>
          </p:nvSpPr>
          <p:spPr>
            <a:xfrm>
              <a:off x="7541988" y="4084499"/>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S1</a:t>
              </a:r>
              <a:endParaRPr lang="zh-TW" altLang="en-US" sz="2400" dirty="0">
                <a:solidFill>
                  <a:srgbClr val="FF0000"/>
                </a:solidFill>
              </a:endParaRPr>
            </a:p>
          </p:txBody>
        </p:sp>
        <p:cxnSp>
          <p:nvCxnSpPr>
            <p:cNvPr id="47" name="直線單箭頭接點 46"/>
            <p:cNvCxnSpPr>
              <a:stCxn id="45" idx="6"/>
              <a:endCxn id="46" idx="2"/>
            </p:cNvCxnSpPr>
            <p:nvPr/>
          </p:nvCxnSpPr>
          <p:spPr>
            <a:xfrm>
              <a:off x="6810383" y="4427399"/>
              <a:ext cx="731605" cy="0"/>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48" name="文字方塊 47"/>
            <p:cNvSpPr txBox="1"/>
            <p:nvPr/>
          </p:nvSpPr>
          <p:spPr>
            <a:xfrm>
              <a:off x="6886051" y="4390473"/>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49" name="文字方塊 48"/>
            <p:cNvSpPr txBox="1"/>
            <p:nvPr/>
          </p:nvSpPr>
          <p:spPr>
            <a:xfrm>
              <a:off x="8026042" y="3599280"/>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50" name="手繪多邊形 49"/>
            <p:cNvSpPr/>
            <p:nvPr/>
          </p:nvSpPr>
          <p:spPr>
            <a:xfrm>
              <a:off x="7845767" y="3563004"/>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51" name="橢圓 50"/>
            <p:cNvSpPr/>
            <p:nvPr/>
          </p:nvSpPr>
          <p:spPr>
            <a:xfrm>
              <a:off x="7541987" y="5253846"/>
              <a:ext cx="752475" cy="685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solidFill>
                    <a:srgbClr val="FF0000"/>
                  </a:solidFill>
                </a:rPr>
                <a:t>S2</a:t>
              </a:r>
              <a:endParaRPr lang="zh-TW" altLang="en-US" sz="2400" dirty="0">
                <a:solidFill>
                  <a:srgbClr val="FF0000"/>
                </a:solidFill>
              </a:endParaRPr>
            </a:p>
          </p:txBody>
        </p:sp>
        <p:cxnSp>
          <p:nvCxnSpPr>
            <p:cNvPr id="52" name="直線單箭頭接點 51"/>
            <p:cNvCxnSpPr>
              <a:stCxn id="46" idx="4"/>
              <a:endCxn id="51" idx="0"/>
            </p:cNvCxnSpPr>
            <p:nvPr/>
          </p:nvCxnSpPr>
          <p:spPr>
            <a:xfrm flipH="1">
              <a:off x="7918225" y="4770299"/>
              <a:ext cx="1"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53" name="文字方塊 52"/>
            <p:cNvSpPr txBox="1"/>
            <p:nvPr/>
          </p:nvSpPr>
          <p:spPr>
            <a:xfrm>
              <a:off x="7425251" y="4678264"/>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54" name="橢圓 53"/>
            <p:cNvSpPr/>
            <p:nvPr/>
          </p:nvSpPr>
          <p:spPr>
            <a:xfrm>
              <a:off x="6058932" y="5253846"/>
              <a:ext cx="752475" cy="685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2400" dirty="0" smtClean="0">
                  <a:solidFill>
                    <a:srgbClr val="FF0000"/>
                  </a:solidFill>
                </a:rPr>
                <a:t>S3</a:t>
              </a:r>
              <a:endParaRPr lang="zh-TW" altLang="en-US" sz="2400" dirty="0">
                <a:solidFill>
                  <a:srgbClr val="FF0000"/>
                </a:solidFill>
              </a:endParaRPr>
            </a:p>
          </p:txBody>
        </p:sp>
        <p:cxnSp>
          <p:nvCxnSpPr>
            <p:cNvPr id="55" name="直線單箭頭接點 54"/>
            <p:cNvCxnSpPr>
              <a:stCxn id="45" idx="4"/>
              <a:endCxn id="54" idx="0"/>
            </p:cNvCxnSpPr>
            <p:nvPr/>
          </p:nvCxnSpPr>
          <p:spPr>
            <a:xfrm>
              <a:off x="6434146" y="4770299"/>
              <a:ext cx="1024"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56" name="文字方塊 55"/>
            <p:cNvSpPr txBox="1"/>
            <p:nvPr/>
          </p:nvSpPr>
          <p:spPr>
            <a:xfrm>
              <a:off x="5979248" y="4701699"/>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57" name="手繪多邊形 56"/>
            <p:cNvSpPr/>
            <p:nvPr/>
          </p:nvSpPr>
          <p:spPr>
            <a:xfrm>
              <a:off x="6346026" y="3488312"/>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58" name="文字方塊 57"/>
            <p:cNvSpPr txBox="1"/>
            <p:nvPr/>
          </p:nvSpPr>
          <p:spPr>
            <a:xfrm>
              <a:off x="6677252" y="3491975"/>
              <a:ext cx="1016625" cy="523220"/>
            </a:xfrm>
            <a:prstGeom prst="rect">
              <a:avLst/>
            </a:prstGeom>
            <a:noFill/>
          </p:spPr>
          <p:txBody>
            <a:bodyPr wrap="none" rtlCol="0">
              <a:spAutoFit/>
            </a:bodyPr>
            <a:lstStyle/>
            <a:p>
              <a:r>
                <a:rPr lang="en-US" altLang="zh-TW" sz="2800" dirty="0" smtClean="0">
                  <a:solidFill>
                    <a:srgbClr val="FF0000"/>
                  </a:solidFill>
                </a:rPr>
                <a:t>space</a:t>
              </a:r>
              <a:endParaRPr lang="zh-TW" altLang="en-US" sz="2800" dirty="0">
                <a:solidFill>
                  <a:srgbClr val="FF0000"/>
                </a:solidFill>
              </a:endParaRPr>
            </a:p>
          </p:txBody>
        </p:sp>
      </p:grpSp>
    </p:spTree>
    <p:extLst>
      <p:ext uri="{BB962C8B-B14F-4D97-AF65-F5344CB8AC3E}">
        <p14:creationId xmlns:p14="http://schemas.microsoft.com/office/powerpoint/2010/main" val="1011028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a:bodyPr>
          <a:lstStyle/>
          <a:p>
            <a:r>
              <a:rPr lang="en-US" altLang="zh-TW" dirty="0" smtClean="0"/>
              <a:t>We have seen this before. </a:t>
            </a:r>
          </a:p>
          <a:p>
            <a:pPr marL="400050" lvl="1" indent="0">
              <a:buNone/>
            </a:pPr>
            <a:r>
              <a:rPr lang="en-US" altLang="zh-TW" b="1" dirty="0" smtClean="0"/>
              <a:t>        FACTOR = ID | </a:t>
            </a:r>
            <a:r>
              <a:rPr lang="en-US" altLang="zh-TW" b="1" dirty="0" smtClean="0">
                <a:solidFill>
                  <a:srgbClr val="FF0000"/>
                </a:solidFill>
              </a:rPr>
              <a:t>NUM</a:t>
            </a:r>
            <a:r>
              <a:rPr lang="en-US" altLang="zh-TW" b="1" dirty="0" smtClean="0"/>
              <a:t> |  (EXPR)</a:t>
            </a:r>
            <a:r>
              <a:rPr lang="en-US" altLang="zh-TW" dirty="0" smtClean="0"/>
              <a:t> </a:t>
            </a:r>
          </a:p>
          <a:p>
            <a:pPr marL="400050" lvl="1" indent="0">
              <a:buNone/>
            </a:pPr>
            <a:r>
              <a:rPr lang="en-US" altLang="zh-TW" b="1" dirty="0" smtClean="0"/>
              <a:t>        EXPR </a:t>
            </a:r>
            <a:r>
              <a:rPr lang="en-US" altLang="zh-TW" b="1" dirty="0"/>
              <a:t>= </a:t>
            </a:r>
            <a:r>
              <a:rPr lang="en-US" altLang="zh-TW" b="1" dirty="0" smtClean="0"/>
              <a:t>FACTOR </a:t>
            </a:r>
            <a:r>
              <a:rPr lang="en-US" altLang="zh-TW" b="1" dirty="0"/>
              <a:t>| EXPR OP </a:t>
            </a:r>
            <a:r>
              <a:rPr lang="en-US" altLang="zh-TW" b="1" dirty="0" smtClean="0"/>
              <a:t>FACTOR</a:t>
            </a:r>
            <a:endParaRPr lang="en-US" altLang="zh-TW" b="1" dirty="0"/>
          </a:p>
          <a:p>
            <a:r>
              <a:rPr lang="en-US" altLang="zh-TW" dirty="0"/>
              <a:t>Parsing </a:t>
            </a:r>
            <a:r>
              <a:rPr lang="en-US" altLang="zh-TW" b="1" dirty="0"/>
              <a:t>EXPR = FACTOR| EXPR OP FACTOR</a:t>
            </a:r>
            <a:endParaRPr lang="en-US" altLang="zh-TW" dirty="0"/>
          </a:p>
          <a:p>
            <a:pPr marL="914400" lvl="1" indent="-457200">
              <a:buFont typeface="+mj-lt"/>
              <a:buAutoNum type="arabicPeriod"/>
            </a:pPr>
            <a:r>
              <a:rPr lang="en-US" altLang="zh-TW" dirty="0"/>
              <a:t>Find a </a:t>
            </a:r>
            <a:r>
              <a:rPr lang="en-US" altLang="zh-TW" dirty="0">
                <a:solidFill>
                  <a:srgbClr val="FF0000"/>
                </a:solidFill>
              </a:rPr>
              <a:t>factor</a:t>
            </a:r>
            <a:r>
              <a:rPr lang="en-US" altLang="zh-TW" dirty="0"/>
              <a:t> from the end of expression</a:t>
            </a:r>
          </a:p>
          <a:p>
            <a:pPr marL="914400" lvl="1" indent="-457200">
              <a:buFont typeface="+mj-lt"/>
              <a:buAutoNum type="arabicPeriod"/>
            </a:pPr>
            <a:r>
              <a:rPr lang="en-US" altLang="zh-TW" dirty="0"/>
              <a:t>If there is an OP in front of the factor </a:t>
            </a:r>
          </a:p>
          <a:p>
            <a:pPr marL="914400" lvl="1" indent="-457200">
              <a:buFont typeface="+mj-lt"/>
              <a:buAutoNum type="arabicPeriod"/>
            </a:pPr>
            <a:r>
              <a:rPr lang="en-US" altLang="zh-TW" dirty="0"/>
              <a:t>     Let factor be OP’s right child     </a:t>
            </a:r>
          </a:p>
          <a:p>
            <a:pPr marL="914400" lvl="1" indent="-457200">
              <a:buFont typeface="+mj-lt"/>
              <a:buAutoNum type="arabicPeriod"/>
            </a:pPr>
            <a:r>
              <a:rPr lang="en-US" altLang="zh-TW" dirty="0"/>
              <a:t>     Parse the remaining expression </a:t>
            </a:r>
            <a:r>
              <a:rPr lang="en-US" altLang="zh-TW" dirty="0">
                <a:solidFill>
                  <a:srgbClr val="FF0000"/>
                </a:solidFill>
              </a:rPr>
              <a:t>recursively</a:t>
            </a:r>
            <a:r>
              <a:rPr lang="en-US" altLang="zh-TW" dirty="0"/>
              <a:t> and </a:t>
            </a:r>
            <a:br>
              <a:rPr lang="en-US" altLang="zh-TW" dirty="0"/>
            </a:br>
            <a:r>
              <a:rPr lang="en-US" altLang="zh-TW" dirty="0"/>
              <a:t>     make it OP’s left child</a:t>
            </a:r>
          </a:p>
        </p:txBody>
      </p:sp>
      <p:sp>
        <p:nvSpPr>
          <p:cNvPr id="3" name="標題 2"/>
          <p:cNvSpPr>
            <a:spLocks noGrp="1"/>
          </p:cNvSpPr>
          <p:nvPr>
            <p:ph type="title"/>
          </p:nvPr>
        </p:nvSpPr>
        <p:spPr/>
        <p:txBody>
          <a:bodyPr/>
          <a:lstStyle/>
          <a:p>
            <a:r>
              <a:rPr lang="en-US" altLang="zh-TW" dirty="0" smtClean="0"/>
              <a:t>Syntax analysis (Parser)</a:t>
            </a:r>
            <a:endParaRPr lang="zh-TW" altLang="en-US" dirty="0"/>
          </a:p>
        </p:txBody>
      </p:sp>
    </p:spTree>
    <p:extLst>
      <p:ext uri="{BB962C8B-B14F-4D97-AF65-F5344CB8AC3E}">
        <p14:creationId xmlns:p14="http://schemas.microsoft.com/office/powerpoint/2010/main" val="1862555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There are multiplication/division, whose priority is higher than add/sub.  What is the grammar?</a:t>
            </a:r>
          </a:p>
          <a:p>
            <a:r>
              <a:rPr lang="en-US" altLang="zh-TW" dirty="0" smtClean="0"/>
              <a:t>Multiplication/division:  Ex: 3+7*8 = 3+(7*8)</a:t>
            </a:r>
            <a:br>
              <a:rPr lang="en-US" altLang="zh-TW" dirty="0" smtClean="0"/>
            </a:br>
            <a:r>
              <a:rPr lang="en-US" altLang="zh-TW" dirty="0" smtClean="0"/>
              <a:t>not (3+7)*8</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Are we done yet?</a:t>
            </a:r>
          </a:p>
        </p:txBody>
      </p:sp>
      <p:grpSp>
        <p:nvGrpSpPr>
          <p:cNvPr id="18" name="群組 17"/>
          <p:cNvGrpSpPr/>
          <p:nvPr/>
        </p:nvGrpSpPr>
        <p:grpSpPr>
          <a:xfrm>
            <a:off x="1629703" y="4484553"/>
            <a:ext cx="2466975" cy="1780381"/>
            <a:chOff x="1143000" y="4800601"/>
            <a:chExt cx="2466975" cy="1780381"/>
          </a:xfrm>
        </p:grpSpPr>
        <p:sp>
          <p:nvSpPr>
            <p:cNvPr id="4" name="橢圓 3"/>
            <p:cNvSpPr/>
            <p:nvPr/>
          </p:nvSpPr>
          <p:spPr>
            <a:xfrm>
              <a:off x="1762125" y="48006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5" name="橢圓 4"/>
            <p:cNvSpPr/>
            <p:nvPr/>
          </p:nvSpPr>
          <p:spPr>
            <a:xfrm>
              <a:off x="114300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3</a:t>
              </a:r>
              <a:endParaRPr lang="zh-TW" altLang="en-US" sz="2800" dirty="0"/>
            </a:p>
          </p:txBody>
        </p:sp>
        <p:sp>
          <p:nvSpPr>
            <p:cNvPr id="6" name="橢圓 5"/>
            <p:cNvSpPr/>
            <p:nvPr/>
          </p:nvSpPr>
          <p:spPr>
            <a:xfrm>
              <a:off x="238125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7" name="橢圓 6"/>
            <p:cNvSpPr/>
            <p:nvPr/>
          </p:nvSpPr>
          <p:spPr>
            <a:xfrm>
              <a:off x="1762125"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7</a:t>
              </a:r>
              <a:endParaRPr lang="zh-TW" altLang="en-US" sz="2800" dirty="0"/>
            </a:p>
          </p:txBody>
        </p:sp>
        <p:sp>
          <p:nvSpPr>
            <p:cNvPr id="8" name="橢圓 7"/>
            <p:cNvSpPr/>
            <p:nvPr/>
          </p:nvSpPr>
          <p:spPr>
            <a:xfrm>
              <a:off x="2990850"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8</a:t>
              </a:r>
              <a:endParaRPr lang="zh-TW" altLang="en-US" sz="2800" dirty="0"/>
            </a:p>
          </p:txBody>
        </p:sp>
        <p:cxnSp>
          <p:nvCxnSpPr>
            <p:cNvPr id="10" name="直線單箭頭接點 9"/>
            <p:cNvCxnSpPr>
              <a:stCxn id="4" idx="3"/>
              <a:endCxn id="5" idx="7"/>
            </p:cNvCxnSpPr>
            <p:nvPr/>
          </p:nvCxnSpPr>
          <p:spPr>
            <a:xfrm flipH="1">
              <a:off x="1671456"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線單箭頭接點 11"/>
            <p:cNvCxnSpPr>
              <a:stCxn id="4" idx="5"/>
              <a:endCxn id="6" idx="1"/>
            </p:cNvCxnSpPr>
            <p:nvPr/>
          </p:nvCxnSpPr>
          <p:spPr>
            <a:xfrm>
              <a:off x="2290581"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線單箭頭接點 13"/>
            <p:cNvCxnSpPr>
              <a:stCxn id="6" idx="3"/>
              <a:endCxn id="7" idx="7"/>
            </p:cNvCxnSpPr>
            <p:nvPr/>
          </p:nvCxnSpPr>
          <p:spPr>
            <a:xfrm flipH="1">
              <a:off x="2290581" y="5859907"/>
              <a:ext cx="181338"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線單箭頭接點 15"/>
            <p:cNvCxnSpPr>
              <a:stCxn id="6" idx="5"/>
              <a:endCxn id="8" idx="1"/>
            </p:cNvCxnSpPr>
            <p:nvPr/>
          </p:nvCxnSpPr>
          <p:spPr>
            <a:xfrm>
              <a:off x="2909706" y="5859907"/>
              <a:ext cx="171813"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9" name="群組 8"/>
          <p:cNvGrpSpPr/>
          <p:nvPr/>
        </p:nvGrpSpPr>
        <p:grpSpPr>
          <a:xfrm>
            <a:off x="4827598" y="4203507"/>
            <a:ext cx="2599826" cy="1992042"/>
            <a:chOff x="6439172" y="4134121"/>
            <a:chExt cx="2599826" cy="1992042"/>
          </a:xfrm>
        </p:grpSpPr>
        <p:sp>
          <p:nvSpPr>
            <p:cNvPr id="20" name="橢圓 19"/>
            <p:cNvSpPr/>
            <p:nvPr/>
          </p:nvSpPr>
          <p:spPr>
            <a:xfrm>
              <a:off x="7153183" y="484439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21" name="橢圓 20"/>
            <p:cNvSpPr/>
            <p:nvPr/>
          </p:nvSpPr>
          <p:spPr>
            <a:xfrm>
              <a:off x="6439172" y="5554663"/>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3</a:t>
              </a:r>
              <a:endParaRPr lang="zh-TW" altLang="en-US" sz="2800" dirty="0"/>
            </a:p>
          </p:txBody>
        </p:sp>
        <p:sp>
          <p:nvSpPr>
            <p:cNvPr id="22" name="橢圓 21"/>
            <p:cNvSpPr/>
            <p:nvPr/>
          </p:nvSpPr>
          <p:spPr>
            <a:xfrm>
              <a:off x="7782106" y="413412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23" name="橢圓 22"/>
            <p:cNvSpPr/>
            <p:nvPr/>
          </p:nvSpPr>
          <p:spPr>
            <a:xfrm>
              <a:off x="7395889" y="5554663"/>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7</a:t>
              </a:r>
              <a:endParaRPr lang="zh-TW" altLang="en-US" sz="2800" dirty="0"/>
            </a:p>
          </p:txBody>
        </p:sp>
        <p:sp>
          <p:nvSpPr>
            <p:cNvPr id="24" name="橢圓 23"/>
            <p:cNvSpPr/>
            <p:nvPr/>
          </p:nvSpPr>
          <p:spPr>
            <a:xfrm>
              <a:off x="8419873" y="4814094"/>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8</a:t>
              </a:r>
              <a:endParaRPr lang="zh-TW" altLang="en-US" sz="2800" dirty="0"/>
            </a:p>
          </p:txBody>
        </p:sp>
        <p:cxnSp>
          <p:nvCxnSpPr>
            <p:cNvPr id="25" name="直線單箭頭接點 24"/>
            <p:cNvCxnSpPr>
              <a:stCxn id="20" idx="3"/>
              <a:endCxn id="21" idx="7"/>
            </p:cNvCxnSpPr>
            <p:nvPr/>
          </p:nvCxnSpPr>
          <p:spPr>
            <a:xfrm flipH="1">
              <a:off x="6967628" y="5332198"/>
              <a:ext cx="276224" cy="306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單箭頭接點 25"/>
            <p:cNvCxnSpPr>
              <a:stCxn id="20" idx="5"/>
              <a:endCxn id="23" idx="0"/>
            </p:cNvCxnSpPr>
            <p:nvPr/>
          </p:nvCxnSpPr>
          <p:spPr>
            <a:xfrm>
              <a:off x="7681639" y="5332198"/>
              <a:ext cx="23813" cy="2224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單箭頭接點 26"/>
            <p:cNvCxnSpPr>
              <a:stCxn id="22" idx="3"/>
              <a:endCxn id="20" idx="7"/>
            </p:cNvCxnSpPr>
            <p:nvPr/>
          </p:nvCxnSpPr>
          <p:spPr>
            <a:xfrm flipH="1">
              <a:off x="7681639" y="4621927"/>
              <a:ext cx="191136" cy="306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直線單箭頭接點 27"/>
            <p:cNvCxnSpPr>
              <a:stCxn id="22" idx="5"/>
              <a:endCxn id="24" idx="1"/>
            </p:cNvCxnSpPr>
            <p:nvPr/>
          </p:nvCxnSpPr>
          <p:spPr>
            <a:xfrm>
              <a:off x="8310562" y="4621927"/>
              <a:ext cx="199980" cy="2758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346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733925"/>
          </a:xfrm>
        </p:spPr>
        <p:txBody>
          <a:bodyPr>
            <a:normAutofit/>
          </a:bodyPr>
          <a:lstStyle/>
          <a:p>
            <a:r>
              <a:rPr lang="en-US" altLang="zh-TW" dirty="0" smtClean="0"/>
              <a:t>We need to distinguish ADDSUB and MULDIV</a:t>
            </a:r>
          </a:p>
          <a:p>
            <a:pPr lvl="1"/>
            <a:r>
              <a:rPr lang="en-US" altLang="zh-TW" dirty="0" smtClean="0"/>
              <a:t>If it is ADDSUB, we can use the previous grammar.</a:t>
            </a:r>
          </a:p>
          <a:p>
            <a:pPr lvl="1"/>
            <a:r>
              <a:rPr lang="en-US" altLang="zh-TW" dirty="0" smtClean="0"/>
              <a:t>If it is MULDIV, we need to process it immediately, just like handing parenthesis “(expr)”.</a:t>
            </a:r>
          </a:p>
          <a:p>
            <a:r>
              <a:rPr lang="en-US" altLang="zh-TW" dirty="0" smtClean="0"/>
              <a:t>We need to add a new grammar rule (which means a new recursive function) to handle it.</a:t>
            </a:r>
          </a:p>
          <a:p>
            <a:pPr marL="400050" lvl="1" indent="0">
              <a:buNone/>
            </a:pPr>
            <a:r>
              <a:rPr lang="en-US" altLang="zh-TW" b="1" dirty="0" smtClean="0"/>
              <a:t>		FACTOR </a:t>
            </a:r>
            <a:r>
              <a:rPr lang="en-US" altLang="zh-TW" b="1" dirty="0"/>
              <a:t>= ID | </a:t>
            </a:r>
            <a:r>
              <a:rPr lang="en-US" altLang="zh-TW" b="1" dirty="0" smtClean="0"/>
              <a:t>NUM| (EXPR)</a:t>
            </a:r>
            <a:endParaRPr lang="en-US" altLang="zh-TW" dirty="0" smtClean="0"/>
          </a:p>
          <a:p>
            <a:pPr marL="400050" lvl="1" indent="0">
              <a:buNone/>
            </a:pPr>
            <a:r>
              <a:rPr lang="en-US" altLang="zh-TW" b="1" dirty="0"/>
              <a:t>	</a:t>
            </a:r>
            <a:r>
              <a:rPr lang="en-US" altLang="zh-TW" b="1" dirty="0" smtClean="0"/>
              <a:t>	</a:t>
            </a:r>
            <a:r>
              <a:rPr lang="en-US" altLang="zh-TW" b="1" dirty="0" smtClean="0">
                <a:solidFill>
                  <a:srgbClr val="FF0000"/>
                </a:solidFill>
              </a:rPr>
              <a:t>TERM = FACTOR | TERM MULDIV FACTOR</a:t>
            </a:r>
          </a:p>
          <a:p>
            <a:pPr marL="400050" lvl="1" indent="0">
              <a:buNone/>
            </a:pPr>
            <a:r>
              <a:rPr lang="en-US" altLang="zh-TW" b="1" dirty="0"/>
              <a:t>	</a:t>
            </a:r>
            <a:r>
              <a:rPr lang="en-US" altLang="zh-TW" b="1" dirty="0" smtClean="0"/>
              <a:t>	EXPR </a:t>
            </a:r>
            <a:r>
              <a:rPr lang="en-US" altLang="zh-TW" b="1" dirty="0"/>
              <a:t>= </a:t>
            </a:r>
            <a:r>
              <a:rPr lang="en-US" altLang="zh-TW" b="1" dirty="0" smtClean="0"/>
              <a:t>TERM </a:t>
            </a:r>
            <a:r>
              <a:rPr lang="en-US" altLang="zh-TW" b="1" dirty="0"/>
              <a:t>| EXPR </a:t>
            </a:r>
            <a:r>
              <a:rPr lang="en-US" altLang="zh-TW" b="1" dirty="0" smtClean="0"/>
              <a:t>ADDSUB </a:t>
            </a:r>
            <a:r>
              <a:rPr lang="en-US" altLang="zh-TW" b="1" dirty="0" smtClean="0">
                <a:solidFill>
                  <a:srgbClr val="FF0000"/>
                </a:solidFill>
              </a:rPr>
              <a:t>TERM</a:t>
            </a:r>
            <a:endParaRPr lang="en-US" altLang="zh-TW" b="1" dirty="0">
              <a:solidFill>
                <a:srgbClr val="FF0000"/>
              </a:solidFill>
            </a:endParaRPr>
          </a:p>
        </p:txBody>
      </p:sp>
      <p:sp>
        <p:nvSpPr>
          <p:cNvPr id="3" name="標題 2"/>
          <p:cNvSpPr>
            <a:spLocks noGrp="1"/>
          </p:cNvSpPr>
          <p:nvPr>
            <p:ph type="title"/>
          </p:nvPr>
        </p:nvSpPr>
        <p:spPr/>
        <p:txBody>
          <a:bodyPr/>
          <a:lstStyle/>
          <a:p>
            <a:r>
              <a:rPr lang="en-US" altLang="zh-TW" dirty="0" smtClean="0"/>
              <a:t>Handling </a:t>
            </a:r>
            <a:r>
              <a:rPr lang="en-US" altLang="zh-TW" dirty="0" err="1" smtClean="0"/>
              <a:t>mul</a:t>
            </a:r>
            <a:r>
              <a:rPr lang="en-US" altLang="zh-TW" dirty="0" smtClean="0"/>
              <a:t>/div</a:t>
            </a:r>
            <a:endParaRPr lang="zh-TW" altLang="en-US" dirty="0"/>
          </a:p>
        </p:txBody>
      </p:sp>
    </p:spTree>
    <p:extLst>
      <p:ext uri="{BB962C8B-B14F-4D97-AF65-F5344CB8AC3E}">
        <p14:creationId xmlns:p14="http://schemas.microsoft.com/office/powerpoint/2010/main" val="701948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How to handle assignment? </a:t>
            </a:r>
          </a:p>
          <a:p>
            <a:pPr lvl="1"/>
            <a:r>
              <a:rPr lang="en-US" altLang="zh-TW" dirty="0" smtClean="0"/>
              <a:t>Ex: x = 3 + y</a:t>
            </a:r>
          </a:p>
          <a:p>
            <a:r>
              <a:rPr lang="en-US" altLang="zh-TW" dirty="0" smtClean="0"/>
              <a:t>How to handle the sign of ID or NUM?</a:t>
            </a:r>
          </a:p>
          <a:p>
            <a:pPr lvl="1"/>
            <a:r>
              <a:rPr lang="en-US" altLang="zh-TW" dirty="0" smtClean="0"/>
              <a:t>For example, 3 + -2</a:t>
            </a:r>
          </a:p>
          <a:p>
            <a:r>
              <a:rPr lang="en-US" altLang="zh-TW" dirty="0" smtClean="0"/>
              <a:t>How to handle empty statements?</a:t>
            </a:r>
          </a:p>
          <a:p>
            <a:r>
              <a:rPr lang="en-US" altLang="zh-TW" dirty="0" smtClean="0"/>
              <a:t>How to handle errors?</a:t>
            </a:r>
          </a:p>
          <a:p>
            <a:endParaRPr lang="zh-TW" altLang="en-US" dirty="0"/>
          </a:p>
        </p:txBody>
      </p:sp>
      <p:sp>
        <p:nvSpPr>
          <p:cNvPr id="3" name="標題 2"/>
          <p:cNvSpPr>
            <a:spLocks noGrp="1"/>
          </p:cNvSpPr>
          <p:nvPr>
            <p:ph type="title"/>
          </p:nvPr>
        </p:nvSpPr>
        <p:spPr/>
        <p:txBody>
          <a:bodyPr/>
          <a:lstStyle/>
          <a:p>
            <a:r>
              <a:rPr lang="en-US" altLang="zh-TW" dirty="0" smtClean="0"/>
              <a:t>Other considerations</a:t>
            </a:r>
            <a:endParaRPr lang="zh-TW" altLang="en-US" dirty="0"/>
          </a:p>
        </p:txBody>
      </p:sp>
    </p:spTree>
    <p:extLst>
      <p:ext uri="{BB962C8B-B14F-4D97-AF65-F5344CB8AC3E}">
        <p14:creationId xmlns:p14="http://schemas.microsoft.com/office/powerpoint/2010/main" val="123609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10000"/>
          </a:bodyPr>
          <a:lstStyle/>
          <a:p>
            <a:r>
              <a:rPr lang="en-US" altLang="zh-TW" sz="3800" dirty="0" smtClean="0"/>
              <a:t>The valid way to arrange the token</a:t>
            </a:r>
          </a:p>
          <a:p>
            <a:pPr>
              <a:buFont typeface="Wingdings" panose="05000000000000000000" pitchFamily="2" charset="2"/>
              <a:buChar char="p"/>
            </a:pP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statement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END | expr END</a:t>
            </a: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 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 factor </a:t>
            </a: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 | ADDSUB INT |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ADDSUB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 | ID ASSIGN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ID</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LPAREN expr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RPAREN</a:t>
            </a:r>
            <a:endParaRPr lang="en-US" altLang="zh-TW" sz="44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A complete grammar rules</a:t>
            </a:r>
            <a:endParaRPr lang="zh-TW" altLang="en-US" dirty="0"/>
          </a:p>
        </p:txBody>
      </p:sp>
    </p:spTree>
    <p:extLst>
      <p:ext uri="{BB962C8B-B14F-4D97-AF65-F5344CB8AC3E}">
        <p14:creationId xmlns:p14="http://schemas.microsoft.com/office/powerpoint/2010/main" val="294246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Parser Tree:  </a:t>
            </a:r>
            <a:r>
              <a:rPr lang="es-E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4+y*3</a:t>
            </a:r>
            <a:endParaRPr lang="zh-TW" altLang="en-US" dirty="0"/>
          </a:p>
        </p:txBody>
      </p:sp>
      <p:grpSp>
        <p:nvGrpSpPr>
          <p:cNvPr id="4" name="Group 76"/>
          <p:cNvGrpSpPr/>
          <p:nvPr/>
        </p:nvGrpSpPr>
        <p:grpSpPr>
          <a:xfrm>
            <a:off x="448679" y="1600202"/>
            <a:ext cx="8397800" cy="5000837"/>
            <a:chOff x="890755" y="5314890"/>
            <a:chExt cx="5222657" cy="2964832"/>
          </a:xfrm>
        </p:grpSpPr>
        <p:sp>
          <p:nvSpPr>
            <p:cNvPr id="5" name="TextBox 4"/>
            <p:cNvSpPr txBox="1"/>
            <p:nvPr/>
          </p:nvSpPr>
          <p:spPr>
            <a:xfrm>
              <a:off x="3200400" y="5314890"/>
              <a:ext cx="1065907"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statement</a:t>
              </a:r>
              <a:endParaRPr lang="en-US" sz="2400" dirty="0">
                <a:latin typeface="Consolas" panose="020B0609020204030204" pitchFamily="49" charset="0"/>
                <a:cs typeface="Consolas" panose="020B0609020204030204" pitchFamily="49" charset="0"/>
              </a:endParaRPr>
            </a:p>
          </p:txBody>
        </p:sp>
        <p:sp>
          <p:nvSpPr>
            <p:cNvPr id="6" name="TextBox 5"/>
            <p:cNvSpPr txBox="1"/>
            <p:nvPr/>
          </p:nvSpPr>
          <p:spPr>
            <a:xfrm>
              <a:off x="2514600" y="5678269"/>
              <a:ext cx="537539"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expr</a:t>
              </a:r>
              <a:endParaRPr lang="en-US" sz="2000" dirty="0">
                <a:latin typeface="Consolas" panose="020B0609020204030204" pitchFamily="49" charset="0"/>
                <a:cs typeface="Consolas" panose="020B0609020204030204" pitchFamily="49" charset="0"/>
              </a:endParaRPr>
            </a:p>
          </p:txBody>
        </p:sp>
        <p:sp>
          <p:nvSpPr>
            <p:cNvPr id="7" name="TextBox 6"/>
            <p:cNvSpPr txBox="1"/>
            <p:nvPr/>
          </p:nvSpPr>
          <p:spPr>
            <a:xfrm>
              <a:off x="4267200" y="5715000"/>
              <a:ext cx="43186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END</a:t>
              </a:r>
              <a:endParaRPr lang="en-US" sz="2000" dirty="0">
                <a:latin typeface="Consolas" panose="020B0609020204030204" pitchFamily="49" charset="0"/>
                <a:cs typeface="Consolas" panose="020B0609020204030204" pitchFamily="49" charset="0"/>
              </a:endParaRPr>
            </a:p>
          </p:txBody>
        </p:sp>
        <p:sp>
          <p:nvSpPr>
            <p:cNvPr id="8" name="TextBox 7"/>
            <p:cNvSpPr txBox="1"/>
            <p:nvPr/>
          </p:nvSpPr>
          <p:spPr>
            <a:xfrm>
              <a:off x="1235125" y="6071629"/>
              <a:ext cx="537539"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term</a:t>
              </a:r>
              <a:endParaRPr lang="en-US" sz="2000" dirty="0">
                <a:latin typeface="Consolas" panose="020B0609020204030204" pitchFamily="49" charset="0"/>
                <a:cs typeface="Consolas" panose="020B0609020204030204" pitchFamily="49" charset="0"/>
              </a:endParaRPr>
            </a:p>
          </p:txBody>
        </p:sp>
        <p:sp>
          <p:nvSpPr>
            <p:cNvPr id="9" name="TextBox 8"/>
            <p:cNvSpPr txBox="1"/>
            <p:nvPr/>
          </p:nvSpPr>
          <p:spPr>
            <a:xfrm>
              <a:off x="3505200" y="6059269"/>
              <a:ext cx="1241364" cy="273706"/>
            </a:xfrm>
            <a:prstGeom prst="rect">
              <a:avLst/>
            </a:prstGeom>
            <a:noFill/>
          </p:spPr>
          <p:txBody>
            <a:bodyPr wrap="none" rtlCol="0">
              <a:spAutoFit/>
            </a:bodyPr>
            <a:lstStyle/>
            <a:p>
              <a:r>
                <a:rPr lang="en-US" altLang="zh-TW" sz="2000" dirty="0" smtClean="0">
                  <a:latin typeface="Consolas" panose="020B0609020204030204" pitchFamily="49" charset="0"/>
                  <a:cs typeface="Consolas" panose="020B0609020204030204" pitchFamily="49" charset="0"/>
                </a:rPr>
                <a:t>  </a:t>
              </a:r>
              <a:r>
                <a:rPr lang="en-US" altLang="zh-TW" sz="2400" dirty="0" err="1" smtClean="0">
                  <a:latin typeface="Consolas" panose="020B0609020204030204" pitchFamily="49" charset="0"/>
                  <a:cs typeface="Consolas" panose="020B0609020204030204" pitchFamily="49" charset="0"/>
                </a:rPr>
                <a:t>expr_tail</a:t>
              </a:r>
              <a:endParaRPr lang="en-US" sz="2000" dirty="0">
                <a:latin typeface="Consolas" panose="020B0609020204030204" pitchFamily="49" charset="0"/>
                <a:cs typeface="Consolas" panose="020B0609020204030204" pitchFamily="49" charset="0"/>
              </a:endParaRPr>
            </a:p>
          </p:txBody>
        </p:sp>
        <p:sp>
          <p:nvSpPr>
            <p:cNvPr id="10" name="TextBox 10"/>
            <p:cNvSpPr txBox="1"/>
            <p:nvPr/>
          </p:nvSpPr>
          <p:spPr>
            <a:xfrm>
              <a:off x="890755" y="6557211"/>
              <a:ext cx="74888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factor</a:t>
              </a:r>
              <a:endParaRPr lang="en-US" sz="2000" dirty="0">
                <a:latin typeface="Consolas" panose="020B0609020204030204" pitchFamily="49" charset="0"/>
                <a:cs typeface="Consolas" panose="020B0609020204030204" pitchFamily="49" charset="0"/>
              </a:endParaRPr>
            </a:p>
          </p:txBody>
        </p:sp>
        <p:sp>
          <p:nvSpPr>
            <p:cNvPr id="11" name="TextBox 11"/>
            <p:cNvSpPr txBox="1"/>
            <p:nvPr/>
          </p:nvSpPr>
          <p:spPr>
            <a:xfrm>
              <a:off x="2302528" y="7485694"/>
              <a:ext cx="326192" cy="492671"/>
            </a:xfrm>
            <a:prstGeom prst="rect">
              <a:avLst/>
            </a:prstGeom>
            <a:noFill/>
            <a:ln>
              <a:solidFill>
                <a:schemeClr val="accent1"/>
              </a:solidFill>
            </a:ln>
          </p:spPr>
          <p:txBody>
            <a:bodyPr wrap="none" rtlCol="0">
              <a:spAutoFit/>
            </a:bodyPr>
            <a:lstStyle/>
            <a:p>
              <a:r>
                <a:rPr lang="en-US" altLang="zh-TW" sz="2400" dirty="0" smtClean="0">
                  <a:latin typeface="Consolas" panose="020B0609020204030204" pitchFamily="49" charset="0"/>
                  <a:cs typeface="Consolas" panose="020B0609020204030204" pitchFamily="49" charset="0"/>
                </a:rPr>
                <a:t>ID</a:t>
              </a:r>
            </a:p>
            <a:p>
              <a:r>
                <a:rPr lang="en-US" sz="2400" b="1" dirty="0">
                  <a:solidFill>
                    <a:srgbClr val="FF0000"/>
                  </a:solidFill>
                  <a:latin typeface="Consolas" panose="020B0609020204030204" pitchFamily="49" charset="0"/>
                  <a:cs typeface="Consolas" panose="020B0609020204030204" pitchFamily="49" charset="0"/>
                </a:rPr>
                <a:t>y</a:t>
              </a:r>
            </a:p>
          </p:txBody>
        </p:sp>
        <p:sp>
          <p:nvSpPr>
            <p:cNvPr id="12" name="TextBox 12"/>
            <p:cNvSpPr txBox="1"/>
            <p:nvPr/>
          </p:nvSpPr>
          <p:spPr>
            <a:xfrm>
              <a:off x="1610679" y="6586084"/>
              <a:ext cx="1065907" cy="273706"/>
            </a:xfrm>
            <a:prstGeom prst="rect">
              <a:avLst/>
            </a:prstGeom>
            <a:noFill/>
          </p:spPr>
          <p:txBody>
            <a:bodyPr wrap="none" rtlCol="0">
              <a:spAutoFit/>
            </a:bodyPr>
            <a:lstStyle/>
            <a:p>
              <a:r>
                <a:rPr lang="en-US" sz="2400" dirty="0" err="1" smtClean="0">
                  <a:latin typeface="Consolas" panose="020B0609020204030204" pitchFamily="49" charset="0"/>
                  <a:cs typeface="Consolas" panose="020B0609020204030204" pitchFamily="49" charset="0"/>
                </a:rPr>
                <a:t>term_tail</a:t>
              </a:r>
              <a:endParaRPr lang="en-US" sz="2000" dirty="0">
                <a:latin typeface="Consolas" panose="020B0609020204030204" pitchFamily="49" charset="0"/>
                <a:cs typeface="Consolas" panose="020B0609020204030204" pitchFamily="49" charset="0"/>
              </a:endParaRPr>
            </a:p>
          </p:txBody>
        </p:sp>
        <p:sp>
          <p:nvSpPr>
            <p:cNvPr id="13" name="TextBox 13"/>
            <p:cNvSpPr txBox="1"/>
            <p:nvPr/>
          </p:nvSpPr>
          <p:spPr>
            <a:xfrm>
              <a:off x="1049556" y="7105415"/>
              <a:ext cx="431866" cy="456176"/>
            </a:xfrm>
            <a:prstGeom prst="rect">
              <a:avLst/>
            </a:prstGeom>
            <a:noFill/>
            <a:ln w="6350">
              <a:solidFill>
                <a:schemeClr val="accent1"/>
              </a:solidFill>
            </a:ln>
          </p:spPr>
          <p:txBody>
            <a:bodyPr wrap="none" rtlCol="0">
              <a:spAutoFit/>
            </a:bodyPr>
            <a:lstStyle/>
            <a:p>
              <a:r>
                <a:rPr lang="en-US" sz="2400" dirty="0" smtClean="0">
                  <a:latin typeface="Consolas" panose="020B0609020204030204" pitchFamily="49" charset="0"/>
                  <a:cs typeface="Consolas" panose="020B0609020204030204" pitchFamily="49" charset="0"/>
                </a:rPr>
                <a:t>INT</a:t>
              </a:r>
              <a:endParaRPr lang="en-US" sz="2000" dirty="0" smtClean="0">
                <a:latin typeface="Consolas" panose="020B0609020204030204" pitchFamily="49" charset="0"/>
                <a:cs typeface="Consolas" panose="020B0609020204030204" pitchFamily="49" charset="0"/>
              </a:endParaRPr>
            </a:p>
            <a:p>
              <a:r>
                <a:rPr lang="en-US" sz="2000" b="1" dirty="0">
                  <a:solidFill>
                    <a:srgbClr val="FF0000"/>
                  </a:solidFill>
                  <a:latin typeface="Consolas" panose="020B0609020204030204" pitchFamily="49" charset="0"/>
                  <a:cs typeface="Consolas" panose="020B0609020204030204" pitchFamily="49" charset="0"/>
                </a:rPr>
                <a:t>4</a:t>
              </a:r>
            </a:p>
          </p:txBody>
        </p:sp>
        <p:sp>
          <p:nvSpPr>
            <p:cNvPr id="14" name="TextBox 14"/>
            <p:cNvSpPr txBox="1"/>
            <p:nvPr/>
          </p:nvSpPr>
          <p:spPr>
            <a:xfrm>
              <a:off x="1932671" y="7075135"/>
              <a:ext cx="431866" cy="273706"/>
            </a:xfrm>
            <a:prstGeom prst="rect">
              <a:avLst/>
            </a:prstGeom>
            <a:noFill/>
            <a:ln w="6350">
              <a:noFill/>
            </a:ln>
          </p:spPr>
          <p:txBody>
            <a:bodyPr wrap="none" rtlCol="0">
              <a:spAutoFit/>
            </a:bodyPr>
            <a:lstStyle/>
            <a:p>
              <a:r>
                <a:rPr lang="en-US" sz="2400" dirty="0" smtClean="0">
                  <a:latin typeface="Consolas" panose="020B0609020204030204" pitchFamily="49" charset="0"/>
                  <a:cs typeface="Consolas" panose="020B0609020204030204" pitchFamily="49" charset="0"/>
                </a:rPr>
                <a:t>Nil</a:t>
              </a:r>
              <a:endParaRPr lang="en-US" sz="2000" dirty="0">
                <a:latin typeface="Consolas" panose="020B0609020204030204" pitchFamily="49" charset="0"/>
                <a:cs typeface="Consolas" panose="020B0609020204030204" pitchFamily="49" charset="0"/>
              </a:endParaRPr>
            </a:p>
          </p:txBody>
        </p:sp>
        <p:sp>
          <p:nvSpPr>
            <p:cNvPr id="15" name="TextBox 15"/>
            <p:cNvSpPr txBox="1"/>
            <p:nvPr/>
          </p:nvSpPr>
          <p:spPr>
            <a:xfrm>
              <a:off x="2797530" y="6419811"/>
              <a:ext cx="760203" cy="456176"/>
            </a:xfrm>
            <a:prstGeom prst="rect">
              <a:avLst/>
            </a:prstGeom>
            <a:noFill/>
            <a:ln>
              <a:solidFill>
                <a:schemeClr val="accent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ADDSUB</a:t>
              </a:r>
              <a:endParaRPr lang="en-US" sz="2000" dirty="0" smtClean="0">
                <a:latin typeface="Consolas" panose="020B0609020204030204" pitchFamily="49" charset="0"/>
                <a:cs typeface="Consolas" panose="020B0609020204030204" pitchFamily="49" charset="0"/>
              </a:endParaRPr>
            </a:p>
            <a:p>
              <a:r>
                <a:rPr lang="en-US" sz="2000" b="1" dirty="0">
                  <a:solidFill>
                    <a:srgbClr val="FF0000"/>
                  </a:solidFill>
                  <a:latin typeface="Consolas" panose="020B0609020204030204" pitchFamily="49" charset="0"/>
                  <a:cs typeface="Consolas" panose="020B0609020204030204" pitchFamily="49" charset="0"/>
                </a:rPr>
                <a:t>+</a:t>
              </a:r>
            </a:p>
          </p:txBody>
        </p:sp>
        <p:cxnSp>
          <p:nvCxnSpPr>
            <p:cNvPr id="16" name="Straight Connector 17"/>
            <p:cNvCxnSpPr>
              <a:stCxn id="5" idx="2"/>
              <a:endCxn id="6" idx="0"/>
            </p:cNvCxnSpPr>
            <p:nvPr/>
          </p:nvCxnSpPr>
          <p:spPr>
            <a:xfrm flipH="1">
              <a:off x="2783370" y="5588596"/>
              <a:ext cx="949984" cy="89673"/>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21"/>
            <p:cNvCxnSpPr>
              <a:stCxn id="5" idx="2"/>
              <a:endCxn id="7" idx="0"/>
            </p:cNvCxnSpPr>
            <p:nvPr/>
          </p:nvCxnSpPr>
          <p:spPr>
            <a:xfrm>
              <a:off x="3733353" y="5588596"/>
              <a:ext cx="749780" cy="12640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23"/>
            <p:cNvCxnSpPr>
              <a:stCxn id="6" idx="2"/>
              <a:endCxn id="8" idx="0"/>
            </p:cNvCxnSpPr>
            <p:nvPr/>
          </p:nvCxnSpPr>
          <p:spPr>
            <a:xfrm flipH="1">
              <a:off x="1503895" y="5951975"/>
              <a:ext cx="1279475" cy="11965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30"/>
            <p:cNvCxnSpPr>
              <a:stCxn id="6" idx="2"/>
              <a:endCxn id="9" idx="0"/>
            </p:cNvCxnSpPr>
            <p:nvPr/>
          </p:nvCxnSpPr>
          <p:spPr>
            <a:xfrm>
              <a:off x="2783370" y="5951975"/>
              <a:ext cx="1342512" cy="10729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32"/>
            <p:cNvCxnSpPr>
              <a:stCxn id="8" idx="2"/>
              <a:endCxn id="10" idx="0"/>
            </p:cNvCxnSpPr>
            <p:nvPr/>
          </p:nvCxnSpPr>
          <p:spPr>
            <a:xfrm flipH="1">
              <a:off x="1265198" y="6345335"/>
              <a:ext cx="238697" cy="21187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34"/>
            <p:cNvCxnSpPr>
              <a:stCxn id="8" idx="2"/>
              <a:endCxn id="12" idx="0"/>
            </p:cNvCxnSpPr>
            <p:nvPr/>
          </p:nvCxnSpPr>
          <p:spPr>
            <a:xfrm>
              <a:off x="1503895" y="6345335"/>
              <a:ext cx="639738" cy="24074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37"/>
            <p:cNvCxnSpPr>
              <a:stCxn id="13" idx="0"/>
              <a:endCxn id="10" idx="2"/>
            </p:cNvCxnSpPr>
            <p:nvPr/>
          </p:nvCxnSpPr>
          <p:spPr>
            <a:xfrm flipH="1" flipV="1">
              <a:off x="1265198" y="6830917"/>
              <a:ext cx="291" cy="274498"/>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39"/>
            <p:cNvCxnSpPr>
              <a:stCxn id="14" idx="0"/>
              <a:endCxn id="12" idx="2"/>
            </p:cNvCxnSpPr>
            <p:nvPr/>
          </p:nvCxnSpPr>
          <p:spPr>
            <a:xfrm flipH="1" flipV="1">
              <a:off x="2143633" y="6859790"/>
              <a:ext cx="4972" cy="215345"/>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41"/>
            <p:cNvCxnSpPr>
              <a:stCxn id="9" idx="2"/>
              <a:endCxn id="15" idx="0"/>
            </p:cNvCxnSpPr>
            <p:nvPr/>
          </p:nvCxnSpPr>
          <p:spPr>
            <a:xfrm flipH="1">
              <a:off x="3177632" y="6332975"/>
              <a:ext cx="948250" cy="8683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43"/>
            <p:cNvSpPr txBox="1"/>
            <p:nvPr/>
          </p:nvSpPr>
          <p:spPr>
            <a:xfrm>
              <a:off x="3810000" y="6430007"/>
              <a:ext cx="537539"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term</a:t>
              </a:r>
              <a:endParaRPr lang="en-US" sz="2000" dirty="0">
                <a:latin typeface="Consolas" panose="020B0609020204030204" pitchFamily="49" charset="0"/>
                <a:cs typeface="Consolas" panose="020B0609020204030204" pitchFamily="49" charset="0"/>
              </a:endParaRPr>
            </a:p>
          </p:txBody>
        </p:sp>
        <p:sp>
          <p:nvSpPr>
            <p:cNvPr id="26" name="TextBox 44"/>
            <p:cNvSpPr txBox="1"/>
            <p:nvPr/>
          </p:nvSpPr>
          <p:spPr>
            <a:xfrm>
              <a:off x="2868238" y="7070837"/>
              <a:ext cx="74888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factor</a:t>
              </a:r>
              <a:endParaRPr lang="en-US" sz="2000" dirty="0">
                <a:latin typeface="Consolas" panose="020B0609020204030204" pitchFamily="49" charset="0"/>
                <a:cs typeface="Consolas" panose="020B0609020204030204" pitchFamily="49" charset="0"/>
              </a:endParaRPr>
            </a:p>
          </p:txBody>
        </p:sp>
        <p:sp>
          <p:nvSpPr>
            <p:cNvPr id="27" name="TextBox 45"/>
            <p:cNvSpPr txBox="1"/>
            <p:nvPr/>
          </p:nvSpPr>
          <p:spPr>
            <a:xfrm>
              <a:off x="4178246" y="7000960"/>
              <a:ext cx="1065907" cy="273706"/>
            </a:xfrm>
            <a:prstGeom prst="rect">
              <a:avLst/>
            </a:prstGeom>
            <a:noFill/>
          </p:spPr>
          <p:txBody>
            <a:bodyPr wrap="none" rtlCol="0">
              <a:spAutoFit/>
            </a:bodyPr>
            <a:lstStyle/>
            <a:p>
              <a:r>
                <a:rPr lang="en-US" sz="2400" dirty="0" err="1" smtClean="0">
                  <a:latin typeface="Consolas" panose="020B0609020204030204" pitchFamily="49" charset="0"/>
                  <a:cs typeface="Consolas" panose="020B0609020204030204" pitchFamily="49" charset="0"/>
                </a:rPr>
                <a:t>term_tail</a:t>
              </a:r>
              <a:endParaRPr lang="en-US" sz="2000" dirty="0">
                <a:latin typeface="Consolas" panose="020B0609020204030204" pitchFamily="49" charset="0"/>
                <a:cs typeface="Consolas" panose="020B0609020204030204" pitchFamily="49" charset="0"/>
              </a:endParaRPr>
            </a:p>
          </p:txBody>
        </p:sp>
        <p:cxnSp>
          <p:nvCxnSpPr>
            <p:cNvPr id="28" name="Straight Connector 46"/>
            <p:cNvCxnSpPr>
              <a:stCxn id="25" idx="2"/>
              <a:endCxn id="26" idx="0"/>
            </p:cNvCxnSpPr>
            <p:nvPr/>
          </p:nvCxnSpPr>
          <p:spPr>
            <a:xfrm flipH="1">
              <a:off x="3242681" y="6703713"/>
              <a:ext cx="836088" cy="36712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47"/>
            <p:cNvCxnSpPr>
              <a:stCxn id="25" idx="2"/>
              <a:endCxn id="27" idx="0"/>
            </p:cNvCxnSpPr>
            <p:nvPr/>
          </p:nvCxnSpPr>
          <p:spPr>
            <a:xfrm>
              <a:off x="4078770" y="6703713"/>
              <a:ext cx="632430" cy="29724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49"/>
            <p:cNvCxnSpPr>
              <a:stCxn id="9" idx="2"/>
              <a:endCxn id="25" idx="0"/>
            </p:cNvCxnSpPr>
            <p:nvPr/>
          </p:nvCxnSpPr>
          <p:spPr>
            <a:xfrm flipH="1">
              <a:off x="4078770" y="6332975"/>
              <a:ext cx="47112" cy="970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51"/>
            <p:cNvCxnSpPr>
              <a:stCxn id="11" idx="0"/>
              <a:endCxn id="26" idx="2"/>
            </p:cNvCxnSpPr>
            <p:nvPr/>
          </p:nvCxnSpPr>
          <p:spPr>
            <a:xfrm flipV="1">
              <a:off x="2465624" y="7344543"/>
              <a:ext cx="777058" cy="141151"/>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52"/>
            <p:cNvSpPr txBox="1"/>
            <p:nvPr/>
          </p:nvSpPr>
          <p:spPr>
            <a:xfrm>
              <a:off x="4604003" y="6430007"/>
              <a:ext cx="1241364" cy="273706"/>
            </a:xfrm>
            <a:prstGeom prst="rect">
              <a:avLst/>
            </a:prstGeom>
            <a:noFill/>
          </p:spPr>
          <p:txBody>
            <a:bodyPr wrap="none" rtlCol="0">
              <a:spAutoFit/>
            </a:bodyPr>
            <a:lstStyle/>
            <a:p>
              <a:r>
                <a:rPr lang="en-US" altLang="zh-TW" sz="2000" dirty="0" smtClean="0">
                  <a:latin typeface="Consolas" panose="020B0609020204030204" pitchFamily="49" charset="0"/>
                  <a:cs typeface="Consolas" panose="020B0609020204030204" pitchFamily="49" charset="0"/>
                </a:rPr>
                <a:t>  </a:t>
              </a:r>
              <a:r>
                <a:rPr lang="en-US" altLang="zh-TW" sz="2400" dirty="0" err="1" smtClean="0">
                  <a:latin typeface="Consolas" panose="020B0609020204030204" pitchFamily="49" charset="0"/>
                  <a:cs typeface="Consolas" panose="020B0609020204030204" pitchFamily="49" charset="0"/>
                </a:rPr>
                <a:t>expr_tail</a:t>
              </a:r>
              <a:endParaRPr lang="en-US" sz="2000" dirty="0">
                <a:latin typeface="Consolas" panose="020B0609020204030204" pitchFamily="49" charset="0"/>
                <a:cs typeface="Consolas" panose="020B0609020204030204" pitchFamily="49" charset="0"/>
              </a:endParaRPr>
            </a:p>
          </p:txBody>
        </p:sp>
        <p:cxnSp>
          <p:nvCxnSpPr>
            <p:cNvPr id="33" name="Straight Connector 54"/>
            <p:cNvCxnSpPr>
              <a:stCxn id="9" idx="2"/>
              <a:endCxn id="32" idx="0"/>
            </p:cNvCxnSpPr>
            <p:nvPr/>
          </p:nvCxnSpPr>
          <p:spPr>
            <a:xfrm>
              <a:off x="4125882" y="6332975"/>
              <a:ext cx="1098803" cy="970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55"/>
            <p:cNvSpPr txBox="1"/>
            <p:nvPr/>
          </p:nvSpPr>
          <p:spPr>
            <a:xfrm>
              <a:off x="5531026" y="6830917"/>
              <a:ext cx="43186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Nil</a:t>
              </a:r>
              <a:endParaRPr lang="en-US" sz="2000" dirty="0">
                <a:latin typeface="Consolas" panose="020B0609020204030204" pitchFamily="49" charset="0"/>
                <a:cs typeface="Consolas" panose="020B0609020204030204" pitchFamily="49" charset="0"/>
              </a:endParaRPr>
            </a:p>
          </p:txBody>
        </p:sp>
        <p:cxnSp>
          <p:nvCxnSpPr>
            <p:cNvPr id="35" name="Straight Connector 57"/>
            <p:cNvCxnSpPr>
              <a:stCxn id="32" idx="2"/>
              <a:endCxn id="34" idx="0"/>
            </p:cNvCxnSpPr>
            <p:nvPr/>
          </p:nvCxnSpPr>
          <p:spPr>
            <a:xfrm>
              <a:off x="5224685" y="6703713"/>
              <a:ext cx="522274" cy="12720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61"/>
            <p:cNvSpPr txBox="1"/>
            <p:nvPr/>
          </p:nvSpPr>
          <p:spPr>
            <a:xfrm>
              <a:off x="3142280" y="7503942"/>
              <a:ext cx="748886" cy="456176"/>
            </a:xfrm>
            <a:prstGeom prst="rect">
              <a:avLst/>
            </a:prstGeom>
            <a:noFill/>
            <a:ln>
              <a:solidFill>
                <a:schemeClr val="accent1"/>
              </a:solidFill>
            </a:ln>
          </p:spPr>
          <p:txBody>
            <a:bodyPr wrap="none" rtlCol="0">
              <a:spAutoFit/>
            </a:bodyPr>
            <a:lstStyle/>
            <a:p>
              <a:r>
                <a:rPr lang="en-US" sz="2400" dirty="0" smtClean="0">
                  <a:latin typeface="Consolas" panose="020B0609020204030204" pitchFamily="49" charset="0"/>
                  <a:cs typeface="Consolas" panose="020B0609020204030204" pitchFamily="49" charset="0"/>
                </a:rPr>
                <a:t>MULDIV</a:t>
              </a:r>
              <a:endParaRPr lang="en-US" sz="2000" dirty="0" smtClean="0">
                <a:latin typeface="Consolas" panose="020B0609020204030204" pitchFamily="49" charset="0"/>
                <a:cs typeface="Consolas" panose="020B0609020204030204" pitchFamily="49" charset="0"/>
              </a:endParaRPr>
            </a:p>
            <a:p>
              <a:r>
                <a:rPr lang="en-US" sz="2000" b="1" dirty="0">
                  <a:solidFill>
                    <a:srgbClr val="FF0000"/>
                  </a:solidFill>
                  <a:latin typeface="Consolas" panose="020B0609020204030204" pitchFamily="49" charset="0"/>
                  <a:cs typeface="Consolas" panose="020B0609020204030204" pitchFamily="49" charset="0"/>
                </a:rPr>
                <a:t>*</a:t>
              </a:r>
            </a:p>
          </p:txBody>
        </p:sp>
        <p:sp>
          <p:nvSpPr>
            <p:cNvPr id="37" name="TextBox 62"/>
            <p:cNvSpPr txBox="1"/>
            <p:nvPr/>
          </p:nvSpPr>
          <p:spPr>
            <a:xfrm>
              <a:off x="4231464" y="7378084"/>
              <a:ext cx="74888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factor</a:t>
              </a:r>
              <a:endParaRPr lang="en-US" sz="2000" dirty="0">
                <a:latin typeface="Consolas" panose="020B0609020204030204" pitchFamily="49" charset="0"/>
                <a:cs typeface="Consolas" panose="020B0609020204030204" pitchFamily="49" charset="0"/>
              </a:endParaRPr>
            </a:p>
          </p:txBody>
        </p:sp>
        <p:sp>
          <p:nvSpPr>
            <p:cNvPr id="38" name="TextBox 63"/>
            <p:cNvSpPr txBox="1"/>
            <p:nvPr/>
          </p:nvSpPr>
          <p:spPr>
            <a:xfrm>
              <a:off x="5047505" y="7444711"/>
              <a:ext cx="1065907" cy="273706"/>
            </a:xfrm>
            <a:prstGeom prst="rect">
              <a:avLst/>
            </a:prstGeom>
            <a:noFill/>
          </p:spPr>
          <p:txBody>
            <a:bodyPr wrap="none" rtlCol="0">
              <a:spAutoFit/>
            </a:bodyPr>
            <a:lstStyle/>
            <a:p>
              <a:r>
                <a:rPr lang="en-US" sz="2400" dirty="0" err="1" smtClean="0">
                  <a:latin typeface="Consolas" panose="020B0609020204030204" pitchFamily="49" charset="0"/>
                  <a:cs typeface="Consolas" panose="020B0609020204030204" pitchFamily="49" charset="0"/>
                </a:rPr>
                <a:t>term_tail</a:t>
              </a:r>
              <a:endParaRPr lang="en-US" sz="2000" dirty="0">
                <a:latin typeface="Consolas" panose="020B0609020204030204" pitchFamily="49" charset="0"/>
                <a:cs typeface="Consolas" panose="020B0609020204030204" pitchFamily="49" charset="0"/>
              </a:endParaRPr>
            </a:p>
          </p:txBody>
        </p:sp>
        <p:cxnSp>
          <p:nvCxnSpPr>
            <p:cNvPr id="39" name="Straight Connector 65"/>
            <p:cNvCxnSpPr>
              <a:stCxn id="27" idx="2"/>
              <a:endCxn id="36" idx="0"/>
            </p:cNvCxnSpPr>
            <p:nvPr/>
          </p:nvCxnSpPr>
          <p:spPr>
            <a:xfrm flipH="1">
              <a:off x="3516723" y="7274666"/>
              <a:ext cx="1194476" cy="22927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67"/>
            <p:cNvCxnSpPr>
              <a:stCxn id="27" idx="2"/>
              <a:endCxn id="37" idx="0"/>
            </p:cNvCxnSpPr>
            <p:nvPr/>
          </p:nvCxnSpPr>
          <p:spPr>
            <a:xfrm flipH="1">
              <a:off x="4605907" y="7274666"/>
              <a:ext cx="105293" cy="1034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27" idx="2"/>
              <a:endCxn id="38" idx="0"/>
            </p:cNvCxnSpPr>
            <p:nvPr/>
          </p:nvCxnSpPr>
          <p:spPr>
            <a:xfrm>
              <a:off x="4711200" y="7274666"/>
              <a:ext cx="869259" cy="170045"/>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70"/>
            <p:cNvSpPr txBox="1"/>
            <p:nvPr/>
          </p:nvSpPr>
          <p:spPr>
            <a:xfrm>
              <a:off x="5531026" y="7980885"/>
              <a:ext cx="431866" cy="273706"/>
            </a:xfrm>
            <a:prstGeom prst="rect">
              <a:avLst/>
            </a:prstGeom>
            <a:solidFill>
              <a:schemeClr val="bg1"/>
            </a:solidFill>
          </p:spPr>
          <p:txBody>
            <a:bodyPr wrap="none" rtlCol="0">
              <a:spAutoFit/>
            </a:bodyPr>
            <a:lstStyle/>
            <a:p>
              <a:r>
                <a:rPr lang="en-US" sz="2400" dirty="0" smtClean="0">
                  <a:latin typeface="Consolas" panose="020B0609020204030204" pitchFamily="49" charset="0"/>
                  <a:cs typeface="Consolas" panose="020B0609020204030204" pitchFamily="49" charset="0"/>
                </a:rPr>
                <a:t>Nil</a:t>
              </a:r>
              <a:endParaRPr lang="en-US" sz="2400" dirty="0">
                <a:latin typeface="Consolas" panose="020B0609020204030204" pitchFamily="49" charset="0"/>
                <a:cs typeface="Consolas" panose="020B0609020204030204" pitchFamily="49" charset="0"/>
              </a:endParaRPr>
            </a:p>
          </p:txBody>
        </p:sp>
        <p:cxnSp>
          <p:nvCxnSpPr>
            <p:cNvPr id="43" name="Straight Connector 72"/>
            <p:cNvCxnSpPr>
              <a:stCxn id="42" idx="0"/>
              <a:endCxn id="38" idx="2"/>
            </p:cNvCxnSpPr>
            <p:nvPr/>
          </p:nvCxnSpPr>
          <p:spPr>
            <a:xfrm flipH="1" flipV="1">
              <a:off x="5580459" y="7718417"/>
              <a:ext cx="166500" cy="262468"/>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73"/>
            <p:cNvSpPr txBox="1"/>
            <p:nvPr/>
          </p:nvSpPr>
          <p:spPr>
            <a:xfrm>
              <a:off x="4122233" y="7787051"/>
              <a:ext cx="431866" cy="492671"/>
            </a:xfrm>
            <a:prstGeom prst="rect">
              <a:avLst/>
            </a:prstGeom>
            <a:solidFill>
              <a:schemeClr val="bg1"/>
            </a:solidFill>
            <a:ln>
              <a:solidFill>
                <a:schemeClr val="accent1"/>
              </a:solidFill>
            </a:ln>
          </p:spPr>
          <p:txBody>
            <a:bodyPr wrap="none" rtlCol="0">
              <a:spAutoFit/>
            </a:bodyPr>
            <a:lstStyle/>
            <a:p>
              <a:r>
                <a:rPr lang="en-US" sz="2400" dirty="0" smtClean="0">
                  <a:latin typeface="Consolas" panose="020B0609020204030204" pitchFamily="49" charset="0"/>
                  <a:cs typeface="Consolas" panose="020B0609020204030204" pitchFamily="49" charset="0"/>
                </a:rPr>
                <a:t>INT</a:t>
              </a:r>
            </a:p>
            <a:p>
              <a:r>
                <a:rPr lang="en-US" sz="2400" b="1" dirty="0">
                  <a:solidFill>
                    <a:srgbClr val="FF0000"/>
                  </a:solidFill>
                  <a:latin typeface="Consolas" panose="020B0609020204030204" pitchFamily="49" charset="0"/>
                  <a:cs typeface="Consolas" panose="020B0609020204030204" pitchFamily="49" charset="0"/>
                </a:rPr>
                <a:t>3</a:t>
              </a:r>
            </a:p>
          </p:txBody>
        </p:sp>
        <p:cxnSp>
          <p:nvCxnSpPr>
            <p:cNvPr id="45" name="Straight Connector 75"/>
            <p:cNvCxnSpPr>
              <a:stCxn id="37" idx="2"/>
              <a:endCxn id="44" idx="0"/>
            </p:cNvCxnSpPr>
            <p:nvPr/>
          </p:nvCxnSpPr>
          <p:spPr>
            <a:xfrm flipH="1">
              <a:off x="4338166" y="7651790"/>
              <a:ext cx="267741" cy="13526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5119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Generate assembly code from the syntax tree</a:t>
            </a:r>
          </a:p>
          <a:p>
            <a:r>
              <a:rPr lang="en-US" altLang="zh-TW" dirty="0"/>
              <a:t>Tasks </a:t>
            </a:r>
            <a:r>
              <a:rPr lang="en-US" altLang="zh-TW" dirty="0" smtClean="0"/>
              <a:t>of code generation include</a:t>
            </a:r>
            <a:r>
              <a:rPr lang="en-US" altLang="zh-TW" dirty="0"/>
              <a:t>:</a:t>
            </a:r>
          </a:p>
          <a:p>
            <a:pPr lvl="1"/>
            <a:r>
              <a:rPr lang="en-US" altLang="zh-TW" dirty="0"/>
              <a:t>Instruction </a:t>
            </a:r>
            <a:r>
              <a:rPr lang="en-US" altLang="zh-TW" dirty="0" smtClean="0"/>
              <a:t>arrangement </a:t>
            </a:r>
          </a:p>
          <a:p>
            <a:pPr lvl="1"/>
            <a:r>
              <a:rPr lang="en-US" altLang="zh-TW" dirty="0" smtClean="0"/>
              <a:t>Register and memory management</a:t>
            </a:r>
          </a:p>
          <a:p>
            <a:r>
              <a:rPr lang="en-US" altLang="zh-TW" dirty="0" smtClean="0"/>
              <a:t>Instruction arrangement: </a:t>
            </a:r>
            <a:br>
              <a:rPr lang="en-US" altLang="zh-TW" dirty="0" smtClean="0"/>
            </a:br>
            <a:r>
              <a:rPr lang="en-US" altLang="zh-TW" dirty="0" smtClean="0"/>
              <a:t>using post-order traversal</a:t>
            </a:r>
          </a:p>
          <a:p>
            <a:pPr lvl="1"/>
            <a:r>
              <a:rPr lang="en-US" altLang="zh-TW" dirty="0" smtClean="0"/>
              <a:t>Ex: 	3+7*8</a:t>
            </a:r>
            <a:endParaRPr lang="en-US" altLang="zh-TW" dirty="0"/>
          </a:p>
        </p:txBody>
      </p:sp>
      <p:sp>
        <p:nvSpPr>
          <p:cNvPr id="3" name="標題 2"/>
          <p:cNvSpPr>
            <a:spLocks noGrp="1"/>
          </p:cNvSpPr>
          <p:nvPr>
            <p:ph type="title"/>
          </p:nvPr>
        </p:nvSpPr>
        <p:spPr/>
        <p:txBody>
          <a:bodyPr/>
          <a:lstStyle/>
          <a:p>
            <a:r>
              <a:rPr lang="en-US" altLang="zh-TW" dirty="0" smtClean="0"/>
              <a:t>Code Generation</a:t>
            </a:r>
            <a:endParaRPr lang="zh-TW" altLang="en-US" dirty="0"/>
          </a:p>
        </p:txBody>
      </p:sp>
      <p:grpSp>
        <p:nvGrpSpPr>
          <p:cNvPr id="4" name="群組 3"/>
          <p:cNvGrpSpPr/>
          <p:nvPr/>
        </p:nvGrpSpPr>
        <p:grpSpPr>
          <a:xfrm>
            <a:off x="4128544" y="4785341"/>
            <a:ext cx="2466975" cy="1780381"/>
            <a:chOff x="1143000" y="4800601"/>
            <a:chExt cx="2466975" cy="1780381"/>
          </a:xfrm>
        </p:grpSpPr>
        <p:sp>
          <p:nvSpPr>
            <p:cNvPr id="5" name="橢圓 4"/>
            <p:cNvSpPr/>
            <p:nvPr/>
          </p:nvSpPr>
          <p:spPr>
            <a:xfrm>
              <a:off x="1762125" y="48006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6" name="橢圓 5"/>
            <p:cNvSpPr/>
            <p:nvPr/>
          </p:nvSpPr>
          <p:spPr>
            <a:xfrm>
              <a:off x="114300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3</a:t>
              </a:r>
              <a:endParaRPr lang="zh-TW" altLang="en-US" sz="2800" dirty="0"/>
            </a:p>
          </p:txBody>
        </p:sp>
        <p:sp>
          <p:nvSpPr>
            <p:cNvPr id="7" name="橢圓 6"/>
            <p:cNvSpPr/>
            <p:nvPr/>
          </p:nvSpPr>
          <p:spPr>
            <a:xfrm>
              <a:off x="238125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8" name="橢圓 7"/>
            <p:cNvSpPr/>
            <p:nvPr/>
          </p:nvSpPr>
          <p:spPr>
            <a:xfrm>
              <a:off x="1762125"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7</a:t>
              </a:r>
              <a:endParaRPr lang="zh-TW" altLang="en-US" sz="2800" dirty="0"/>
            </a:p>
          </p:txBody>
        </p:sp>
        <p:sp>
          <p:nvSpPr>
            <p:cNvPr id="9" name="橢圓 8"/>
            <p:cNvSpPr/>
            <p:nvPr/>
          </p:nvSpPr>
          <p:spPr>
            <a:xfrm>
              <a:off x="2990850"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8</a:t>
              </a:r>
              <a:endParaRPr lang="zh-TW" altLang="en-US" sz="2800" dirty="0"/>
            </a:p>
          </p:txBody>
        </p:sp>
        <p:cxnSp>
          <p:nvCxnSpPr>
            <p:cNvPr id="10" name="直線單箭頭接點 9"/>
            <p:cNvCxnSpPr>
              <a:stCxn id="5" idx="3"/>
              <a:endCxn id="6" idx="7"/>
            </p:cNvCxnSpPr>
            <p:nvPr/>
          </p:nvCxnSpPr>
          <p:spPr>
            <a:xfrm flipH="1">
              <a:off x="1671456"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單箭頭接點 10"/>
            <p:cNvCxnSpPr>
              <a:stCxn id="5" idx="5"/>
              <a:endCxn id="7" idx="1"/>
            </p:cNvCxnSpPr>
            <p:nvPr/>
          </p:nvCxnSpPr>
          <p:spPr>
            <a:xfrm>
              <a:off x="2290581"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線單箭頭接點 11"/>
            <p:cNvCxnSpPr>
              <a:stCxn id="7" idx="3"/>
              <a:endCxn id="8" idx="7"/>
            </p:cNvCxnSpPr>
            <p:nvPr/>
          </p:nvCxnSpPr>
          <p:spPr>
            <a:xfrm flipH="1">
              <a:off x="2290581" y="5859907"/>
              <a:ext cx="181338"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線單箭頭接點 12"/>
            <p:cNvCxnSpPr>
              <a:stCxn id="7" idx="5"/>
              <a:endCxn id="9" idx="1"/>
            </p:cNvCxnSpPr>
            <p:nvPr/>
          </p:nvCxnSpPr>
          <p:spPr>
            <a:xfrm>
              <a:off x="2909706" y="5859907"/>
              <a:ext cx="171813"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4" name="矩形 13"/>
          <p:cNvSpPr/>
          <p:nvPr/>
        </p:nvSpPr>
        <p:spPr>
          <a:xfrm>
            <a:off x="6695894" y="3847287"/>
            <a:ext cx="2209800" cy="1938992"/>
          </a:xfrm>
          <a:prstGeom prst="rect">
            <a:avLst/>
          </a:prstGeom>
          <a:solidFill>
            <a:srgbClr val="92D050"/>
          </a:solidFill>
        </p:spPr>
        <p:txBody>
          <a:bodyPr wrap="square">
            <a:spAutoFit/>
          </a:bodyPr>
          <a:lstStyle/>
          <a:p>
            <a:pPr lvl="1"/>
            <a:r>
              <a:rPr lang="en-US" altLang="zh-TW" sz="2400" dirty="0"/>
              <a:t>MOV r0, 3</a:t>
            </a:r>
            <a:br>
              <a:rPr lang="en-US" altLang="zh-TW" sz="2400" dirty="0"/>
            </a:br>
            <a:r>
              <a:rPr lang="en-US" altLang="zh-TW" sz="2400" dirty="0" smtClean="0"/>
              <a:t>MOV </a:t>
            </a:r>
            <a:r>
              <a:rPr lang="en-US" altLang="zh-TW" sz="2400" dirty="0"/>
              <a:t>r1, </a:t>
            </a:r>
            <a:r>
              <a:rPr lang="en-US" altLang="zh-TW" sz="2400" dirty="0" smtClean="0"/>
              <a:t>7</a:t>
            </a:r>
          </a:p>
          <a:p>
            <a:pPr lvl="1"/>
            <a:r>
              <a:rPr lang="en-US" altLang="zh-TW" sz="2400" dirty="0" smtClean="0"/>
              <a:t>MOV r2, 8</a:t>
            </a:r>
          </a:p>
          <a:p>
            <a:pPr lvl="1"/>
            <a:r>
              <a:rPr lang="en-US" altLang="zh-TW" sz="2400" dirty="0" smtClean="0"/>
              <a:t>MUL r1, r2</a:t>
            </a:r>
            <a:br>
              <a:rPr lang="en-US" altLang="zh-TW" sz="2400" dirty="0" smtClean="0"/>
            </a:br>
            <a:r>
              <a:rPr lang="en-US" altLang="zh-TW" sz="2400" dirty="0" smtClean="0"/>
              <a:t>ADD r0, r1</a:t>
            </a:r>
            <a:endParaRPr lang="en-US" altLang="zh-TW" sz="2400" dirty="0"/>
          </a:p>
        </p:txBody>
      </p:sp>
    </p:spTree>
    <p:extLst>
      <p:ext uri="{BB962C8B-B14F-4D97-AF65-F5344CB8AC3E}">
        <p14:creationId xmlns:p14="http://schemas.microsoft.com/office/powerpoint/2010/main" val="456199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772025"/>
          </a:xfrm>
        </p:spPr>
        <p:txBody>
          <a:bodyPr>
            <a:normAutofit/>
          </a:bodyPr>
          <a:lstStyle/>
          <a:p>
            <a:r>
              <a:rPr lang="en-US" altLang="zh-TW" dirty="0" smtClean="0"/>
              <a:t>Recall the relation between variables, memory, registers, and value.</a:t>
            </a:r>
          </a:p>
          <a:p>
            <a:r>
              <a:rPr lang="en-US" altLang="zh-TW" dirty="0" smtClean="0"/>
              <a:t>A symbol table which indexed </a:t>
            </a:r>
            <a:br>
              <a:rPr lang="en-US" altLang="zh-TW" dirty="0" smtClean="0"/>
            </a:br>
            <a:r>
              <a:rPr lang="en-US" altLang="zh-TW" dirty="0" smtClean="0"/>
              <a:t>by the variable is usually use </a:t>
            </a:r>
            <a:br>
              <a:rPr lang="en-US" altLang="zh-TW" dirty="0" smtClean="0"/>
            </a:br>
            <a:r>
              <a:rPr lang="en-US" altLang="zh-TW" dirty="0" smtClean="0"/>
              <a:t>to map variables to memory, </a:t>
            </a:r>
            <a:br>
              <a:rPr lang="en-US" altLang="zh-TW" dirty="0" smtClean="0"/>
            </a:br>
            <a:r>
              <a:rPr lang="en-US" altLang="zh-TW" dirty="0" smtClean="0"/>
              <a:t>register, and value, and to </a:t>
            </a:r>
            <a:br>
              <a:rPr lang="en-US" altLang="zh-TW" dirty="0" smtClean="0"/>
            </a:br>
            <a:r>
              <a:rPr lang="en-US" altLang="zh-TW" dirty="0" smtClean="0"/>
              <a:t>track the types of variables </a:t>
            </a:r>
          </a:p>
          <a:p>
            <a:pPr lvl="1"/>
            <a:r>
              <a:rPr lang="en-US" altLang="zh-TW" dirty="0" smtClean="0"/>
              <a:t>Use array of </a:t>
            </a:r>
            <a:r>
              <a:rPr lang="en-US" altLang="zh-TW" dirty="0" err="1" smtClean="0"/>
              <a:t>struct</a:t>
            </a:r>
            <a:r>
              <a:rPr lang="en-US" altLang="zh-TW" dirty="0" smtClean="0"/>
              <a:t> for </a:t>
            </a:r>
            <a:br>
              <a:rPr lang="en-US" altLang="zh-TW" dirty="0" smtClean="0"/>
            </a:br>
            <a:r>
              <a:rPr lang="en-US" altLang="zh-TW" dirty="0" smtClean="0"/>
              <a:t>implementation</a:t>
            </a:r>
            <a:endParaRPr lang="zh-TW" altLang="en-US" dirty="0"/>
          </a:p>
        </p:txBody>
      </p:sp>
      <p:sp>
        <p:nvSpPr>
          <p:cNvPr id="3" name="標題 2"/>
          <p:cNvSpPr>
            <a:spLocks noGrp="1"/>
          </p:cNvSpPr>
          <p:nvPr>
            <p:ph type="title"/>
          </p:nvPr>
        </p:nvSpPr>
        <p:spPr/>
        <p:txBody>
          <a:bodyPr/>
          <a:lstStyle/>
          <a:p>
            <a:r>
              <a:rPr lang="en-US" altLang="zh-TW" smtClean="0"/>
              <a:t>Symbol Table</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09891121"/>
              </p:ext>
            </p:extLst>
          </p:nvPr>
        </p:nvGraphicFramePr>
        <p:xfrm>
          <a:off x="6229349" y="2421096"/>
          <a:ext cx="2560690" cy="3688080"/>
        </p:xfrm>
        <a:graphic>
          <a:graphicData uri="http://schemas.openxmlformats.org/drawingml/2006/table">
            <a:tbl>
              <a:tblPr/>
              <a:tblGrid>
                <a:gridCol w="1280345">
                  <a:extLst>
                    <a:ext uri="{9D8B030D-6E8A-4147-A177-3AD203B41FA5}">
                      <a16:colId xmlns:a16="http://schemas.microsoft.com/office/drawing/2014/main" val="20000"/>
                    </a:ext>
                  </a:extLst>
                </a:gridCol>
                <a:gridCol w="1280345">
                  <a:extLst>
                    <a:ext uri="{9D8B030D-6E8A-4147-A177-3AD203B41FA5}">
                      <a16:colId xmlns:a16="http://schemas.microsoft.com/office/drawing/2014/main" val="20001"/>
                    </a:ext>
                  </a:extLst>
                </a:gridCol>
              </a:tblGrid>
              <a:tr h="0">
                <a:tc>
                  <a:txBody>
                    <a:bodyPr/>
                    <a:lstStyle/>
                    <a:p>
                      <a:pPr algn="ctr"/>
                      <a:r>
                        <a:rPr lang="en-US" sz="2000" dirty="0">
                          <a:effectLst/>
                        </a:rPr>
                        <a:t>Symbol name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2F2F2"/>
                    </a:solidFill>
                  </a:tcPr>
                </a:tc>
                <a:tc>
                  <a:txBody>
                    <a:bodyPr/>
                    <a:lstStyle/>
                    <a:p>
                      <a:pPr algn="ctr"/>
                      <a:r>
                        <a:rPr lang="en-US" sz="2000" dirty="0">
                          <a:effectLst/>
                        </a:rPr>
                        <a:t>Type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en-US" sz="2000">
                          <a:effectLst/>
                        </a:rPr>
                        <a:t>bar</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function, 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en-US" sz="2000">
                          <a:effectLst/>
                        </a:rPr>
                        <a:t>x</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n-US" sz="2000">
                          <a:effectLst/>
                        </a:rPr>
                        <a:t>foo</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function, 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en-US" sz="2000">
                          <a:effectLst/>
                        </a:rPr>
                        <a:t>count</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int</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n-US" sz="2000">
                          <a:effectLst/>
                        </a:rPr>
                        <a:t>sum</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0">
                <a:tc>
                  <a:txBody>
                    <a:bodyPr/>
                    <a:lstStyle/>
                    <a:p>
                      <a:r>
                        <a:rPr lang="en-US" sz="2000">
                          <a:effectLst/>
                        </a:rPr>
                        <a:t>i</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dirty="0" err="1">
                          <a:effectLst/>
                        </a:rPr>
                        <a:t>int</a:t>
                      </a:r>
                      <a:endParaRPr lang="en-US" sz="2000" dirty="0">
                        <a:effectLst/>
                      </a:endParaRP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8548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compiler</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75023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Mini-project: calculator</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83600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50000"/>
              </a:lnSpc>
            </a:pPr>
            <a:r>
              <a:rPr lang="zh-TW" altLang="en-US" sz="2400" dirty="0" smtClean="0">
                <a:latin typeface="Noto Sans T Chinese DemiLight" pitchFamily="34" charset="-120"/>
                <a:ea typeface="Noto Sans T Chinese DemiLight" pitchFamily="34" charset="-120"/>
              </a:rPr>
              <a:t>我們以</a:t>
            </a:r>
            <a:r>
              <a:rPr lang="en-US" altLang="zh-TW" sz="2400" dirty="0" smtClean="0">
                <a:latin typeface="Noto Sans T Chinese DemiLight" pitchFamily="34" charset="-120"/>
                <a:ea typeface="Noto Sans T Chinese DemiLight" pitchFamily="34" charset="-120"/>
              </a:rPr>
              <a:t>mini-project</a:t>
            </a:r>
            <a:r>
              <a:rPr lang="zh-TW" altLang="en-US" sz="2400" dirty="0" smtClean="0">
                <a:latin typeface="Noto Sans T Chinese DemiLight" pitchFamily="34" charset="-120"/>
                <a:ea typeface="Noto Sans T Chinese DemiLight" pitchFamily="34" charset="-120"/>
              </a:rPr>
              <a:t>來介紹</a:t>
            </a:r>
            <a:r>
              <a:rPr lang="en-US" altLang="zh-TW" sz="2400" dirty="0" smtClean="0">
                <a:latin typeface="Noto Sans T Chinese DemiLight" pitchFamily="34" charset="-120"/>
                <a:ea typeface="Noto Sans T Chinese DemiLight" pitchFamily="34" charset="-120"/>
              </a:rPr>
              <a:t>compiler</a:t>
            </a:r>
            <a:r>
              <a:rPr lang="zh-TW" altLang="en-US" sz="2400" dirty="0" smtClean="0">
                <a:latin typeface="Noto Sans T Chinese DemiLight" pitchFamily="34" charset="-120"/>
                <a:ea typeface="Noto Sans T Chinese DemiLight" pitchFamily="34" charset="-120"/>
              </a:rPr>
              <a:t>的運作，藉由實</a:t>
            </a:r>
            <a:r>
              <a:rPr lang="zh-TW" altLang="en-US" sz="2400" dirty="0">
                <a:latin typeface="Noto Sans T Chinese DemiLight" pitchFamily="34" charset="-120"/>
                <a:ea typeface="Noto Sans T Chinese DemiLight" pitchFamily="34" charset="-120"/>
              </a:rPr>
              <a:t>作出 </a:t>
            </a:r>
            <a:r>
              <a:rPr lang="en-US" altLang="zh-TW" sz="2400" dirty="0">
                <a:latin typeface="Noto Sans T Chinese DemiLight" pitchFamily="34" charset="-120"/>
                <a:ea typeface="Noto Sans T Chinese DemiLight" pitchFamily="34" charset="-120"/>
              </a:rPr>
              <a:t>Expression </a:t>
            </a:r>
            <a:r>
              <a:rPr lang="zh-TW" altLang="en-US" sz="2400" dirty="0" smtClean="0">
                <a:latin typeface="Noto Sans T Chinese DemiLight" pitchFamily="34" charset="-120"/>
                <a:ea typeface="Noto Sans T Chinese DemiLight" pitchFamily="34" charset="-120"/>
              </a:rPr>
              <a:t>計算機了解</a:t>
            </a:r>
            <a:r>
              <a:rPr lang="en-US" altLang="zh-TW" sz="2400" dirty="0" smtClean="0">
                <a:latin typeface="Noto Sans T Chinese DemiLight" pitchFamily="34" charset="-120"/>
                <a:ea typeface="Noto Sans T Chinese DemiLight" pitchFamily="34" charset="-120"/>
              </a:rPr>
              <a:t>compiler</a:t>
            </a:r>
            <a:r>
              <a:rPr lang="zh-TW" altLang="en-US" sz="2400" dirty="0" smtClean="0">
                <a:latin typeface="Noto Sans T Chinese DemiLight" pitchFamily="34" charset="-120"/>
                <a:ea typeface="Noto Sans T Chinese DemiLight" pitchFamily="34" charset="-120"/>
              </a:rPr>
              <a:t>要做的事。</a:t>
            </a:r>
            <a:endParaRPr lang="en-US" altLang="zh-TW" sz="2400" dirty="0" smtClean="0">
              <a:latin typeface="Noto Sans T Chinese DemiLight" pitchFamily="34" charset="-120"/>
              <a:ea typeface="Noto Sans T Chinese DemiLight" pitchFamily="34" charset="-120"/>
            </a:endParaRPr>
          </a:p>
          <a:p>
            <a:pPr>
              <a:lnSpc>
                <a:spcPct val="150000"/>
              </a:lnSpc>
            </a:pPr>
            <a:r>
              <a:rPr lang="en-US" altLang="zh-TW" sz="2400" dirty="0" smtClean="0">
                <a:latin typeface="Noto Sans T Chinese DemiLight" pitchFamily="34" charset="-120"/>
                <a:ea typeface="Noto Sans T Chinese DemiLight" pitchFamily="34" charset="-120"/>
              </a:rPr>
              <a:t>Input: a list of expressions. </a:t>
            </a:r>
          </a:p>
          <a:p>
            <a:pPr>
              <a:lnSpc>
                <a:spcPct val="150000"/>
              </a:lnSpc>
            </a:pPr>
            <a:r>
              <a:rPr lang="en-US" altLang="zh-TW" sz="2400" dirty="0" smtClean="0">
                <a:latin typeface="Noto Sans T Chinese DemiLight" pitchFamily="34" charset="-120"/>
                <a:ea typeface="Noto Sans T Chinese DemiLight" pitchFamily="34" charset="-120"/>
              </a:rPr>
              <a:t>Output: corresponding assembly codes.</a:t>
            </a:r>
          </a:p>
          <a:p>
            <a:pPr>
              <a:lnSpc>
                <a:spcPct val="150000"/>
              </a:lnSpc>
            </a:pPr>
            <a:r>
              <a:rPr lang="en-US" altLang="zh-TW" sz="2400" dirty="0" smtClean="0">
                <a:latin typeface="Noto Sans T Chinese DemiLight" pitchFamily="34" charset="-120"/>
                <a:ea typeface="Noto Sans T Chinese DemiLight" pitchFamily="34" charset="-120"/>
              </a:rPr>
              <a:t>Example</a:t>
            </a:r>
            <a:endParaRPr lang="en-US" altLang="zh-TW" sz="24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Mini-project: Calculator</a:t>
            </a:r>
            <a:endParaRPr lang="zh-TW" altLang="en-US" dirty="0"/>
          </a:p>
        </p:txBody>
      </p:sp>
      <p:sp>
        <p:nvSpPr>
          <p:cNvPr id="4" name="文字方塊 3"/>
          <p:cNvSpPr txBox="1"/>
          <p:nvPr/>
        </p:nvSpPr>
        <p:spPr>
          <a:xfrm>
            <a:off x="2952750" y="4292035"/>
            <a:ext cx="3073277" cy="1569660"/>
          </a:xfrm>
          <a:prstGeom prst="rect">
            <a:avLst/>
          </a:prstGeom>
          <a:noFill/>
        </p:spPr>
        <p:txBody>
          <a:bodyPr wrap="none" rtlCol="0">
            <a:spAutoFit/>
          </a:bodyPr>
          <a:lstStyle/>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y =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4*x + y*-</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6</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endParaRPr lang="zh-TW" altLang="en-US" sz="2400" dirty="0"/>
          </a:p>
        </p:txBody>
      </p:sp>
      <p:sp>
        <p:nvSpPr>
          <p:cNvPr id="5" name="文字方塊 4"/>
          <p:cNvSpPr txBox="1"/>
          <p:nvPr/>
        </p:nvSpPr>
        <p:spPr>
          <a:xfrm>
            <a:off x="6761699" y="2953207"/>
            <a:ext cx="1883849" cy="2677656"/>
          </a:xfrm>
          <a:prstGeom prst="rect">
            <a:avLst/>
          </a:prstGeom>
          <a:noFill/>
        </p:spPr>
        <p:txBody>
          <a:bodyPr wrap="none" rtlCol="0">
            <a:spAutoFit/>
          </a:bodyPr>
          <a:lstStyle/>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r1, 4</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r2, -5</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r0, 4</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 r1, r0</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r0, -6</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 r2, r0</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 r1, r2</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p:txBody>
      </p:sp>
    </p:spTree>
    <p:extLst>
      <p:ext uri="{BB962C8B-B14F-4D97-AF65-F5344CB8AC3E}">
        <p14:creationId xmlns:p14="http://schemas.microsoft.com/office/powerpoint/2010/main" val="377394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nSpc>
                <a:spcPct val="150000"/>
              </a:lnSpc>
            </a:pPr>
            <a:r>
              <a:rPr lang="zh-TW" altLang="en-US" sz="2400" dirty="0">
                <a:latin typeface="Noto Sans T Chinese DemiLight" pitchFamily="34" charset="-120"/>
                <a:ea typeface="Noto Sans T Chinese DemiLight" pitchFamily="34" charset="-120"/>
              </a:rPr>
              <a:t>這個單元的主要任務是實作出 </a:t>
            </a:r>
            <a:r>
              <a:rPr lang="en-US" altLang="zh-TW" sz="2400" dirty="0">
                <a:latin typeface="Noto Sans T Chinese DemiLight" pitchFamily="34" charset="-120"/>
                <a:ea typeface="Noto Sans T Chinese DemiLight" pitchFamily="34" charset="-120"/>
              </a:rPr>
              <a:t>Expression </a:t>
            </a:r>
            <a:r>
              <a:rPr lang="zh-TW" altLang="en-US" sz="2400" dirty="0">
                <a:latin typeface="Noto Sans T Chinese DemiLight" pitchFamily="34" charset="-120"/>
                <a:ea typeface="Noto Sans T Chinese DemiLight" pitchFamily="34" charset="-120"/>
              </a:rPr>
              <a:t>計算機，能夠用來求出下面範例中的算式的值</a:t>
            </a:r>
            <a:endParaRPr lang="en-US" altLang="zh-TW" sz="2400" dirty="0">
              <a:latin typeface="Noto Sans T Chinese DemiLight" pitchFamily="34" charset="-120"/>
              <a:ea typeface="Noto Sans T Chinese DemiLight" pitchFamily="34" charset="-120"/>
            </a:endParaRP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3</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y = -5</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4*x + y*-6</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42</a:t>
            </a:r>
          </a:p>
          <a:p>
            <a:endParaRPr lang="zh-TW" altLang="en-US" dirty="0"/>
          </a:p>
        </p:txBody>
      </p:sp>
      <p:sp>
        <p:nvSpPr>
          <p:cNvPr id="3" name="標題 2"/>
          <p:cNvSpPr>
            <a:spLocks noGrp="1"/>
          </p:cNvSpPr>
          <p:nvPr>
            <p:ph type="title"/>
          </p:nvPr>
        </p:nvSpPr>
        <p:spPr/>
        <p:txBody>
          <a:bodyPr/>
          <a:lstStyle/>
          <a:p>
            <a:r>
              <a:rPr lang="en-US" altLang="zh-TW" dirty="0" smtClean="0"/>
              <a:t>Example code: Calculator</a:t>
            </a:r>
            <a:endParaRPr lang="zh-TW" altLang="en-US" dirty="0"/>
          </a:p>
        </p:txBody>
      </p:sp>
    </p:spTree>
    <p:extLst>
      <p:ext uri="{BB962C8B-B14F-4D97-AF65-F5344CB8AC3E}">
        <p14:creationId xmlns:p14="http://schemas.microsoft.com/office/powerpoint/2010/main" val="3735883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898571"/>
          </a:xfrm>
        </p:spPr>
        <p:txBody>
          <a:bodyPr>
            <a:normAutofit fontScale="77500" lnSpcReduction="20000"/>
          </a:bodyPr>
          <a:lstStyle/>
          <a:p>
            <a:pPr>
              <a:lnSpc>
                <a:spcPct val="150000"/>
              </a:lnSpc>
            </a:pPr>
            <a:r>
              <a:rPr lang="zh-TW" altLang="en-US" sz="3400" dirty="0" smtClean="0">
                <a:latin typeface="Noto Sans T Chinese DemiLight" pitchFamily="34" charset="-120"/>
                <a:ea typeface="Noto Sans T Chinese DemiLight" pitchFamily="34" charset="-120"/>
              </a:rPr>
              <a:t>我們</a:t>
            </a:r>
            <a:r>
              <a:rPr lang="zh-TW" altLang="en-US" sz="3400" dirty="0">
                <a:latin typeface="Noto Sans T Chinese DemiLight" pitchFamily="34" charset="-120"/>
                <a:ea typeface="Noto Sans T Chinese DemiLight" pitchFamily="34" charset="-120"/>
              </a:rPr>
              <a:t>要先確定 </a:t>
            </a:r>
            <a:r>
              <a:rPr lang="en-US" altLang="zh-TW" sz="3400" dirty="0">
                <a:latin typeface="Noto Sans T Chinese DemiLight" pitchFamily="34" charset="-120"/>
                <a:ea typeface="Noto Sans T Chinese DemiLight" pitchFamily="34" charset="-120"/>
              </a:rPr>
              <a:t>Expression </a:t>
            </a:r>
            <a:r>
              <a:rPr lang="zh-TW" altLang="en-US" sz="3400" dirty="0">
                <a:latin typeface="Noto Sans T Chinese DemiLight" pitchFamily="34" charset="-120"/>
                <a:ea typeface="Noto Sans T Chinese DemiLight" pitchFamily="34" charset="-120"/>
              </a:rPr>
              <a:t>中會出現哪些符號和字詞</a:t>
            </a:r>
            <a:r>
              <a:rPr lang="zh-TW" altLang="en-US" sz="3400" dirty="0" smtClean="0">
                <a:latin typeface="Noto Sans T Chinese DemiLight" pitchFamily="34" charset="-120"/>
                <a:ea typeface="Noto Sans T Chinese DemiLight" pitchFamily="34" charset="-120"/>
              </a:rPr>
              <a:t>，</a:t>
            </a:r>
            <a:endParaRPr lang="en-US" altLang="zh-TW" sz="3400" dirty="0" smtClean="0">
              <a:latin typeface="Noto Sans T Chinese DemiLight" pitchFamily="34" charset="-120"/>
              <a:ea typeface="Noto Sans T Chinese DemiLight" pitchFamily="34" charset="-120"/>
            </a:endParaRPr>
          </a:p>
          <a:p>
            <a:pPr lvl="1">
              <a:lnSpc>
                <a:spcPct val="150000"/>
              </a:lnSpc>
            </a:pPr>
            <a:r>
              <a:rPr lang="en-US" altLang="zh-TW" sz="3000" dirty="0" smtClean="0">
                <a:latin typeface="Noto Sans T Chinese DemiLight" pitchFamily="34" charset="-120"/>
                <a:ea typeface="Noto Sans T Chinese DemiLight" pitchFamily="34" charset="-120"/>
              </a:rPr>
              <a:t>Expression </a:t>
            </a:r>
            <a:r>
              <a:rPr lang="zh-TW" altLang="en-US" sz="3000" dirty="0">
                <a:latin typeface="Noto Sans T Chinese DemiLight" pitchFamily="34" charset="-120"/>
                <a:ea typeface="Noto Sans T Chinese DemiLight" pitchFamily="34" charset="-120"/>
              </a:rPr>
              <a:t>可以接受哪些字詞的</a:t>
            </a:r>
            <a:r>
              <a:rPr lang="zh-TW" altLang="en-US" sz="3000" dirty="0" smtClean="0">
                <a:latin typeface="Noto Sans T Chinese DemiLight" pitchFamily="34" charset="-120"/>
                <a:ea typeface="Noto Sans T Chinese DemiLight" pitchFamily="34" charset="-120"/>
              </a:rPr>
              <a:t>組合</a:t>
            </a:r>
            <a:r>
              <a:rPr lang="en-US" altLang="zh-TW" sz="3000" dirty="0" smtClean="0">
                <a:latin typeface="Noto Sans T Chinese DemiLight" pitchFamily="34" charset="-120"/>
                <a:ea typeface="Noto Sans T Chinese DemiLight" pitchFamily="34" charset="-120"/>
              </a:rPr>
              <a:t>(</a:t>
            </a:r>
            <a:r>
              <a:rPr lang="zh-TW" altLang="en-US" sz="3000" dirty="0" smtClean="0">
                <a:latin typeface="Noto Sans T Chinese DemiLight" pitchFamily="34" charset="-120"/>
                <a:ea typeface="Noto Sans T Chinese DemiLight" pitchFamily="34" charset="-120"/>
              </a:rPr>
              <a:t>語法</a:t>
            </a:r>
            <a:r>
              <a:rPr lang="en-US" altLang="zh-TW" sz="3000" dirty="0" smtClean="0">
                <a:latin typeface="Noto Sans T Chinese DemiLight" pitchFamily="34" charset="-120"/>
                <a:ea typeface="Noto Sans T Chinese DemiLight" pitchFamily="34" charset="-120"/>
              </a:rPr>
              <a:t>grammar)</a:t>
            </a:r>
            <a:r>
              <a:rPr lang="zh-TW" altLang="en-US" sz="3000" dirty="0" smtClean="0">
                <a:latin typeface="Noto Sans T Chinese DemiLight" pitchFamily="34" charset="-120"/>
                <a:ea typeface="Noto Sans T Chinese DemiLight" pitchFamily="34" charset="-120"/>
              </a:rPr>
              <a:t>。</a:t>
            </a:r>
            <a:endParaRPr lang="en-US" altLang="zh-TW" sz="3000" dirty="0" smtClean="0">
              <a:latin typeface="Noto Sans T Chinese DemiLight" pitchFamily="34" charset="-120"/>
              <a:ea typeface="Noto Sans T Chinese DemiLight" pitchFamily="34" charset="-120"/>
            </a:endParaRPr>
          </a:p>
          <a:p>
            <a:pPr lvl="1">
              <a:lnSpc>
                <a:spcPct val="150000"/>
              </a:lnSpc>
            </a:pPr>
            <a:r>
              <a:rPr lang="zh-TW" altLang="en-US" sz="3000" dirty="0" smtClean="0">
                <a:latin typeface="Noto Sans T Chinese DemiLight" pitchFamily="34" charset="-120"/>
                <a:ea typeface="Noto Sans T Chinese DemiLight" pitchFamily="34" charset="-120"/>
              </a:rPr>
              <a:t>假設</a:t>
            </a:r>
            <a:r>
              <a:rPr lang="zh-TW" altLang="en-US" sz="3000" dirty="0">
                <a:latin typeface="Noto Sans T Chinese DemiLight" pitchFamily="34" charset="-120"/>
                <a:ea typeface="Noto Sans T Chinese DemiLight" pitchFamily="34" charset="-120"/>
              </a:rPr>
              <a:t>我們要處理的 </a:t>
            </a:r>
            <a:r>
              <a:rPr lang="en-US" altLang="zh-TW" sz="3000" dirty="0">
                <a:latin typeface="Noto Sans T Chinese DemiLight" pitchFamily="34" charset="-120"/>
                <a:ea typeface="Noto Sans T Chinese DemiLight" pitchFamily="34" charset="-120"/>
              </a:rPr>
              <a:t>Expression</a:t>
            </a:r>
            <a:r>
              <a:rPr lang="zh-TW" altLang="en-US" sz="3000" dirty="0">
                <a:latin typeface="Noto Sans T Chinese DemiLight" pitchFamily="34" charset="-120"/>
                <a:ea typeface="Noto Sans T Chinese DemiLight" pitchFamily="34" charset="-120"/>
              </a:rPr>
              <a:t> 只有加減乘除的運算，以及設定變數值，而且 </a:t>
            </a:r>
            <a:r>
              <a:rPr lang="en-US" altLang="zh-TW" sz="3000" dirty="0">
                <a:latin typeface="Noto Sans T Chinese DemiLight" pitchFamily="34" charset="-120"/>
                <a:ea typeface="Noto Sans T Chinese DemiLight" pitchFamily="34" charset="-120"/>
              </a:rPr>
              <a:t>Expression </a:t>
            </a:r>
            <a:r>
              <a:rPr lang="zh-TW" altLang="en-US" sz="3000" dirty="0">
                <a:latin typeface="Noto Sans T Chinese DemiLight" pitchFamily="34" charset="-120"/>
                <a:ea typeface="Noto Sans T Chinese DemiLight" pitchFamily="34" charset="-120"/>
              </a:rPr>
              <a:t>最後經過 </a:t>
            </a:r>
            <a:r>
              <a:rPr lang="en-US" altLang="zh-TW" sz="3000" dirty="0">
                <a:latin typeface="Noto Sans T Chinese DemiLight" pitchFamily="34" charset="-120"/>
                <a:ea typeface="Noto Sans T Chinese DemiLight" pitchFamily="34" charset="-120"/>
              </a:rPr>
              <a:t>Evaluation </a:t>
            </a:r>
            <a:r>
              <a:rPr lang="zh-TW" altLang="en-US" sz="3000" dirty="0">
                <a:latin typeface="Noto Sans T Chinese DemiLight" pitchFamily="34" charset="-120"/>
                <a:ea typeface="Noto Sans T Chinese DemiLight" pitchFamily="34" charset="-120"/>
              </a:rPr>
              <a:t>，得到的都是整數值</a:t>
            </a:r>
            <a:r>
              <a:rPr lang="zh-TW" altLang="en-US" sz="3000" dirty="0" smtClean="0">
                <a:latin typeface="Noto Sans T Chinese DemiLight" pitchFamily="34" charset="-120"/>
                <a:ea typeface="Noto Sans T Chinese DemiLight" pitchFamily="34" charset="-120"/>
              </a:rPr>
              <a:t>。</a:t>
            </a:r>
            <a:endParaRPr lang="en-US" altLang="zh-TW" sz="3000" dirty="0" smtClean="0">
              <a:latin typeface="Noto Sans T Chinese DemiLight" pitchFamily="34" charset="-120"/>
              <a:ea typeface="Noto Sans T Chinese DemiLight" pitchFamily="34" charset="-120"/>
            </a:endParaRPr>
          </a:p>
          <a:p>
            <a:pPr lvl="1">
              <a:lnSpc>
                <a:spcPct val="150000"/>
              </a:lnSpc>
            </a:pPr>
            <a:r>
              <a:rPr lang="zh-TW" altLang="en-US" sz="3000" dirty="0" smtClean="0">
                <a:latin typeface="Noto Sans T Chinese DemiLight" pitchFamily="34" charset="-120"/>
                <a:ea typeface="Noto Sans T Chinese DemiLight" pitchFamily="34" charset="-120"/>
              </a:rPr>
              <a:t>要</a:t>
            </a:r>
            <a:r>
              <a:rPr lang="zh-TW" altLang="en-US" sz="3000" dirty="0">
                <a:latin typeface="Noto Sans T Chinese DemiLight" pitchFamily="34" charset="-120"/>
                <a:ea typeface="Noto Sans T Chinese DemiLight" pitchFamily="34" charset="-120"/>
              </a:rPr>
              <a:t>實作的計算機，只有整數型別，不論是變數還是常數都只能得到整數值，而且加減乘除的四則運算也都是整數運算</a:t>
            </a:r>
            <a:r>
              <a:rPr lang="zh-TW" altLang="en-US" sz="3000" dirty="0" smtClean="0">
                <a:latin typeface="Noto Sans T Chinese DemiLight" pitchFamily="34" charset="-120"/>
                <a:ea typeface="Noto Sans T Chinese DemiLight" pitchFamily="34" charset="-120"/>
              </a:rPr>
              <a:t>。</a:t>
            </a:r>
            <a:endParaRPr lang="en-US" altLang="zh-TW" sz="30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Requirement analysis</a:t>
            </a:r>
            <a:endParaRPr lang="zh-TW" altLang="en-US" dirty="0"/>
          </a:p>
        </p:txBody>
      </p:sp>
    </p:spTree>
    <p:extLst>
      <p:ext uri="{BB962C8B-B14F-4D97-AF65-F5344CB8AC3E}">
        <p14:creationId xmlns:p14="http://schemas.microsoft.com/office/powerpoint/2010/main" val="3932012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r>
              <a:rPr lang="en-US" altLang="zh-TW" dirty="0"/>
              <a:t>END: '\n'</a:t>
            </a:r>
          </a:p>
          <a:p>
            <a:r>
              <a:rPr lang="en-US" altLang="zh-TW" dirty="0"/>
              <a:t>ADDSUB: '+' or '-'</a:t>
            </a:r>
          </a:p>
          <a:p>
            <a:r>
              <a:rPr lang="en-US" altLang="zh-TW" dirty="0"/>
              <a:t>MULDIV: '*' or '/'</a:t>
            </a:r>
          </a:p>
          <a:p>
            <a:r>
              <a:rPr lang="en-US" altLang="zh-TW" dirty="0"/>
              <a:t>NIL: ''</a:t>
            </a:r>
          </a:p>
          <a:p>
            <a:r>
              <a:rPr lang="en-US" altLang="zh-TW" dirty="0"/>
              <a:t>INT: a string of digits </a:t>
            </a:r>
          </a:p>
          <a:p>
            <a:r>
              <a:rPr lang="en-US" altLang="zh-TW" dirty="0"/>
              <a:t>ID: 'x' or 'y' or </a:t>
            </a:r>
            <a:r>
              <a:rPr lang="en-US" altLang="zh-TW" dirty="0" smtClean="0"/>
              <a:t>'z‘ and any valid variable </a:t>
            </a:r>
            <a:r>
              <a:rPr lang="en-US" altLang="zh-TW" smtClean="0"/>
              <a:t>names in C</a:t>
            </a:r>
            <a:endParaRPr lang="en-US" altLang="zh-TW" dirty="0"/>
          </a:p>
          <a:p>
            <a:r>
              <a:rPr lang="en-US" altLang="zh-TW" dirty="0"/>
              <a:t>LPAREN: '('</a:t>
            </a:r>
          </a:p>
          <a:p>
            <a:r>
              <a:rPr lang="en-US" altLang="zh-TW" dirty="0"/>
              <a:t>RPAREN: </a:t>
            </a:r>
            <a:r>
              <a:rPr lang="en-US" altLang="zh-TW" dirty="0" smtClean="0"/>
              <a:t>')'</a:t>
            </a:r>
            <a:endParaRPr lang="en-US" altLang="zh-TW" dirty="0"/>
          </a:p>
        </p:txBody>
      </p:sp>
      <p:sp>
        <p:nvSpPr>
          <p:cNvPr id="3" name="標題 2"/>
          <p:cNvSpPr>
            <a:spLocks noGrp="1"/>
          </p:cNvSpPr>
          <p:nvPr>
            <p:ph type="title"/>
          </p:nvPr>
        </p:nvSpPr>
        <p:spPr/>
        <p:txBody>
          <a:bodyPr/>
          <a:lstStyle/>
          <a:p>
            <a:r>
              <a:rPr lang="en-US" altLang="zh-TW" dirty="0" smtClean="0"/>
              <a:t>Tokens</a:t>
            </a:r>
            <a:endParaRPr lang="zh-TW" altLang="en-US" dirty="0"/>
          </a:p>
        </p:txBody>
      </p:sp>
    </p:spTree>
    <p:extLst>
      <p:ext uri="{BB962C8B-B14F-4D97-AF65-F5344CB8AC3E}">
        <p14:creationId xmlns:p14="http://schemas.microsoft.com/office/powerpoint/2010/main" val="1219758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en-US" altLang="zh-TW" sz="2800" dirty="0" smtClean="0"/>
              <a:t>Purpose: get a Token from input</a:t>
            </a:r>
          </a:p>
          <a:p>
            <a:r>
              <a:rPr lang="zh-TW" altLang="en-US" sz="2800" dirty="0">
                <a:latin typeface="Noto Sans T Chinese DemiLight" pitchFamily="34" charset="-120"/>
                <a:ea typeface="Noto Sans T Chinese DemiLight" pitchFamily="34" charset="-120"/>
              </a:rPr>
              <a:t>比較複雜的是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800" dirty="0">
                <a:solidFill>
                  <a:schemeClr val="accent3">
                    <a:lumMod val="50000"/>
                  </a:schemeClr>
                </a:solidFill>
                <a:latin typeface="Noto Sans T Chinese DemiLight" pitchFamily="34" charset="-120"/>
                <a:ea typeface="Noto Sans T Chinese DemiLight" pitchFamily="34" charset="-120"/>
              </a:rPr>
              <a:t> </a:t>
            </a:r>
            <a:r>
              <a:rPr lang="zh-TW" altLang="en-US" sz="2800" dirty="0">
                <a:latin typeface="Noto Sans T Chinese DemiLight" pitchFamily="34" charset="-120"/>
                <a:ea typeface="Noto Sans T Chinese DemiLight" pitchFamily="34" charset="-120"/>
              </a:rPr>
              <a:t>和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r>
              <a:rPr lang="zh-TW" altLang="en-US" sz="2800" dirty="0" smtClean="0">
                <a:latin typeface="Noto Sans T Chinese DemiLight" pitchFamily="34" charset="-120"/>
                <a:ea typeface="Noto Sans T Chinese DemiLight" pitchFamily="34" charset="-120"/>
              </a:rPr>
              <a:t>。</a:t>
            </a:r>
            <a:endParaRPr lang="en-US" altLang="zh-TW" sz="2800" dirty="0" smtClean="0">
              <a:latin typeface="Noto Sans T Chinese DemiLight" pitchFamily="34" charset="-120"/>
              <a:ea typeface="Noto Sans T Chinese DemiLight" pitchFamily="34" charset="-120"/>
            </a:endParaRPr>
          </a:p>
          <a:p>
            <a:pPr lvl="1"/>
            <a:r>
              <a:rPr lang="en-U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400" dirty="0" smtClean="0">
                <a:latin typeface="Noto Sans T Chinese DemiLight" pitchFamily="34" charset="-120"/>
                <a:ea typeface="Noto Sans T Chinese DemiLight" pitchFamily="34" charset="-120"/>
              </a:rPr>
              <a:t>: </a:t>
            </a:r>
            <a:r>
              <a:rPr lang="zh-TW" altLang="en-US" sz="2400" dirty="0" smtClean="0">
                <a:latin typeface="Noto Sans T Chinese DemiLight" pitchFamily="34" charset="-120"/>
                <a:ea typeface="Noto Sans T Chinese DemiLight" pitchFamily="34" charset="-120"/>
              </a:rPr>
              <a:t>我們</a:t>
            </a:r>
            <a:r>
              <a:rPr lang="zh-TW" altLang="en-US" sz="2400" dirty="0">
                <a:latin typeface="Noto Sans T Chinese DemiLight" pitchFamily="34" charset="-120"/>
                <a:ea typeface="Noto Sans T Chinese DemiLight" pitchFamily="34" charset="-120"/>
              </a:rPr>
              <a:t>需要讀取一連串包含</a:t>
            </a:r>
            <a:r>
              <a:rPr lang="en-US" altLang="zh-TW" sz="2400" dirty="0">
                <a:latin typeface="Noto Sans T Chinese DemiLight" pitchFamily="34" charset="-120"/>
                <a:ea typeface="Noto Sans T Chinese DemiLight" pitchFamily="34" charset="-120"/>
              </a:rPr>
              <a:t>0 </a:t>
            </a:r>
            <a:r>
              <a:rPr lang="zh-TW" altLang="en-US" sz="2400" dirty="0">
                <a:latin typeface="Noto Sans T Chinese DemiLight" pitchFamily="34" charset="-120"/>
                <a:ea typeface="Noto Sans T Chinese DemiLight" pitchFamily="34" charset="-120"/>
              </a:rPr>
              <a:t>到</a:t>
            </a:r>
            <a:r>
              <a:rPr lang="en-US" altLang="zh-TW" sz="2400" dirty="0">
                <a:latin typeface="Noto Sans T Chinese DemiLight" pitchFamily="34" charset="-120"/>
                <a:ea typeface="Noto Sans T Chinese DemiLight" pitchFamily="34" charset="-120"/>
              </a:rPr>
              <a:t> 9</a:t>
            </a:r>
            <a:r>
              <a:rPr lang="zh-TW" altLang="en-US" sz="2400" dirty="0">
                <a:latin typeface="Noto Sans T Chinese DemiLight" pitchFamily="34" charset="-120"/>
                <a:ea typeface="Noto Sans T Chinese DemiLight" pitchFamily="34" charset="-120"/>
              </a:rPr>
              <a:t>的數字，所以一旦發現開頭第一個字元是數字，就繼續把後面的數字吃進來，直到遇到的字元不是數字為止</a:t>
            </a:r>
            <a:r>
              <a:rPr lang="zh-TW" altLang="en-US" sz="2400" dirty="0" smtClean="0">
                <a:latin typeface="Noto Sans T Chinese DemiLight" pitchFamily="34" charset="-120"/>
                <a:ea typeface="Noto Sans T Chinese DemiLight" pitchFamily="34" charset="-120"/>
              </a:rPr>
              <a:t>。</a:t>
            </a:r>
            <a:endParaRPr lang="en-US" altLang="zh-TW" sz="2400" dirty="0" smtClean="0">
              <a:latin typeface="Noto Sans T Chinese DemiLight" pitchFamily="34" charset="-120"/>
              <a:ea typeface="Noto Sans T Chinese DemiLight" pitchFamily="34" charset="-120"/>
            </a:endParaRPr>
          </a:p>
          <a:p>
            <a:pPr lvl="1"/>
            <a:r>
              <a:rPr lang="zh-TW" altLang="en-US" sz="2400" dirty="0" smtClean="0">
                <a:latin typeface="Noto Sans T Chinese DemiLight" pitchFamily="34" charset="-120"/>
                <a:ea typeface="Noto Sans T Chinese DemiLight" pitchFamily="34" charset="-120"/>
              </a:rPr>
              <a:t>由於</a:t>
            </a:r>
            <a:r>
              <a:rPr lang="zh-TW" altLang="en-US" sz="2400" dirty="0">
                <a:latin typeface="Noto Sans T Chinese DemiLight" pitchFamily="34" charset="-120"/>
                <a:ea typeface="Noto Sans T Chinese DemiLight" pitchFamily="34" charset="-120"/>
              </a:rPr>
              <a:t>最後多吃了一個字元 </a:t>
            </a:r>
            <a:r>
              <a:rPr lang="en-US" altLang="zh-TW" sz="2400" dirty="0">
                <a:latin typeface="Noto Sans T Chinese DemiLight" pitchFamily="34" charset="-120"/>
                <a:ea typeface="Noto Sans T Chinese DemiLight" pitchFamily="34" charset="-120"/>
              </a:rPr>
              <a:t>(</a:t>
            </a:r>
            <a:r>
              <a:rPr lang="zh-TW" altLang="en-US" sz="2400" dirty="0">
                <a:latin typeface="Noto Sans T Chinese DemiLight" pitchFamily="34" charset="-120"/>
                <a:ea typeface="Noto Sans T Chinese DemiLight" pitchFamily="34" charset="-120"/>
              </a:rPr>
              <a:t>因為不是數字而跳出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while</a:t>
            </a:r>
            <a:r>
              <a:rPr lang="en-US" altLang="zh-TW" sz="2400" dirty="0">
                <a:solidFill>
                  <a:schemeClr val="accent3">
                    <a:lumMod val="50000"/>
                  </a:schemeClr>
                </a:solidFill>
                <a:latin typeface="Noto Sans T Chinese DemiLight" pitchFamily="34" charset="-120"/>
                <a:ea typeface="Noto Sans T Chinese DemiLight" pitchFamily="34" charset="-120"/>
              </a:rPr>
              <a:t> </a:t>
            </a:r>
            <a:r>
              <a:rPr lang="zh-TW" altLang="en-US" sz="2400" dirty="0">
                <a:latin typeface="Noto Sans T Chinese DemiLight" pitchFamily="34" charset="-120"/>
                <a:ea typeface="Noto Sans T Chinese DemiLight" pitchFamily="34" charset="-120"/>
              </a:rPr>
              <a:t>迴圈</a:t>
            </a:r>
            <a:r>
              <a:rPr lang="en-US" altLang="zh-TW" sz="2400" dirty="0">
                <a:latin typeface="Noto Sans T Chinese DemiLight" pitchFamily="34" charset="-120"/>
                <a:ea typeface="Noto Sans T Chinese DemiLight" pitchFamily="34" charset="-120"/>
              </a:rPr>
              <a:t>)</a:t>
            </a:r>
            <a:r>
              <a:rPr lang="zh-TW" altLang="en-US" sz="2400" dirty="0">
                <a:latin typeface="Noto Sans T Chinese DemiLight" pitchFamily="34" charset="-120"/>
                <a:ea typeface="Noto Sans T Chinese DemiLight" pitchFamily="34" charset="-120"/>
              </a:rPr>
              <a:t>，所以必須用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ungetc</a:t>
            </a:r>
            <a:r>
              <a:rPr lang="en-US" altLang="zh-TW" sz="2400" dirty="0">
                <a:solidFill>
                  <a:schemeClr val="accent3">
                    <a:lumMod val="50000"/>
                  </a:schemeClr>
                </a:solidFill>
                <a:latin typeface="Noto Sans T Chinese DemiLight" pitchFamily="34" charset="-120"/>
                <a:ea typeface="Noto Sans T Chinese DemiLight" pitchFamily="34" charset="-120"/>
              </a:rPr>
              <a:t> </a:t>
            </a:r>
            <a:r>
              <a:rPr lang="zh-TW" altLang="en-US" sz="2400" dirty="0">
                <a:latin typeface="Noto Sans T Chinese DemiLight" pitchFamily="34" charset="-120"/>
                <a:ea typeface="Noto Sans T Chinese DemiLight" pitchFamily="34" charset="-120"/>
              </a:rPr>
              <a:t>把那個多讀到的字元吐回去</a:t>
            </a:r>
            <a:r>
              <a:rPr lang="zh-TW" altLang="en-US" sz="2400" dirty="0" smtClean="0">
                <a:latin typeface="Noto Sans T Chinese DemiLight" pitchFamily="34" charset="-120"/>
                <a:ea typeface="Noto Sans T Chinese DemiLight" pitchFamily="34" charset="-120"/>
              </a:rPr>
              <a:t>。</a:t>
            </a:r>
            <a:endParaRPr lang="en-US" altLang="zh-TW" sz="2400" dirty="0" smtClean="0">
              <a:latin typeface="Noto Sans T Chinese DemiLight" pitchFamily="34" charset="-120"/>
              <a:ea typeface="Noto Sans T Chinese DemiLight" pitchFamily="34" charset="-120"/>
            </a:endParaRPr>
          </a:p>
          <a:p>
            <a:pPr lvl="1"/>
            <a:r>
              <a:rPr lang="zh-TW" altLang="en-US" sz="2400" dirty="0" smtClean="0">
                <a:latin typeface="Noto Sans T Chinese DemiLight" pitchFamily="34" charset="-120"/>
                <a:ea typeface="Noto Sans T Chinese DemiLight" pitchFamily="34" charset="-120"/>
              </a:rPr>
              <a:t>至於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r>
              <a:rPr lang="zh-TW" altLang="en-US" sz="2400" dirty="0">
                <a:latin typeface="Noto Sans T Chinese DemiLight" pitchFamily="34" charset="-120"/>
                <a:ea typeface="Noto Sans T Chinese DemiLight" pitchFamily="34" charset="-120"/>
              </a:rPr>
              <a:t>我們允許的變數名稱和 </a:t>
            </a:r>
            <a:r>
              <a:rPr lang="en-US" altLang="zh-TW" sz="2400" dirty="0">
                <a:latin typeface="Noto Sans T Chinese DemiLight" pitchFamily="34" charset="-120"/>
                <a:ea typeface="Noto Sans T Chinese DemiLight" pitchFamily="34" charset="-120"/>
              </a:rPr>
              <a:t>C </a:t>
            </a:r>
            <a:r>
              <a:rPr lang="zh-TW" altLang="en-US" sz="2400" dirty="0">
                <a:latin typeface="Noto Sans T Chinese DemiLight" pitchFamily="34" charset="-120"/>
                <a:ea typeface="Noto Sans T Chinese DemiLight" pitchFamily="34" charset="-120"/>
              </a:rPr>
              <a:t>語言一樣，可以是由英文字母或是 底線 </a:t>
            </a:r>
            <a:r>
              <a:rPr lang="en-US" altLang="zh-TW" sz="2400" dirty="0">
                <a:latin typeface="Noto Sans T Chinese DemiLight" pitchFamily="34" charset="-120"/>
                <a:ea typeface="Noto Sans T Chinese DemiLight" pitchFamily="34" charset="-120"/>
              </a:rPr>
              <a:t>_ </a:t>
            </a:r>
            <a:r>
              <a:rPr lang="zh-TW" altLang="en-US" sz="2400" dirty="0">
                <a:latin typeface="Noto Sans T Chinese DemiLight" pitchFamily="34" charset="-120"/>
                <a:ea typeface="Noto Sans T Chinese DemiLight" pitchFamily="34" charset="-120"/>
              </a:rPr>
              <a:t>開頭，後面可以接更多英文字母或是數字或是底線，例如 </a:t>
            </a:r>
            <a:r>
              <a:rPr lang="en-US" altLang="zh-TW" sz="2400" dirty="0">
                <a:latin typeface="Noto Sans T Chinese DemiLight" pitchFamily="34" charset="-120"/>
                <a:ea typeface="Noto Sans T Chinese DemiLight" pitchFamily="34" charset="-120"/>
              </a:rPr>
              <a:t>x, y, Mobile01, </a:t>
            </a:r>
            <a:r>
              <a:rPr lang="en-US" altLang="zh-TW" sz="2400" dirty="0" err="1">
                <a:latin typeface="Noto Sans T Chinese DemiLight" pitchFamily="34" charset="-120"/>
                <a:ea typeface="Noto Sans T Chinese DemiLight" pitchFamily="34" charset="-120"/>
              </a:rPr>
              <a:t>Gran_Torino</a:t>
            </a:r>
            <a:r>
              <a:rPr lang="zh-TW" altLang="en-US" sz="2400" dirty="0">
                <a:latin typeface="Noto Sans T Chinese DemiLight" pitchFamily="34" charset="-120"/>
                <a:ea typeface="Noto Sans T Chinese DemiLight" pitchFamily="34" charset="-120"/>
              </a:rPr>
              <a:t>。</a:t>
            </a:r>
            <a:endParaRPr lang="en-US" altLang="zh-TW" sz="2400" dirty="0">
              <a:latin typeface="Noto Sans T Chinese DemiLight" pitchFamily="34" charset="-120"/>
              <a:ea typeface="Noto Sans T Chinese DemiLight" pitchFamily="34" charset="-120"/>
            </a:endParaRPr>
          </a:p>
          <a:p>
            <a:endParaRPr lang="zh-TW" altLang="en-US" sz="2800" dirty="0"/>
          </a:p>
        </p:txBody>
      </p:sp>
      <p:sp>
        <p:nvSpPr>
          <p:cNvPr id="3" name="標題 2"/>
          <p:cNvSpPr>
            <a:spLocks noGrp="1"/>
          </p:cNvSpPr>
          <p:nvPr>
            <p:ph type="title"/>
          </p:nvPr>
        </p:nvSpPr>
        <p:spPr/>
        <p:txBody>
          <a:bodyPr/>
          <a:lstStyle/>
          <a:p>
            <a:r>
              <a:rPr lang="en-US" altLang="zh-TW" dirty="0" err="1" smtClean="0"/>
              <a:t>getToken</a:t>
            </a:r>
            <a:endParaRPr lang="zh-TW" altLang="en-US" dirty="0"/>
          </a:p>
        </p:txBody>
      </p:sp>
    </p:spTree>
    <p:extLst>
      <p:ext uri="{BB962C8B-B14F-4D97-AF65-F5344CB8AC3E}">
        <p14:creationId xmlns:p14="http://schemas.microsoft.com/office/powerpoint/2010/main" val="2395649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Get INT</a:t>
            </a:r>
            <a:endParaRPr lang="zh-TW" altLang="en-US" dirty="0"/>
          </a:p>
        </p:txBody>
      </p:sp>
      <p:sp>
        <p:nvSpPr>
          <p:cNvPr id="4" name="矩形 3"/>
          <p:cNvSpPr/>
          <p:nvPr/>
        </p:nvSpPr>
        <p:spPr>
          <a:xfrm>
            <a:off x="277587" y="1729298"/>
            <a:ext cx="8556170" cy="4524315"/>
          </a:xfrm>
          <a:prstGeom prst="rect">
            <a:avLst/>
          </a:prstGeom>
        </p:spPr>
        <p:txBody>
          <a:bodyPr wrap="square">
            <a:spAutoFit/>
          </a:bodyPr>
          <a:lstStyle/>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if (isdigit(c))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lexeme[0] = c;</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c = fgetc(stdin);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 = 1;</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while (isdigit(c) &amp;&amp; i&lt;MAXLEN)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lexeme[i] = c;</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c = fgetc(stdin);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ungetc(c, 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lexeme[i] = '\0';</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INT;</a:t>
            </a:r>
          </a:p>
        </p:txBody>
      </p:sp>
    </p:spTree>
    <p:extLst>
      <p:ext uri="{BB962C8B-B14F-4D97-AF65-F5344CB8AC3E}">
        <p14:creationId xmlns:p14="http://schemas.microsoft.com/office/powerpoint/2010/main" val="1458455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Get ID</a:t>
            </a:r>
            <a:endParaRPr lang="zh-TW" altLang="en-US" dirty="0"/>
          </a:p>
        </p:txBody>
      </p:sp>
      <p:sp>
        <p:nvSpPr>
          <p:cNvPr id="3" name="投影片編號版面配置區 2"/>
          <p:cNvSpPr>
            <a:spLocks noGrp="1"/>
          </p:cNvSpPr>
          <p:nvPr>
            <p:ph type="sldNum" sz="quarter" idx="12"/>
          </p:nvPr>
        </p:nvSpPr>
        <p:spPr/>
        <p:txBody>
          <a:bodyPr/>
          <a:lstStyle/>
          <a:p>
            <a:fld id="{162F1D00-BD13-4404-86B0-79703945A0A7}" type="slidenum">
              <a:rPr lang="en-US" smtClean="0"/>
              <a:t>27</a:t>
            </a:fld>
            <a:endParaRPr lang="en-US"/>
          </a:p>
        </p:txBody>
      </p:sp>
      <p:sp>
        <p:nvSpPr>
          <p:cNvPr id="4" name="矩形 3"/>
          <p:cNvSpPr/>
          <p:nvPr/>
        </p:nvSpPr>
        <p:spPr>
          <a:xfrm>
            <a:off x="261257" y="1582341"/>
            <a:ext cx="8670471" cy="4524315"/>
          </a:xfrm>
          <a:prstGeom prst="rect">
            <a:avLst/>
          </a:prstGeom>
        </p:spPr>
        <p:txBody>
          <a:bodyPr wrap="square">
            <a:spAutoFit/>
          </a:bodyPr>
          <a:lstStyle/>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if (isalpha(c) || c == '_')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lexeme[0</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c;</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c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fgetc(stdin);</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1;</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while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(isalpha(c</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)||isdigit(c)||c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'_')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lexeme[i</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c;</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c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fgetc(stdin);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ungetc(c</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lexeme[i</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'\0';</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return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endParaRPr lang="zh-TW" altLang="en-US" sz="2400" dirty="0"/>
          </a:p>
        </p:txBody>
      </p:sp>
    </p:spTree>
    <p:extLst>
      <p:ext uri="{BB962C8B-B14F-4D97-AF65-F5344CB8AC3E}">
        <p14:creationId xmlns:p14="http://schemas.microsoft.com/office/powerpoint/2010/main" val="132901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lstStyle/>
          <a:p>
            <a:r>
              <a:rPr lang="en-US" altLang="zh-TW" dirty="0" smtClean="0"/>
              <a:t>One good way to debug is to make sure each function is correct.  So you should write a testing driver for each function.</a:t>
            </a:r>
            <a:endParaRPr lang="zh-TW" altLang="en-US" dirty="0"/>
          </a:p>
        </p:txBody>
      </p:sp>
      <p:sp>
        <p:nvSpPr>
          <p:cNvPr id="2" name="標題 1"/>
          <p:cNvSpPr>
            <a:spLocks noGrp="1"/>
          </p:cNvSpPr>
          <p:nvPr>
            <p:ph type="title"/>
          </p:nvPr>
        </p:nvSpPr>
        <p:spPr/>
        <p:txBody>
          <a:bodyPr/>
          <a:lstStyle/>
          <a:p>
            <a:r>
              <a:rPr lang="en-US" altLang="zh-TW" dirty="0" smtClean="0"/>
              <a:t>Testing driver</a:t>
            </a:r>
            <a:endParaRPr lang="zh-TW" altLang="en-US" dirty="0"/>
          </a:p>
        </p:txBody>
      </p:sp>
      <p:sp>
        <p:nvSpPr>
          <p:cNvPr id="3" name="投影片編號版面配置區 2"/>
          <p:cNvSpPr>
            <a:spLocks noGrp="1"/>
          </p:cNvSpPr>
          <p:nvPr>
            <p:ph type="sldNum" sz="quarter" idx="4294967295"/>
          </p:nvPr>
        </p:nvSpPr>
        <p:spPr>
          <a:xfrm>
            <a:off x="7010400" y="6356350"/>
            <a:ext cx="2133600" cy="365125"/>
          </a:xfrm>
        </p:spPr>
        <p:txBody>
          <a:bodyPr/>
          <a:lstStyle/>
          <a:p>
            <a:fld id="{162F1D00-BD13-4404-86B0-79703945A0A7}" type="slidenum">
              <a:rPr lang="en-US" smtClean="0"/>
              <a:t>28</a:t>
            </a:fld>
            <a:endParaRPr lang="en-US"/>
          </a:p>
        </p:txBody>
      </p:sp>
      <p:sp>
        <p:nvSpPr>
          <p:cNvPr id="4" name="矩形 3"/>
          <p:cNvSpPr/>
          <p:nvPr/>
        </p:nvSpPr>
        <p:spPr>
          <a:xfrm>
            <a:off x="587829" y="3118014"/>
            <a:ext cx="7364186" cy="3170099"/>
          </a:xfrm>
          <a:prstGeom prst="rect">
            <a:avLst/>
          </a:prstGeom>
        </p:spPr>
        <p:txBody>
          <a:bodyPr wrap="square">
            <a:spAutoFit/>
          </a:bodyPr>
          <a:lstStyle/>
          <a:p>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main(void)</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TokenSet</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while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END)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printf</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("%d: %s\n",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0;</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
        <p:nvSpPr>
          <p:cNvPr id="6" name="矩形 5"/>
          <p:cNvSpPr/>
          <p:nvPr/>
        </p:nvSpPr>
        <p:spPr>
          <a:xfrm>
            <a:off x="6104042" y="3197479"/>
            <a:ext cx="2582758"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sz="20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Input: 2 </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(3+x)</a:t>
            </a:r>
            <a:r>
              <a:rPr lang="zh-TW" altLang="en-US"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endParaRPr lang="zh-TW" altLang="en-US" sz="2000" dirty="0"/>
          </a:p>
        </p:txBody>
      </p:sp>
      <p:sp>
        <p:nvSpPr>
          <p:cNvPr id="7" name="矩形 6"/>
          <p:cNvSpPr/>
          <p:nvPr/>
        </p:nvSpPr>
        <p:spPr>
          <a:xfrm>
            <a:off x="7037614" y="3769805"/>
            <a:ext cx="1502229" cy="25545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altLang="zh-TW" sz="20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Output: </a:t>
            </a:r>
          </a:p>
          <a:p>
            <a:r>
              <a:rPr lang="en-US" altLang="zh-TW" sz="20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2</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7: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 3</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 x</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8: )</a:t>
            </a:r>
          </a:p>
        </p:txBody>
      </p:sp>
    </p:spTree>
    <p:extLst>
      <p:ext uri="{BB962C8B-B14F-4D97-AF65-F5344CB8AC3E}">
        <p14:creationId xmlns:p14="http://schemas.microsoft.com/office/powerpoint/2010/main" val="354877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normAutofit/>
          </a:bodyPr>
          <a:lstStyle/>
          <a:p>
            <a:r>
              <a:rPr lang="zh-TW" altLang="en-US" sz="2800" dirty="0">
                <a:latin typeface="Noto Sans T Chinese DemiLight" pitchFamily="34" charset="-120"/>
                <a:ea typeface="Noto Sans T Chinese DemiLight" pitchFamily="34" charset="-120"/>
              </a:rPr>
              <a:t>後續的程式碼並不會直接呼叫 </a:t>
            </a:r>
            <a:r>
              <a:rPr lang="en-US" altLang="zh-TW" sz="28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zh-TW" altLang="en-US" sz="2800" dirty="0">
                <a:latin typeface="Noto Sans T Chinese DemiLight" pitchFamily="34" charset="-120"/>
                <a:ea typeface="Noto Sans T Chinese DemiLight" pitchFamily="34" charset="-120"/>
              </a:rPr>
              <a:t>，而是透過底下的兩個函數來讀取和判斷目前的 </a:t>
            </a:r>
            <a:r>
              <a:rPr lang="en-US" altLang="zh-TW" sz="2800" dirty="0">
                <a:latin typeface="Noto Sans T Chinese DemiLight" pitchFamily="34" charset="-120"/>
                <a:ea typeface="Noto Sans T Chinese DemiLight" pitchFamily="34" charset="-120"/>
              </a:rPr>
              <a:t>Token</a:t>
            </a:r>
            <a:r>
              <a:rPr lang="zh-TW" altLang="en-US" sz="2800" dirty="0">
                <a:latin typeface="Noto Sans T Chinese DemiLight" pitchFamily="34" charset="-120"/>
                <a:ea typeface="Noto Sans T Chinese DemiLight" pitchFamily="34" charset="-120"/>
              </a:rPr>
              <a:t>：</a:t>
            </a:r>
            <a:endParaRPr lang="zh-TW" altLang="en-US" sz="2800" dirty="0"/>
          </a:p>
        </p:txBody>
      </p:sp>
      <p:sp>
        <p:nvSpPr>
          <p:cNvPr id="4" name="標題 3"/>
          <p:cNvSpPr>
            <a:spLocks noGrp="1"/>
          </p:cNvSpPr>
          <p:nvPr>
            <p:ph type="title"/>
          </p:nvPr>
        </p:nvSpPr>
        <p:spPr/>
        <p:txBody>
          <a:bodyPr/>
          <a:lstStyle/>
          <a:p>
            <a:r>
              <a:rPr lang="en-US" altLang="zh-TW" dirty="0" smtClean="0"/>
              <a:t>How to use </a:t>
            </a:r>
            <a:r>
              <a:rPr lang="en-US" altLang="zh-TW" dirty="0" err="1" smtClean="0"/>
              <a:t>getToken</a:t>
            </a:r>
            <a:r>
              <a:rPr lang="en-US" altLang="zh-TW" dirty="0" smtClean="0"/>
              <a:t>?</a:t>
            </a:r>
            <a:endParaRPr lang="zh-TW" altLang="en-US" dirty="0"/>
          </a:p>
        </p:txBody>
      </p:sp>
      <p:sp>
        <p:nvSpPr>
          <p:cNvPr id="3" name="投影片編號版面配置區 2"/>
          <p:cNvSpPr>
            <a:spLocks noGrp="1"/>
          </p:cNvSpPr>
          <p:nvPr>
            <p:ph type="sldNum" sz="quarter" idx="4294967295"/>
          </p:nvPr>
        </p:nvSpPr>
        <p:spPr>
          <a:xfrm>
            <a:off x="7010400" y="6356350"/>
            <a:ext cx="2133600" cy="365125"/>
          </a:xfrm>
        </p:spPr>
        <p:txBody>
          <a:bodyPr/>
          <a:lstStyle/>
          <a:p>
            <a:fld id="{162F1D00-BD13-4404-86B0-79703945A0A7}" type="slidenum">
              <a:rPr lang="en-US" smtClean="0"/>
              <a:t>29</a:t>
            </a:fld>
            <a:endParaRPr lang="en-US"/>
          </a:p>
        </p:txBody>
      </p:sp>
      <p:sp>
        <p:nvSpPr>
          <p:cNvPr id="6" name="矩形 5"/>
          <p:cNvSpPr/>
          <p:nvPr/>
        </p:nvSpPr>
        <p:spPr>
          <a:xfrm>
            <a:off x="751114" y="2570698"/>
            <a:ext cx="7641772" cy="3785652"/>
          </a:xfrm>
          <a:prstGeom prst="rect">
            <a:avLst/>
          </a:prstGeom>
        </p:spPr>
        <p:txBody>
          <a:bodyPr wrap="square">
            <a:spAutoFit/>
          </a:bodyPr>
          <a:lstStyle/>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 advance(void)</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lookahead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endPar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match(</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TokenSet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token)</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if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lookahead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UNKNOWN) advance();</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token ==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lookahead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1021012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a:latin typeface="Noto Sans T Chinese DemiLight" pitchFamily="34" charset="-120"/>
                <a:ea typeface="Noto Sans T Chinese DemiLight" pitchFamily="34" charset="-120"/>
              </a:rPr>
              <a:t>A compiler is computer software that transforms computer code written in one programming language (the source language) into another computer language (the target language</a:t>
            </a:r>
            <a:r>
              <a:rPr lang="en-US" altLang="zh-TW" sz="2800" dirty="0" smtClean="0">
                <a:latin typeface="Noto Sans T Chinese DemiLight" pitchFamily="34" charset="-120"/>
                <a:ea typeface="Noto Sans T Chinese DemiLight" pitchFamily="34" charset="-120"/>
              </a:rPr>
              <a:t>).</a:t>
            </a:r>
          </a:p>
          <a:p>
            <a:r>
              <a:rPr lang="en-US" altLang="zh-TW" sz="2800" dirty="0" smtClean="0">
                <a:latin typeface="Noto Sans T Chinese DemiLight" pitchFamily="34" charset="-120"/>
                <a:ea typeface="Noto Sans T Chinese DemiLight" pitchFamily="34" charset="-120"/>
              </a:rPr>
              <a:t>Example: C compiler </a:t>
            </a:r>
          </a:p>
          <a:p>
            <a:pPr lvl="1"/>
            <a:r>
              <a:rPr lang="en-US" altLang="zh-TW" sz="2400" dirty="0" smtClean="0">
                <a:latin typeface="Noto Sans T Chinese DemiLight" pitchFamily="34" charset="-120"/>
                <a:ea typeface="Noto Sans T Chinese DemiLight" pitchFamily="34" charset="-120"/>
              </a:rPr>
              <a:t>Source language: C language</a:t>
            </a:r>
          </a:p>
          <a:p>
            <a:pPr lvl="1"/>
            <a:r>
              <a:rPr lang="en-US" altLang="zh-TW" sz="2400" dirty="0" smtClean="0">
                <a:latin typeface="Noto Sans T Chinese DemiLight" pitchFamily="34" charset="-120"/>
                <a:ea typeface="Noto Sans T Chinese DemiLight" pitchFamily="34" charset="-120"/>
              </a:rPr>
              <a:t>Target language: Assembly code or intermediate code or machine code</a:t>
            </a:r>
          </a:p>
          <a:p>
            <a:pPr lvl="1"/>
            <a:endParaRPr lang="en-US" altLang="zh-TW" sz="2400" dirty="0" smtClean="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a:t>What is a compiler?</a:t>
            </a:r>
            <a:endParaRPr lang="zh-TW" altLang="en-US" dirty="0"/>
          </a:p>
        </p:txBody>
      </p:sp>
    </p:spTree>
    <p:extLst>
      <p:ext uri="{BB962C8B-B14F-4D97-AF65-F5344CB8AC3E}">
        <p14:creationId xmlns:p14="http://schemas.microsoft.com/office/powerpoint/2010/main" val="501475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You main function looks like this</a:t>
            </a:r>
            <a:endParaRPr lang="zh-TW" altLang="en-US" dirty="0"/>
          </a:p>
        </p:txBody>
      </p:sp>
      <p:sp>
        <p:nvSpPr>
          <p:cNvPr id="3" name="標題 2"/>
          <p:cNvSpPr>
            <a:spLocks noGrp="1"/>
          </p:cNvSpPr>
          <p:nvPr>
            <p:ph type="title"/>
          </p:nvPr>
        </p:nvSpPr>
        <p:spPr/>
        <p:txBody>
          <a:bodyPr/>
          <a:lstStyle/>
          <a:p>
            <a:r>
              <a:rPr lang="en-US" altLang="zh-TW" dirty="0" smtClean="0"/>
              <a:t>How to start?</a:t>
            </a:r>
            <a:endParaRPr lang="zh-TW" altLang="en-US" dirty="0"/>
          </a:p>
        </p:txBody>
      </p:sp>
      <p:sp>
        <p:nvSpPr>
          <p:cNvPr id="4" name="矩形 3"/>
          <p:cNvSpPr/>
          <p:nvPr/>
        </p:nvSpPr>
        <p:spPr>
          <a:xfrm>
            <a:off x="2286000" y="2893685"/>
            <a:ext cx="4572000" cy="1938992"/>
          </a:xfrm>
          <a:prstGeom prst="rect">
            <a:avLst/>
          </a:prstGeom>
        </p:spPr>
        <p:txBody>
          <a:bodyPr>
            <a:spAutoFit/>
          </a:bodyPr>
          <a:lstStyle/>
          <a:p>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main(void)</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statement();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0;</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914906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10000"/>
          </a:bodyPr>
          <a:lstStyle/>
          <a:p>
            <a:r>
              <a:rPr lang="en-US" altLang="zh-TW" sz="3800" dirty="0" smtClean="0"/>
              <a:t>The valid way to arrange the token</a:t>
            </a:r>
          </a:p>
          <a:p>
            <a:pPr>
              <a:buFont typeface="Wingdings" panose="05000000000000000000" pitchFamily="2" charset="2"/>
              <a:buChar char="p"/>
            </a:pP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statement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END | expr END</a:t>
            </a: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 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 factor </a:t>
            </a: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 | ADDSUB INT |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ADDSUB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 | ID ASSIGN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ID</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LPAREN expr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RPAREN</a:t>
            </a:r>
            <a:endParaRPr lang="en-US" altLang="zh-TW" sz="44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A complete grammar rules</a:t>
            </a:r>
            <a:endParaRPr lang="zh-TW" altLang="en-US" dirty="0"/>
          </a:p>
        </p:txBody>
      </p:sp>
    </p:spTree>
    <p:extLst>
      <p:ext uri="{BB962C8B-B14F-4D97-AF65-F5344CB8AC3E}">
        <p14:creationId xmlns:p14="http://schemas.microsoft.com/office/powerpoint/2010/main" val="1815154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Look those two functions</a:t>
            </a:r>
            <a:endParaRPr lang="zh-TW" altLang="en-US" dirty="0"/>
          </a:p>
        </p:txBody>
      </p:sp>
      <p:sp>
        <p:nvSpPr>
          <p:cNvPr id="3" name="標題 2"/>
          <p:cNvSpPr>
            <a:spLocks noGrp="1"/>
          </p:cNvSpPr>
          <p:nvPr>
            <p:ph type="title"/>
          </p:nvPr>
        </p:nvSpPr>
        <p:spPr/>
        <p:txBody>
          <a:bodyPr/>
          <a:lstStyle/>
          <a:p>
            <a:r>
              <a:rPr lang="en-US" altLang="zh-TW" dirty="0" smtClean="0"/>
              <a:t>Tail recursion</a:t>
            </a:r>
            <a:endParaRPr lang="zh-TW" altLang="en-US" dirty="0"/>
          </a:p>
        </p:txBody>
      </p:sp>
      <p:sp>
        <p:nvSpPr>
          <p:cNvPr id="4" name="矩形 3"/>
          <p:cNvSpPr/>
          <p:nvPr/>
        </p:nvSpPr>
        <p:spPr>
          <a:xfrm>
            <a:off x="293915" y="2292340"/>
            <a:ext cx="3935185"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if (match(ADDSUB)){</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printf</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 %s\n", </a:t>
            </a:r>
            <a:endPar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advance();</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term();</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rgbClr val="FF0000"/>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rgbClr val="FF0000"/>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else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Nil</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
        <p:nvSpPr>
          <p:cNvPr id="5" name="矩形 4"/>
          <p:cNvSpPr/>
          <p:nvPr/>
        </p:nvSpPr>
        <p:spPr>
          <a:xfrm>
            <a:off x="4539342" y="2291385"/>
            <a:ext cx="4147458"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if (match(MULDIV))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printf</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 %s\n", </a:t>
            </a:r>
            <a:endPar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advance();</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factor();</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rgbClr val="FF0000"/>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a:solidFill>
                  <a:srgbClr val="FF0000"/>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else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Nil</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1427911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931229"/>
          </a:xfrm>
        </p:spPr>
        <p:txBody>
          <a:bodyPr>
            <a:normAutofit/>
          </a:bodyPr>
          <a:lstStyle/>
          <a:p>
            <a:r>
              <a:rPr lang="en-US" altLang="zh-TW" dirty="0" smtClean="0"/>
              <a:t>They are recursive functions.</a:t>
            </a:r>
          </a:p>
          <a:p>
            <a:pPr lvl="1"/>
            <a:r>
              <a:rPr lang="en-US" altLang="zh-TW" dirty="0" smtClean="0"/>
              <a:t>But they ONLY make the recursive call at the end of function.  They are called “tail recursion”.</a:t>
            </a:r>
          </a:p>
          <a:p>
            <a:r>
              <a:rPr lang="en-US" altLang="zh-TW" dirty="0" smtClean="0"/>
              <a:t>Remember that the system uses “stack” to store local variables (see week03’s slides).  But when the recursive call finish, the only thing of tail recursion is to return.  So they do not need to keep their local variable in stack.</a:t>
            </a:r>
          </a:p>
          <a:p>
            <a:pPr lvl="1"/>
            <a:r>
              <a:rPr lang="en-US" altLang="zh-TW" dirty="0" smtClean="0"/>
              <a:t> For tail recursion, no </a:t>
            </a:r>
            <a:endParaRPr lang="zh-TW" altLang="en-US" dirty="0"/>
          </a:p>
        </p:txBody>
      </p:sp>
      <p:sp>
        <p:nvSpPr>
          <p:cNvPr id="3" name="標題 2"/>
          <p:cNvSpPr>
            <a:spLocks noGrp="1"/>
          </p:cNvSpPr>
          <p:nvPr>
            <p:ph type="title"/>
          </p:nvPr>
        </p:nvSpPr>
        <p:spPr/>
        <p:txBody>
          <a:bodyPr/>
          <a:lstStyle/>
          <a:p>
            <a:r>
              <a:rPr lang="en-US" altLang="zh-TW" dirty="0" smtClean="0"/>
              <a:t>Tail recursion</a:t>
            </a:r>
            <a:endParaRPr lang="zh-TW" altLang="en-US" dirty="0"/>
          </a:p>
        </p:txBody>
      </p:sp>
    </p:spTree>
    <p:extLst>
      <p:ext uri="{BB962C8B-B14F-4D97-AF65-F5344CB8AC3E}">
        <p14:creationId xmlns:p14="http://schemas.microsoft.com/office/powerpoint/2010/main" val="117563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Comparison</a:t>
            </a:r>
            <a:endParaRPr lang="zh-TW" altLang="en-US" dirty="0"/>
          </a:p>
        </p:txBody>
      </p:sp>
      <p:sp>
        <p:nvSpPr>
          <p:cNvPr id="2" name="內容版面配置區 1"/>
          <p:cNvSpPr>
            <a:spLocks noGrp="1"/>
          </p:cNvSpPr>
          <p:nvPr>
            <p:ph sz="half" idx="1"/>
          </p:nvPr>
        </p:nvSpPr>
        <p:spPr>
          <a:xfrm>
            <a:off x="457199" y="1600200"/>
            <a:ext cx="4371995" cy="4525963"/>
          </a:xfrm>
        </p:spPr>
        <p:txBody>
          <a:bodyPr/>
          <a:lstStyle/>
          <a:p>
            <a:r>
              <a:rPr lang="en-US" altLang="zh-TW" sz="3200" dirty="0" smtClean="0"/>
              <a:t>For ordinary recursion</a:t>
            </a:r>
            <a:endParaRPr lang="zh-TW" altLang="en-US" sz="3200" dirty="0"/>
          </a:p>
        </p:txBody>
      </p:sp>
      <p:sp>
        <p:nvSpPr>
          <p:cNvPr id="26" name="內容版面配置區 25"/>
          <p:cNvSpPr>
            <a:spLocks noGrp="1"/>
          </p:cNvSpPr>
          <p:nvPr>
            <p:ph sz="half" idx="2"/>
          </p:nvPr>
        </p:nvSpPr>
        <p:spPr>
          <a:xfrm>
            <a:off x="4648199" y="1600200"/>
            <a:ext cx="4371995" cy="4525963"/>
          </a:xfrm>
        </p:spPr>
        <p:txBody>
          <a:bodyPr>
            <a:normAutofit/>
          </a:bodyPr>
          <a:lstStyle/>
          <a:p>
            <a:r>
              <a:rPr lang="en-US" altLang="zh-TW" sz="3200" dirty="0" smtClean="0"/>
              <a:t>For tail recursion</a:t>
            </a:r>
            <a:endParaRPr lang="zh-TW" altLang="en-US" sz="3200" dirty="0"/>
          </a:p>
        </p:txBody>
      </p:sp>
      <p:grpSp>
        <p:nvGrpSpPr>
          <p:cNvPr id="14" name="群組 13"/>
          <p:cNvGrpSpPr/>
          <p:nvPr/>
        </p:nvGrpSpPr>
        <p:grpSpPr>
          <a:xfrm>
            <a:off x="647485" y="2649728"/>
            <a:ext cx="4022485" cy="2694631"/>
            <a:chOff x="647485" y="2649728"/>
            <a:chExt cx="4022485" cy="2694631"/>
          </a:xfrm>
        </p:grpSpPr>
        <p:sp>
          <p:nvSpPr>
            <p:cNvPr id="4" name="矩形 3"/>
            <p:cNvSpPr/>
            <p:nvPr/>
          </p:nvSpPr>
          <p:spPr>
            <a:xfrm>
              <a:off x="3058451" y="4814643"/>
              <a:ext cx="1611519"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5" name="矩形 4"/>
            <p:cNvSpPr/>
            <p:nvPr/>
          </p:nvSpPr>
          <p:spPr>
            <a:xfrm>
              <a:off x="2301023" y="4099493"/>
              <a:ext cx="1400556"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6" name="矩形 5"/>
            <p:cNvSpPr/>
            <p:nvPr/>
          </p:nvSpPr>
          <p:spPr>
            <a:xfrm>
              <a:off x="1447583" y="3412388"/>
              <a:ext cx="1437607"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7" name="矩形 6"/>
            <p:cNvSpPr/>
            <p:nvPr/>
          </p:nvSpPr>
          <p:spPr>
            <a:xfrm>
              <a:off x="647485" y="2649728"/>
              <a:ext cx="1383374"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Bar()</a:t>
              </a:r>
              <a:endParaRPr lang="zh-TW" altLang="en-US" sz="2400" b="1" dirty="0">
                <a:latin typeface="Courier New" panose="02070309020205020404" pitchFamily="49" charset="0"/>
                <a:cs typeface="Courier New" panose="02070309020205020404" pitchFamily="49" charset="0"/>
              </a:endParaRPr>
            </a:p>
          </p:txBody>
        </p:sp>
        <p:sp>
          <p:nvSpPr>
            <p:cNvPr id="8" name="右彎箭號 7"/>
            <p:cNvSpPr/>
            <p:nvPr/>
          </p:nvSpPr>
          <p:spPr>
            <a:xfrm rot="10800000" flipV="1">
              <a:off x="3684399" y="4215880"/>
              <a:ext cx="676340" cy="598763"/>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9" name="右彎箭號 8"/>
            <p:cNvSpPr/>
            <p:nvPr/>
          </p:nvSpPr>
          <p:spPr>
            <a:xfrm rot="10800000" flipV="1">
              <a:off x="2851021" y="3560764"/>
              <a:ext cx="752288" cy="56677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0" name="右彎箭號 9"/>
            <p:cNvSpPr/>
            <p:nvPr/>
          </p:nvSpPr>
          <p:spPr>
            <a:xfrm rot="10800000" flipV="1">
              <a:off x="2030859" y="2781123"/>
              <a:ext cx="688529" cy="65931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1" name="右彎箭號 10"/>
            <p:cNvSpPr/>
            <p:nvPr/>
          </p:nvSpPr>
          <p:spPr>
            <a:xfrm flipV="1">
              <a:off x="749038" y="3215580"/>
              <a:ext cx="698544" cy="72652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2" name="右彎箭號 11"/>
            <p:cNvSpPr/>
            <p:nvPr/>
          </p:nvSpPr>
          <p:spPr>
            <a:xfrm flipV="1">
              <a:off x="1584774" y="3938481"/>
              <a:ext cx="679197" cy="69072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3" name="右彎箭號 12"/>
            <p:cNvSpPr/>
            <p:nvPr/>
          </p:nvSpPr>
          <p:spPr>
            <a:xfrm flipV="1">
              <a:off x="2345062" y="4624328"/>
              <a:ext cx="704246" cy="64484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grpSp>
      <p:sp>
        <p:nvSpPr>
          <p:cNvPr id="16" name="矩形 15"/>
          <p:cNvSpPr/>
          <p:nvPr/>
        </p:nvSpPr>
        <p:spPr>
          <a:xfrm>
            <a:off x="7158182" y="4945138"/>
            <a:ext cx="1611519"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17" name="矩形 16"/>
          <p:cNvSpPr/>
          <p:nvPr/>
        </p:nvSpPr>
        <p:spPr>
          <a:xfrm>
            <a:off x="6400754" y="4229988"/>
            <a:ext cx="1400556"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18" name="矩形 17"/>
          <p:cNvSpPr/>
          <p:nvPr/>
        </p:nvSpPr>
        <p:spPr>
          <a:xfrm>
            <a:off x="5547314" y="3542883"/>
            <a:ext cx="1437607"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19" name="矩形 18"/>
          <p:cNvSpPr/>
          <p:nvPr/>
        </p:nvSpPr>
        <p:spPr>
          <a:xfrm>
            <a:off x="4747216" y="2780223"/>
            <a:ext cx="1383374"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Bar()</a:t>
            </a:r>
            <a:endParaRPr lang="zh-TW" altLang="en-US" sz="2400" b="1" dirty="0">
              <a:latin typeface="Courier New" panose="02070309020205020404" pitchFamily="49" charset="0"/>
              <a:cs typeface="Courier New" panose="02070309020205020404" pitchFamily="49" charset="0"/>
            </a:endParaRPr>
          </a:p>
        </p:txBody>
      </p:sp>
      <p:sp>
        <p:nvSpPr>
          <p:cNvPr id="20" name="右彎箭號 19"/>
          <p:cNvSpPr/>
          <p:nvPr/>
        </p:nvSpPr>
        <p:spPr>
          <a:xfrm rot="10800000" flipV="1">
            <a:off x="6123748" y="2781122"/>
            <a:ext cx="2336722" cy="2164015"/>
          </a:xfrm>
          <a:prstGeom prst="bentArrow">
            <a:avLst>
              <a:gd name="adj1" fmla="val 6832"/>
              <a:gd name="adj2" fmla="val 9627"/>
              <a:gd name="adj3" fmla="val 11723"/>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3" name="右彎箭號 22"/>
          <p:cNvSpPr/>
          <p:nvPr/>
        </p:nvSpPr>
        <p:spPr>
          <a:xfrm flipV="1">
            <a:off x="4848769" y="3346075"/>
            <a:ext cx="698544" cy="72652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4" name="右彎箭號 23"/>
          <p:cNvSpPr/>
          <p:nvPr/>
        </p:nvSpPr>
        <p:spPr>
          <a:xfrm flipV="1">
            <a:off x="5684505" y="4068976"/>
            <a:ext cx="679197" cy="69072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flipV="1">
            <a:off x="6444793" y="4754823"/>
            <a:ext cx="704246" cy="64484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409657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normAutofit fontScale="92500"/>
          </a:bodyPr>
          <a:lstStyle/>
          <a:p>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error</a:t>
            </a:r>
            <a:r>
              <a:rPr lang="en-US" altLang="zh-TW" dirty="0" smtClean="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是用來顯示各種類型的錯誤訊息</a:t>
            </a:r>
            <a:r>
              <a:rPr lang="zh-TW" altLang="en-US" dirty="0" smtClean="0">
                <a:latin typeface="Noto Sans T Chinese DemiLight" pitchFamily="34" charset="-120"/>
                <a:ea typeface="Noto Sans T Chinese DemiLight" pitchFamily="34" charset="-120"/>
              </a:rPr>
              <a:t>。</a:t>
            </a:r>
            <a:endParaRPr lang="en-US" altLang="zh-TW" dirty="0" smtClean="0">
              <a:latin typeface="Noto Sans T Chinese DemiLight" pitchFamily="34" charset="-120"/>
              <a:ea typeface="Noto Sans T Chinese DemiLight" pitchFamily="34" charset="-120"/>
            </a:endParaRPr>
          </a:p>
          <a:p>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getval</a:t>
            </a:r>
            <a:r>
              <a:rPr lang="en-US" altLang="zh-TW" dirty="0" smtClean="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和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setval</a:t>
            </a:r>
            <a:r>
              <a:rPr lang="zh-TW" altLang="en-US" dirty="0">
                <a:latin typeface="Noto Sans T Chinese DemiLight" pitchFamily="34" charset="-120"/>
                <a:ea typeface="Noto Sans T Chinese DemiLight" pitchFamily="34" charset="-120"/>
              </a:rPr>
              <a:t>，這兩個函數是為了處理變數，做法是用一個表格陣列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Symbol table[TBLSIZE];</a:t>
            </a:r>
            <a:r>
              <a:rPr lang="zh-TW" altLang="en-US"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zh-TW" altLang="en-US" dirty="0">
                <a:latin typeface="Noto Sans T Chinese DemiLight" pitchFamily="34" charset="-120"/>
                <a:ea typeface="Noto Sans T Chinese DemiLight" pitchFamily="34" charset="-120"/>
              </a:rPr>
              <a:t>來記錄變數的狀態。對於 </a:t>
            </a:r>
            <a:r>
              <a:rPr lang="en-US" altLang="zh-TW" dirty="0">
                <a:latin typeface="Noto Sans T Chinese DemiLight" pitchFamily="34" charset="-120"/>
                <a:ea typeface="Noto Sans T Chinese DemiLight" pitchFamily="34" charset="-120"/>
              </a:rPr>
              <a:t>Expression </a:t>
            </a:r>
            <a:r>
              <a:rPr lang="zh-TW" altLang="en-US" dirty="0">
                <a:latin typeface="Noto Sans T Chinese DemiLight" pitchFamily="34" charset="-120"/>
                <a:ea typeface="Noto Sans T Chinese DemiLight" pitchFamily="34" charset="-120"/>
              </a:rPr>
              <a:t>中出現的變數，會先搜尋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table</a:t>
            </a:r>
            <a:r>
              <a:rPr lang="en-US" altLang="zh-TW" dirty="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看看是否已有記錄。如果搜尋不到，就當作是初次出現的變數，會直接設定初值並且將變數記錄在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table</a:t>
            </a:r>
            <a:r>
              <a:rPr lang="en-US" altLang="zh-TW" dirty="0">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中。如果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table</a:t>
            </a:r>
            <a:r>
              <a:rPr lang="en-US" altLang="zh-TW" dirty="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之中已有記錄，則可以取出其中的值或是覆蓋已有的值</a:t>
            </a:r>
            <a:r>
              <a:rPr lang="zh-TW" altLang="en-US" dirty="0" smtClean="0">
                <a:latin typeface="Noto Sans T Chinese DemiLight" pitchFamily="34" charset="-120"/>
                <a:ea typeface="Noto Sans T Chinese DemiLight" pitchFamily="34" charset="-120"/>
              </a:rPr>
              <a:t>。</a:t>
            </a:r>
            <a:endParaRPr lang="en-US" altLang="zh-TW" dirty="0">
              <a:latin typeface="Noto Sans T Chinese DemiLight" pitchFamily="34" charset="-120"/>
              <a:ea typeface="Noto Sans T Chinese DemiLight" pitchFamily="34" charset="-120"/>
            </a:endParaRPr>
          </a:p>
        </p:txBody>
      </p:sp>
      <p:sp>
        <p:nvSpPr>
          <p:cNvPr id="6" name="標題 5"/>
          <p:cNvSpPr>
            <a:spLocks noGrp="1"/>
          </p:cNvSpPr>
          <p:nvPr>
            <p:ph type="title"/>
          </p:nvPr>
        </p:nvSpPr>
        <p:spPr/>
        <p:txBody>
          <a:bodyPr/>
          <a:lstStyle/>
          <a:p>
            <a:r>
              <a:rPr lang="en-US" altLang="zh-TW" dirty="0" smtClean="0"/>
              <a:t>Other functions</a:t>
            </a:r>
            <a:endParaRPr lang="zh-TW" altLang="en-US" dirty="0"/>
          </a:p>
        </p:txBody>
      </p:sp>
      <p:sp>
        <p:nvSpPr>
          <p:cNvPr id="5" name="投影片編號版面配置區 4"/>
          <p:cNvSpPr>
            <a:spLocks noGrp="1"/>
          </p:cNvSpPr>
          <p:nvPr>
            <p:ph type="sldNum" sz="quarter" idx="4294967295"/>
          </p:nvPr>
        </p:nvSpPr>
        <p:spPr>
          <a:xfrm>
            <a:off x="7010400" y="6356350"/>
            <a:ext cx="2133600" cy="365125"/>
          </a:xfrm>
        </p:spPr>
        <p:txBody>
          <a:bodyPr/>
          <a:lstStyle/>
          <a:p>
            <a:fld id="{162F1D00-BD13-4404-86B0-79703945A0A7}" type="slidenum">
              <a:rPr lang="en-US" smtClean="0"/>
              <a:t>35</a:t>
            </a:fld>
            <a:endParaRPr lang="en-US"/>
          </a:p>
        </p:txBody>
      </p:sp>
    </p:spTree>
    <p:extLst>
      <p:ext uri="{BB962C8B-B14F-4D97-AF65-F5344CB8AC3E}">
        <p14:creationId xmlns:p14="http://schemas.microsoft.com/office/powerpoint/2010/main" val="429608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339443" y="1943100"/>
            <a:ext cx="2710543" cy="4525963"/>
          </a:xfrm>
        </p:spPr>
        <p:txBody>
          <a:bodyPr/>
          <a:lstStyle/>
          <a:p>
            <a:r>
              <a:rPr lang="zh-TW" altLang="en-US" dirty="0">
                <a:latin typeface="Noto Sans T Chinese DemiLight" pitchFamily="34" charset="-120"/>
                <a:ea typeface="Noto Sans T Chinese DemiLight" pitchFamily="34" charset="-120"/>
              </a:rPr>
              <a:t>最後來做一些測試</a:t>
            </a:r>
            <a:r>
              <a:rPr lang="zh-TW" altLang="en-US" dirty="0" smtClean="0">
                <a:latin typeface="Noto Sans T Chinese DemiLight" pitchFamily="34" charset="-120"/>
                <a:ea typeface="Noto Sans T Chinese DemiLight" pitchFamily="34" charset="-120"/>
              </a:rPr>
              <a:t>，</a:t>
            </a:r>
            <a:r>
              <a:rPr lang="zh-TW" altLang="en-US" dirty="0">
                <a:latin typeface="Noto Sans T Chinese DemiLight" pitchFamily="34" charset="-120"/>
                <a:ea typeface="Noto Sans T Chinese DemiLight" pitchFamily="34" charset="-120"/>
              </a:rPr>
              <a:t>左邊</a:t>
            </a:r>
            <a:r>
              <a:rPr lang="zh-TW" altLang="en-US" dirty="0" smtClean="0">
                <a:latin typeface="Noto Sans T Chinese DemiLight" pitchFamily="34" charset="-120"/>
                <a:ea typeface="Noto Sans T Chinese DemiLight" pitchFamily="34" charset="-120"/>
              </a:rPr>
              <a:t>是</a:t>
            </a:r>
            <a:r>
              <a:rPr lang="zh-TW" altLang="en-US" dirty="0">
                <a:latin typeface="Noto Sans T Chinese DemiLight" pitchFamily="34" charset="-120"/>
                <a:ea typeface="Noto Sans T Chinese DemiLight" pitchFamily="34" charset="-120"/>
              </a:rPr>
              <a:t>一連串運算結果：</a:t>
            </a:r>
            <a:endParaRPr lang="en-US" altLang="zh-TW" dirty="0">
              <a:latin typeface="Noto Sans T Chinese DemiLight" pitchFamily="34" charset="-120"/>
              <a:ea typeface="Noto Sans T Chinese DemiLight" pitchFamily="34" charset="-120"/>
            </a:endParaRPr>
          </a:p>
          <a:p>
            <a:endParaRPr lang="zh-TW" altLang="en-US" dirty="0"/>
          </a:p>
        </p:txBody>
      </p:sp>
      <p:sp>
        <p:nvSpPr>
          <p:cNvPr id="3" name="標題 2"/>
          <p:cNvSpPr>
            <a:spLocks noGrp="1"/>
          </p:cNvSpPr>
          <p:nvPr>
            <p:ph type="title"/>
          </p:nvPr>
        </p:nvSpPr>
        <p:spPr>
          <a:xfrm>
            <a:off x="4735286" y="457200"/>
            <a:ext cx="3657600" cy="1143000"/>
          </a:xfrm>
        </p:spPr>
        <p:txBody>
          <a:bodyPr/>
          <a:lstStyle/>
          <a:p>
            <a:r>
              <a:rPr lang="en-US" altLang="zh-TW" dirty="0" smtClean="0"/>
              <a:t>Example</a:t>
            </a:r>
            <a:endParaRPr lang="zh-TW" altLang="en-US" dirty="0"/>
          </a:p>
        </p:txBody>
      </p:sp>
      <p:sp>
        <p:nvSpPr>
          <p:cNvPr id="4" name="矩形 3"/>
          <p:cNvSpPr/>
          <p:nvPr/>
        </p:nvSpPr>
        <p:spPr>
          <a:xfrm>
            <a:off x="457200" y="215078"/>
            <a:ext cx="4572000" cy="6463308"/>
          </a:xfrm>
          <a:prstGeom prst="rect">
            <a:avLst/>
          </a:prstGeom>
        </p:spPr>
        <p:txBody>
          <a:bodyPr>
            <a:spAutoFit/>
          </a:bodyPr>
          <a:lstStyle/>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3</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y = 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4 * x + 6 * y</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42</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+ 2)/11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abc = def = (z +13)/5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abc</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def</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(1+2*(3+4*(5+6*(7+8*9))))</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3839</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-5 - -7</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x-5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-3*x</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6</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p:txBody>
      </p:sp>
    </p:spTree>
    <p:extLst>
      <p:ext uri="{BB962C8B-B14F-4D97-AF65-F5344CB8AC3E}">
        <p14:creationId xmlns:p14="http://schemas.microsoft.com/office/powerpoint/2010/main" val="8805775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Due:</a:t>
            </a:r>
            <a:r>
              <a:rPr lang="zh-TW" altLang="en-US" dirty="0"/>
              <a:t> </a:t>
            </a:r>
            <a:r>
              <a:rPr lang="en-US" altLang="zh-TW" smtClean="0"/>
              <a:t>5/5</a:t>
            </a:r>
            <a:r>
              <a:rPr lang="en-US" altLang="zh-TW" smtClean="0"/>
              <a:t> </a:t>
            </a:r>
            <a:r>
              <a:rPr lang="en-US" altLang="zh-TW" dirty="0" smtClean="0"/>
              <a:t>demo (Friday) </a:t>
            </a:r>
          </a:p>
          <a:p>
            <a:endParaRPr lang="zh-TW" altLang="en-US" dirty="0"/>
          </a:p>
        </p:txBody>
      </p:sp>
      <p:sp>
        <p:nvSpPr>
          <p:cNvPr id="3" name="標題 2"/>
          <p:cNvSpPr>
            <a:spLocks noGrp="1"/>
          </p:cNvSpPr>
          <p:nvPr>
            <p:ph type="title"/>
          </p:nvPr>
        </p:nvSpPr>
        <p:spPr/>
        <p:txBody>
          <a:bodyPr/>
          <a:lstStyle/>
          <a:p>
            <a:r>
              <a:rPr lang="en-US" altLang="zh-TW" dirty="0" smtClean="0"/>
              <a:t>Mini-project</a:t>
            </a:r>
            <a:endParaRPr lang="zh-TW" altLang="en-US" dirty="0"/>
          </a:p>
        </p:txBody>
      </p:sp>
    </p:spTree>
    <p:extLst>
      <p:ext uri="{BB962C8B-B14F-4D97-AF65-F5344CB8AC3E}">
        <p14:creationId xmlns:p14="http://schemas.microsoft.com/office/powerpoint/2010/main" val="17971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手繪多邊形 1"/>
          <p:cNvSpPr/>
          <p:nvPr/>
        </p:nvSpPr>
        <p:spPr>
          <a:xfrm>
            <a:off x="114300" y="1704975"/>
            <a:ext cx="8743950" cy="2828925"/>
          </a:xfrm>
          <a:custGeom>
            <a:avLst/>
            <a:gdLst>
              <a:gd name="connsiteX0" fmla="*/ 2333625 w 8743950"/>
              <a:gd name="connsiteY0" fmla="*/ 0 h 2828925"/>
              <a:gd name="connsiteX1" fmla="*/ 8696325 w 8743950"/>
              <a:gd name="connsiteY1" fmla="*/ 19050 h 2828925"/>
              <a:gd name="connsiteX2" fmla="*/ 8743950 w 8743950"/>
              <a:gd name="connsiteY2" fmla="*/ 1571625 h 2828925"/>
              <a:gd name="connsiteX3" fmla="*/ 6591300 w 8743950"/>
              <a:gd name="connsiteY3" fmla="*/ 1543050 h 2828925"/>
              <a:gd name="connsiteX4" fmla="*/ 6562725 w 8743950"/>
              <a:gd name="connsiteY4" fmla="*/ 2828925 h 2828925"/>
              <a:gd name="connsiteX5" fmla="*/ 0 w 8743950"/>
              <a:gd name="connsiteY5" fmla="*/ 2809875 h 2828925"/>
              <a:gd name="connsiteX6" fmla="*/ 76200 w 8743950"/>
              <a:gd name="connsiteY6" fmla="*/ 1371600 h 2828925"/>
              <a:gd name="connsiteX7" fmla="*/ 2333625 w 8743950"/>
              <a:gd name="connsiteY7" fmla="*/ 1314450 h 2828925"/>
              <a:gd name="connsiteX8" fmla="*/ 2333625 w 8743950"/>
              <a:gd name="connsiteY8" fmla="*/ 0 h 282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3950" h="2828925">
                <a:moveTo>
                  <a:pt x="2333625" y="0"/>
                </a:moveTo>
                <a:lnTo>
                  <a:pt x="8696325" y="19050"/>
                </a:lnTo>
                <a:lnTo>
                  <a:pt x="8743950" y="1571625"/>
                </a:lnTo>
                <a:lnTo>
                  <a:pt x="6591300" y="1543050"/>
                </a:lnTo>
                <a:lnTo>
                  <a:pt x="6562725" y="2828925"/>
                </a:lnTo>
                <a:lnTo>
                  <a:pt x="0" y="2809875"/>
                </a:lnTo>
                <a:lnTo>
                  <a:pt x="76200" y="1371600"/>
                </a:lnTo>
                <a:lnTo>
                  <a:pt x="2333625" y="1314450"/>
                </a:lnTo>
                <a:lnTo>
                  <a:pt x="2333625"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348277658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Stages of compilation</a:t>
            </a:r>
            <a:endParaRPr lang="zh-TW" altLang="en-US" dirty="0"/>
          </a:p>
        </p:txBody>
      </p:sp>
    </p:spTree>
    <p:extLst>
      <p:ext uri="{BB962C8B-B14F-4D97-AF65-F5344CB8AC3E}">
        <p14:creationId xmlns:p14="http://schemas.microsoft.com/office/powerpoint/2010/main" val="21693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smtClean="0">
                <a:latin typeface="Noto Sans T Chinese DemiLight" pitchFamily="34" charset="-120"/>
                <a:ea typeface="Noto Sans T Chinese DemiLight" pitchFamily="34" charset="-120"/>
              </a:rPr>
              <a:t>Read an input string</a:t>
            </a:r>
          </a:p>
          <a:p>
            <a:r>
              <a:rPr lang="en-US" altLang="zh-TW" sz="2800" dirty="0" smtClean="0">
                <a:latin typeface="Noto Sans T Chinese DemiLight" pitchFamily="34" charset="-120"/>
                <a:ea typeface="Noto Sans T Chinese DemiLight" pitchFamily="34" charset="-120"/>
              </a:rPr>
              <a:t>Identify symbols and words (Token)</a:t>
            </a:r>
          </a:p>
          <a:p>
            <a:pPr lvl="1"/>
            <a:r>
              <a:rPr lang="en-US" altLang="zh-TW" sz="2400" dirty="0">
                <a:latin typeface="Noto Sans T Chinese DemiLight" pitchFamily="34" charset="-120"/>
                <a:ea typeface="Noto Sans T Chinese DemiLight" pitchFamily="34" charset="-120"/>
              </a:rPr>
              <a:t>Symbols include: </a:t>
            </a:r>
            <a:r>
              <a:rPr lang="zh-TW" altLang="en-US" sz="2400" dirty="0">
                <a:latin typeface="Noto Sans T Chinese DemiLight" pitchFamily="34" charset="-120"/>
                <a:ea typeface="Noto Sans T Chinese DemiLight" pitchFamily="34" charset="-12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 / = </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zh-TW" altLang="en-US" sz="2400" dirty="0">
                <a:latin typeface="Noto Sans T Chinese DemiLight" pitchFamily="34" charset="-120"/>
                <a:ea typeface="Noto Sans T Chinese DemiLight" pitchFamily="34" charset="-120"/>
              </a:rPr>
              <a:t> </a:t>
            </a:r>
            <a:endParaRPr lang="en-US" altLang="zh-TW" sz="2400" dirty="0">
              <a:latin typeface="Noto Sans T Chinese DemiLight" pitchFamily="34" charset="-120"/>
              <a:ea typeface="Noto Sans T Chinese DemiLight" pitchFamily="34" charset="-120"/>
            </a:endParaRPr>
          </a:p>
          <a:p>
            <a:pPr lvl="1"/>
            <a:r>
              <a:rPr lang="en-US" altLang="zh-TW" sz="2400" dirty="0">
                <a:latin typeface="Noto Sans T Chinese DemiLight" pitchFamily="34" charset="-120"/>
                <a:ea typeface="Noto Sans T Chinese DemiLight" pitchFamily="34" charset="-120"/>
              </a:rPr>
              <a:t>Word includes numbers and variables</a:t>
            </a:r>
            <a:r>
              <a:rPr lang="zh-TW" altLang="en-US" sz="2400" dirty="0" smtClean="0">
                <a:latin typeface="Noto Sans T Chinese DemiLight" pitchFamily="34" charset="-120"/>
                <a:ea typeface="Noto Sans T Chinese DemiLight" pitchFamily="34" charset="-120"/>
              </a:rPr>
              <a:t>。</a:t>
            </a:r>
            <a:endParaRPr lang="en-US" altLang="zh-TW" dirty="0" smtClean="0">
              <a:latin typeface="Noto Sans T Chinese DemiLight" pitchFamily="34" charset="-120"/>
              <a:ea typeface="Noto Sans T Chinese DemiLight" pitchFamily="34" charset="-120"/>
            </a:endParaRPr>
          </a:p>
          <a:p>
            <a:r>
              <a:rPr lang="en-US" altLang="zh-TW" sz="2800" dirty="0" smtClean="0">
                <a:latin typeface="Noto Sans T Chinese DemiLight" pitchFamily="34" charset="-120"/>
                <a:ea typeface="Noto Sans T Chinese DemiLight" pitchFamily="34" charset="-120"/>
              </a:rPr>
              <a:t>Each type of token is given a code.</a:t>
            </a:r>
          </a:p>
        </p:txBody>
      </p:sp>
      <p:sp>
        <p:nvSpPr>
          <p:cNvPr id="3" name="標題 2"/>
          <p:cNvSpPr>
            <a:spLocks noGrp="1"/>
          </p:cNvSpPr>
          <p:nvPr>
            <p:ph type="title"/>
          </p:nvPr>
        </p:nvSpPr>
        <p:spPr/>
        <p:txBody>
          <a:bodyPr>
            <a:normAutofit/>
          </a:bodyPr>
          <a:lstStyle/>
          <a:p>
            <a:r>
              <a:rPr lang="en-US" altLang="zh-TW" dirty="0" smtClean="0"/>
              <a:t>Lexical Analysis (</a:t>
            </a:r>
            <a:r>
              <a:rPr lang="en-US" altLang="zh-TW" dirty="0" smtClean="0">
                <a:latin typeface="Noto Sans T Chinese DemiLight" pitchFamily="34" charset="-120"/>
                <a:ea typeface="Noto Sans T Chinese DemiLight" pitchFamily="34" charset="-120"/>
              </a:rPr>
              <a:t>Tokenizer</a:t>
            </a:r>
            <a:r>
              <a:rPr lang="en-US" altLang="zh-TW" dirty="0" smtClean="0"/>
              <a:t>)</a:t>
            </a:r>
            <a:endParaRPr lang="zh-TW" altLang="en-US" sz="4000" dirty="0"/>
          </a:p>
        </p:txBody>
      </p:sp>
      <p:sp>
        <p:nvSpPr>
          <p:cNvPr id="4" name="矩形 3"/>
          <p:cNvSpPr/>
          <p:nvPr/>
        </p:nvSpPr>
        <p:spPr>
          <a:xfrm>
            <a:off x="1166131" y="4011474"/>
            <a:ext cx="6580415" cy="1754326"/>
          </a:xfrm>
          <a:prstGeom prst="rect">
            <a:avLst/>
          </a:prstGeom>
        </p:spPr>
        <p:txBody>
          <a:bodyPr wrap="square">
            <a:spAutoFit/>
          </a:bodyPr>
          <a:lstStyle/>
          <a:p>
            <a:pPr>
              <a:lnSpc>
                <a:spcPct val="150000"/>
              </a:lnSpc>
            </a:pP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typedef</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enum</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{UNKNOWN, END, INT, </a:t>
            </a:r>
            <a:r>
              <a:rPr lang="en-U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FLOAT, ID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ADDSUB, MULDIV, ASSIGN,</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LPAREN, RPAREN}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TokenSet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4224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Input: a string of expression</a:t>
            </a:r>
          </a:p>
          <a:p>
            <a:pPr lvl="1"/>
            <a:r>
              <a:rPr lang="en-US" altLang="zh-TW" dirty="0"/>
              <a:t>If the </a:t>
            </a:r>
            <a:r>
              <a:rPr lang="en-US" altLang="zh-TW" dirty="0" smtClean="0"/>
              <a:t>expression is</a:t>
            </a:r>
            <a:r>
              <a:rPr lang="en-US" altLang="zh-TW" dirty="0" smtClean="0">
                <a:latin typeface="Noto Sans T Chinese DemiLight" pitchFamily="34" charset="-120"/>
                <a:ea typeface="Noto Sans T Chinese DemiLight" pitchFamily="34" charset="-12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20*(300+x)</a:t>
            </a:r>
            <a:endParaRPr lang="en-US" altLang="zh-TW" dirty="0" smtClean="0"/>
          </a:p>
          <a:p>
            <a:r>
              <a:rPr lang="en-US" altLang="zh-TW" dirty="0" smtClean="0"/>
              <a:t>Output</a:t>
            </a:r>
            <a:r>
              <a:rPr lang="en-US" altLang="zh-TW" dirty="0"/>
              <a:t>: a stream of </a:t>
            </a:r>
            <a:r>
              <a:rPr lang="en-US" altLang="zh-TW" dirty="0" smtClean="0"/>
              <a:t>tokens</a:t>
            </a:r>
          </a:p>
          <a:p>
            <a:pPr lvl="1"/>
            <a:r>
              <a:rPr lang="en-US" altLang="zh-TW" dirty="0" smtClean="0"/>
              <a:t>Tokens are </a:t>
            </a:r>
          </a:p>
          <a:p>
            <a:pPr marL="0" indent="0">
              <a:buNone/>
            </a:pPr>
            <a:r>
              <a:rPr lang="en-US" altLang="zh-TW" dirty="0" smtClean="0"/>
              <a:t>		20		*			(	   300.5		+		x		)</a:t>
            </a:r>
          </a:p>
          <a:p>
            <a:pPr marL="0" indent="0" algn="ctr">
              <a:buNone/>
            </a:pPr>
            <a:r>
              <a:rPr lang="en-US" altLang="zh-TW"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zh-TW" altLang="en-US"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LPAREN</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FLOAT</a:t>
            </a:r>
            <a:r>
              <a:rPr lang="zh-TW" altLang="en-US"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RPAREN</a:t>
            </a:r>
            <a:endParaRPr lang="en-US" altLang="zh-TW" sz="2800" dirty="0"/>
          </a:p>
        </p:txBody>
      </p:sp>
      <p:sp>
        <p:nvSpPr>
          <p:cNvPr id="3" name="標題 2"/>
          <p:cNvSpPr>
            <a:spLocks noGrp="1"/>
          </p:cNvSpPr>
          <p:nvPr>
            <p:ph type="title"/>
          </p:nvPr>
        </p:nvSpPr>
        <p:spPr/>
        <p:txBody>
          <a:bodyPr/>
          <a:lstStyle/>
          <a:p>
            <a:r>
              <a:rPr lang="en-US" altLang="zh-TW" dirty="0" smtClean="0"/>
              <a:t>Example</a:t>
            </a:r>
            <a:endParaRPr lang="zh-TW" altLang="en-US" dirty="0"/>
          </a:p>
        </p:txBody>
      </p:sp>
    </p:spTree>
    <p:extLst>
      <p:ext uri="{BB962C8B-B14F-4D97-AF65-F5344CB8AC3E}">
        <p14:creationId xmlns:p14="http://schemas.microsoft.com/office/powerpoint/2010/main" val="275361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en-US" altLang="zh-TW" dirty="0" smtClean="0"/>
              <a:t>What </a:t>
            </a:r>
            <a:r>
              <a:rPr lang="en-US" altLang="zh-TW" dirty="0"/>
              <a:t>is an integer (expressed in a string)?</a:t>
            </a:r>
          </a:p>
          <a:p>
            <a:pPr lvl="1"/>
            <a:r>
              <a:rPr lang="en-US" altLang="zh-TW" dirty="0"/>
              <a:t>INT: </a:t>
            </a:r>
            <a:r>
              <a:rPr lang="zh-TW" altLang="en-US" dirty="0"/>
              <a:t>一連串包含</a:t>
            </a:r>
            <a:r>
              <a:rPr lang="en-US" altLang="zh-TW" dirty="0"/>
              <a:t>0 </a:t>
            </a:r>
            <a:r>
              <a:rPr lang="zh-TW" altLang="en-US" dirty="0"/>
              <a:t>到</a:t>
            </a:r>
            <a:r>
              <a:rPr lang="en-US" altLang="zh-TW" dirty="0"/>
              <a:t> 9</a:t>
            </a:r>
            <a:r>
              <a:rPr lang="zh-TW" altLang="en-US" dirty="0"/>
              <a:t>的數字。</a:t>
            </a:r>
            <a:endParaRPr lang="en-US" altLang="zh-TW" dirty="0"/>
          </a:p>
          <a:p>
            <a:pPr lvl="1"/>
            <a:r>
              <a:rPr lang="en-US" altLang="zh-TW" dirty="0"/>
              <a:t>How about negative sign </a:t>
            </a:r>
            <a:r>
              <a:rPr lang="en-US" altLang="zh-TW" dirty="0" smtClean="0"/>
              <a:t>“-”?</a:t>
            </a:r>
          </a:p>
          <a:p>
            <a:r>
              <a:rPr lang="en-US" altLang="zh-TW" dirty="0" smtClean="0"/>
              <a:t>What is a floating point?</a:t>
            </a:r>
          </a:p>
          <a:p>
            <a:pPr lvl="1"/>
            <a:r>
              <a:rPr lang="en-US" altLang="zh-TW" dirty="0" smtClean="0"/>
              <a:t>FLOAT: </a:t>
            </a:r>
            <a:r>
              <a:rPr lang="zh-TW" altLang="en-US" dirty="0" smtClean="0"/>
              <a:t>一連串</a:t>
            </a:r>
            <a:r>
              <a:rPr lang="zh-TW" altLang="en-US" dirty="0"/>
              <a:t>包含</a:t>
            </a:r>
            <a:r>
              <a:rPr lang="en-US" altLang="zh-TW" dirty="0"/>
              <a:t>0 </a:t>
            </a:r>
            <a:r>
              <a:rPr lang="zh-TW" altLang="en-US" dirty="0"/>
              <a:t>到</a:t>
            </a:r>
            <a:r>
              <a:rPr lang="en-US" altLang="zh-TW" dirty="0"/>
              <a:t> 9</a:t>
            </a:r>
            <a:r>
              <a:rPr lang="zh-TW" altLang="en-US" dirty="0"/>
              <a:t>的</a:t>
            </a:r>
            <a:r>
              <a:rPr lang="zh-TW" altLang="en-US" dirty="0" smtClean="0"/>
              <a:t>數字和一個小數點</a:t>
            </a:r>
            <a:endParaRPr lang="en-US" altLang="zh-TW" dirty="0" smtClean="0"/>
          </a:p>
          <a:p>
            <a:r>
              <a:rPr lang="en-US" altLang="zh-TW" dirty="0" smtClean="0"/>
              <a:t>What is a variable?</a:t>
            </a:r>
          </a:p>
          <a:p>
            <a:pPr lvl="1"/>
            <a:r>
              <a:rPr lang="en-US" altLang="zh-TW" dirty="0" smtClean="0"/>
              <a:t>Started with a alphabet, a-z, A_Z, or an underline_</a:t>
            </a:r>
          </a:p>
          <a:p>
            <a:pPr lvl="1"/>
            <a:r>
              <a:rPr lang="en-US" altLang="zh-TW" dirty="0" smtClean="0"/>
              <a:t>Followed by a string of alphabets, number, underlines </a:t>
            </a:r>
          </a:p>
        </p:txBody>
      </p:sp>
      <p:sp>
        <p:nvSpPr>
          <p:cNvPr id="3" name="標題 2"/>
          <p:cNvSpPr>
            <a:spLocks noGrp="1"/>
          </p:cNvSpPr>
          <p:nvPr>
            <p:ph type="title"/>
          </p:nvPr>
        </p:nvSpPr>
        <p:spPr/>
        <p:txBody>
          <a:bodyPr/>
          <a:lstStyle/>
          <a:p>
            <a:r>
              <a:rPr lang="en-US" altLang="zh-TW" dirty="0" smtClean="0"/>
              <a:t>Scanner</a:t>
            </a:r>
            <a:endParaRPr lang="zh-TW" altLang="en-US" dirty="0"/>
          </a:p>
        </p:txBody>
      </p:sp>
    </p:spTree>
    <p:extLst>
      <p:ext uri="{BB962C8B-B14F-4D97-AF65-F5344CB8AC3E}">
        <p14:creationId xmlns:p14="http://schemas.microsoft.com/office/powerpoint/2010/main" val="2103379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Design an algorithm that reads input once, and produce corresponding tokens on fly, and recognizes incorrect input, such as </a:t>
            </a:r>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12.34.56. </a:t>
            </a:r>
          </a:p>
          <a:p>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Idea: Finite </a:t>
            </a:r>
            <a:r>
              <a:rPr lang="en-US" altLang="zh-TW" sz="2800" dirty="0">
                <a:latin typeface="Arial Unicode MS" panose="020B0604020202020204" pitchFamily="34" charset="-120"/>
                <a:ea typeface="Arial Unicode MS" panose="020B0604020202020204" pitchFamily="34" charset="-120"/>
                <a:cs typeface="Arial Unicode MS" panose="020B0604020202020204" pitchFamily="34" charset="-120"/>
              </a:rPr>
              <a:t>S</a:t>
            </a:r>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tate </a:t>
            </a:r>
            <a:r>
              <a:rPr lang="en-US" altLang="zh-TW" sz="2800" dirty="0">
                <a:latin typeface="Arial Unicode MS" panose="020B0604020202020204" pitchFamily="34" charset="-120"/>
                <a:ea typeface="Arial Unicode MS" panose="020B0604020202020204" pitchFamily="34" charset="-120"/>
                <a:cs typeface="Arial Unicode MS" panose="020B0604020202020204" pitchFamily="34" charset="-120"/>
              </a:rPr>
              <a:t>M</a:t>
            </a:r>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achine (FSM)</a:t>
            </a:r>
          </a:p>
          <a:p>
            <a:pPr lvl="1"/>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Use a code to represent current</a:t>
            </a:r>
            <a:r>
              <a:rPr lang="zh-TW" altLang="en-US" sz="2400" dirty="0" smtClean="0">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“state”</a:t>
            </a:r>
          </a:p>
          <a:p>
            <a:pPr lvl="1"/>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Based on input character and current state, decide how states are changed</a:t>
            </a:r>
          </a:p>
          <a:p>
            <a:pPr lvl="1"/>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Based on the final state</a:t>
            </a:r>
            <a:r>
              <a:rPr lang="zh-TW" altLang="en-US" sz="2400" dirty="0" smtClean="0">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to decide which token is or an error.</a:t>
            </a:r>
          </a:p>
        </p:txBody>
      </p:sp>
      <p:sp>
        <p:nvSpPr>
          <p:cNvPr id="3" name="標題 2"/>
          <p:cNvSpPr>
            <a:spLocks noGrp="1"/>
          </p:cNvSpPr>
          <p:nvPr>
            <p:ph type="title"/>
          </p:nvPr>
        </p:nvSpPr>
        <p:spPr/>
        <p:txBody>
          <a:bodyPr/>
          <a:lstStyle/>
          <a:p>
            <a:r>
              <a:rPr lang="en-US" altLang="zh-TW" dirty="0" smtClean="0"/>
              <a:t>Finite State Machine</a:t>
            </a:r>
            <a:r>
              <a:rPr lang="zh-TW" altLang="en-US" dirty="0" smtClean="0"/>
              <a:t> </a:t>
            </a:r>
            <a:r>
              <a:rPr lang="en-US" altLang="zh-TW" dirty="0" smtClean="0"/>
              <a:t>(FSM)</a:t>
            </a:r>
            <a:endParaRPr lang="zh-TW" altLang="en-US" dirty="0"/>
          </a:p>
        </p:txBody>
      </p:sp>
    </p:spTree>
    <p:extLst>
      <p:ext uri="{BB962C8B-B14F-4D97-AF65-F5344CB8AC3E}">
        <p14:creationId xmlns:p14="http://schemas.microsoft.com/office/powerpoint/2010/main" val="1895115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Here we design a five states FSM for INT</a:t>
            </a:r>
          </a:p>
          <a:p>
            <a:pPr lvl="1"/>
            <a:r>
              <a:rPr lang="en-US" altLang="zh-TW" dirty="0" smtClean="0"/>
              <a:t>S0: the start</a:t>
            </a:r>
          </a:p>
          <a:p>
            <a:pPr lvl="1"/>
            <a:r>
              <a:rPr lang="en-US" altLang="zh-TW" dirty="0" smtClean="0"/>
              <a:t>S</a:t>
            </a:r>
            <a:r>
              <a:rPr lang="en-US" altLang="zh-TW" dirty="0"/>
              <a:t>1</a:t>
            </a:r>
            <a:r>
              <a:rPr lang="en-US" altLang="zh-TW" dirty="0" smtClean="0"/>
              <a:t>: get one or more digits</a:t>
            </a:r>
          </a:p>
          <a:p>
            <a:pPr lvl="1"/>
            <a:r>
              <a:rPr lang="en-US" altLang="zh-TW" dirty="0" smtClean="0"/>
              <a:t>S2: INT</a:t>
            </a:r>
            <a:r>
              <a:rPr lang="zh-TW" altLang="en-US" dirty="0" smtClean="0"/>
              <a:t> </a:t>
            </a:r>
            <a:endParaRPr lang="en-US" altLang="zh-TW" dirty="0" smtClean="0"/>
          </a:p>
          <a:p>
            <a:pPr lvl="1"/>
            <a:r>
              <a:rPr lang="en-US" altLang="zh-TW" dirty="0" smtClean="0"/>
              <a:t>S3: UNKNOWN</a:t>
            </a:r>
          </a:p>
          <a:p>
            <a:pPr lvl="1"/>
            <a:r>
              <a:rPr lang="en-US" altLang="zh-TW" dirty="0" smtClean="0"/>
              <a:t>Others mean the characters </a:t>
            </a:r>
            <a:br>
              <a:rPr lang="en-US" altLang="zh-TW" dirty="0" smtClean="0"/>
            </a:br>
            <a:r>
              <a:rPr lang="en-US" altLang="zh-TW" dirty="0" smtClean="0"/>
              <a:t>other than the ones on edges</a:t>
            </a:r>
            <a:endParaRPr lang="zh-TW" altLang="en-US" dirty="0"/>
          </a:p>
        </p:txBody>
      </p:sp>
      <p:sp>
        <p:nvSpPr>
          <p:cNvPr id="3" name="標題 2"/>
          <p:cNvSpPr>
            <a:spLocks noGrp="1"/>
          </p:cNvSpPr>
          <p:nvPr>
            <p:ph type="title"/>
          </p:nvPr>
        </p:nvSpPr>
        <p:spPr/>
        <p:txBody>
          <a:bodyPr/>
          <a:lstStyle/>
          <a:p>
            <a:r>
              <a:rPr lang="en-US" altLang="zh-TW" dirty="0" smtClean="0"/>
              <a:t>FSM</a:t>
            </a:r>
            <a:r>
              <a:rPr lang="zh-TW" altLang="en-US" dirty="0" smtClean="0"/>
              <a:t> </a:t>
            </a:r>
            <a:r>
              <a:rPr lang="en-US" altLang="zh-TW" dirty="0" smtClean="0"/>
              <a:t>for INT</a:t>
            </a:r>
            <a:endParaRPr lang="zh-TW" altLang="en-US" dirty="0"/>
          </a:p>
        </p:txBody>
      </p:sp>
      <p:grpSp>
        <p:nvGrpSpPr>
          <p:cNvPr id="41" name="群組 40"/>
          <p:cNvGrpSpPr/>
          <p:nvPr/>
        </p:nvGrpSpPr>
        <p:grpSpPr>
          <a:xfrm>
            <a:off x="5979248" y="3112845"/>
            <a:ext cx="2707552" cy="2376642"/>
            <a:chOff x="2755745" y="3926680"/>
            <a:chExt cx="2707552" cy="2376642"/>
          </a:xfrm>
        </p:grpSpPr>
        <p:sp>
          <p:nvSpPr>
            <p:cNvPr id="4" name="橢圓 3"/>
            <p:cNvSpPr/>
            <p:nvPr/>
          </p:nvSpPr>
          <p:spPr>
            <a:xfrm>
              <a:off x="283440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S0</a:t>
              </a:r>
              <a:endParaRPr lang="zh-TW" altLang="en-US" sz="2400" dirty="0">
                <a:solidFill>
                  <a:srgbClr val="FF0000"/>
                </a:solidFill>
              </a:endParaRPr>
            </a:p>
          </p:txBody>
        </p:sp>
        <p:sp>
          <p:nvSpPr>
            <p:cNvPr id="6" name="橢圓 5"/>
            <p:cNvSpPr/>
            <p:nvPr/>
          </p:nvSpPr>
          <p:spPr>
            <a:xfrm>
              <a:off x="431848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S1</a:t>
              </a:r>
              <a:endParaRPr lang="zh-TW" altLang="en-US" sz="2400" dirty="0">
                <a:solidFill>
                  <a:srgbClr val="FF0000"/>
                </a:solidFill>
              </a:endParaRPr>
            </a:p>
          </p:txBody>
        </p:sp>
        <p:cxnSp>
          <p:nvCxnSpPr>
            <p:cNvPr id="12" name="直線單箭頭接點 11"/>
            <p:cNvCxnSpPr>
              <a:stCxn id="4" idx="6"/>
              <a:endCxn id="6" idx="2"/>
            </p:cNvCxnSpPr>
            <p:nvPr/>
          </p:nvCxnSpPr>
          <p:spPr>
            <a:xfrm>
              <a:off x="3586880" y="4791075"/>
              <a:ext cx="731605" cy="0"/>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16" name="文字方塊 15"/>
            <p:cNvSpPr txBox="1"/>
            <p:nvPr/>
          </p:nvSpPr>
          <p:spPr>
            <a:xfrm>
              <a:off x="3567590" y="4296783"/>
              <a:ext cx="660758" cy="523220"/>
            </a:xfrm>
            <a:prstGeom prst="rect">
              <a:avLst/>
            </a:prstGeom>
            <a:noFill/>
          </p:spPr>
          <p:txBody>
            <a:bodyPr wrap="none" rtlCol="0">
              <a:spAutoFit/>
            </a:bodyPr>
            <a:lstStyle/>
            <a:p>
              <a:r>
                <a:rPr lang="en-US" altLang="zh-TW" sz="2800" dirty="0">
                  <a:solidFill>
                    <a:srgbClr val="FF0000"/>
                  </a:solidFill>
                </a:rPr>
                <a:t>1</a:t>
              </a:r>
              <a:r>
                <a:rPr lang="en-US" altLang="zh-TW" sz="2800" dirty="0" smtClean="0">
                  <a:solidFill>
                    <a:srgbClr val="FF0000"/>
                  </a:solidFill>
                </a:rPr>
                <a:t>-9</a:t>
              </a:r>
              <a:endParaRPr lang="zh-TW" altLang="en-US" sz="2800" dirty="0">
                <a:solidFill>
                  <a:srgbClr val="FF0000"/>
                </a:solidFill>
              </a:endParaRPr>
            </a:p>
          </p:txBody>
        </p:sp>
        <p:sp>
          <p:nvSpPr>
            <p:cNvPr id="17" name="文字方塊 16"/>
            <p:cNvSpPr txBox="1"/>
            <p:nvPr/>
          </p:nvSpPr>
          <p:spPr>
            <a:xfrm>
              <a:off x="4802539" y="3962956"/>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18" name="手繪多邊形 17"/>
            <p:cNvSpPr/>
            <p:nvPr/>
          </p:nvSpPr>
          <p:spPr>
            <a:xfrm>
              <a:off x="4622264" y="3926680"/>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19" name="橢圓 18"/>
            <p:cNvSpPr/>
            <p:nvPr/>
          </p:nvSpPr>
          <p:spPr>
            <a:xfrm>
              <a:off x="4318484" y="5617522"/>
              <a:ext cx="752475" cy="685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solidFill>
                    <a:srgbClr val="FF0000"/>
                  </a:solidFill>
                </a:rPr>
                <a:t>S2</a:t>
              </a:r>
              <a:endParaRPr lang="zh-TW" altLang="en-US" sz="2400" dirty="0">
                <a:solidFill>
                  <a:srgbClr val="FF0000"/>
                </a:solidFill>
              </a:endParaRPr>
            </a:p>
          </p:txBody>
        </p:sp>
        <p:cxnSp>
          <p:nvCxnSpPr>
            <p:cNvPr id="23" name="直線單箭頭接點 22"/>
            <p:cNvCxnSpPr>
              <a:stCxn id="6" idx="4"/>
              <a:endCxn id="19" idx="0"/>
            </p:cNvCxnSpPr>
            <p:nvPr/>
          </p:nvCxnSpPr>
          <p:spPr>
            <a:xfrm flipH="1">
              <a:off x="4694722" y="5133975"/>
              <a:ext cx="1"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27" name="文字方塊 26"/>
            <p:cNvSpPr txBox="1"/>
            <p:nvPr/>
          </p:nvSpPr>
          <p:spPr>
            <a:xfrm>
              <a:off x="4201748" y="5041940"/>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29" name="橢圓 28"/>
            <p:cNvSpPr/>
            <p:nvPr/>
          </p:nvSpPr>
          <p:spPr>
            <a:xfrm>
              <a:off x="2835429" y="5617522"/>
              <a:ext cx="752475" cy="685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2400" dirty="0" smtClean="0">
                  <a:solidFill>
                    <a:srgbClr val="FF0000"/>
                  </a:solidFill>
                </a:rPr>
                <a:t>S3</a:t>
              </a:r>
              <a:endParaRPr lang="zh-TW" altLang="en-US" sz="2400" dirty="0">
                <a:solidFill>
                  <a:srgbClr val="FF0000"/>
                </a:solidFill>
              </a:endParaRPr>
            </a:p>
          </p:txBody>
        </p:sp>
        <p:cxnSp>
          <p:nvCxnSpPr>
            <p:cNvPr id="30" name="直線單箭頭接點 29"/>
            <p:cNvCxnSpPr>
              <a:stCxn id="4" idx="4"/>
              <a:endCxn id="29" idx="0"/>
            </p:cNvCxnSpPr>
            <p:nvPr/>
          </p:nvCxnSpPr>
          <p:spPr>
            <a:xfrm>
              <a:off x="3210643" y="5133975"/>
              <a:ext cx="1024"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4" name="文字方塊 33"/>
            <p:cNvSpPr txBox="1"/>
            <p:nvPr/>
          </p:nvSpPr>
          <p:spPr>
            <a:xfrm>
              <a:off x="2755745" y="5065375"/>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grpSp>
    </p:spTree>
    <p:extLst>
      <p:ext uri="{BB962C8B-B14F-4D97-AF65-F5344CB8AC3E}">
        <p14:creationId xmlns:p14="http://schemas.microsoft.com/office/powerpoint/2010/main" val="3811493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12518</TotalTime>
  <Words>1993</Words>
  <Application>Microsoft Office PowerPoint</Application>
  <PresentationFormat>如螢幕大小 (4:3)</PresentationFormat>
  <Paragraphs>399</Paragraphs>
  <Slides>37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37</vt:i4>
      </vt:variant>
    </vt:vector>
  </HeadingPairs>
  <TitlesOfParts>
    <vt:vector size="46" baseType="lpstr">
      <vt:lpstr>Arial Unicode MS</vt:lpstr>
      <vt:lpstr>Noto Sans T Chinese DemiLight</vt:lpstr>
      <vt:lpstr>新細明體</vt:lpstr>
      <vt:lpstr>Arial</vt:lpstr>
      <vt:lpstr>Calibri</vt:lpstr>
      <vt:lpstr>Consolas</vt:lpstr>
      <vt:lpstr>Courier New</vt:lpstr>
      <vt:lpstr>Wingdings</vt:lpstr>
      <vt:lpstr>Office 佈景主題</vt:lpstr>
      <vt:lpstr>Introduction to Programming(II) Week 04</vt:lpstr>
      <vt:lpstr>compiler</vt:lpstr>
      <vt:lpstr>What is a compiler?</vt:lpstr>
      <vt:lpstr>Stages of compilation</vt:lpstr>
      <vt:lpstr>Lexical Analysis (Tokenizer)</vt:lpstr>
      <vt:lpstr>Example</vt:lpstr>
      <vt:lpstr>Scanner</vt:lpstr>
      <vt:lpstr>Finite State Machine (FSM)</vt:lpstr>
      <vt:lpstr>FSM for INT</vt:lpstr>
      <vt:lpstr>Program FSM</vt:lpstr>
      <vt:lpstr>Details of programming FSM</vt:lpstr>
      <vt:lpstr>Syntax analysis (Parser)</vt:lpstr>
      <vt:lpstr>Are we done yet?</vt:lpstr>
      <vt:lpstr>Handling mul/div</vt:lpstr>
      <vt:lpstr>Other considerations</vt:lpstr>
      <vt:lpstr>A complete grammar rules</vt:lpstr>
      <vt:lpstr>Parser Tree:  4+y*3</vt:lpstr>
      <vt:lpstr>Code Generation</vt:lpstr>
      <vt:lpstr>Symbol Table</vt:lpstr>
      <vt:lpstr>Mini-project: calculator</vt:lpstr>
      <vt:lpstr>Mini-project: Calculator</vt:lpstr>
      <vt:lpstr>Example code: Calculator</vt:lpstr>
      <vt:lpstr>Requirement analysis</vt:lpstr>
      <vt:lpstr>Tokens</vt:lpstr>
      <vt:lpstr>getToken</vt:lpstr>
      <vt:lpstr>Get INT</vt:lpstr>
      <vt:lpstr>Get ID</vt:lpstr>
      <vt:lpstr>Testing driver</vt:lpstr>
      <vt:lpstr>How to use getToken?</vt:lpstr>
      <vt:lpstr>How to start?</vt:lpstr>
      <vt:lpstr>A complete grammar rules</vt:lpstr>
      <vt:lpstr>Tail recursion</vt:lpstr>
      <vt:lpstr>Tail recursion</vt:lpstr>
      <vt:lpstr>Comparison</vt:lpstr>
      <vt:lpstr>Other functions</vt:lpstr>
      <vt:lpstr>Example</vt:lpstr>
      <vt:lpstr>Mini-project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虛擬化技術</dc:title>
  <dc:creator>Mac</dc:creator>
  <cp:lastModifiedBy>User</cp:lastModifiedBy>
  <cp:revision>2663</cp:revision>
  <dcterms:created xsi:type="dcterms:W3CDTF">2014-08-19T02:20:21Z</dcterms:created>
  <dcterms:modified xsi:type="dcterms:W3CDTF">2019-03-22T05:07:56Z</dcterms:modified>
</cp:coreProperties>
</file>