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6" r:id="rId2"/>
    <p:sldId id="288" r:id="rId3"/>
    <p:sldId id="386" r:id="rId4"/>
    <p:sldId id="321" r:id="rId5"/>
    <p:sldId id="265" r:id="rId6"/>
    <p:sldId id="309" r:id="rId7"/>
    <p:sldId id="387" r:id="rId8"/>
    <p:sldId id="297" r:id="rId9"/>
    <p:sldId id="350" r:id="rId10"/>
    <p:sldId id="353" r:id="rId11"/>
    <p:sldId id="384" r:id="rId12"/>
    <p:sldId id="323" r:id="rId13"/>
    <p:sldId id="361" r:id="rId14"/>
    <p:sldId id="354" r:id="rId15"/>
    <p:sldId id="362" r:id="rId16"/>
    <p:sldId id="363" r:id="rId17"/>
    <p:sldId id="364" r:id="rId18"/>
    <p:sldId id="365" r:id="rId19"/>
    <p:sldId id="369" r:id="rId20"/>
    <p:sldId id="367" r:id="rId21"/>
    <p:sldId id="355" r:id="rId22"/>
    <p:sldId id="368" r:id="rId23"/>
    <p:sldId id="371" r:id="rId24"/>
    <p:sldId id="389" r:id="rId25"/>
    <p:sldId id="274" r:id="rId26"/>
    <p:sldId id="382" r:id="rId27"/>
    <p:sldId id="373" r:id="rId28"/>
    <p:sldId id="383" r:id="rId29"/>
    <p:sldId id="380" r:id="rId30"/>
    <p:sldId id="356" r:id="rId31"/>
    <p:sldId id="374" r:id="rId32"/>
    <p:sldId id="377" r:id="rId33"/>
    <p:sldId id="378" r:id="rId34"/>
    <p:sldId id="379" r:id="rId35"/>
    <p:sldId id="370" r:id="rId36"/>
    <p:sldId id="258" r:id="rId37"/>
    <p:sldId id="282" r:id="rId38"/>
    <p:sldId id="283" r:id="rId39"/>
    <p:sldId id="284" r:id="rId40"/>
    <p:sldId id="285" r:id="rId41"/>
    <p:sldId id="286" r:id="rId42"/>
    <p:sldId id="281" r:id="rId43"/>
    <p:sldId id="388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5" autoAdjust="0"/>
    <p:restoredTop sz="85643" autoAdjust="0"/>
  </p:normalViewPr>
  <p:slideViewPr>
    <p:cSldViewPr snapToGrid="0">
      <p:cViewPr varScale="1">
        <p:scale>
          <a:sx n="74" d="100"/>
          <a:sy n="74" d="100"/>
        </p:scale>
        <p:origin x="9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EC55C8-C6B8-4ADE-87A9-CFA189299A85}" type="doc">
      <dgm:prSet loTypeId="urn:microsoft.com/office/officeart/2005/8/layout/process1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D90054-1FF6-403A-98F2-0E4EC8CB0B3B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Wait for Event</a:t>
          </a:r>
        </a:p>
      </dgm:t>
    </dgm:pt>
    <dgm:pt modelId="{741F657A-047D-4790-9B38-CCB121751888}" type="parTrans" cxnId="{8CDA032D-E799-409F-8E7E-717F1B4E6A0D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C003D11-CF06-489F-BF33-7DEA9CA71BBE}" type="sibTrans" cxnId="{8CDA032D-E799-409F-8E7E-717F1B4E6A0D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1D8E5C3-7948-49C4-8BA4-F93AC4AEB991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Process Event</a:t>
          </a:r>
        </a:p>
      </dgm:t>
    </dgm:pt>
    <dgm:pt modelId="{78963873-B2A8-470D-9BC2-1F7A8331CE26}" type="parTrans" cxnId="{107252AF-C29A-4EE6-8E04-F252E45C03B4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2B2BC05-F478-4064-80D0-ADDD2E0CF259}" type="sibTrans" cxnId="{107252AF-C29A-4EE6-8E04-F252E45C03B4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56AC3E4-E03C-48E4-8A26-AFB29C7C19F6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Draw</a:t>
          </a:r>
        </a:p>
      </dgm:t>
    </dgm:pt>
    <dgm:pt modelId="{72420C0A-03B5-4CC1-B6DC-DA1C9E49201B}" type="parTrans" cxnId="{F5E065D4-8A4F-4052-BDDD-5422A577A184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43F1C8C-A55F-4A89-B0D1-0FB7FD58405C}" type="sibTrans" cxnId="{F5E065D4-8A4F-4052-BDDD-5422A577A184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0FAF30A-609F-4163-A5F5-B0070062D896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Initialize</a:t>
          </a:r>
        </a:p>
      </dgm:t>
    </dgm:pt>
    <dgm:pt modelId="{90B0A48A-6732-4218-B81E-BAD2E3D186D0}" type="parTrans" cxnId="{AFBAD8B7-43C5-42C4-95F6-89274F2901D7}">
      <dgm:prSet/>
      <dgm:spPr/>
      <dgm:t>
        <a:bodyPr/>
        <a:lstStyle/>
        <a:p>
          <a:endParaRPr lang="en-US"/>
        </a:p>
      </dgm:t>
    </dgm:pt>
    <dgm:pt modelId="{9CC3892F-1FFB-41E6-8E58-2992BC2A4577}" type="sibTrans" cxnId="{AFBAD8B7-43C5-42C4-95F6-89274F2901D7}">
      <dgm:prSet/>
      <dgm:spPr/>
      <dgm:t>
        <a:bodyPr/>
        <a:lstStyle/>
        <a:p>
          <a:endParaRPr lang="en-US"/>
        </a:p>
      </dgm:t>
    </dgm:pt>
    <dgm:pt modelId="{65D320B4-C30D-4A19-829B-6786C0D0E5F6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Destroy</a:t>
          </a:r>
        </a:p>
      </dgm:t>
    </dgm:pt>
    <dgm:pt modelId="{3EB1359F-78A7-4272-A862-7CB7415B560E}" type="parTrans" cxnId="{958092E3-1EDE-48D1-AA22-D8B7E47256CB}">
      <dgm:prSet/>
      <dgm:spPr/>
      <dgm:t>
        <a:bodyPr/>
        <a:lstStyle/>
        <a:p>
          <a:endParaRPr lang="en-US"/>
        </a:p>
      </dgm:t>
    </dgm:pt>
    <dgm:pt modelId="{4DF4F5B0-5710-4E5C-BB25-FCAEB12F84D7}" type="sibTrans" cxnId="{958092E3-1EDE-48D1-AA22-D8B7E47256CB}">
      <dgm:prSet/>
      <dgm:spPr/>
      <dgm:t>
        <a:bodyPr/>
        <a:lstStyle/>
        <a:p>
          <a:endParaRPr lang="en-US"/>
        </a:p>
      </dgm:t>
    </dgm:pt>
    <dgm:pt modelId="{935A4DFE-9C7E-4B2B-8780-627D6F9EF9DB}" type="pres">
      <dgm:prSet presAssocID="{D2EC55C8-C6B8-4ADE-87A9-CFA189299A85}" presName="Name0" presStyleCnt="0">
        <dgm:presLayoutVars>
          <dgm:dir/>
          <dgm:resizeHandles val="exact"/>
        </dgm:presLayoutVars>
      </dgm:prSet>
      <dgm:spPr/>
    </dgm:pt>
    <dgm:pt modelId="{A96D29C7-1400-4CE4-8BA6-796C0FA752BE}" type="pres">
      <dgm:prSet presAssocID="{00FAF30A-609F-4163-A5F5-B0070062D896}" presName="node" presStyleLbl="node1" presStyleIdx="0" presStyleCnt="5">
        <dgm:presLayoutVars>
          <dgm:bulletEnabled val="1"/>
        </dgm:presLayoutVars>
      </dgm:prSet>
      <dgm:spPr/>
    </dgm:pt>
    <dgm:pt modelId="{D688F1C7-C5BC-4E18-8561-122B30F620A4}" type="pres">
      <dgm:prSet presAssocID="{9CC3892F-1FFB-41E6-8E58-2992BC2A4577}" presName="sibTrans" presStyleLbl="sibTrans2D1" presStyleIdx="0" presStyleCnt="4"/>
      <dgm:spPr/>
    </dgm:pt>
    <dgm:pt modelId="{F492F822-B801-4312-9470-301DD6BA9745}" type="pres">
      <dgm:prSet presAssocID="{9CC3892F-1FFB-41E6-8E58-2992BC2A4577}" presName="connectorText" presStyleLbl="sibTrans2D1" presStyleIdx="0" presStyleCnt="4"/>
      <dgm:spPr/>
    </dgm:pt>
    <dgm:pt modelId="{C96C3B6D-D602-425B-9BB6-071FC4A30C5A}" type="pres">
      <dgm:prSet presAssocID="{6DD90054-1FF6-403A-98F2-0E4EC8CB0B3B}" presName="node" presStyleLbl="node1" presStyleIdx="1" presStyleCnt="5">
        <dgm:presLayoutVars>
          <dgm:bulletEnabled val="1"/>
        </dgm:presLayoutVars>
      </dgm:prSet>
      <dgm:spPr/>
    </dgm:pt>
    <dgm:pt modelId="{83477755-4E89-4E69-8B94-26A2ED31029C}" type="pres">
      <dgm:prSet presAssocID="{6C003D11-CF06-489F-BF33-7DEA9CA71BBE}" presName="sibTrans" presStyleLbl="sibTrans2D1" presStyleIdx="1" presStyleCnt="4"/>
      <dgm:spPr/>
    </dgm:pt>
    <dgm:pt modelId="{D8A4CEA2-2835-41A2-9312-91F20C20AFF4}" type="pres">
      <dgm:prSet presAssocID="{6C003D11-CF06-489F-BF33-7DEA9CA71BBE}" presName="connectorText" presStyleLbl="sibTrans2D1" presStyleIdx="1" presStyleCnt="4"/>
      <dgm:spPr/>
    </dgm:pt>
    <dgm:pt modelId="{7AEC8E89-42AC-4559-8FD5-319CC65C26F2}" type="pres">
      <dgm:prSet presAssocID="{11D8E5C3-7948-49C4-8BA4-F93AC4AEB991}" presName="node" presStyleLbl="node1" presStyleIdx="2" presStyleCnt="5">
        <dgm:presLayoutVars>
          <dgm:bulletEnabled val="1"/>
        </dgm:presLayoutVars>
      </dgm:prSet>
      <dgm:spPr/>
    </dgm:pt>
    <dgm:pt modelId="{809315BA-0FA9-407E-AE26-EEF8C0D2D162}" type="pres">
      <dgm:prSet presAssocID="{12B2BC05-F478-4064-80D0-ADDD2E0CF259}" presName="sibTrans" presStyleLbl="sibTrans2D1" presStyleIdx="2" presStyleCnt="4"/>
      <dgm:spPr/>
    </dgm:pt>
    <dgm:pt modelId="{6348BDEB-94FC-4587-A2B5-7986B598F83F}" type="pres">
      <dgm:prSet presAssocID="{12B2BC05-F478-4064-80D0-ADDD2E0CF259}" presName="connectorText" presStyleLbl="sibTrans2D1" presStyleIdx="2" presStyleCnt="4"/>
      <dgm:spPr/>
    </dgm:pt>
    <dgm:pt modelId="{4A9EA007-9C14-47CA-BAF9-D77940E04DBE}" type="pres">
      <dgm:prSet presAssocID="{656AC3E4-E03C-48E4-8A26-AFB29C7C19F6}" presName="node" presStyleLbl="node1" presStyleIdx="3" presStyleCnt="5">
        <dgm:presLayoutVars>
          <dgm:bulletEnabled val="1"/>
        </dgm:presLayoutVars>
      </dgm:prSet>
      <dgm:spPr/>
    </dgm:pt>
    <dgm:pt modelId="{11338263-45B0-413C-B657-46D3B4CC4FC9}" type="pres">
      <dgm:prSet presAssocID="{143F1C8C-A55F-4A89-B0D1-0FB7FD58405C}" presName="sibTrans" presStyleLbl="sibTrans2D1" presStyleIdx="3" presStyleCnt="4"/>
      <dgm:spPr/>
    </dgm:pt>
    <dgm:pt modelId="{1450D449-505C-4000-9B1C-B4F75124581F}" type="pres">
      <dgm:prSet presAssocID="{143F1C8C-A55F-4A89-B0D1-0FB7FD58405C}" presName="connectorText" presStyleLbl="sibTrans2D1" presStyleIdx="3" presStyleCnt="4"/>
      <dgm:spPr/>
    </dgm:pt>
    <dgm:pt modelId="{FF5C7294-FB6C-4D5E-8C79-5A09596ADD11}" type="pres">
      <dgm:prSet presAssocID="{65D320B4-C30D-4A19-829B-6786C0D0E5F6}" presName="node" presStyleLbl="node1" presStyleIdx="4" presStyleCnt="5">
        <dgm:presLayoutVars>
          <dgm:bulletEnabled val="1"/>
        </dgm:presLayoutVars>
      </dgm:prSet>
      <dgm:spPr/>
    </dgm:pt>
  </dgm:ptLst>
  <dgm:cxnLst>
    <dgm:cxn modelId="{0F4C4E0F-7DCC-4685-BFB2-8C425BF4F965}" type="presOf" srcId="{65D320B4-C30D-4A19-829B-6786C0D0E5F6}" destId="{FF5C7294-FB6C-4D5E-8C79-5A09596ADD11}" srcOrd="0" destOrd="0" presId="urn:microsoft.com/office/officeart/2005/8/layout/process1"/>
    <dgm:cxn modelId="{DE988B20-DE32-4053-93C2-50DBF04C76B9}" type="presOf" srcId="{12B2BC05-F478-4064-80D0-ADDD2E0CF259}" destId="{6348BDEB-94FC-4587-A2B5-7986B598F83F}" srcOrd="1" destOrd="0" presId="urn:microsoft.com/office/officeart/2005/8/layout/process1"/>
    <dgm:cxn modelId="{7B29BF29-FC80-400D-9C87-7412DF6661D6}" type="presOf" srcId="{143F1C8C-A55F-4A89-B0D1-0FB7FD58405C}" destId="{1450D449-505C-4000-9B1C-B4F75124581F}" srcOrd="1" destOrd="0" presId="urn:microsoft.com/office/officeart/2005/8/layout/process1"/>
    <dgm:cxn modelId="{8CDA032D-E799-409F-8E7E-717F1B4E6A0D}" srcId="{D2EC55C8-C6B8-4ADE-87A9-CFA189299A85}" destId="{6DD90054-1FF6-403A-98F2-0E4EC8CB0B3B}" srcOrd="1" destOrd="0" parTransId="{741F657A-047D-4790-9B38-CCB121751888}" sibTransId="{6C003D11-CF06-489F-BF33-7DEA9CA71BBE}"/>
    <dgm:cxn modelId="{9AF8C92F-B630-4B27-A28E-B3E404EE7EC3}" type="presOf" srcId="{6DD90054-1FF6-403A-98F2-0E4EC8CB0B3B}" destId="{C96C3B6D-D602-425B-9BB6-071FC4A30C5A}" srcOrd="0" destOrd="0" presId="urn:microsoft.com/office/officeart/2005/8/layout/process1"/>
    <dgm:cxn modelId="{119F205D-9425-44B7-96AF-54D0DCA2891C}" type="presOf" srcId="{9CC3892F-1FFB-41E6-8E58-2992BC2A4577}" destId="{D688F1C7-C5BC-4E18-8561-122B30F620A4}" srcOrd="0" destOrd="0" presId="urn:microsoft.com/office/officeart/2005/8/layout/process1"/>
    <dgm:cxn modelId="{ADB37E60-E65C-4C47-9AE2-0276702BCA80}" type="presOf" srcId="{6C003D11-CF06-489F-BF33-7DEA9CA71BBE}" destId="{83477755-4E89-4E69-8B94-26A2ED31029C}" srcOrd="0" destOrd="0" presId="urn:microsoft.com/office/officeart/2005/8/layout/process1"/>
    <dgm:cxn modelId="{B6344F4A-CD48-4356-A05A-D05F3816BEEE}" type="presOf" srcId="{00FAF30A-609F-4163-A5F5-B0070062D896}" destId="{A96D29C7-1400-4CE4-8BA6-796C0FA752BE}" srcOrd="0" destOrd="0" presId="urn:microsoft.com/office/officeart/2005/8/layout/process1"/>
    <dgm:cxn modelId="{72E35674-B969-4A3F-80C5-630BD01043B0}" type="presOf" srcId="{656AC3E4-E03C-48E4-8A26-AFB29C7C19F6}" destId="{4A9EA007-9C14-47CA-BAF9-D77940E04DBE}" srcOrd="0" destOrd="0" presId="urn:microsoft.com/office/officeart/2005/8/layout/process1"/>
    <dgm:cxn modelId="{3493B598-6BBB-40CB-8642-46B664DE8CEA}" type="presOf" srcId="{11D8E5C3-7948-49C4-8BA4-F93AC4AEB991}" destId="{7AEC8E89-42AC-4559-8FD5-319CC65C26F2}" srcOrd="0" destOrd="0" presId="urn:microsoft.com/office/officeart/2005/8/layout/process1"/>
    <dgm:cxn modelId="{242FB09F-63C0-438C-845C-2FA983025851}" type="presOf" srcId="{D2EC55C8-C6B8-4ADE-87A9-CFA189299A85}" destId="{935A4DFE-9C7E-4B2B-8780-627D6F9EF9DB}" srcOrd="0" destOrd="0" presId="urn:microsoft.com/office/officeart/2005/8/layout/process1"/>
    <dgm:cxn modelId="{8BD5F2A6-ACF9-4A29-B4AF-AE04ADA96E02}" type="presOf" srcId="{9CC3892F-1FFB-41E6-8E58-2992BC2A4577}" destId="{F492F822-B801-4312-9470-301DD6BA9745}" srcOrd="1" destOrd="0" presId="urn:microsoft.com/office/officeart/2005/8/layout/process1"/>
    <dgm:cxn modelId="{107252AF-C29A-4EE6-8E04-F252E45C03B4}" srcId="{D2EC55C8-C6B8-4ADE-87A9-CFA189299A85}" destId="{11D8E5C3-7948-49C4-8BA4-F93AC4AEB991}" srcOrd="2" destOrd="0" parTransId="{78963873-B2A8-470D-9BC2-1F7A8331CE26}" sibTransId="{12B2BC05-F478-4064-80D0-ADDD2E0CF259}"/>
    <dgm:cxn modelId="{AFBAD8B7-43C5-42C4-95F6-89274F2901D7}" srcId="{D2EC55C8-C6B8-4ADE-87A9-CFA189299A85}" destId="{00FAF30A-609F-4163-A5F5-B0070062D896}" srcOrd="0" destOrd="0" parTransId="{90B0A48A-6732-4218-B81E-BAD2E3D186D0}" sibTransId="{9CC3892F-1FFB-41E6-8E58-2992BC2A4577}"/>
    <dgm:cxn modelId="{99C6DABB-7B65-4154-83B8-0E3F709A9E4D}" type="presOf" srcId="{143F1C8C-A55F-4A89-B0D1-0FB7FD58405C}" destId="{11338263-45B0-413C-B657-46D3B4CC4FC9}" srcOrd="0" destOrd="0" presId="urn:microsoft.com/office/officeart/2005/8/layout/process1"/>
    <dgm:cxn modelId="{244206BD-D450-4130-B8AA-BABD3727480F}" type="presOf" srcId="{12B2BC05-F478-4064-80D0-ADDD2E0CF259}" destId="{809315BA-0FA9-407E-AE26-EEF8C0D2D162}" srcOrd="0" destOrd="0" presId="urn:microsoft.com/office/officeart/2005/8/layout/process1"/>
    <dgm:cxn modelId="{F5E065D4-8A4F-4052-BDDD-5422A577A184}" srcId="{D2EC55C8-C6B8-4ADE-87A9-CFA189299A85}" destId="{656AC3E4-E03C-48E4-8A26-AFB29C7C19F6}" srcOrd="3" destOrd="0" parTransId="{72420C0A-03B5-4CC1-B6DC-DA1C9E49201B}" sibTransId="{143F1C8C-A55F-4A89-B0D1-0FB7FD58405C}"/>
    <dgm:cxn modelId="{87CE71E3-A66C-4EDB-A496-EF4878910D19}" type="presOf" srcId="{6C003D11-CF06-489F-BF33-7DEA9CA71BBE}" destId="{D8A4CEA2-2835-41A2-9312-91F20C20AFF4}" srcOrd="1" destOrd="0" presId="urn:microsoft.com/office/officeart/2005/8/layout/process1"/>
    <dgm:cxn modelId="{958092E3-1EDE-48D1-AA22-D8B7E47256CB}" srcId="{D2EC55C8-C6B8-4ADE-87A9-CFA189299A85}" destId="{65D320B4-C30D-4A19-829B-6786C0D0E5F6}" srcOrd="4" destOrd="0" parTransId="{3EB1359F-78A7-4272-A862-7CB7415B560E}" sibTransId="{4DF4F5B0-5710-4E5C-BB25-FCAEB12F84D7}"/>
    <dgm:cxn modelId="{5D7CB9A1-31A4-40A2-88EA-A41E4B40BD3E}" type="presParOf" srcId="{935A4DFE-9C7E-4B2B-8780-627D6F9EF9DB}" destId="{A96D29C7-1400-4CE4-8BA6-796C0FA752BE}" srcOrd="0" destOrd="0" presId="urn:microsoft.com/office/officeart/2005/8/layout/process1"/>
    <dgm:cxn modelId="{901FEDDD-BFA1-4B66-8280-F40D967F9EFC}" type="presParOf" srcId="{935A4DFE-9C7E-4B2B-8780-627D6F9EF9DB}" destId="{D688F1C7-C5BC-4E18-8561-122B30F620A4}" srcOrd="1" destOrd="0" presId="urn:microsoft.com/office/officeart/2005/8/layout/process1"/>
    <dgm:cxn modelId="{F28E9723-2237-4C26-82D0-C762D9B28587}" type="presParOf" srcId="{D688F1C7-C5BC-4E18-8561-122B30F620A4}" destId="{F492F822-B801-4312-9470-301DD6BA9745}" srcOrd="0" destOrd="0" presId="urn:microsoft.com/office/officeart/2005/8/layout/process1"/>
    <dgm:cxn modelId="{6D04FFBD-416E-4F81-955B-F5B9C525622A}" type="presParOf" srcId="{935A4DFE-9C7E-4B2B-8780-627D6F9EF9DB}" destId="{C96C3B6D-D602-425B-9BB6-071FC4A30C5A}" srcOrd="2" destOrd="0" presId="urn:microsoft.com/office/officeart/2005/8/layout/process1"/>
    <dgm:cxn modelId="{3C3873CC-C15E-4396-9070-A61A936AA607}" type="presParOf" srcId="{935A4DFE-9C7E-4B2B-8780-627D6F9EF9DB}" destId="{83477755-4E89-4E69-8B94-26A2ED31029C}" srcOrd="3" destOrd="0" presId="urn:microsoft.com/office/officeart/2005/8/layout/process1"/>
    <dgm:cxn modelId="{6114D6FB-B067-477F-88B0-CB8F7A9FD3DE}" type="presParOf" srcId="{83477755-4E89-4E69-8B94-26A2ED31029C}" destId="{D8A4CEA2-2835-41A2-9312-91F20C20AFF4}" srcOrd="0" destOrd="0" presId="urn:microsoft.com/office/officeart/2005/8/layout/process1"/>
    <dgm:cxn modelId="{CB2E2666-15AC-42A7-A555-F4603EBB2BF4}" type="presParOf" srcId="{935A4DFE-9C7E-4B2B-8780-627D6F9EF9DB}" destId="{7AEC8E89-42AC-4559-8FD5-319CC65C26F2}" srcOrd="4" destOrd="0" presId="urn:microsoft.com/office/officeart/2005/8/layout/process1"/>
    <dgm:cxn modelId="{677D40E4-151D-4EAD-B63E-931660068194}" type="presParOf" srcId="{935A4DFE-9C7E-4B2B-8780-627D6F9EF9DB}" destId="{809315BA-0FA9-407E-AE26-EEF8C0D2D162}" srcOrd="5" destOrd="0" presId="urn:microsoft.com/office/officeart/2005/8/layout/process1"/>
    <dgm:cxn modelId="{1AE7D71B-994A-4704-9707-EFEB5A8E8CC0}" type="presParOf" srcId="{809315BA-0FA9-407E-AE26-EEF8C0D2D162}" destId="{6348BDEB-94FC-4587-A2B5-7986B598F83F}" srcOrd="0" destOrd="0" presId="urn:microsoft.com/office/officeart/2005/8/layout/process1"/>
    <dgm:cxn modelId="{24B42CCF-CA1B-4775-9331-E8399D9EA666}" type="presParOf" srcId="{935A4DFE-9C7E-4B2B-8780-627D6F9EF9DB}" destId="{4A9EA007-9C14-47CA-BAF9-D77940E04DBE}" srcOrd="6" destOrd="0" presId="urn:microsoft.com/office/officeart/2005/8/layout/process1"/>
    <dgm:cxn modelId="{C40A382D-5DD8-4240-B001-3C3798D1659B}" type="presParOf" srcId="{935A4DFE-9C7E-4B2B-8780-627D6F9EF9DB}" destId="{11338263-45B0-413C-B657-46D3B4CC4FC9}" srcOrd="7" destOrd="0" presId="urn:microsoft.com/office/officeart/2005/8/layout/process1"/>
    <dgm:cxn modelId="{EF1DB9D0-5E06-429C-891E-BE39C1E520AE}" type="presParOf" srcId="{11338263-45B0-413C-B657-46D3B4CC4FC9}" destId="{1450D449-505C-4000-9B1C-B4F75124581F}" srcOrd="0" destOrd="0" presId="urn:microsoft.com/office/officeart/2005/8/layout/process1"/>
    <dgm:cxn modelId="{67C72FEA-AE89-43B1-80BB-06722C953CA6}" type="presParOf" srcId="{935A4DFE-9C7E-4B2B-8780-627D6F9EF9DB}" destId="{FF5C7294-FB6C-4D5E-8C79-5A09596ADD11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6D29C7-1400-4CE4-8BA6-796C0FA752BE}">
      <dsp:nvSpPr>
        <dsp:cNvPr id="0" name=""/>
        <dsp:cNvSpPr/>
      </dsp:nvSpPr>
      <dsp:spPr>
        <a:xfrm>
          <a:off x="5745" y="890521"/>
          <a:ext cx="1781149" cy="10686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Arial" panose="020B0604020202020204" pitchFamily="34" charset="0"/>
              <a:cs typeface="Arial" panose="020B0604020202020204" pitchFamily="34" charset="0"/>
            </a:rPr>
            <a:t>Initialize</a:t>
          </a:r>
        </a:p>
      </dsp:txBody>
      <dsp:txXfrm>
        <a:off x="37046" y="921822"/>
        <a:ext cx="1718547" cy="1006087"/>
      </dsp:txXfrm>
    </dsp:sp>
    <dsp:sp modelId="{D688F1C7-C5BC-4E18-8561-122B30F620A4}">
      <dsp:nvSpPr>
        <dsp:cNvPr id="0" name=""/>
        <dsp:cNvSpPr/>
      </dsp:nvSpPr>
      <dsp:spPr>
        <a:xfrm>
          <a:off x="1965009" y="1204003"/>
          <a:ext cx="377603" cy="44172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1965009" y="1292348"/>
        <a:ext cx="264322" cy="265035"/>
      </dsp:txXfrm>
    </dsp:sp>
    <dsp:sp modelId="{C96C3B6D-D602-425B-9BB6-071FC4A30C5A}">
      <dsp:nvSpPr>
        <dsp:cNvPr id="0" name=""/>
        <dsp:cNvSpPr/>
      </dsp:nvSpPr>
      <dsp:spPr>
        <a:xfrm>
          <a:off x="2499354" y="890521"/>
          <a:ext cx="1781149" cy="10686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Arial" panose="020B0604020202020204" pitchFamily="34" charset="0"/>
              <a:cs typeface="Arial" panose="020B0604020202020204" pitchFamily="34" charset="0"/>
            </a:rPr>
            <a:t>Wait for Event</a:t>
          </a:r>
        </a:p>
      </dsp:txBody>
      <dsp:txXfrm>
        <a:off x="2530655" y="921822"/>
        <a:ext cx="1718547" cy="1006087"/>
      </dsp:txXfrm>
    </dsp:sp>
    <dsp:sp modelId="{83477755-4E89-4E69-8B94-26A2ED31029C}">
      <dsp:nvSpPr>
        <dsp:cNvPr id="0" name=""/>
        <dsp:cNvSpPr/>
      </dsp:nvSpPr>
      <dsp:spPr>
        <a:xfrm>
          <a:off x="4458618" y="1204003"/>
          <a:ext cx="377603" cy="44172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458618" y="1292348"/>
        <a:ext cx="264322" cy="265035"/>
      </dsp:txXfrm>
    </dsp:sp>
    <dsp:sp modelId="{7AEC8E89-42AC-4559-8FD5-319CC65C26F2}">
      <dsp:nvSpPr>
        <dsp:cNvPr id="0" name=""/>
        <dsp:cNvSpPr/>
      </dsp:nvSpPr>
      <dsp:spPr>
        <a:xfrm>
          <a:off x="4992963" y="890521"/>
          <a:ext cx="1781149" cy="10686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Arial" panose="020B0604020202020204" pitchFamily="34" charset="0"/>
              <a:cs typeface="Arial" panose="020B0604020202020204" pitchFamily="34" charset="0"/>
            </a:rPr>
            <a:t>Process Event</a:t>
          </a:r>
        </a:p>
      </dsp:txBody>
      <dsp:txXfrm>
        <a:off x="5024264" y="921822"/>
        <a:ext cx="1718547" cy="1006087"/>
      </dsp:txXfrm>
    </dsp:sp>
    <dsp:sp modelId="{809315BA-0FA9-407E-AE26-EEF8C0D2D162}">
      <dsp:nvSpPr>
        <dsp:cNvPr id="0" name=""/>
        <dsp:cNvSpPr/>
      </dsp:nvSpPr>
      <dsp:spPr>
        <a:xfrm>
          <a:off x="6952227" y="1204003"/>
          <a:ext cx="377603" cy="44172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952227" y="1292348"/>
        <a:ext cx="264322" cy="265035"/>
      </dsp:txXfrm>
    </dsp:sp>
    <dsp:sp modelId="{4A9EA007-9C14-47CA-BAF9-D77940E04DBE}">
      <dsp:nvSpPr>
        <dsp:cNvPr id="0" name=""/>
        <dsp:cNvSpPr/>
      </dsp:nvSpPr>
      <dsp:spPr>
        <a:xfrm>
          <a:off x="7486572" y="890521"/>
          <a:ext cx="1781149" cy="10686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Arial" panose="020B0604020202020204" pitchFamily="34" charset="0"/>
              <a:cs typeface="Arial" panose="020B0604020202020204" pitchFamily="34" charset="0"/>
            </a:rPr>
            <a:t>Draw</a:t>
          </a:r>
        </a:p>
      </dsp:txBody>
      <dsp:txXfrm>
        <a:off x="7517873" y="921822"/>
        <a:ext cx="1718547" cy="1006087"/>
      </dsp:txXfrm>
    </dsp:sp>
    <dsp:sp modelId="{11338263-45B0-413C-B657-46D3B4CC4FC9}">
      <dsp:nvSpPr>
        <dsp:cNvPr id="0" name=""/>
        <dsp:cNvSpPr/>
      </dsp:nvSpPr>
      <dsp:spPr>
        <a:xfrm>
          <a:off x="9445836" y="1204003"/>
          <a:ext cx="377603" cy="44172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445836" y="1292348"/>
        <a:ext cx="264322" cy="265035"/>
      </dsp:txXfrm>
    </dsp:sp>
    <dsp:sp modelId="{FF5C7294-FB6C-4D5E-8C79-5A09596ADD11}">
      <dsp:nvSpPr>
        <dsp:cNvPr id="0" name=""/>
        <dsp:cNvSpPr/>
      </dsp:nvSpPr>
      <dsp:spPr>
        <a:xfrm>
          <a:off x="9980181" y="890521"/>
          <a:ext cx="1781149" cy="10686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Arial" panose="020B0604020202020204" pitchFamily="34" charset="0"/>
              <a:cs typeface="Arial" panose="020B0604020202020204" pitchFamily="34" charset="0"/>
            </a:rPr>
            <a:t>Destroy</a:t>
          </a:r>
        </a:p>
      </dsp:txBody>
      <dsp:txXfrm>
        <a:off x="10011482" y="921822"/>
        <a:ext cx="1718547" cy="10060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E65E40-0EE3-46AA-ABA2-45F6595B4BF7}" type="datetimeFigureOut">
              <a:rPr lang="zh-TW" altLang="en-US" smtClean="0"/>
              <a:t>2019/5/17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722EB-509A-42F4-9DA3-82170C5C4C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2260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722EB-509A-42F4-9DA3-82170C5C4C4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94313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722EB-509A-42F4-9DA3-82170C5C4C41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5260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722EB-509A-42F4-9DA3-82170C5C4C41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73539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722EB-509A-42F4-9DA3-82170C5C4C41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7863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722EB-509A-42F4-9DA3-82170C5C4C41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84624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722EB-509A-42F4-9DA3-82170C5C4C41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9448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722EB-509A-42F4-9DA3-82170C5C4C41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20373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722EB-509A-42F4-9DA3-82170C5C4C41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18980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722EB-509A-42F4-9DA3-82170C5C4C41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13734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722EB-509A-42F4-9DA3-82170C5C4C41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11983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722EB-509A-42F4-9DA3-82170C5C4C41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5459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722EB-509A-42F4-9DA3-82170C5C4C4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61031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722EB-509A-42F4-9DA3-82170C5C4C41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64592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722EB-509A-42F4-9DA3-82170C5C4C41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97928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空的</a:t>
            </a:r>
            <a:r>
              <a:rPr lang="en-US" altLang="zh-TW" dirty="0"/>
              <a:t>class</a:t>
            </a:r>
            <a:r>
              <a:rPr lang="zh-TW" altLang="en-US" dirty="0"/>
              <a:t>，去填就好了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722EB-509A-42F4-9DA3-82170C5C4C41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36754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722EB-509A-42F4-9DA3-82170C5C4C41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9799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722EB-509A-42F4-9DA3-82170C5C4C4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1088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722EB-509A-42F4-9DA3-82170C5C4C41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8475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722EB-509A-42F4-9DA3-82170C5C4C41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626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722EB-509A-42F4-9DA3-82170C5C4C41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4936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722EB-509A-42F4-9DA3-82170C5C4C41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13691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722EB-509A-42F4-9DA3-82170C5C4C41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1643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722EB-509A-42F4-9DA3-82170C5C4C41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7052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 cap="none" baseline="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 cap="none" baseline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FB15-6BA5-4408-B8E3-B51E1CD4ED99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21EE-7D98-41DE-B0B8-FB2AC603B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38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FB15-6BA5-4408-B8E3-B51E1CD4ED99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21EE-7D98-41DE-B0B8-FB2AC603B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54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FB15-6BA5-4408-B8E3-B51E1CD4ED99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21EE-7D98-41DE-B0B8-FB2AC603B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070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FB15-6BA5-4408-B8E3-B51E1CD4ED99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21EE-7D98-41DE-B0B8-FB2AC603BE0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7844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FB15-6BA5-4408-B8E3-B51E1CD4ED99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21EE-7D98-41DE-B0B8-FB2AC603B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04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FB15-6BA5-4408-B8E3-B51E1CD4ED99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21EE-7D98-41DE-B0B8-FB2AC603B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381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FB15-6BA5-4408-B8E3-B51E1CD4ED99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21EE-7D98-41DE-B0B8-FB2AC603B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060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FB15-6BA5-4408-B8E3-B51E1CD4ED99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21EE-7D98-41DE-B0B8-FB2AC603B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4273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FB15-6BA5-4408-B8E3-B51E1CD4ED99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21EE-7D98-41DE-B0B8-FB2AC603B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397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>
            <a:lvl1pPr>
              <a:defRPr cap="none" baseline="0"/>
            </a:lvl1pPr>
            <a:lvl2pPr>
              <a:defRPr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FB15-6BA5-4408-B8E3-B51E1CD4ED99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21EE-7D98-41DE-B0B8-FB2AC603B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644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 cap="none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FB15-6BA5-4408-B8E3-B51E1CD4ED99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21EE-7D98-41DE-B0B8-FB2AC603B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33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FB15-6BA5-4408-B8E3-B51E1CD4ED99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21EE-7D98-41DE-B0B8-FB2AC603B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88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FB15-6BA5-4408-B8E3-B51E1CD4ED99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21EE-7D98-41DE-B0B8-FB2AC603B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842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FB15-6BA5-4408-B8E3-B51E1CD4ED99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21EE-7D98-41DE-B0B8-FB2AC603B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31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FB15-6BA5-4408-B8E3-B51E1CD4ED99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21EE-7D98-41DE-B0B8-FB2AC603B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14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FB15-6BA5-4408-B8E3-B51E1CD4ED99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21EE-7D98-41DE-B0B8-FB2AC603B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558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FB15-6BA5-4408-B8E3-B51E1CD4ED99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21EE-7D98-41DE-B0B8-FB2AC603B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26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BC5FB15-6BA5-4408-B8E3-B51E1CD4ED99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81F21EE-7D98-41DE-B0B8-FB2AC603B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67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effectLst/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800" kern="1200" cap="all" baseline="0">
          <a:solidFill>
            <a:schemeClr val="tx1"/>
          </a:solidFill>
          <a:effectLst/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400" kern="1200" cap="all" baseline="0">
          <a:solidFill>
            <a:schemeClr val="tx1"/>
          </a:solidFill>
          <a:effectLst/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3soon/Allegro5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ritical-logic.com/services/qa-project-managemen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B9AFD-64F9-4FBC-93AC-F1DCC3F9E2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Tower Defense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589651-1EB9-4B34-BA22-BC630ED65F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Mini Project 2 Package</a:t>
            </a:r>
          </a:p>
        </p:txBody>
      </p:sp>
    </p:spTree>
    <p:extLst>
      <p:ext uri="{BB962C8B-B14F-4D97-AF65-F5344CB8AC3E}">
        <p14:creationId xmlns:p14="http://schemas.microsoft.com/office/powerpoint/2010/main" val="3188611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0D884-81E6-4B64-A94A-C5CF98DA9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C8474-0615-4352-B1D5-850D94A862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490908"/>
          </a:xfrm>
        </p:spPr>
        <p:txBody>
          <a:bodyPr>
            <a:normAutofit/>
          </a:bodyPr>
          <a:lstStyle/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Quick review</a:t>
            </a:r>
          </a:p>
          <a:p>
            <a:r>
              <a:rPr lang="en-US" dirty="0">
                <a:cs typeface="Arial" panose="020B0604020202020204" pitchFamily="34" charset="0"/>
              </a:rPr>
              <a:t>Resources</a:t>
            </a:r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Scenes</a:t>
            </a:r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Objects &amp; Sprites</a:t>
            </a:r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Objects &amp; Controls</a:t>
            </a:r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Template &amp; Code structure</a:t>
            </a:r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Goal &amp; Grading Policy</a:t>
            </a:r>
          </a:p>
        </p:txBody>
      </p:sp>
    </p:spTree>
    <p:extLst>
      <p:ext uri="{BB962C8B-B14F-4D97-AF65-F5344CB8AC3E}">
        <p14:creationId xmlns:p14="http://schemas.microsoft.com/office/powerpoint/2010/main" val="1598122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13E912-3C8D-41C2-860F-5DC45FC84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Quick demo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B679881-8D8E-47F4-AAE8-BA21068895A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393" y="1676311"/>
            <a:ext cx="9342321" cy="5024638"/>
          </a:xfrm>
        </p:spPr>
      </p:pic>
    </p:spTree>
    <p:extLst>
      <p:ext uri="{BB962C8B-B14F-4D97-AF65-F5344CB8AC3E}">
        <p14:creationId xmlns:p14="http://schemas.microsoft.com/office/powerpoint/2010/main" val="502768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2A83D-FC95-4701-9AD8-EC9F71448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98CCC-FDB2-4C7D-83BF-0F875381861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Manually loading / destroying resources is unnecessary and causes memory leak if we are not careful enough.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CACE00B-9441-41AE-BC65-56B9B1A46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7279" y="4159983"/>
            <a:ext cx="7096815" cy="1631216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ALLEGRO_BITMAP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al_load_bitmap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2000" dirty="0">
                <a:solidFill>
                  <a:srgbClr val="D69D85"/>
                </a:solidFill>
                <a:latin typeface="Consolas" panose="020B0609020204030204" pitchFamily="49" charset="0"/>
              </a:rPr>
              <a:t>"img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.png"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(!</a:t>
            </a:r>
            <a:r>
              <a:rPr lang="en-US" altLang="en-US" sz="2000" dirty="0" err="1">
                <a:solidFill>
                  <a:srgbClr val="C8C8C8"/>
                </a:solidFill>
                <a:latin typeface="Consolas" panose="020B0609020204030204" pitchFamily="49" charset="0"/>
              </a:rPr>
              <a:t>img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)</a:t>
            </a:r>
            <a:endParaRPr lang="en-US" altLang="en-US" sz="20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2000" dirty="0" err="1">
                <a:solidFill>
                  <a:srgbClr val="C8C8C8"/>
                </a:solidFill>
                <a:latin typeface="Consolas" panose="020B0609020204030204" pitchFamily="49" charset="0"/>
              </a:rPr>
              <a:t>game_abort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000" dirty="0">
                <a:solidFill>
                  <a:srgbClr val="D69D85"/>
                </a:solidFill>
                <a:latin typeface="Consolas" panose="020B0609020204030204" pitchFamily="49" charset="0"/>
              </a:rPr>
              <a:t>"failed to load image: img.png"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);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B4B4B4"/>
              </a:solidFill>
              <a:effectLst/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57A64A"/>
                </a:solidFill>
                <a:latin typeface="Consolas" panose="020B0609020204030204" pitchFamily="49" charset="0"/>
              </a:rPr>
              <a:t>//...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al_destroy_bitmap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71963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2A83D-FC95-4701-9AD8-EC9F71448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98CCC-FDB2-4C7D-83BF-0F875381861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We can ignore resource management when using the wrapped </a:t>
            </a:r>
            <a:r>
              <a:rPr lang="en-US" b="1" dirty="0">
                <a:solidFill>
                  <a:srgbClr val="4EC9B0"/>
                </a:solidFill>
                <a:latin typeface="Consolas" panose="020B0609020204030204" pitchFamily="49" charset="0"/>
                <a:ea typeface="+mn-ea"/>
              </a:rPr>
              <a:t>Resources</a:t>
            </a:r>
            <a:r>
              <a:rPr lang="en-US" dirty="0"/>
              <a:t> class: more convenient and less error prone.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6F537AC-A96A-4A1C-AC4B-C2A0EADA5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8876" y="4079145"/>
            <a:ext cx="6673622" cy="1015663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Resources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::</a:t>
            </a:r>
            <a:r>
              <a:rPr lang="en-US" altLang="en-US" sz="2000" dirty="0" err="1">
                <a:solidFill>
                  <a:srgbClr val="C8C8C8"/>
                </a:solidFill>
                <a:latin typeface="Consolas" panose="020B0609020204030204" pitchFamily="49" charset="0"/>
              </a:rPr>
              <a:t>GetInstance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().</a:t>
            </a:r>
            <a:r>
              <a:rPr lang="en-US" altLang="en-US" sz="2000" dirty="0" err="1">
                <a:solidFill>
                  <a:srgbClr val="C8C8C8"/>
                </a:solidFill>
                <a:latin typeface="Consolas" panose="020B0609020204030204" pitchFamily="49" charset="0"/>
              </a:rPr>
              <a:t>GetBitmap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000" dirty="0">
                <a:solidFill>
                  <a:srgbClr val="D69D85"/>
                </a:solidFill>
                <a:latin typeface="Consolas" panose="020B0609020204030204" pitchFamily="49" charset="0"/>
              </a:rPr>
              <a:t>"img.png"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);</a:t>
            </a:r>
            <a:endParaRPr lang="en-US" altLang="en-US" sz="4800" dirty="0">
              <a:solidFill>
                <a:srgbClr val="B4B4B4"/>
              </a:solidFill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57A64A"/>
                </a:solidFill>
                <a:latin typeface="Consolas" panose="020B0609020204030204" pitchFamily="49" charset="0"/>
              </a:rPr>
              <a:t>//...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57A64A"/>
                </a:solidFill>
                <a:latin typeface="Consolas" panose="020B0609020204030204" pitchFamily="49" charset="0"/>
              </a:rPr>
              <a:t>// Automatically free resources.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DD42C17-3A9F-42D8-84CA-1BD7BAA76F23}"/>
              </a:ext>
            </a:extLst>
          </p:cNvPr>
          <p:cNvSpPr/>
          <p:nvPr/>
        </p:nvSpPr>
        <p:spPr>
          <a:xfrm>
            <a:off x="2361026" y="4079145"/>
            <a:ext cx="363984" cy="319596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325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0D884-81E6-4B64-A94A-C5CF98DA9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C8474-0615-4352-B1D5-850D94A862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490908"/>
          </a:xfrm>
        </p:spPr>
        <p:txBody>
          <a:bodyPr>
            <a:normAutofit/>
          </a:bodyPr>
          <a:lstStyle/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Quick review</a:t>
            </a:r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Resources</a:t>
            </a:r>
          </a:p>
          <a:p>
            <a:r>
              <a:rPr lang="en-US" dirty="0">
                <a:cs typeface="Arial" panose="020B0604020202020204" pitchFamily="34" charset="0"/>
              </a:rPr>
              <a:t>Scenes</a:t>
            </a:r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Objects &amp; Sprites</a:t>
            </a:r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Objects &amp; Controls</a:t>
            </a:r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Template &amp; Code structure</a:t>
            </a:r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Goal &amp; Grading Policy</a:t>
            </a:r>
          </a:p>
        </p:txBody>
      </p:sp>
    </p:spTree>
    <p:extLst>
      <p:ext uri="{BB962C8B-B14F-4D97-AF65-F5344CB8AC3E}">
        <p14:creationId xmlns:p14="http://schemas.microsoft.com/office/powerpoint/2010/main" val="277736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2A83D-FC95-4701-9AD8-EC9F71448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Scenes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98CCC-FDB2-4C7D-83BF-0F875381861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Manually checking which scene to update / draw is redundant and we cannot have same variable names in different scenes.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CACE00B-9441-41AE-BC65-56B9B1A46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5683" y="3995678"/>
            <a:ext cx="7520007" cy="2862322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 err="1">
                <a:solidFill>
                  <a:srgbClr val="C8C8C8"/>
                </a:solidFill>
                <a:latin typeface="Consolas" panose="020B0609020204030204" pitchFamily="49" charset="0"/>
              </a:rPr>
              <a:t>game_update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{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000" dirty="0" err="1">
                <a:solidFill>
                  <a:srgbClr val="C8C8C8"/>
                </a:solidFill>
                <a:latin typeface="Consolas" panose="020B0609020204030204" pitchFamily="49" charset="0"/>
              </a:rPr>
              <a:t>active_scene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==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B8D7A3"/>
                </a:solidFill>
                <a:latin typeface="Consolas" panose="020B0609020204030204" pitchFamily="49" charset="0"/>
              </a:rPr>
              <a:t>SCENE_A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{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endParaRPr lang="en-US" altLang="en-US" sz="4800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57A64A"/>
                </a:solidFill>
                <a:latin typeface="Consolas" panose="020B0609020204030204" pitchFamily="49" charset="0"/>
              </a:rPr>
              <a:t>        //...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}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else if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000" dirty="0" err="1">
                <a:solidFill>
                  <a:srgbClr val="C8C8C8"/>
                </a:solidFill>
                <a:latin typeface="Consolas" panose="020B0609020204030204" pitchFamily="49" charset="0"/>
              </a:rPr>
              <a:t>active_scene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==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B8D7A3"/>
                </a:solidFill>
                <a:latin typeface="Consolas" panose="020B0609020204030204" pitchFamily="49" charset="0"/>
              </a:rPr>
              <a:t>SCENE_B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{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2000" dirty="0">
                <a:solidFill>
                  <a:srgbClr val="57A64A"/>
                </a:solidFill>
                <a:latin typeface="Consolas" panose="020B0609020204030204" pitchFamily="49" charset="0"/>
              </a:rPr>
              <a:t>//... </a:t>
            </a:r>
            <a:endParaRPr lang="en-US" altLang="en-US" sz="20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 } </a:t>
            </a:r>
            <a:r>
              <a:rPr lang="en-US" altLang="en-US" sz="2000" dirty="0">
                <a:solidFill>
                  <a:srgbClr val="57A64A"/>
                </a:solidFill>
                <a:latin typeface="Consolas" panose="020B0609020204030204" pitchFamily="49" charset="0"/>
              </a:rPr>
              <a:t>// Maybe we have up to 5 scenes...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57A64A"/>
                </a:solidFill>
                <a:latin typeface="Consolas" panose="020B0609020204030204" pitchFamily="49" charset="0"/>
              </a:rPr>
              <a:t>// The same structure above is also used in</a:t>
            </a:r>
            <a:br>
              <a:rPr lang="en-US" altLang="en-US" sz="2000" dirty="0">
                <a:solidFill>
                  <a:srgbClr val="57A64A"/>
                </a:solidFill>
                <a:latin typeface="Consolas" panose="020B0609020204030204" pitchFamily="49" charset="0"/>
              </a:rPr>
            </a:br>
            <a:r>
              <a:rPr lang="en-US" altLang="en-US" sz="2000" dirty="0">
                <a:solidFill>
                  <a:srgbClr val="57A64A"/>
                </a:solidFill>
                <a:latin typeface="Consolas" panose="020B0609020204030204" pitchFamily="49" charset="0"/>
              </a:rPr>
              <a:t>`</a:t>
            </a:r>
            <a:r>
              <a:rPr lang="en-US" altLang="en-US" sz="2000" dirty="0" err="1">
                <a:solidFill>
                  <a:srgbClr val="57A64A"/>
                </a:solidFill>
                <a:latin typeface="Consolas" panose="020B0609020204030204" pitchFamily="49" charset="0"/>
              </a:rPr>
              <a:t>game_draw</a:t>
            </a:r>
            <a:r>
              <a:rPr lang="en-US" altLang="en-US" sz="2000" dirty="0">
                <a:solidFill>
                  <a:srgbClr val="57A64A"/>
                </a:solidFill>
                <a:latin typeface="Consolas" panose="020B0609020204030204" pitchFamily="49" charset="0"/>
              </a:rPr>
              <a:t>`, `</a:t>
            </a:r>
            <a:r>
              <a:rPr lang="en-US" altLang="en-US" sz="2000" dirty="0" err="1">
                <a:solidFill>
                  <a:srgbClr val="57A64A"/>
                </a:solidFill>
                <a:latin typeface="Consolas" panose="020B0609020204030204" pitchFamily="49" charset="0"/>
              </a:rPr>
              <a:t>game_change_scene</a:t>
            </a:r>
            <a:r>
              <a:rPr lang="en-US" altLang="en-US" sz="2000" dirty="0">
                <a:solidFill>
                  <a:srgbClr val="57A64A"/>
                </a:solidFill>
                <a:latin typeface="Consolas" panose="020B0609020204030204" pitchFamily="49" charset="0"/>
              </a:rPr>
              <a:t>`, and various events</a:t>
            </a:r>
            <a:endParaRPr lang="en-US" altLang="en-US" sz="2000" dirty="0">
              <a:solidFill>
                <a:srgbClr val="B4B4B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088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2A83D-FC95-4701-9AD8-EC9F71448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Scenes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98CCC-FDB2-4C7D-83BF-0F875381861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We can ignore the existence of other scenes and see each scene as independent </a:t>
            </a:r>
            <a:r>
              <a:rPr lang="en-US" alt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IScene</a:t>
            </a:r>
            <a:r>
              <a:rPr lang="en-US" dirty="0"/>
              <a:t> class: more encapsulation.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6F537AC-A96A-4A1C-AC4B-C2A0EADA5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9408" y="3744454"/>
            <a:ext cx="6532558" cy="2554545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SceneA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final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ADD8E6"/>
                </a:solidFill>
                <a:latin typeface="Consolas" panose="020B0609020204030204" pitchFamily="49" charset="0"/>
              </a:rPr>
              <a:t>Engine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::</a:t>
            </a:r>
            <a:r>
              <a:rPr lang="en-US" altLang="en-US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IScene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{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explicit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 err="1">
                <a:solidFill>
                  <a:srgbClr val="DCDCDC"/>
                </a:solidFill>
                <a:latin typeface="Consolas" panose="020B0609020204030204" pitchFamily="49" charset="0"/>
              </a:rPr>
              <a:t>SceneA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()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default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Initialize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()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override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Terminate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()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override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    void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Update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()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override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Draw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()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override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};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DD42C17-3A9F-42D8-84CA-1BD7BAA76F23}"/>
              </a:ext>
            </a:extLst>
          </p:cNvPr>
          <p:cNvSpPr/>
          <p:nvPr/>
        </p:nvSpPr>
        <p:spPr>
          <a:xfrm>
            <a:off x="2390848" y="3759549"/>
            <a:ext cx="363984" cy="319596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97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0D884-81E6-4B64-A94A-C5CF98DA9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C8474-0615-4352-B1D5-850D94A862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490908"/>
          </a:xfrm>
        </p:spPr>
        <p:txBody>
          <a:bodyPr>
            <a:normAutofit/>
          </a:bodyPr>
          <a:lstStyle/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Quick review</a:t>
            </a:r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Resources</a:t>
            </a:r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Scenes</a:t>
            </a:r>
          </a:p>
          <a:p>
            <a:r>
              <a:rPr lang="en-US" dirty="0">
                <a:cs typeface="Arial" panose="020B0604020202020204" pitchFamily="34" charset="0"/>
              </a:rPr>
              <a:t>Objects &amp; Sprites</a:t>
            </a:r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Objects &amp; Controls</a:t>
            </a:r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Template &amp; Code structure</a:t>
            </a:r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Goal &amp; Grading Policy</a:t>
            </a:r>
          </a:p>
        </p:txBody>
      </p:sp>
    </p:spTree>
    <p:extLst>
      <p:ext uri="{BB962C8B-B14F-4D97-AF65-F5344CB8AC3E}">
        <p14:creationId xmlns:p14="http://schemas.microsoft.com/office/powerpoint/2010/main" val="1164359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2A83D-FC95-4701-9AD8-EC9F71448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&amp; Sprites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98CCC-FDB2-4C7D-83BF-0F875381861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 simple sprite requires too much code.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74603F32-FB7E-4919-B20B-D43F40BBD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4619" y="3072348"/>
            <a:ext cx="7802136" cy="3785652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 err="1">
                <a:solidFill>
                  <a:srgbClr val="C8C8C8"/>
                </a:solidFill>
                <a:latin typeface="Consolas" panose="020B0609020204030204" pitchFamily="49" charset="0"/>
              </a:rPr>
              <a:t>draw_movable_object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MovableObject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7F7F7F"/>
                </a:solidFill>
                <a:latin typeface="Consolas" panose="020B0609020204030204" pitchFamily="49" charset="0"/>
              </a:rPr>
              <a:t>obj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{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    if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000" dirty="0" err="1">
                <a:solidFill>
                  <a:srgbClr val="7F7F7F"/>
                </a:solidFill>
                <a:latin typeface="Consolas" panose="020B0609020204030204" pitchFamily="49" charset="0"/>
              </a:rPr>
              <a:t>obj</a:t>
            </a:r>
            <a:r>
              <a:rPr lang="en-US" altLang="en-US" sz="2000" dirty="0" err="1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000" dirty="0" err="1">
                <a:solidFill>
                  <a:srgbClr val="DADADA"/>
                </a:solidFill>
                <a:latin typeface="Consolas" panose="020B0609020204030204" pitchFamily="49" charset="0"/>
              </a:rPr>
              <a:t>hidden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2000" dirty="0" err="1">
                <a:solidFill>
                  <a:srgbClr val="DCDCDC"/>
                </a:solidFill>
                <a:latin typeface="Consolas" panose="020B0609020204030204" pitchFamily="49" charset="0"/>
              </a:rPr>
              <a:t>al_draw_bitmap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000" dirty="0" err="1">
                <a:solidFill>
                  <a:srgbClr val="7F7F7F"/>
                </a:solidFill>
                <a:latin typeface="Consolas" panose="020B0609020204030204" pitchFamily="49" charset="0"/>
              </a:rPr>
              <a:t>obj</a:t>
            </a:r>
            <a:r>
              <a:rPr lang="en-US" altLang="en-US" sz="2000" dirty="0" err="1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000" dirty="0" err="1">
                <a:solidFill>
                  <a:srgbClr val="DADADA"/>
                </a:solidFill>
                <a:latin typeface="Consolas" panose="020B0609020204030204" pitchFamily="49" charset="0"/>
              </a:rPr>
              <a:t>img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C8C8C8"/>
                </a:solidFill>
                <a:latin typeface="Consolas" panose="020B0609020204030204" pitchFamily="49" charset="0"/>
              </a:rPr>
              <a:t>round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000" dirty="0" err="1">
                <a:solidFill>
                  <a:srgbClr val="7F7F7F"/>
                </a:solidFill>
                <a:latin typeface="Consolas" panose="020B0609020204030204" pitchFamily="49" charset="0"/>
              </a:rPr>
              <a:t>obj</a:t>
            </a:r>
            <a:r>
              <a:rPr lang="en-US" altLang="en-US" sz="2000" dirty="0" err="1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000" dirty="0" err="1">
                <a:solidFill>
                  <a:srgbClr val="DADADA"/>
                </a:solidFill>
                <a:latin typeface="Consolas" panose="020B0609020204030204" pitchFamily="49" charset="0"/>
              </a:rPr>
              <a:t>x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-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 err="1">
                <a:solidFill>
                  <a:srgbClr val="7F7F7F"/>
                </a:solidFill>
                <a:latin typeface="Consolas" panose="020B0609020204030204" pitchFamily="49" charset="0"/>
              </a:rPr>
              <a:t>obj</a:t>
            </a:r>
            <a:r>
              <a:rPr lang="en-US" altLang="en-US" sz="2000" dirty="0" err="1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000" dirty="0" err="1">
                <a:solidFill>
                  <a:srgbClr val="DADADA"/>
                </a:solidFill>
                <a:latin typeface="Consolas" panose="020B0609020204030204" pitchFamily="49" charset="0"/>
              </a:rPr>
              <a:t>w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/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),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C8C8C8"/>
                </a:solidFill>
                <a:latin typeface="Consolas" panose="020B0609020204030204" pitchFamily="49" charset="0"/>
              </a:rPr>
              <a:t>        round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000" dirty="0" err="1">
                <a:solidFill>
                  <a:srgbClr val="7F7F7F"/>
                </a:solidFill>
                <a:latin typeface="Consolas" panose="020B0609020204030204" pitchFamily="49" charset="0"/>
              </a:rPr>
              <a:t>obj</a:t>
            </a:r>
            <a:r>
              <a:rPr lang="en-US" altLang="en-US" sz="2000" dirty="0" err="1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000" dirty="0" err="1">
                <a:solidFill>
                  <a:srgbClr val="DADADA"/>
                </a:solidFill>
                <a:latin typeface="Consolas" panose="020B0609020204030204" pitchFamily="49" charset="0"/>
              </a:rPr>
              <a:t>y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-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 err="1">
                <a:solidFill>
                  <a:srgbClr val="7F7F7F"/>
                </a:solidFill>
                <a:latin typeface="Consolas" panose="020B0609020204030204" pitchFamily="49" charset="0"/>
              </a:rPr>
              <a:t>obj</a:t>
            </a:r>
            <a:r>
              <a:rPr lang="en-US" altLang="en-US" sz="2000" dirty="0" err="1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000" dirty="0" err="1">
                <a:solidFill>
                  <a:srgbClr val="DADADA"/>
                </a:solidFill>
                <a:latin typeface="Consolas" panose="020B0609020204030204" pitchFamily="49" charset="0"/>
              </a:rPr>
              <a:t>h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/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),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);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 err="1">
                <a:solidFill>
                  <a:srgbClr val="C8C8C8"/>
                </a:solidFill>
                <a:latin typeface="Consolas" panose="020B0609020204030204" pitchFamily="49" charset="0"/>
              </a:rPr>
              <a:t>game_update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() {</a:t>
            </a:r>
            <a:endParaRPr lang="en-US" altLang="en-US" sz="20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    for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000" dirty="0" err="1">
                <a:solidFill>
                  <a:srgbClr val="C8C8C8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 err="1">
                <a:solidFill>
                  <a:srgbClr val="C8C8C8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BD63C5"/>
                </a:solidFill>
                <a:latin typeface="Consolas" panose="020B0609020204030204" pitchFamily="49" charset="0"/>
              </a:rPr>
              <a:t>MAX_OBJ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 err="1">
                <a:solidFill>
                  <a:srgbClr val="C8C8C8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++)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{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        if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000" dirty="0" err="1">
                <a:solidFill>
                  <a:srgbClr val="C8C8C8"/>
                </a:solidFill>
                <a:latin typeface="Consolas" panose="020B0609020204030204" pitchFamily="49" charset="0"/>
              </a:rPr>
              <a:t>objs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2000" dirty="0" err="1">
                <a:solidFill>
                  <a:srgbClr val="C8C8C8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].</a:t>
            </a:r>
            <a:r>
              <a:rPr lang="en-US" altLang="en-US" sz="2000" dirty="0">
                <a:solidFill>
                  <a:srgbClr val="DADADA"/>
                </a:solidFill>
                <a:latin typeface="Consolas" panose="020B0609020204030204" pitchFamily="49" charset="0"/>
              </a:rPr>
              <a:t>hidden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continue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C8C8C8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2000" dirty="0" err="1">
                <a:solidFill>
                  <a:srgbClr val="C8C8C8"/>
                </a:solidFill>
                <a:latin typeface="Consolas" panose="020B0609020204030204" pitchFamily="49" charset="0"/>
              </a:rPr>
              <a:t>objs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2000" dirty="0" err="1">
                <a:solidFill>
                  <a:srgbClr val="C8C8C8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].</a:t>
            </a:r>
            <a:r>
              <a:rPr lang="en-US" altLang="en-US" sz="2000" dirty="0">
                <a:solidFill>
                  <a:srgbClr val="DADADA"/>
                </a:solidFill>
                <a:latin typeface="Consolas" panose="020B0609020204030204" pitchFamily="49" charset="0"/>
              </a:rPr>
              <a:t>x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+=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 err="1">
                <a:solidFill>
                  <a:srgbClr val="C8C8C8"/>
                </a:solidFill>
                <a:latin typeface="Consolas" panose="020B0609020204030204" pitchFamily="49" charset="0"/>
              </a:rPr>
              <a:t>objs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2000" dirty="0" err="1">
                <a:solidFill>
                  <a:srgbClr val="C8C8C8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].</a:t>
            </a:r>
            <a:r>
              <a:rPr lang="en-US" altLang="en-US" sz="2000" dirty="0" err="1">
                <a:solidFill>
                  <a:srgbClr val="DADADA"/>
                </a:solidFill>
                <a:latin typeface="Consolas" panose="020B0609020204030204" pitchFamily="49" charset="0"/>
              </a:rPr>
              <a:t>vx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C8C8C8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2000" dirty="0" err="1">
                <a:solidFill>
                  <a:srgbClr val="C8C8C8"/>
                </a:solidFill>
                <a:latin typeface="Consolas" panose="020B0609020204030204" pitchFamily="49" charset="0"/>
              </a:rPr>
              <a:t>objs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2000" dirty="0" err="1">
                <a:solidFill>
                  <a:srgbClr val="C8C8C8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].</a:t>
            </a:r>
            <a:r>
              <a:rPr lang="en-US" altLang="en-US" sz="2000" dirty="0">
                <a:solidFill>
                  <a:srgbClr val="DADADA"/>
                </a:solidFill>
                <a:latin typeface="Consolas" panose="020B0609020204030204" pitchFamily="49" charset="0"/>
              </a:rPr>
              <a:t>y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+=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 err="1">
                <a:solidFill>
                  <a:srgbClr val="C8C8C8"/>
                </a:solidFill>
                <a:latin typeface="Consolas" panose="020B0609020204030204" pitchFamily="49" charset="0"/>
              </a:rPr>
              <a:t>objs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2000" dirty="0" err="1">
                <a:solidFill>
                  <a:srgbClr val="C8C8C8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].</a:t>
            </a:r>
            <a:r>
              <a:rPr lang="en-US" altLang="en-US" sz="2000" dirty="0" err="1">
                <a:solidFill>
                  <a:srgbClr val="DADADA"/>
                </a:solidFill>
                <a:latin typeface="Consolas" panose="020B0609020204030204" pitchFamily="49" charset="0"/>
              </a:rPr>
              <a:t>vy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    }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410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2A83D-FC95-4701-9AD8-EC9F71448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&amp; Sprites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98CCC-FDB2-4C7D-83BF-0F875381861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We can define a class and specify some behaviors of the objects. Then, we can add and forget about it: one-liner for every object.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74603F32-FB7E-4919-B20B-D43F40BBD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6329" y="4079145"/>
            <a:ext cx="5262979" cy="1015663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SceneA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::</a:t>
            </a:r>
            <a:r>
              <a:rPr lang="en-US" altLang="en-US" sz="2000" dirty="0">
                <a:solidFill>
                  <a:srgbClr val="C8C8C8"/>
                </a:solidFill>
                <a:latin typeface="Consolas" panose="020B0609020204030204" pitchFamily="49" charset="0"/>
              </a:rPr>
              <a:t>Shoot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7F7F7F"/>
                </a:solidFill>
                <a:latin typeface="Consolas" panose="020B0609020204030204" pitchFamily="49" charset="0"/>
              </a:rPr>
              <a:t>x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7F7F7F"/>
                </a:solidFill>
                <a:latin typeface="Consolas" panose="020B0609020204030204" pitchFamily="49" charset="0"/>
              </a:rPr>
              <a:t>y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{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2000" dirty="0" err="1">
                <a:solidFill>
                  <a:srgbClr val="C8C8C8"/>
                </a:solidFill>
                <a:latin typeface="Consolas" panose="020B0609020204030204" pitchFamily="49" charset="0"/>
              </a:rPr>
              <a:t>AddNewObject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Bullet(</a:t>
            </a:r>
            <a:r>
              <a:rPr lang="en-US" alt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x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y</a:t>
            </a:r>
            <a:r>
              <a:rPr lang="en-US" alt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);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endParaRPr lang="en-US" altLang="en-US" sz="4800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3286465-EB44-4C13-9C50-F4B7D39B45AE}"/>
              </a:ext>
            </a:extLst>
          </p:cNvPr>
          <p:cNvSpPr/>
          <p:nvPr/>
        </p:nvSpPr>
        <p:spPr>
          <a:xfrm>
            <a:off x="2998479" y="4079145"/>
            <a:ext cx="363984" cy="319596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25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ABF83-0218-4CC1-8854-BCB39E763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start,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893CD-3DF4-4A94-9C22-5D3018D425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975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0D884-81E6-4B64-A94A-C5CF98DA9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C8474-0615-4352-B1D5-850D94A862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490908"/>
          </a:xfrm>
        </p:spPr>
        <p:txBody>
          <a:bodyPr>
            <a:normAutofit/>
          </a:bodyPr>
          <a:lstStyle/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Quick review</a:t>
            </a:r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Resources</a:t>
            </a:r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Scenes</a:t>
            </a:r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Objects &amp; Sprites</a:t>
            </a:r>
          </a:p>
          <a:p>
            <a:r>
              <a:rPr lang="en-US" dirty="0">
                <a:cs typeface="Arial" panose="020B0604020202020204" pitchFamily="34" charset="0"/>
              </a:rPr>
              <a:t>Objects &amp; Controls</a:t>
            </a:r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Template &amp; Code structure</a:t>
            </a:r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Goal &amp; Grading Policy</a:t>
            </a:r>
          </a:p>
        </p:txBody>
      </p:sp>
    </p:spTree>
    <p:extLst>
      <p:ext uri="{BB962C8B-B14F-4D97-AF65-F5344CB8AC3E}">
        <p14:creationId xmlns:p14="http://schemas.microsoft.com/office/powerpoint/2010/main" val="4226255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2A83D-FC95-4701-9AD8-EC9F71448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&amp; 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98CCC-FDB2-4C7D-83BF-0F875381861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 simple button requires too much code.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74603F32-FB7E-4919-B20B-D43F40BBD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8765" y="3226236"/>
            <a:ext cx="9353843" cy="3477875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 err="1">
                <a:solidFill>
                  <a:srgbClr val="C8C8C8"/>
                </a:solidFill>
                <a:latin typeface="Consolas" panose="020B0609020204030204" pitchFamily="49" charset="0"/>
              </a:rPr>
              <a:t>on_mouse_down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 err="1">
                <a:solidFill>
                  <a:srgbClr val="7F7F7F"/>
                </a:solidFill>
                <a:latin typeface="Consolas" panose="020B0609020204030204" pitchFamily="49" charset="0"/>
              </a:rPr>
              <a:t>btn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7F7F7F"/>
                </a:solidFill>
                <a:latin typeface="Consolas" panose="020B0609020204030204" pitchFamily="49" charset="0"/>
              </a:rPr>
              <a:t>x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7F7F7F"/>
                </a:solidFill>
                <a:latin typeface="Consolas" panose="020B0609020204030204" pitchFamily="49" charset="0"/>
              </a:rPr>
              <a:t>y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{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    if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000" dirty="0" err="1">
                <a:solidFill>
                  <a:srgbClr val="7F7F7F"/>
                </a:solidFill>
                <a:latin typeface="Consolas" panose="020B0609020204030204" pitchFamily="49" charset="0"/>
              </a:rPr>
              <a:t>btn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==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1 &amp;&amp; </a:t>
            </a:r>
            <a:r>
              <a:rPr lang="en-US" altLang="en-US" sz="2000" dirty="0" err="1">
                <a:solidFill>
                  <a:srgbClr val="C8C8C8"/>
                </a:solidFill>
                <a:latin typeface="Consolas" panose="020B0609020204030204" pitchFamily="49" charset="0"/>
              </a:rPr>
              <a:t>pnt_in_rect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000" dirty="0">
                <a:solidFill>
                  <a:srgbClr val="7F7F7F"/>
                </a:solidFill>
                <a:latin typeface="Consolas" panose="020B0609020204030204" pitchFamily="49" charset="0"/>
              </a:rPr>
              <a:t>x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7F7F7F"/>
                </a:solidFill>
                <a:latin typeface="Consolas" panose="020B0609020204030204" pitchFamily="49" charset="0"/>
              </a:rPr>
              <a:t>y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 err="1">
                <a:solidFill>
                  <a:srgbClr val="7F7F7F"/>
                </a:solidFill>
                <a:latin typeface="Consolas" panose="020B0609020204030204" pitchFamily="49" charset="0"/>
              </a:rPr>
              <a:t>btnX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 err="1">
                <a:solidFill>
                  <a:srgbClr val="7F7F7F"/>
                </a:solidFill>
                <a:latin typeface="Consolas" panose="020B0609020204030204" pitchFamily="49" charset="0"/>
              </a:rPr>
              <a:t>btnY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 err="1">
                <a:solidFill>
                  <a:srgbClr val="7F7F7F"/>
                </a:solidFill>
                <a:latin typeface="Consolas" panose="020B0609020204030204" pitchFamily="49" charset="0"/>
              </a:rPr>
              <a:t>btnW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 err="1">
                <a:solidFill>
                  <a:srgbClr val="7F7F7F"/>
                </a:solidFill>
                <a:latin typeface="Consolas" panose="020B0609020204030204" pitchFamily="49" charset="0"/>
              </a:rPr>
              <a:t>btnH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))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{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57A64A"/>
                </a:solidFill>
                <a:latin typeface="Consolas" panose="020B0609020204030204" pitchFamily="49" charset="0"/>
              </a:rPr>
              <a:t>        // Button clicked.</a:t>
            </a:r>
            <a:endParaRPr lang="en-US" altLang="en-US" sz="20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    }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 err="1">
                <a:solidFill>
                  <a:srgbClr val="C8C8C8"/>
                </a:solidFill>
                <a:latin typeface="Consolas" panose="020B0609020204030204" pitchFamily="49" charset="0"/>
              </a:rPr>
              <a:t>game_draw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() {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000" dirty="0" err="1">
                <a:solidFill>
                  <a:srgbClr val="C8C8C8"/>
                </a:solidFill>
                <a:latin typeface="Consolas" panose="020B0609020204030204" pitchFamily="49" charset="0"/>
              </a:rPr>
              <a:t>pnt_in_rect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000" dirty="0" err="1">
                <a:solidFill>
                  <a:srgbClr val="C8C8C8"/>
                </a:solidFill>
                <a:latin typeface="Consolas" panose="020B0609020204030204" pitchFamily="49" charset="0"/>
              </a:rPr>
              <a:t>mouse_x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 err="1">
                <a:solidFill>
                  <a:srgbClr val="C8C8C8"/>
                </a:solidFill>
                <a:latin typeface="Consolas" panose="020B0609020204030204" pitchFamily="49" charset="0"/>
              </a:rPr>
              <a:t>mouse_y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 err="1">
                <a:solidFill>
                  <a:srgbClr val="7F7F7F"/>
                </a:solidFill>
                <a:latin typeface="Consolas" panose="020B0609020204030204" pitchFamily="49" charset="0"/>
              </a:rPr>
              <a:t>btnX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 err="1">
                <a:solidFill>
                  <a:srgbClr val="7F7F7F"/>
                </a:solidFill>
                <a:latin typeface="Consolas" panose="020B0609020204030204" pitchFamily="49" charset="0"/>
              </a:rPr>
              <a:t>btnY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 err="1">
                <a:solidFill>
                  <a:srgbClr val="7F7F7F"/>
                </a:solidFill>
                <a:latin typeface="Consolas" panose="020B0609020204030204" pitchFamily="49" charset="0"/>
              </a:rPr>
              <a:t>btnW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 err="1">
                <a:solidFill>
                  <a:srgbClr val="7F7F7F"/>
                </a:solidFill>
                <a:latin typeface="Consolas" panose="020B0609020204030204" pitchFamily="49" charset="0"/>
              </a:rPr>
              <a:t>btnH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))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2000" dirty="0" err="1">
                <a:solidFill>
                  <a:srgbClr val="C8C8C8"/>
                </a:solidFill>
                <a:latin typeface="Consolas" panose="020B0609020204030204" pitchFamily="49" charset="0"/>
              </a:rPr>
              <a:t>al_draw_bitmap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000" dirty="0" err="1">
                <a:solidFill>
                  <a:srgbClr val="C8C8C8"/>
                </a:solidFill>
                <a:latin typeface="Consolas" panose="020B0609020204030204" pitchFamily="49" charset="0"/>
              </a:rPr>
              <a:t>img_btn_in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 err="1">
                <a:solidFill>
                  <a:srgbClr val="7F7F7F"/>
                </a:solidFill>
                <a:latin typeface="Consolas" panose="020B0609020204030204" pitchFamily="49" charset="0"/>
              </a:rPr>
              <a:t>btnX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 err="1">
                <a:solidFill>
                  <a:srgbClr val="7F7F7F"/>
                </a:solidFill>
                <a:latin typeface="Consolas" panose="020B0609020204030204" pitchFamily="49" charset="0"/>
              </a:rPr>
              <a:t>btnY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 err="1">
                <a:solidFill>
                  <a:srgbClr val="7F7F7F"/>
                </a:solidFill>
                <a:latin typeface="Consolas" panose="020B0609020204030204" pitchFamily="49" charset="0"/>
              </a:rPr>
              <a:t>btnW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 err="1">
                <a:solidFill>
                  <a:srgbClr val="7F7F7F"/>
                </a:solidFill>
                <a:latin typeface="Consolas" panose="020B0609020204030204" pitchFamily="49" charset="0"/>
              </a:rPr>
              <a:t>btnH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);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2000" dirty="0" err="1">
                <a:solidFill>
                  <a:srgbClr val="C8C8C8"/>
                </a:solidFill>
                <a:latin typeface="Consolas" panose="020B0609020204030204" pitchFamily="49" charset="0"/>
              </a:rPr>
              <a:t>al_draw_bitmap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000" dirty="0" err="1">
                <a:solidFill>
                  <a:srgbClr val="C8C8C8"/>
                </a:solidFill>
                <a:latin typeface="Consolas" panose="020B0609020204030204" pitchFamily="49" charset="0"/>
              </a:rPr>
              <a:t>img_btn_out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 err="1">
                <a:solidFill>
                  <a:srgbClr val="7F7F7F"/>
                </a:solidFill>
                <a:latin typeface="Consolas" panose="020B0609020204030204" pitchFamily="49" charset="0"/>
              </a:rPr>
              <a:t>btnX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 err="1">
                <a:solidFill>
                  <a:srgbClr val="7F7F7F"/>
                </a:solidFill>
                <a:latin typeface="Consolas" panose="020B0609020204030204" pitchFamily="49" charset="0"/>
              </a:rPr>
              <a:t>btnY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 err="1">
                <a:solidFill>
                  <a:srgbClr val="7F7F7F"/>
                </a:solidFill>
                <a:latin typeface="Consolas" panose="020B0609020204030204" pitchFamily="49" charset="0"/>
              </a:rPr>
              <a:t>btnW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 err="1">
                <a:solidFill>
                  <a:srgbClr val="7F7F7F"/>
                </a:solidFill>
                <a:latin typeface="Consolas" panose="020B0609020204030204" pitchFamily="49" charset="0"/>
              </a:rPr>
              <a:t>btnH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);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endParaRPr lang="en-US" altLang="en-US" sz="2000" dirty="0">
              <a:solidFill>
                <a:srgbClr val="B4B4B4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}</a:t>
            </a:r>
            <a:endParaRPr lang="en-US" altLang="en-US" sz="2000" dirty="0">
              <a:solidFill>
                <a:srgbClr val="DCDCD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2298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2A83D-FC95-4701-9AD8-EC9F71448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&amp; 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98CCC-FDB2-4C7D-83BF-0F875381861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We can ignore the drawing and mouse-in detection. For buttons, we only want to know when it is clicked. Declaring a variable just for the button is also unnecessary: higher abstraction.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74603F32-FB7E-4919-B20B-D43F40BBD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444" y="4643307"/>
            <a:ext cx="10764485" cy="1938992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SceneA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::</a:t>
            </a:r>
            <a:r>
              <a:rPr lang="en-US" altLang="en-US" sz="2000" dirty="0" err="1">
                <a:solidFill>
                  <a:srgbClr val="C8C8C8"/>
                </a:solidFill>
                <a:latin typeface="Consolas" panose="020B0609020204030204" pitchFamily="49" charset="0"/>
              </a:rPr>
              <a:t>BtnOnClick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()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{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57A64A"/>
                </a:solidFill>
                <a:latin typeface="Consolas" panose="020B0609020204030204" pitchFamily="49" charset="0"/>
              </a:rPr>
              <a:t>// Button clicked. 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SceneA</a:t>
            </a:r>
            <a:r>
              <a:rPr lang="en-US" alt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::</a:t>
            </a:r>
            <a:r>
              <a:rPr lang="en-US" altLang="en-US" sz="2000" dirty="0">
                <a:solidFill>
                  <a:srgbClr val="C8C8C8"/>
                </a:solidFill>
                <a:latin typeface="Consolas" panose="020B0609020204030204" pitchFamily="49" charset="0"/>
              </a:rPr>
              <a:t>Initialize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()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{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ImageButton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*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 err="1">
                <a:solidFill>
                  <a:srgbClr val="C8C8C8"/>
                </a:solidFill>
                <a:latin typeface="Consolas" panose="020B0609020204030204" pitchFamily="49" charset="0"/>
              </a:rPr>
              <a:t>btn</a:t>
            </a:r>
            <a:r>
              <a:rPr lang="en-US" altLang="en-US" sz="2000" dirty="0">
                <a:solidFill>
                  <a:srgbClr val="C8C8C8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ImageButton</a:t>
            </a:r>
            <a:r>
              <a:rPr lang="en-US" alt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000" dirty="0">
                <a:solidFill>
                  <a:srgbClr val="D69D85"/>
                </a:solidFill>
                <a:latin typeface="Consolas" panose="020B0609020204030204" pitchFamily="49" charset="0"/>
              </a:rPr>
              <a:t>"img_out.png"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D69D85"/>
                </a:solidFill>
                <a:latin typeface="Consolas" panose="020B0609020204030204" pitchFamily="49" charset="0"/>
              </a:rPr>
              <a:t>"img_in.png"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0)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C8C8C8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2000" dirty="0" err="1">
                <a:solidFill>
                  <a:srgbClr val="C8C8C8"/>
                </a:solidFill>
                <a:latin typeface="Consolas" panose="020B0609020204030204" pitchFamily="49" charset="0"/>
              </a:rPr>
              <a:t>btn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-&gt;</a:t>
            </a:r>
            <a:r>
              <a:rPr lang="en-US" altLang="en-US" sz="2000" dirty="0" err="1">
                <a:solidFill>
                  <a:srgbClr val="C8C8C8"/>
                </a:solidFill>
                <a:latin typeface="Consolas" panose="020B0609020204030204" pitchFamily="49" charset="0"/>
              </a:rPr>
              <a:t>SetOnClickCallback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000" dirty="0">
                <a:solidFill>
                  <a:srgbClr val="ADD8E6"/>
                </a:solidFill>
                <a:latin typeface="Consolas" panose="020B0609020204030204" pitchFamily="49" charset="0"/>
              </a:rPr>
              <a:t>std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::</a:t>
            </a:r>
            <a:r>
              <a:rPr lang="en-US" altLang="en-US" sz="2000" dirty="0">
                <a:solidFill>
                  <a:srgbClr val="ADD8E6"/>
                </a:solidFill>
                <a:latin typeface="Consolas" panose="020B0609020204030204" pitchFamily="49" charset="0"/>
              </a:rPr>
              <a:t>bind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(&amp;</a:t>
            </a:r>
            <a:r>
              <a:rPr lang="en-US" altLang="en-US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SceneA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::</a:t>
            </a:r>
            <a:r>
              <a:rPr lang="en-US" altLang="en-US" sz="2000" dirty="0" err="1">
                <a:solidFill>
                  <a:srgbClr val="C8C8C8"/>
                </a:solidFill>
                <a:latin typeface="Consolas" panose="020B0609020204030204" pitchFamily="49" charset="0"/>
              </a:rPr>
              <a:t>BtnOnClick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)));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C8C8C8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2000" dirty="0" err="1">
                <a:solidFill>
                  <a:srgbClr val="C8C8C8"/>
                </a:solidFill>
                <a:latin typeface="Consolas" panose="020B0609020204030204" pitchFamily="49" charset="0"/>
              </a:rPr>
              <a:t>AddNewControlObject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000" dirty="0" err="1">
                <a:solidFill>
                  <a:srgbClr val="C8C8C8"/>
                </a:solidFill>
                <a:latin typeface="Consolas" panose="020B0609020204030204" pitchFamily="49" charset="0"/>
              </a:rPr>
              <a:t>btn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CB950C66-23DE-4983-8DE7-736439F5BEF6}"/>
              </a:ext>
            </a:extLst>
          </p:cNvPr>
          <p:cNvSpPr/>
          <p:nvPr/>
        </p:nvSpPr>
        <p:spPr>
          <a:xfrm>
            <a:off x="315594" y="4643307"/>
            <a:ext cx="363984" cy="319596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96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0D884-81E6-4B64-A94A-C5CF98DA9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C8474-0615-4352-B1D5-850D94A862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490908"/>
          </a:xfrm>
        </p:spPr>
        <p:txBody>
          <a:bodyPr>
            <a:normAutofit/>
          </a:bodyPr>
          <a:lstStyle/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Quick review</a:t>
            </a:r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Resources</a:t>
            </a:r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Scenes</a:t>
            </a:r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Objects &amp; Sprites</a:t>
            </a:r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Objects &amp; Controls</a:t>
            </a:r>
          </a:p>
          <a:p>
            <a:r>
              <a:rPr lang="en-US" dirty="0">
                <a:cs typeface="Arial" panose="020B0604020202020204" pitchFamily="34" charset="0"/>
              </a:rPr>
              <a:t>Template &amp; Code structure</a:t>
            </a:r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Goal &amp; Grading Policy</a:t>
            </a:r>
          </a:p>
        </p:txBody>
      </p:sp>
    </p:spTree>
    <p:extLst>
      <p:ext uri="{BB962C8B-B14F-4D97-AF65-F5344CB8AC3E}">
        <p14:creationId xmlns:p14="http://schemas.microsoft.com/office/powerpoint/2010/main" val="8541078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13E912-3C8D-41C2-860F-5DC45FC84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Quick demo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B679881-8D8E-47F4-AAE8-BA21068895A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393" y="1676311"/>
            <a:ext cx="9342321" cy="5024638"/>
          </a:xfrm>
        </p:spPr>
      </p:pic>
    </p:spTree>
    <p:extLst>
      <p:ext uri="{BB962C8B-B14F-4D97-AF65-F5344CB8AC3E}">
        <p14:creationId xmlns:p14="http://schemas.microsoft.com/office/powerpoint/2010/main" val="3027016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970F6-F4E4-45C0-8FFF-BAF72EAA8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Preview (Debug mode)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65648-CEB3-46B0-862A-DC8F9A822D0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A642A8-33C8-4749-95D6-B82F2A6E7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302" y="1907638"/>
            <a:ext cx="9213396" cy="4969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5078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A8D36-B744-4337-AE03-A62B6BDB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Naming Convention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C66BFB-3357-460A-B699-134277F425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3"/>
            <a:ext cx="10363826" cy="4490908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Arial" panose="020B0604020202020204" pitchFamily="34" charset="0"/>
              </a:rPr>
              <a:t>Usually, C++ uses snake case, but we use camel case here to distinguish between STL and self-defined code.</a:t>
            </a:r>
          </a:p>
          <a:p>
            <a:r>
              <a:rPr lang="en-US" altLang="en-US" sz="2600" dirty="0">
                <a:latin typeface="Consolas" panose="020B0609020204030204" pitchFamily="49" charset="0"/>
              </a:rPr>
              <a:t>std::??? (</a:t>
            </a:r>
            <a:r>
              <a:rPr lang="en-US" altLang="en-US" sz="2600" dirty="0" err="1">
                <a:latin typeface="Consolas" panose="020B0609020204030204" pitchFamily="49" charset="0"/>
              </a:rPr>
              <a:t>snake_case</a:t>
            </a:r>
            <a:r>
              <a:rPr lang="en-US" altLang="en-US" sz="2600" dirty="0">
                <a:latin typeface="Consolas" panose="020B0609020204030204" pitchFamily="49" charset="0"/>
              </a:rPr>
              <a:t>) </a:t>
            </a:r>
            <a:r>
              <a:rPr lang="zh-TW" altLang="en-US" sz="2600" dirty="0">
                <a:latin typeface="Consolas" panose="020B0609020204030204" pitchFamily="49" charset="0"/>
              </a:rPr>
              <a:t>→ </a:t>
            </a:r>
            <a:r>
              <a:rPr lang="en-US" altLang="en-US" sz="2600" dirty="0">
                <a:latin typeface="Consolas" panose="020B0609020204030204" pitchFamily="49" charset="0"/>
              </a:rPr>
              <a:t>C++11 STL</a:t>
            </a:r>
            <a:endParaRPr lang="en-US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600" dirty="0">
                <a:latin typeface="Consolas" panose="020B0609020204030204" pitchFamily="49" charset="0"/>
              </a:rPr>
              <a:t>al_???, ALLEGRO_??? </a:t>
            </a:r>
            <a:r>
              <a:rPr lang="zh-TW" altLang="en-US" sz="2600" dirty="0">
                <a:latin typeface="Consolas" panose="020B0609020204030204" pitchFamily="49" charset="0"/>
              </a:rPr>
              <a:t>→ </a:t>
            </a:r>
            <a:r>
              <a:rPr lang="en-US" altLang="en-US" sz="2600" dirty="0">
                <a:latin typeface="Consolas" panose="020B0609020204030204" pitchFamily="49" charset="0"/>
              </a:rPr>
              <a:t>Allegro5 libraries’ API.</a:t>
            </a:r>
          </a:p>
          <a:p>
            <a:r>
              <a:rPr lang="en-US" sz="2600" dirty="0">
                <a:latin typeface="Consolas" panose="020B0609020204030204" pitchFamily="49" charset="0"/>
              </a:rPr>
              <a:t>Engine::??? (CamelCase)</a:t>
            </a:r>
            <a:r>
              <a:rPr lang="en-US" altLang="en-US" sz="2600" dirty="0">
                <a:latin typeface="Consolas" panose="020B0609020204030204" pitchFamily="49" charset="0"/>
              </a:rPr>
              <a:t> </a:t>
            </a:r>
            <a:r>
              <a:rPr lang="zh-TW" altLang="en-US" sz="2600" dirty="0">
                <a:latin typeface="Consolas" panose="020B0609020204030204" pitchFamily="49" charset="0"/>
              </a:rPr>
              <a:t>→ </a:t>
            </a:r>
            <a:r>
              <a:rPr lang="en-US" sz="2600" dirty="0">
                <a:latin typeface="Consolas" panose="020B0609020204030204" pitchFamily="49" charset="0"/>
              </a:rPr>
              <a:t>Our own defined wrapper ::???</a:t>
            </a:r>
            <a:r>
              <a:rPr lang="en-US" altLang="en-US" sz="2600" dirty="0">
                <a:latin typeface="Consolas" panose="020B0609020204030204" pitchFamily="49" charset="0"/>
              </a:rPr>
              <a:t> </a:t>
            </a:r>
            <a:r>
              <a:rPr lang="zh-TW" altLang="en-US" sz="2600" dirty="0">
                <a:latin typeface="Consolas" panose="020B0609020204030204" pitchFamily="49" charset="0"/>
              </a:rPr>
              <a:t>→ </a:t>
            </a:r>
            <a:r>
              <a:rPr lang="en-US" sz="2600" dirty="0">
                <a:latin typeface="Consolas" panose="020B0609020204030204" pitchFamily="49" charset="0"/>
              </a:rPr>
              <a:t>Classes used in game.</a:t>
            </a:r>
          </a:p>
        </p:txBody>
      </p:sp>
    </p:spTree>
    <p:extLst>
      <p:ext uri="{BB962C8B-B14F-4D97-AF65-F5344CB8AC3E}">
        <p14:creationId xmlns:p14="http://schemas.microsoft.com/office/powerpoint/2010/main" val="5997626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6FF10CF-5A21-46FB-BCBF-683241F3A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04" y="0"/>
            <a:ext cx="1158219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AA8D36-B744-4337-AE03-A62B6BDB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Diagram</a:t>
            </a:r>
          </a:p>
        </p:txBody>
      </p:sp>
    </p:spTree>
    <p:extLst>
      <p:ext uri="{BB962C8B-B14F-4D97-AF65-F5344CB8AC3E}">
        <p14:creationId xmlns:p14="http://schemas.microsoft.com/office/powerpoint/2010/main" val="15564929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5268E29-35CC-4D61-ABF8-E797E129CC4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F74041-04A3-4F58-B3E4-A48A67217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6FF10CF-5A21-46FB-BCBF-683241F3A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04" y="0"/>
            <a:ext cx="115821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107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80D7A76-394C-4016-9328-62A63FF624C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>
                <a:solidFill>
                  <a:srgbClr val="ADD8E6"/>
                </a:solidFill>
                <a:latin typeface="Consolas" panose="020B0609020204030204" pitchFamily="49" charset="0"/>
              </a:rPr>
              <a:t>Engine</a:t>
            </a:r>
            <a:r>
              <a:rPr lang="en-US" altLang="en-US" dirty="0">
                <a:solidFill>
                  <a:srgbClr val="B4B4B4"/>
                </a:solidFill>
                <a:latin typeface="Consolas" panose="020B0609020204030204" pitchFamily="49" charset="0"/>
              </a:rPr>
              <a:t>::</a:t>
            </a:r>
            <a:r>
              <a:rPr lang="en-US" altLang="en-US" dirty="0">
                <a:solidFill>
                  <a:srgbClr val="4EC9B0"/>
                </a:solidFill>
                <a:latin typeface="Consolas" panose="020B0609020204030204" pitchFamily="49" charset="0"/>
              </a:rPr>
              <a:t>Resources</a:t>
            </a:r>
            <a:r>
              <a:rPr lang="en-US" altLang="en-US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endParaRPr lang="en-US" altLang="en-US" dirty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r>
              <a:rPr lang="en-US" altLang="en-US" dirty="0">
                <a:cs typeface="Arial" panose="020B0604020202020204" pitchFamily="34" charset="0"/>
              </a:rPr>
              <a:t>Abstracts all resources loading and destroy.</a:t>
            </a:r>
          </a:p>
          <a:p>
            <a:r>
              <a:rPr lang="en-US" altLang="en-US" dirty="0">
                <a:cs typeface="Arial" panose="020B0604020202020204" pitchFamily="34" charset="0"/>
              </a:rPr>
              <a:t>Resources can be retrieved from this class directly.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AA8D36-B744-4337-AE03-A62B6BDB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Template: Resources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B959B1-1D40-4770-B06A-3D81CD55A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4051" y="0"/>
            <a:ext cx="27207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065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5E6-21BA-496D-87E2-DF2AA4C07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F1E0B-CBB5-43D3-83A9-B9E883A2EC8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490908"/>
          </a:xfrm>
        </p:spPr>
        <p:txBody>
          <a:bodyPr>
            <a:normAutofit/>
          </a:bodyPr>
          <a:lstStyle/>
          <a:p>
            <a:r>
              <a:rPr lang="en-US" dirty="0"/>
              <a:t>Date: 6/11 (Tuesday)</a:t>
            </a:r>
          </a:p>
          <a:p>
            <a:r>
              <a:rPr lang="en-US" dirty="0"/>
              <a:t>Time: 1320-1510</a:t>
            </a:r>
          </a:p>
          <a:p>
            <a:r>
              <a:rPr lang="en-US" dirty="0"/>
              <a:t>Place: </a:t>
            </a:r>
            <a:r>
              <a:rPr lang="zh-TW" altLang="en-US" dirty="0"/>
              <a:t>資電館</a:t>
            </a:r>
            <a:endParaRPr lang="en-US" dirty="0"/>
          </a:p>
          <a:p>
            <a:r>
              <a:rPr lang="en-US" dirty="0"/>
              <a:t>Grade: 5%</a:t>
            </a:r>
          </a:p>
        </p:txBody>
      </p:sp>
    </p:spTree>
    <p:extLst>
      <p:ext uri="{BB962C8B-B14F-4D97-AF65-F5344CB8AC3E}">
        <p14:creationId xmlns:p14="http://schemas.microsoft.com/office/powerpoint/2010/main" val="37207962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80D7A76-394C-4016-9328-62A63FF624C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>
                <a:solidFill>
                  <a:srgbClr val="ADD8E6"/>
                </a:solidFill>
                <a:latin typeface="Consolas" panose="020B0609020204030204" pitchFamily="49" charset="0"/>
              </a:rPr>
              <a:t>Engine</a:t>
            </a:r>
            <a:r>
              <a:rPr lang="en-US" altLang="en-US" dirty="0">
                <a:solidFill>
                  <a:srgbClr val="B4B4B4"/>
                </a:solidFill>
                <a:latin typeface="Consolas" panose="020B0609020204030204" pitchFamily="49" charset="0"/>
              </a:rPr>
              <a:t>::</a:t>
            </a:r>
            <a:r>
              <a:rPr lang="en-US" alt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GameEngine</a:t>
            </a:r>
            <a:r>
              <a:rPr lang="en-US" altLang="en-US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endParaRPr lang="en-US" altLang="en-US" dirty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r>
              <a:rPr lang="en-US" altLang="en-US" dirty="0">
                <a:cs typeface="Arial" panose="020B0604020202020204" pitchFamily="34" charset="0"/>
              </a:rPr>
              <a:t>Abstracts the entire message loop</a:t>
            </a:r>
          </a:p>
          <a:p>
            <a:r>
              <a:rPr lang="en-US" altLang="en-US" dirty="0">
                <a:cs typeface="Arial" panose="020B0604020202020204" pitchFamily="34" charset="0"/>
              </a:rPr>
              <a:t>Manages current scene and scene changes.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AA8D36-B744-4337-AE03-A62B6BDB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Template: Game Engine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714790-8AD8-4E7E-B64B-F8DA44016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0483" y="0"/>
            <a:ext cx="16915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6277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80D7A76-394C-4016-9328-62A63FF624C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4909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>
                <a:solidFill>
                  <a:srgbClr val="ADD8E6"/>
                </a:solidFill>
                <a:latin typeface="Consolas" panose="020B0609020204030204" pitchFamily="49" charset="0"/>
              </a:rPr>
              <a:t>Engine</a:t>
            </a:r>
            <a:r>
              <a:rPr lang="en-US" altLang="en-US" dirty="0">
                <a:solidFill>
                  <a:srgbClr val="B4B4B4"/>
                </a:solidFill>
                <a:latin typeface="Consolas" panose="020B0609020204030204" pitchFamily="49" charset="0"/>
              </a:rPr>
              <a:t>::</a:t>
            </a:r>
            <a:r>
              <a:rPr lang="en-US" alt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IScene</a:t>
            </a:r>
            <a:r>
              <a:rPr lang="en-US" altLang="en-US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endParaRPr lang="en-US" altLang="en-US" dirty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r>
              <a:rPr lang="en-US" altLang="en-US" dirty="0">
                <a:cs typeface="Arial" panose="020B0604020202020204" pitchFamily="34" charset="0"/>
              </a:rPr>
              <a:t>Encapsulates a scene, must be inherited </a:t>
            </a:r>
            <a:br>
              <a:rPr lang="en-US" altLang="en-US" dirty="0">
                <a:cs typeface="Arial" panose="020B0604020202020204" pitchFamily="34" charset="0"/>
              </a:rPr>
            </a:br>
            <a:r>
              <a:rPr lang="en-US" altLang="en-US" dirty="0">
                <a:cs typeface="Arial" panose="020B0604020202020204" pitchFamily="34" charset="0"/>
              </a:rPr>
              <a:t>and customized.</a:t>
            </a:r>
          </a:p>
          <a:p>
            <a:r>
              <a:rPr lang="en-US" altLang="en-US" dirty="0">
                <a:cs typeface="Arial" panose="020B0604020202020204" pitchFamily="34" charset="0"/>
              </a:rPr>
              <a:t>Draw and update everything for you.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AA8D36-B744-4337-AE03-A62B6BDB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Template: </a:t>
            </a:r>
            <a:r>
              <a:rPr lang="en-US" dirty="0" err="1"/>
              <a:t>IScene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3A038D-DDCB-40B1-8729-84ED45991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8960" y="0"/>
            <a:ext cx="1570731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71D311-D168-4A4B-B66E-6BF607CC6D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0483" y="0"/>
            <a:ext cx="1691517" cy="6858000"/>
          </a:xfrm>
          <a:prstGeom prst="rect">
            <a:avLst/>
          </a:prstGeom>
        </p:spPr>
      </p:pic>
      <p:sp>
        <p:nvSpPr>
          <p:cNvPr id="30" name="Right Brace 29">
            <a:extLst>
              <a:ext uri="{FF2B5EF4-FFF2-40B4-BE49-F238E27FC236}">
                <a16:creationId xmlns:a16="http://schemas.microsoft.com/office/drawing/2014/main" id="{6681793E-6AF9-4270-A375-E4541604F1A8}"/>
              </a:ext>
            </a:extLst>
          </p:cNvPr>
          <p:cNvSpPr/>
          <p:nvPr/>
        </p:nvSpPr>
        <p:spPr>
          <a:xfrm>
            <a:off x="9675222" y="2960914"/>
            <a:ext cx="374469" cy="1088572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524EB860-DF09-4BAC-AB5C-1C8F0FBFB558}"/>
              </a:ext>
            </a:extLst>
          </p:cNvPr>
          <p:cNvSpPr/>
          <p:nvPr/>
        </p:nvSpPr>
        <p:spPr>
          <a:xfrm>
            <a:off x="9675221" y="2082706"/>
            <a:ext cx="374469" cy="346985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EAC6ECC3-C868-4F18-9538-AB48E8BE34C0}"/>
              </a:ext>
            </a:extLst>
          </p:cNvPr>
          <p:cNvSpPr/>
          <p:nvPr/>
        </p:nvSpPr>
        <p:spPr>
          <a:xfrm>
            <a:off x="9675220" y="4769300"/>
            <a:ext cx="374469" cy="346985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EBC2B7C-EDAA-40CD-9EC1-FBB14D636E0B}"/>
              </a:ext>
            </a:extLst>
          </p:cNvPr>
          <p:cNvCxnSpPr>
            <a:stCxn id="5" idx="1"/>
            <a:endCxn id="30" idx="1"/>
          </p:cNvCxnSpPr>
          <p:nvPr/>
        </p:nvCxnSpPr>
        <p:spPr>
          <a:xfrm flipH="1">
            <a:off x="10049691" y="3429000"/>
            <a:ext cx="450792" cy="762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534523C-EC5B-4E92-A152-F2286FFE8D62}"/>
              </a:ext>
            </a:extLst>
          </p:cNvPr>
          <p:cNvCxnSpPr>
            <a:stCxn id="5" idx="1"/>
            <a:endCxn id="31" idx="1"/>
          </p:cNvCxnSpPr>
          <p:nvPr/>
        </p:nvCxnSpPr>
        <p:spPr>
          <a:xfrm flipH="1" flipV="1">
            <a:off x="10049690" y="2256199"/>
            <a:ext cx="450793" cy="117280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F792A86-29E5-4CAF-9DA0-7FB621BFBE70}"/>
              </a:ext>
            </a:extLst>
          </p:cNvPr>
          <p:cNvCxnSpPr>
            <a:stCxn id="5" idx="1"/>
            <a:endCxn id="32" idx="1"/>
          </p:cNvCxnSpPr>
          <p:nvPr/>
        </p:nvCxnSpPr>
        <p:spPr>
          <a:xfrm flipH="1">
            <a:off x="10049689" y="3429000"/>
            <a:ext cx="450794" cy="151379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0759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80D7A76-394C-4016-9328-62A63FF624C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4909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>
                <a:solidFill>
                  <a:srgbClr val="ADD8E6"/>
                </a:solidFill>
                <a:latin typeface="Consolas" panose="020B0609020204030204" pitchFamily="49" charset="0"/>
              </a:rPr>
              <a:t>Engine</a:t>
            </a:r>
            <a:r>
              <a:rPr lang="en-US" altLang="en-US" dirty="0">
                <a:solidFill>
                  <a:srgbClr val="B4B4B4"/>
                </a:solidFill>
                <a:latin typeface="Consolas" panose="020B0609020204030204" pitchFamily="49" charset="0"/>
              </a:rPr>
              <a:t>::</a:t>
            </a:r>
            <a:r>
              <a:rPr lang="en-US" alt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IObject</a:t>
            </a:r>
            <a:r>
              <a:rPr lang="en-US" altLang="en-US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endParaRPr lang="en-US" altLang="en-US" dirty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r>
              <a:rPr lang="en-US" altLang="en-US" dirty="0">
                <a:cs typeface="Arial" panose="020B0604020202020204" pitchFamily="34" charset="0"/>
              </a:rPr>
              <a:t>The base class of everything that </a:t>
            </a:r>
            <a:br>
              <a:rPr lang="en-US" altLang="en-US" dirty="0">
                <a:cs typeface="Arial" panose="020B0604020202020204" pitchFamily="34" charset="0"/>
              </a:rPr>
            </a:br>
            <a:r>
              <a:rPr lang="en-US" altLang="en-US" dirty="0">
                <a:cs typeface="Arial" panose="020B0604020202020204" pitchFamily="34" charset="0"/>
              </a:rPr>
              <a:t>can be drawn.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ADD8E6"/>
                </a:solidFill>
                <a:latin typeface="Consolas" panose="020B0609020204030204" pitchFamily="49" charset="0"/>
              </a:rPr>
              <a:t>Engine</a:t>
            </a:r>
            <a:r>
              <a:rPr lang="en-US" altLang="en-US" dirty="0">
                <a:solidFill>
                  <a:srgbClr val="B4B4B4"/>
                </a:solidFill>
                <a:latin typeface="Consolas" panose="020B0609020204030204" pitchFamily="49" charset="0"/>
              </a:rPr>
              <a:t>::</a:t>
            </a:r>
            <a:r>
              <a:rPr lang="en-US" alt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IControl</a:t>
            </a:r>
            <a:r>
              <a:rPr lang="en-US" altLang="en-US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endParaRPr lang="en-US" altLang="en-US" dirty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r>
              <a:rPr lang="en-US" altLang="en-US" dirty="0">
                <a:cs typeface="Arial" panose="020B0604020202020204" pitchFamily="34" charset="0"/>
              </a:rPr>
              <a:t>The base class of everything that </a:t>
            </a:r>
            <a:br>
              <a:rPr lang="en-US" altLang="en-US" dirty="0">
                <a:cs typeface="Arial" panose="020B0604020202020204" pitchFamily="34" charset="0"/>
              </a:rPr>
            </a:br>
            <a:r>
              <a:rPr lang="en-US" altLang="en-US" dirty="0">
                <a:cs typeface="Arial" panose="020B0604020202020204" pitchFamily="34" charset="0"/>
              </a:rPr>
              <a:t>can receive events.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AA8D36-B744-4337-AE03-A62B6BDB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Template: </a:t>
            </a:r>
            <a:br>
              <a:rPr lang="en-US" dirty="0"/>
            </a:br>
            <a:r>
              <a:rPr lang="en-US" dirty="0" err="1"/>
              <a:t>IObject</a:t>
            </a:r>
            <a:r>
              <a:rPr lang="en-US" dirty="0"/>
              <a:t>, </a:t>
            </a:r>
            <a:r>
              <a:rPr lang="en-US" dirty="0" err="1"/>
              <a:t>IControl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10E4F9-DD30-4D8D-B032-CBF0D1B14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1539" y="0"/>
            <a:ext cx="1598151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B955D6-7199-4EE8-8858-D1C7E025DB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1269" y="0"/>
            <a:ext cx="1570731" cy="6858000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05E0E47D-AE44-4E93-A199-B2EF49EF3A45}"/>
              </a:ext>
            </a:extLst>
          </p:cNvPr>
          <p:cNvSpPr/>
          <p:nvPr/>
        </p:nvSpPr>
        <p:spPr>
          <a:xfrm>
            <a:off x="9675221" y="2142309"/>
            <a:ext cx="374469" cy="174171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E2166D9F-F91A-498D-AA33-93855C8BA1A6}"/>
              </a:ext>
            </a:extLst>
          </p:cNvPr>
          <p:cNvSpPr/>
          <p:nvPr/>
        </p:nvSpPr>
        <p:spPr>
          <a:xfrm>
            <a:off x="9675220" y="1206242"/>
            <a:ext cx="374469" cy="174171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9C320006-851D-4CB3-82B2-7CC04D397EA5}"/>
              </a:ext>
            </a:extLst>
          </p:cNvPr>
          <p:cNvSpPr/>
          <p:nvPr/>
        </p:nvSpPr>
        <p:spPr>
          <a:xfrm>
            <a:off x="9675220" y="4794069"/>
            <a:ext cx="374469" cy="1101634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321692-298D-4CED-9F32-64988F838448}"/>
              </a:ext>
            </a:extLst>
          </p:cNvPr>
          <p:cNvCxnSpPr>
            <a:cxnSpLocks/>
            <a:stCxn id="5" idx="1"/>
            <a:endCxn id="7" idx="1"/>
          </p:cNvCxnSpPr>
          <p:nvPr/>
        </p:nvCxnSpPr>
        <p:spPr>
          <a:xfrm flipH="1" flipV="1">
            <a:off x="10049689" y="1293328"/>
            <a:ext cx="571580" cy="213567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C8D8585-D1A2-4941-A740-197C3706CAAA}"/>
              </a:ext>
            </a:extLst>
          </p:cNvPr>
          <p:cNvCxnSpPr>
            <a:cxnSpLocks/>
            <a:stCxn id="5" idx="1"/>
            <a:endCxn id="6" idx="1"/>
          </p:cNvCxnSpPr>
          <p:nvPr/>
        </p:nvCxnSpPr>
        <p:spPr>
          <a:xfrm flipH="1" flipV="1">
            <a:off x="10049690" y="2229395"/>
            <a:ext cx="571579" cy="119960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C1D2B2A-C8B2-4112-A00B-24FBC6918148}"/>
              </a:ext>
            </a:extLst>
          </p:cNvPr>
          <p:cNvCxnSpPr>
            <a:cxnSpLocks/>
            <a:stCxn id="5" idx="1"/>
            <a:endCxn id="8" idx="1"/>
          </p:cNvCxnSpPr>
          <p:nvPr/>
        </p:nvCxnSpPr>
        <p:spPr>
          <a:xfrm flipH="1">
            <a:off x="10049689" y="3429000"/>
            <a:ext cx="571580" cy="191588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4463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80D7A76-394C-4016-9328-62A63FF624C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4909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>
                <a:solidFill>
                  <a:srgbClr val="ADD8E6"/>
                </a:solidFill>
                <a:latin typeface="Consolas" panose="020B0609020204030204" pitchFamily="49" charset="0"/>
              </a:rPr>
              <a:t>Engine</a:t>
            </a:r>
            <a:r>
              <a:rPr lang="en-US" altLang="en-US" dirty="0">
                <a:solidFill>
                  <a:srgbClr val="B4B4B4"/>
                </a:solidFill>
                <a:latin typeface="Consolas" panose="020B0609020204030204" pitchFamily="49" charset="0"/>
              </a:rPr>
              <a:t>::</a:t>
            </a:r>
            <a:r>
              <a:rPr lang="en-US" altLang="en-US" dirty="0">
                <a:solidFill>
                  <a:srgbClr val="4EC9B0"/>
                </a:solidFill>
                <a:latin typeface="Consolas" panose="020B0609020204030204" pitchFamily="49" charset="0"/>
              </a:rPr>
              <a:t>Image </a:t>
            </a:r>
            <a:r>
              <a:rPr lang="en-US" altLang="en-US" dirty="0">
                <a:solidFill>
                  <a:srgbClr val="B4B4B4"/>
                </a:solidFill>
                <a:latin typeface="Consolas" panose="020B0609020204030204" pitchFamily="49" charset="0"/>
              </a:rPr>
              <a:t>:</a:t>
            </a:r>
            <a:r>
              <a:rPr lang="en-US" altLang="en-US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br>
              <a:rPr lang="en-US" altLang="en-US" dirty="0">
                <a:solidFill>
                  <a:srgbClr val="DCDCDC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DCDCDC"/>
                </a:solidFill>
                <a:latin typeface="Consolas" panose="020B0609020204030204" pitchFamily="49" charset="0"/>
              </a:rPr>
              <a:t>  </a:t>
            </a:r>
            <a:r>
              <a:rPr lang="en-US" alt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dirty="0">
                <a:solidFill>
                  <a:srgbClr val="ADD8E6"/>
                </a:solidFill>
                <a:latin typeface="Consolas" panose="020B0609020204030204" pitchFamily="49" charset="0"/>
              </a:rPr>
              <a:t>Engine</a:t>
            </a:r>
            <a:r>
              <a:rPr lang="en-US" altLang="en-US" dirty="0">
                <a:solidFill>
                  <a:srgbClr val="B4B4B4"/>
                </a:solidFill>
                <a:latin typeface="Consolas" panose="020B0609020204030204" pitchFamily="49" charset="0"/>
              </a:rPr>
              <a:t>::</a:t>
            </a:r>
            <a:r>
              <a:rPr lang="en-US" alt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IObject</a:t>
            </a:r>
            <a:r>
              <a:rPr lang="en-US" altLang="en-US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endParaRPr lang="en-US" altLang="en-US" dirty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r>
              <a:rPr lang="en-US" altLang="en-US" dirty="0">
                <a:cs typeface="Arial" panose="020B0604020202020204" pitchFamily="34" charset="0"/>
              </a:rPr>
              <a:t>A simple static image object.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ADD8E6"/>
                </a:solidFill>
                <a:latin typeface="Consolas" panose="020B0609020204030204" pitchFamily="49" charset="0"/>
              </a:rPr>
              <a:t>Engine</a:t>
            </a:r>
            <a:r>
              <a:rPr lang="en-US" altLang="en-US" dirty="0">
                <a:solidFill>
                  <a:srgbClr val="B4B4B4"/>
                </a:solidFill>
                <a:latin typeface="Consolas" panose="020B0609020204030204" pitchFamily="49" charset="0"/>
              </a:rPr>
              <a:t>::</a:t>
            </a:r>
            <a:r>
              <a:rPr lang="en-US" altLang="en-US" dirty="0">
                <a:solidFill>
                  <a:srgbClr val="4EC9B0"/>
                </a:solidFill>
                <a:latin typeface="Consolas" panose="020B0609020204030204" pitchFamily="49" charset="0"/>
              </a:rPr>
              <a:t>Sprite</a:t>
            </a:r>
            <a:r>
              <a:rPr lang="en-US" altLang="en-US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B4B4B4"/>
                </a:solidFill>
                <a:latin typeface="Consolas" panose="020B0609020204030204" pitchFamily="49" charset="0"/>
              </a:rPr>
              <a:t>:</a:t>
            </a:r>
            <a:r>
              <a:rPr lang="en-US" altLang="en-US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br>
              <a:rPr lang="en-US" altLang="en-US" dirty="0">
                <a:solidFill>
                  <a:srgbClr val="DCDCDC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DCDCDC"/>
                </a:solidFill>
                <a:latin typeface="Consolas" panose="020B0609020204030204" pitchFamily="49" charset="0"/>
              </a:rPr>
              <a:t>  </a:t>
            </a:r>
            <a:r>
              <a:rPr lang="en-US" alt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dirty="0">
                <a:solidFill>
                  <a:srgbClr val="ADD8E6"/>
                </a:solidFill>
                <a:latin typeface="Consolas" panose="020B0609020204030204" pitchFamily="49" charset="0"/>
              </a:rPr>
              <a:t>Engine</a:t>
            </a:r>
            <a:r>
              <a:rPr lang="en-US" altLang="en-US" dirty="0">
                <a:solidFill>
                  <a:srgbClr val="B4B4B4"/>
                </a:solidFill>
                <a:latin typeface="Consolas" panose="020B0609020204030204" pitchFamily="49" charset="0"/>
              </a:rPr>
              <a:t>::</a:t>
            </a:r>
            <a:r>
              <a:rPr lang="en-US" altLang="en-US" dirty="0">
                <a:solidFill>
                  <a:srgbClr val="4EC9B0"/>
                </a:solidFill>
                <a:latin typeface="Consolas" panose="020B0609020204030204" pitchFamily="49" charset="0"/>
              </a:rPr>
              <a:t>Image</a:t>
            </a:r>
            <a:r>
              <a:rPr lang="en-US" altLang="en-US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endParaRPr lang="en-US" altLang="en-US" dirty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r>
              <a:rPr lang="en-US" altLang="en-US" dirty="0">
                <a:cs typeface="Arial" panose="020B0604020202020204" pitchFamily="34" charset="0"/>
              </a:rPr>
              <a:t>Supports rotation, velocity, tint, and </a:t>
            </a:r>
            <a:br>
              <a:rPr lang="en-US" altLang="en-US" dirty="0">
                <a:cs typeface="Arial" panose="020B0604020202020204" pitchFamily="34" charset="0"/>
              </a:rPr>
            </a:br>
            <a:r>
              <a:rPr lang="en-US" altLang="en-US" dirty="0">
                <a:cs typeface="Arial" panose="020B0604020202020204" pitchFamily="34" charset="0"/>
              </a:rPr>
              <a:t>collision radius.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AA8D36-B744-4337-AE03-A62B6BDB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Template: </a:t>
            </a:r>
            <a:br>
              <a:rPr lang="en-US" dirty="0"/>
            </a:br>
            <a:r>
              <a:rPr lang="en-US" dirty="0"/>
              <a:t>Image, Sprite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A4150A-30A0-4AE3-A6A1-CCCB1624C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667" y="2062366"/>
            <a:ext cx="5733333" cy="3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2391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D8D56B-2D63-414C-9CD7-3B47119E4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604" y="0"/>
            <a:ext cx="5620396" cy="685800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80D7A76-394C-4016-9328-62A63FF624C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1278226" cy="51767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>
                <a:solidFill>
                  <a:srgbClr val="ADD8E6"/>
                </a:solidFill>
                <a:latin typeface="Consolas" panose="020B0609020204030204" pitchFamily="49" charset="0"/>
              </a:rPr>
              <a:t>Engine</a:t>
            </a:r>
            <a:r>
              <a:rPr lang="en-US" altLang="en-US" dirty="0">
                <a:solidFill>
                  <a:srgbClr val="B4B4B4"/>
                </a:solidFill>
                <a:latin typeface="Consolas" panose="020B0609020204030204" pitchFamily="49" charset="0"/>
              </a:rPr>
              <a:t>::</a:t>
            </a:r>
            <a:r>
              <a:rPr lang="en-US" altLang="en-US" dirty="0">
                <a:solidFill>
                  <a:srgbClr val="4EC9B0"/>
                </a:solidFill>
                <a:latin typeface="Consolas" panose="020B0609020204030204" pitchFamily="49" charset="0"/>
              </a:rPr>
              <a:t>Label</a:t>
            </a:r>
            <a:r>
              <a:rPr lang="en-US" altLang="en-US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B4B4B4"/>
                </a:solidFill>
                <a:latin typeface="Consolas" panose="020B0609020204030204" pitchFamily="49" charset="0"/>
              </a:rPr>
              <a:t>:</a:t>
            </a:r>
            <a:r>
              <a:rPr lang="en-US" altLang="en-US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br>
              <a:rPr lang="en-US" altLang="en-US" dirty="0">
                <a:solidFill>
                  <a:srgbClr val="DCDCDC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DCDCDC"/>
                </a:solidFill>
                <a:latin typeface="Consolas" panose="020B0609020204030204" pitchFamily="49" charset="0"/>
              </a:rPr>
              <a:t>  </a:t>
            </a:r>
            <a:r>
              <a:rPr lang="en-US" alt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dirty="0">
                <a:solidFill>
                  <a:srgbClr val="ADD8E6"/>
                </a:solidFill>
                <a:latin typeface="Consolas" panose="020B0609020204030204" pitchFamily="49" charset="0"/>
              </a:rPr>
              <a:t>Engine</a:t>
            </a:r>
            <a:r>
              <a:rPr lang="en-US" altLang="en-US" dirty="0">
                <a:solidFill>
                  <a:srgbClr val="B4B4B4"/>
                </a:solidFill>
                <a:latin typeface="Consolas" panose="020B0609020204030204" pitchFamily="49" charset="0"/>
              </a:rPr>
              <a:t>::</a:t>
            </a:r>
            <a:r>
              <a:rPr lang="en-US" alt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IObject</a:t>
            </a:r>
            <a:r>
              <a:rPr lang="en-US" altLang="en-US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endParaRPr lang="en-US" altLang="en-US" dirty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r>
              <a:rPr lang="en-US" altLang="en-US" dirty="0">
                <a:cs typeface="Arial" panose="020B0604020202020204" pitchFamily="34" charset="0"/>
              </a:rPr>
              <a:t>A simple static text object.</a:t>
            </a:r>
            <a:r>
              <a:rPr lang="en-US" altLang="en-US" dirty="0">
                <a:solidFill>
                  <a:srgbClr val="ADD8E6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ADD8E6"/>
                </a:solidFill>
                <a:latin typeface="Consolas" panose="020B0609020204030204" pitchFamily="49" charset="0"/>
              </a:rPr>
              <a:t>Engine</a:t>
            </a:r>
            <a:r>
              <a:rPr lang="en-US" altLang="en-US" dirty="0">
                <a:solidFill>
                  <a:srgbClr val="B4B4B4"/>
                </a:solidFill>
                <a:latin typeface="Consolas" panose="020B0609020204030204" pitchFamily="49" charset="0"/>
              </a:rPr>
              <a:t>::</a:t>
            </a:r>
            <a:r>
              <a:rPr lang="en-US" alt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ImageButton</a:t>
            </a:r>
            <a:r>
              <a:rPr lang="en-US" altLang="en-US" dirty="0">
                <a:solidFill>
                  <a:srgbClr val="4EC9B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B4B4B4"/>
                </a:solidFill>
                <a:latin typeface="Consolas" panose="020B0609020204030204" pitchFamily="49" charset="0"/>
              </a:rPr>
              <a:t>:</a:t>
            </a:r>
            <a:r>
              <a:rPr lang="en-US" altLang="en-US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br>
              <a:rPr lang="en-US" altLang="en-US" dirty="0">
                <a:solidFill>
                  <a:srgbClr val="DCDCDC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DCDCDC"/>
                </a:solidFill>
                <a:latin typeface="Consolas" panose="020B0609020204030204" pitchFamily="49" charset="0"/>
              </a:rPr>
              <a:t>  </a:t>
            </a:r>
            <a:r>
              <a:rPr lang="en-US" alt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dirty="0">
                <a:solidFill>
                  <a:srgbClr val="ADD8E6"/>
                </a:solidFill>
                <a:latin typeface="Consolas" panose="020B0609020204030204" pitchFamily="49" charset="0"/>
              </a:rPr>
              <a:t>Engine</a:t>
            </a:r>
            <a:r>
              <a:rPr lang="en-US" altLang="en-US" dirty="0">
                <a:solidFill>
                  <a:srgbClr val="B4B4B4"/>
                </a:solidFill>
                <a:latin typeface="Consolas" panose="020B0609020204030204" pitchFamily="49" charset="0"/>
              </a:rPr>
              <a:t>::</a:t>
            </a:r>
            <a:r>
              <a:rPr lang="en-US" alt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IObject</a:t>
            </a:r>
            <a:r>
              <a:rPr lang="en-US" altLang="en-US" dirty="0">
                <a:solidFill>
                  <a:srgbClr val="DCDCDC"/>
                </a:solidFill>
                <a:latin typeface="Consolas" panose="020B0609020204030204" pitchFamily="49" charset="0"/>
              </a:rPr>
              <a:t>, </a:t>
            </a:r>
            <a:br>
              <a:rPr lang="en-US" altLang="en-US" dirty="0">
                <a:solidFill>
                  <a:srgbClr val="DCDCDC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DCDCDC"/>
                </a:solidFill>
                <a:latin typeface="Consolas" panose="020B0609020204030204" pitchFamily="49" charset="0"/>
              </a:rPr>
              <a:t>  </a:t>
            </a:r>
            <a:r>
              <a:rPr lang="en-US" alt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dirty="0">
                <a:solidFill>
                  <a:srgbClr val="ADD8E6"/>
                </a:solidFill>
                <a:latin typeface="Consolas" panose="020B0609020204030204" pitchFamily="49" charset="0"/>
              </a:rPr>
              <a:t>Engine</a:t>
            </a:r>
            <a:r>
              <a:rPr lang="en-US" altLang="en-US" dirty="0">
                <a:solidFill>
                  <a:srgbClr val="B4B4B4"/>
                </a:solidFill>
                <a:latin typeface="Consolas" panose="020B0609020204030204" pitchFamily="49" charset="0"/>
              </a:rPr>
              <a:t>::</a:t>
            </a:r>
            <a:r>
              <a:rPr lang="en-US" alt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IControl</a:t>
            </a:r>
            <a:endParaRPr lang="en-US" altLang="en-US" dirty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r>
              <a:rPr lang="en-US" altLang="en-US" dirty="0">
                <a:cs typeface="Arial" panose="020B0604020202020204" pitchFamily="34" charset="0"/>
              </a:rPr>
              <a:t>A clickable button, changes </a:t>
            </a:r>
            <a:br>
              <a:rPr lang="en-US" altLang="en-US" dirty="0">
                <a:cs typeface="Arial" panose="020B0604020202020204" pitchFamily="34" charset="0"/>
              </a:rPr>
            </a:br>
            <a:r>
              <a:rPr lang="en-US" altLang="en-US" dirty="0">
                <a:cs typeface="Arial" panose="020B0604020202020204" pitchFamily="34" charset="0"/>
              </a:rPr>
              <a:t>image when mouse move.</a:t>
            </a:r>
          </a:p>
          <a:p>
            <a:endParaRPr lang="en-US" altLang="en-US" dirty="0"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AA8D36-B744-4337-AE03-A62B6BDB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Template: </a:t>
            </a:r>
            <a:br>
              <a:rPr lang="en-US" dirty="0"/>
            </a:br>
            <a:r>
              <a:rPr lang="en-US" dirty="0"/>
              <a:t>Label, </a:t>
            </a:r>
            <a:r>
              <a:rPr lang="en-US" dirty="0" err="1"/>
              <a:t>ImageButton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5220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0D884-81E6-4B64-A94A-C5CF98DA9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C8474-0615-4352-B1D5-850D94A862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490908"/>
          </a:xfrm>
        </p:spPr>
        <p:txBody>
          <a:bodyPr>
            <a:normAutofit/>
          </a:bodyPr>
          <a:lstStyle/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Quick review</a:t>
            </a:r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Resources</a:t>
            </a:r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Scenes</a:t>
            </a:r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Objects &amp; Sprites</a:t>
            </a:r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Objects &amp; Controls</a:t>
            </a:r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Template &amp; Code structure</a:t>
            </a:r>
          </a:p>
          <a:p>
            <a:r>
              <a:rPr lang="en-US" dirty="0">
                <a:cs typeface="Arial" panose="020B0604020202020204" pitchFamily="34" charset="0"/>
              </a:rPr>
              <a:t>Goal &amp; Grading Policy</a:t>
            </a:r>
          </a:p>
        </p:txBody>
      </p:sp>
    </p:spTree>
    <p:extLst>
      <p:ext uri="{BB962C8B-B14F-4D97-AF65-F5344CB8AC3E}">
        <p14:creationId xmlns:p14="http://schemas.microsoft.com/office/powerpoint/2010/main" val="1538461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F0918-699F-4725-881E-8C4E3CB08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660AB-7E14-4D74-B882-744E1DCC86C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490908"/>
          </a:xfrm>
        </p:spPr>
        <p:txBody>
          <a:bodyPr>
            <a:normAutofit/>
          </a:bodyPr>
          <a:lstStyle/>
          <a:p>
            <a:r>
              <a:rPr lang="en-US" dirty="0"/>
              <a:t>Add starting scene and start button. (1%)</a:t>
            </a:r>
          </a:p>
          <a:p>
            <a:r>
              <a:rPr lang="en-US" dirty="0"/>
              <a:t>Add 1 new tower, 1 new enemy. (1%)</a:t>
            </a:r>
          </a:p>
          <a:p>
            <a:r>
              <a:rPr lang="en-US" dirty="0"/>
              <a:t>Enemy path finding. (BFS) (1%)</a:t>
            </a:r>
          </a:p>
          <a:p>
            <a:r>
              <a:rPr lang="en-US" dirty="0"/>
              <a:t>Add volume control slider. (1%)</a:t>
            </a:r>
          </a:p>
          <a:p>
            <a:r>
              <a:rPr lang="en-US" dirty="0"/>
              <a:t>Fix </a:t>
            </a:r>
            <a:r>
              <a:rPr lang="en-US" dirty="0" err="1"/>
              <a:t>WinScene</a:t>
            </a:r>
            <a:r>
              <a:rPr lang="en-US" dirty="0"/>
              <a:t> bug, find the cheat hidden in the game. (1%)</a:t>
            </a:r>
          </a:p>
          <a:p>
            <a:r>
              <a:rPr lang="en-US" dirty="0"/>
              <a:t>Bonus: Continuous stages, and more... (at most +1%)</a:t>
            </a:r>
          </a:p>
        </p:txBody>
      </p:sp>
    </p:spTree>
    <p:extLst>
      <p:ext uri="{BB962C8B-B14F-4D97-AF65-F5344CB8AC3E}">
        <p14:creationId xmlns:p14="http://schemas.microsoft.com/office/powerpoint/2010/main" val="20422979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4C7AD-A729-4ACD-B977-5F018BF30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Policy (1/5)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62DCA-6D12-4CFE-8ABB-B4A49AA23CE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Add starting scene and start button. (1%)</a:t>
            </a:r>
          </a:p>
          <a:p>
            <a:pPr lvl="1"/>
            <a:r>
              <a:rPr lang="en-US" dirty="0"/>
              <a:t>Button will change image when mouse enter / leave.</a:t>
            </a:r>
          </a:p>
          <a:p>
            <a:pPr lvl="1"/>
            <a:r>
              <a:rPr lang="en-US" dirty="0"/>
              <a:t>Can switch to other scene when button clicked.</a:t>
            </a:r>
          </a:p>
        </p:txBody>
      </p:sp>
    </p:spTree>
    <p:extLst>
      <p:ext uri="{BB962C8B-B14F-4D97-AF65-F5344CB8AC3E}">
        <p14:creationId xmlns:p14="http://schemas.microsoft.com/office/powerpoint/2010/main" val="29649861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4C7AD-A729-4ACD-B977-5F018BF30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Policy (2/5)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62DCA-6D12-4CFE-8ABB-B4A49AA23CE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490908"/>
          </a:xfrm>
        </p:spPr>
        <p:txBody>
          <a:bodyPr>
            <a:normAutofit/>
          </a:bodyPr>
          <a:lstStyle/>
          <a:p>
            <a:r>
              <a:rPr lang="en-US" dirty="0"/>
              <a:t>Add 1 new tower, 1 new enemy. (1%)</a:t>
            </a:r>
          </a:p>
          <a:p>
            <a:pPr lvl="1"/>
            <a:r>
              <a:rPr lang="en-US" dirty="0"/>
              <a:t>Add 1 new tower that can be placed, and attack enemies.</a:t>
            </a:r>
          </a:p>
          <a:p>
            <a:pPr lvl="1"/>
            <a:r>
              <a:rPr lang="en-US" dirty="0"/>
              <a:t>Add 1 new enemy that can follow the path and die.</a:t>
            </a:r>
          </a:p>
          <a:p>
            <a:pPr lvl="1"/>
            <a:r>
              <a:rPr lang="en-US" dirty="0"/>
              <a:t>Both of them cannot be the same as the ones in the template. They must have different image and different behaviors.</a:t>
            </a:r>
          </a:p>
          <a:p>
            <a:pPr lvl="1"/>
            <a:r>
              <a:rPr lang="en-US" dirty="0"/>
              <a:t>Their behavior must be reasonable, if not sure, we can discuss them in iLMS.</a:t>
            </a:r>
          </a:p>
        </p:txBody>
      </p:sp>
    </p:spTree>
    <p:extLst>
      <p:ext uri="{BB962C8B-B14F-4D97-AF65-F5344CB8AC3E}">
        <p14:creationId xmlns:p14="http://schemas.microsoft.com/office/powerpoint/2010/main" val="35696355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4C7AD-A729-4ACD-B977-5F018BF30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Policy (3/5)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62DCA-6D12-4CFE-8ABB-B4A49AA23CE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490908"/>
          </a:xfrm>
        </p:spPr>
        <p:txBody>
          <a:bodyPr/>
          <a:lstStyle/>
          <a:p>
            <a:r>
              <a:rPr lang="en-US" dirty="0"/>
              <a:t>Enemy path finding. (BFS) (1%)</a:t>
            </a:r>
          </a:p>
          <a:p>
            <a:pPr lvl="1"/>
            <a:r>
              <a:rPr lang="en-US" dirty="0"/>
              <a:t>For stage 4, the enemy requires path finding function to move towards our base.</a:t>
            </a:r>
          </a:p>
          <a:p>
            <a:pPr lvl="1"/>
            <a:r>
              <a:rPr lang="en-US" dirty="0"/>
              <a:t>Try to implement a simple BFS counting distances between any block and our base.</a:t>
            </a:r>
          </a:p>
          <a:p>
            <a:pPr lvl="1"/>
            <a:r>
              <a:rPr lang="en-US" dirty="0"/>
              <a:t>Press </a:t>
            </a:r>
            <a:r>
              <a:rPr lang="en-US" b="1" dirty="0">
                <a:latin typeface="Consolas" panose="020B0609020204030204" pitchFamily="49" charset="0"/>
              </a:rPr>
              <a:t>TAB</a:t>
            </a:r>
            <a:r>
              <a:rPr lang="en-US" dirty="0"/>
              <a:t> can launch the debug mode to debug easier.</a:t>
            </a:r>
          </a:p>
        </p:txBody>
      </p:sp>
    </p:spTree>
    <p:extLst>
      <p:ext uri="{BB962C8B-B14F-4D97-AF65-F5344CB8AC3E}">
        <p14:creationId xmlns:p14="http://schemas.microsoft.com/office/powerpoint/2010/main" val="3114270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E55F-29F4-41C8-AF72-6BF3E2E68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500B6-264C-4581-A3CC-B1892B9FE08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490908"/>
          </a:xfrm>
        </p:spPr>
        <p:txBody>
          <a:bodyPr>
            <a:normAutofit/>
          </a:bodyPr>
          <a:lstStyle/>
          <a:p>
            <a:r>
              <a:rPr lang="en-US" dirty="0"/>
              <a:t>You should have finished installing Allegro5 and set up your IDE on your own computer last semester in I2P course.</a:t>
            </a:r>
          </a:p>
          <a:p>
            <a:r>
              <a:rPr lang="en-US" dirty="0"/>
              <a:t>If you did not take the course, see the </a:t>
            </a:r>
            <a:r>
              <a:rPr lang="en-US" dirty="0">
                <a:hlinkClick r:id="rId3"/>
              </a:rPr>
              <a:t>Tutorial</a:t>
            </a:r>
            <a:r>
              <a:rPr lang="en-US" dirty="0"/>
              <a:t> and videos.</a:t>
            </a:r>
          </a:p>
          <a:p>
            <a:r>
              <a:rPr lang="en-US" dirty="0"/>
              <a:t>Our template requires </a:t>
            </a:r>
            <a:r>
              <a:rPr lang="en-US" dirty="0">
                <a:solidFill>
                  <a:srgbClr val="FF0000"/>
                </a:solidFill>
              </a:rPr>
              <a:t>Allegro5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C++11</a:t>
            </a:r>
          </a:p>
        </p:txBody>
      </p:sp>
    </p:spTree>
    <p:extLst>
      <p:ext uri="{BB962C8B-B14F-4D97-AF65-F5344CB8AC3E}">
        <p14:creationId xmlns:p14="http://schemas.microsoft.com/office/powerpoint/2010/main" val="26794086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4C7AD-A729-4ACD-B977-5F018BF30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Policy (4/5)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62DCA-6D12-4CFE-8ABB-B4A49AA23CE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490908"/>
          </a:xfrm>
        </p:spPr>
        <p:txBody>
          <a:bodyPr/>
          <a:lstStyle/>
          <a:p>
            <a:r>
              <a:rPr lang="en-US" dirty="0"/>
              <a:t>Add volume control slider. (1%)</a:t>
            </a:r>
          </a:p>
          <a:p>
            <a:pPr lvl="1"/>
            <a:r>
              <a:rPr lang="en-US" dirty="0"/>
              <a:t>In the settings scene, we can control the sound of the music and sound effect.</a:t>
            </a:r>
          </a:p>
          <a:p>
            <a:pPr lvl="1"/>
            <a:r>
              <a:rPr lang="en-US" dirty="0"/>
              <a:t>In the game there are only mute buttons, you should implement a slider control to support easy adjustment.</a:t>
            </a:r>
          </a:p>
          <a:p>
            <a:pPr lvl="1"/>
            <a:r>
              <a:rPr lang="en-US" dirty="0"/>
              <a:t>Each of the BGM and the SFX should have their own slider.</a:t>
            </a:r>
          </a:p>
        </p:txBody>
      </p:sp>
    </p:spTree>
    <p:extLst>
      <p:ext uri="{BB962C8B-B14F-4D97-AF65-F5344CB8AC3E}">
        <p14:creationId xmlns:p14="http://schemas.microsoft.com/office/powerpoint/2010/main" val="19835186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4C7AD-A729-4ACD-B977-5F018BF30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Policy (5/5)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62DCA-6D12-4CFE-8ABB-B4A49AA23CE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490908"/>
          </a:xfrm>
        </p:spPr>
        <p:txBody>
          <a:bodyPr/>
          <a:lstStyle/>
          <a:p>
            <a:r>
              <a:rPr lang="en-US" dirty="0"/>
              <a:t>Fix </a:t>
            </a:r>
            <a:r>
              <a:rPr lang="en-US" dirty="0" err="1"/>
              <a:t>WinScene</a:t>
            </a:r>
            <a:r>
              <a:rPr lang="en-US" dirty="0"/>
              <a:t> bug, find the cheat hidden in the game. (1%)</a:t>
            </a:r>
          </a:p>
          <a:p>
            <a:pPr lvl="1"/>
            <a:r>
              <a:rPr lang="en-US" dirty="0"/>
              <a:t>The game crashes when the player wins.</a:t>
            </a:r>
          </a:p>
          <a:p>
            <a:pPr lvl="1"/>
            <a:r>
              <a:rPr lang="en-US" dirty="0"/>
              <a:t>Try to use the knowledge you learned and find out why the game crashes.</a:t>
            </a:r>
          </a:p>
          <a:p>
            <a:pPr lvl="1"/>
            <a:r>
              <a:rPr lang="en-US" dirty="0"/>
              <a:t>Make use of the tools in your IDE:</a:t>
            </a:r>
          </a:p>
          <a:p>
            <a:pPr lvl="2"/>
            <a:r>
              <a:rPr lang="en-US" dirty="0"/>
              <a:t>Stack Trace, Log, Watch variable, Breakpoint (step in / step out)</a:t>
            </a:r>
          </a:p>
          <a:p>
            <a:pPr lvl="1"/>
            <a:r>
              <a:rPr lang="en-US" dirty="0"/>
              <a:t>There is a hidden cheat code hidden in the game, you should DEMO the cheat to </a:t>
            </a:r>
            <a:r>
              <a:rPr lang="en-US"/>
              <a:t>get the points.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2994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5E6-21BA-496D-87E2-DF2AA4C07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F1E0B-CBB5-43D3-83A9-B9E883A2EC8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490908"/>
          </a:xfrm>
        </p:spPr>
        <p:txBody>
          <a:bodyPr>
            <a:normAutofit/>
          </a:bodyPr>
          <a:lstStyle/>
          <a:p>
            <a:r>
              <a:rPr lang="en-US" dirty="0"/>
              <a:t>Date: 6/11 (Tuesday)</a:t>
            </a:r>
          </a:p>
          <a:p>
            <a:r>
              <a:rPr lang="en-US" dirty="0"/>
              <a:t>Time: 1320-1510</a:t>
            </a:r>
          </a:p>
          <a:p>
            <a:r>
              <a:rPr lang="en-US" dirty="0"/>
              <a:t>Place: </a:t>
            </a:r>
            <a:r>
              <a:rPr lang="zh-TW" altLang="en-US" dirty="0"/>
              <a:t>資電館</a:t>
            </a:r>
            <a:endParaRPr lang="en-US" dirty="0"/>
          </a:p>
          <a:p>
            <a:r>
              <a:rPr lang="en-US" dirty="0"/>
              <a:t>Grade: 5%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E084C67-E7FA-412B-8539-E24B3074DA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626" y="2234046"/>
            <a:ext cx="6788057" cy="350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8448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664979-A15A-466E-8751-4444EDB58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812" y="2630911"/>
            <a:ext cx="10364451" cy="1596177"/>
          </a:xfrm>
        </p:spPr>
        <p:txBody>
          <a:bodyPr/>
          <a:lstStyle/>
          <a:p>
            <a:r>
              <a:rPr lang="en-US" altLang="zh-TW" dirty="0"/>
              <a:t>Thanks for your listening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059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0D884-81E6-4B64-A94A-C5CF98DA9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C8474-0615-4352-B1D5-850D94A862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490908"/>
          </a:xfrm>
        </p:spPr>
        <p:txBody>
          <a:bodyPr>
            <a:normAutofit/>
          </a:bodyPr>
          <a:lstStyle/>
          <a:p>
            <a:r>
              <a:rPr lang="en-US" dirty="0">
                <a:cs typeface="Arial" panose="020B0604020202020204" pitchFamily="34" charset="0"/>
              </a:rPr>
              <a:t>Quick review</a:t>
            </a:r>
          </a:p>
          <a:p>
            <a:r>
              <a:rPr lang="en-US" dirty="0">
                <a:cs typeface="Arial" panose="020B0604020202020204" pitchFamily="34" charset="0"/>
              </a:rPr>
              <a:t>Resources</a:t>
            </a:r>
          </a:p>
          <a:p>
            <a:r>
              <a:rPr lang="en-US" dirty="0">
                <a:cs typeface="Arial" panose="020B0604020202020204" pitchFamily="34" charset="0"/>
              </a:rPr>
              <a:t>Scenes</a:t>
            </a:r>
          </a:p>
          <a:p>
            <a:r>
              <a:rPr lang="en-US" dirty="0">
                <a:cs typeface="Arial" panose="020B0604020202020204" pitchFamily="34" charset="0"/>
              </a:rPr>
              <a:t>Objects &amp; Sprites</a:t>
            </a:r>
          </a:p>
          <a:p>
            <a:r>
              <a:rPr lang="en-US" dirty="0">
                <a:cs typeface="Arial" panose="020B0604020202020204" pitchFamily="34" charset="0"/>
              </a:rPr>
              <a:t>Objects &amp; Controls</a:t>
            </a:r>
          </a:p>
          <a:p>
            <a:r>
              <a:rPr lang="en-US" dirty="0">
                <a:cs typeface="Arial" panose="020B0604020202020204" pitchFamily="34" charset="0"/>
              </a:rPr>
              <a:t>Template &amp; Code structure</a:t>
            </a:r>
          </a:p>
          <a:p>
            <a:r>
              <a:rPr lang="en-US" dirty="0">
                <a:cs typeface="Arial" panose="020B0604020202020204" pitchFamily="34" charset="0"/>
              </a:rPr>
              <a:t>Goal &amp; Grading Policy</a:t>
            </a:r>
          </a:p>
        </p:txBody>
      </p:sp>
    </p:spTree>
    <p:extLst>
      <p:ext uri="{BB962C8B-B14F-4D97-AF65-F5344CB8AC3E}">
        <p14:creationId xmlns:p14="http://schemas.microsoft.com/office/powerpoint/2010/main" val="3704224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0D884-81E6-4B64-A94A-C5CF98DA9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C8474-0615-4352-B1D5-850D94A862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490908"/>
          </a:xfrm>
        </p:spPr>
        <p:txBody>
          <a:bodyPr>
            <a:normAutofit/>
          </a:bodyPr>
          <a:lstStyle/>
          <a:p>
            <a:r>
              <a:rPr lang="en-US" dirty="0">
                <a:cs typeface="Arial" panose="020B0604020202020204" pitchFamily="34" charset="0"/>
              </a:rPr>
              <a:t>Quick review</a:t>
            </a:r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Resources</a:t>
            </a:r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Scenes</a:t>
            </a:r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Objects &amp; Sprites</a:t>
            </a:r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Objects &amp; Controls</a:t>
            </a:r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Template &amp; Code structure</a:t>
            </a:r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Goal &amp; Grading Policy</a:t>
            </a:r>
          </a:p>
        </p:txBody>
      </p:sp>
    </p:spTree>
    <p:extLst>
      <p:ext uri="{BB962C8B-B14F-4D97-AF65-F5344CB8AC3E}">
        <p14:creationId xmlns:p14="http://schemas.microsoft.com/office/powerpoint/2010/main" val="1163562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DFA322-CEDD-4979-9F2A-7A2B808CD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Allegro5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0463E3-6118-4548-B63E-C887BEDE9D2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 A cross-platform library mainly aimed at video game and multimedia programming.</a:t>
            </a:r>
          </a:p>
          <a:p>
            <a:r>
              <a:rPr lang="en-US" altLang="zh-TW" dirty="0"/>
              <a:t>Supported on Windows, Linux, Mac OSX, iPhone and Android.</a:t>
            </a:r>
          </a:p>
          <a:p>
            <a:r>
              <a:rPr lang="en-US" altLang="zh-TW" dirty="0"/>
              <a:t>User-friendly, intuitive C API usable from C++ and many other languages.</a:t>
            </a:r>
          </a:p>
          <a:p>
            <a:r>
              <a:rPr lang="en-US" altLang="zh-TW" dirty="0"/>
              <a:t>Hardware accelerated bitmap and graphical primitive drawing support. (via OpenGL or Direct3D)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9907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EF5FE8B-E5C4-42A6-AADD-0C3EA986FDAD}"/>
              </a:ext>
            </a:extLst>
          </p:cNvPr>
          <p:cNvSpPr txBox="1">
            <a:spLocks/>
          </p:cNvSpPr>
          <p:nvPr/>
        </p:nvSpPr>
        <p:spPr>
          <a:xfrm>
            <a:off x="913774" y="2367092"/>
            <a:ext cx="10363826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 kern="1200" cap="none" baseline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 cap="none" baseline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none" baseline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Your codes are still sequential.</a:t>
            </a:r>
          </a:p>
          <a:p>
            <a:r>
              <a:rPr lang="en-US" dirty="0"/>
              <a:t>Initialize </a:t>
            </a:r>
            <a:r>
              <a:rPr lang="zh-TW" altLang="en-US" dirty="0"/>
              <a:t>→ </a:t>
            </a:r>
            <a:r>
              <a:rPr lang="en-US" altLang="zh-TW" dirty="0"/>
              <a:t>loop (Wait for event</a:t>
            </a:r>
            <a:r>
              <a:rPr lang="en-US" dirty="0"/>
              <a:t> </a:t>
            </a:r>
            <a:r>
              <a:rPr lang="zh-TW" altLang="en-US" dirty="0"/>
              <a:t>→ </a:t>
            </a:r>
            <a:r>
              <a:rPr lang="en-US" dirty="0"/>
              <a:t>Process event </a:t>
            </a:r>
            <a:r>
              <a:rPr lang="zh-TW" altLang="en-US" dirty="0"/>
              <a:t>→ </a:t>
            </a:r>
            <a:r>
              <a:rPr lang="en-US" altLang="zh-TW" dirty="0"/>
              <a:t>Draw)</a:t>
            </a:r>
            <a:r>
              <a:rPr lang="zh-TW" altLang="en-US" dirty="0"/>
              <a:t> → </a:t>
            </a:r>
            <a:r>
              <a:rPr lang="en-US" dirty="0"/>
              <a:t>Destroy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FD6E4E-8134-4A05-92E6-31DDEE78C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Flow in Allegro5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BEE644E-81BF-4099-AC65-A901BCCC01F0}"/>
              </a:ext>
            </a:extLst>
          </p:cNvPr>
          <p:cNvGraphicFramePr/>
          <p:nvPr>
            <p:extLst/>
          </p:nvPr>
        </p:nvGraphicFramePr>
        <p:xfrm>
          <a:off x="215127" y="4008268"/>
          <a:ext cx="11767076" cy="28497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Arrow: Curved Down 9">
            <a:extLst>
              <a:ext uri="{FF2B5EF4-FFF2-40B4-BE49-F238E27FC236}">
                <a16:creationId xmlns:a16="http://schemas.microsoft.com/office/drawing/2014/main" id="{92C3E0BF-7404-499B-9EE9-A544B1B96FF2}"/>
              </a:ext>
            </a:extLst>
          </p:cNvPr>
          <p:cNvSpPr/>
          <p:nvPr/>
        </p:nvSpPr>
        <p:spPr>
          <a:xfrm rot="10800000" flipV="1">
            <a:off x="3318587" y="3552676"/>
            <a:ext cx="5386021" cy="1233080"/>
          </a:xfrm>
          <a:prstGeom prst="curvedDownArrow">
            <a:avLst/>
          </a:prstGeom>
          <a:gradFill rotWithShape="0">
            <a:gsLst>
              <a:gs pos="0">
                <a:srgbClr val="2FA3EE">
                  <a:tint val="60000"/>
                  <a:hueOff val="0"/>
                  <a:satOff val="0"/>
                  <a:lumOff val="0"/>
                  <a:alphaOff val="0"/>
                  <a:tint val="94000"/>
                  <a:satMod val="100000"/>
                  <a:lumMod val="108000"/>
                </a:srgbClr>
              </a:gs>
              <a:gs pos="50000">
                <a:srgbClr val="2FA3EE">
                  <a:tint val="60000"/>
                  <a:hueOff val="0"/>
                  <a:satOff val="0"/>
                  <a:lumOff val="0"/>
                  <a:alphaOff val="0"/>
                  <a:tint val="98000"/>
                  <a:shade val="100000"/>
                  <a:satMod val="100000"/>
                  <a:lumMod val="100000"/>
                </a:srgbClr>
              </a:gs>
              <a:gs pos="100000">
                <a:srgbClr val="2FA3EE">
                  <a:tint val="60000"/>
                  <a:hueOff val="0"/>
                  <a:satOff val="0"/>
                  <a:lumOff val="0"/>
                  <a:alphaOff val="0"/>
                  <a:shade val="72000"/>
                  <a:satMod val="120000"/>
                  <a:lumMod val="100000"/>
                </a:srgbClr>
              </a:gs>
            </a:gsLst>
            <a:lin ang="5400000" scaled="0"/>
          </a:gradFill>
          <a:ln>
            <a:noFill/>
          </a:ln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/>
            <a:lightRig rig="flat" dir="t"/>
          </a:scene3d>
          <a:sp3d z="-80000" prstMaterial="plastic">
            <a:bevelT w="50800" h="50800"/>
            <a:bevelB w="25400" h="25400" prst="angle"/>
          </a:sp3d>
        </p:spPr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9A5CDFDD-C334-409E-B4A5-D35F3ADFD947}"/>
              </a:ext>
            </a:extLst>
          </p:cNvPr>
          <p:cNvSpPr/>
          <p:nvPr/>
        </p:nvSpPr>
        <p:spPr>
          <a:xfrm>
            <a:off x="4120375" y="6124200"/>
            <a:ext cx="2743563" cy="572144"/>
          </a:xfrm>
          <a:prstGeom prst="wedgeRoundRectCallout">
            <a:avLst>
              <a:gd name="adj1" fmla="val -23924"/>
              <a:gd name="adj2" fmla="val -117709"/>
              <a:gd name="adj3" fmla="val 16667"/>
            </a:avLst>
          </a:prstGeom>
          <a:gradFill rotWithShape="0">
            <a:gsLst>
              <a:gs pos="0">
                <a:srgbClr val="2FA3EE">
                  <a:hueOff val="0"/>
                  <a:satOff val="0"/>
                  <a:lumOff val="0"/>
                  <a:alphaOff val="0"/>
                  <a:tint val="94000"/>
                  <a:satMod val="100000"/>
                  <a:lumMod val="108000"/>
                </a:srgbClr>
              </a:gs>
              <a:gs pos="50000">
                <a:srgbClr val="2FA3EE">
                  <a:hueOff val="0"/>
                  <a:satOff val="0"/>
                  <a:lumOff val="0"/>
                  <a:alphaOff val="0"/>
                  <a:tint val="98000"/>
                  <a:shade val="100000"/>
                  <a:satMod val="100000"/>
                  <a:lumMod val="100000"/>
                </a:srgbClr>
              </a:gs>
              <a:gs pos="100000">
                <a:srgbClr val="2FA3EE">
                  <a:hueOff val="0"/>
                  <a:satOff val="0"/>
                  <a:lumOff val="0"/>
                  <a:alphaOff val="0"/>
                  <a:shade val="72000"/>
                  <a:satMod val="120000"/>
                  <a:lumMod val="100000"/>
                </a:srgbClr>
              </a:gs>
            </a:gsLst>
            <a:lin ang="5400000" scaled="0"/>
          </a:gradFill>
          <a:ln>
            <a:noFill/>
          </a:ln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txBody>
          <a:bodyPr spcFirstLastPara="0" vert="horz" wrap="square" lIns="110490" tIns="110490" rIns="110490" bIns="110490" numCol="1" spcCol="127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 until receive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A5EB4877-8D13-42C7-99F5-28DDDCE5139F}"/>
              </a:ext>
            </a:extLst>
          </p:cNvPr>
          <p:cNvSpPr/>
          <p:nvPr/>
        </p:nvSpPr>
        <p:spPr>
          <a:xfrm>
            <a:off x="9141658" y="6129138"/>
            <a:ext cx="2614913" cy="572144"/>
          </a:xfrm>
          <a:prstGeom prst="wedgeRoundRectCallout">
            <a:avLst>
              <a:gd name="adj1" fmla="val -23924"/>
              <a:gd name="adj2" fmla="val -117709"/>
              <a:gd name="adj3" fmla="val 16667"/>
            </a:avLst>
          </a:prstGeom>
          <a:gradFill rotWithShape="0">
            <a:gsLst>
              <a:gs pos="0">
                <a:srgbClr val="2FA3EE">
                  <a:hueOff val="0"/>
                  <a:satOff val="0"/>
                  <a:lumOff val="0"/>
                  <a:alphaOff val="0"/>
                  <a:tint val="94000"/>
                  <a:satMod val="100000"/>
                  <a:lumMod val="108000"/>
                </a:srgbClr>
              </a:gs>
              <a:gs pos="50000">
                <a:srgbClr val="2FA3EE">
                  <a:hueOff val="0"/>
                  <a:satOff val="0"/>
                  <a:lumOff val="0"/>
                  <a:alphaOff val="0"/>
                  <a:tint val="98000"/>
                  <a:shade val="100000"/>
                  <a:satMod val="100000"/>
                  <a:lumMod val="100000"/>
                </a:srgbClr>
              </a:gs>
              <a:gs pos="100000">
                <a:srgbClr val="2FA3EE">
                  <a:hueOff val="0"/>
                  <a:satOff val="0"/>
                  <a:lumOff val="0"/>
                  <a:alphaOff val="0"/>
                  <a:shade val="72000"/>
                  <a:satMod val="120000"/>
                  <a:lumMod val="100000"/>
                </a:srgbClr>
              </a:gs>
            </a:gsLst>
            <a:lin ang="5400000" scaled="0"/>
          </a:gradFill>
          <a:ln>
            <a:noFill/>
          </a:ln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txBody>
          <a:bodyPr spcFirstLastPara="0" vert="horz" wrap="square" lIns="110490" tIns="110490" rIns="110490" bIns="110490" numCol="1" spcCol="127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exit / close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0BE44A-6DF5-4668-A09D-0CC0B411C888}"/>
              </a:ext>
            </a:extLst>
          </p:cNvPr>
          <p:cNvSpPr/>
          <p:nvPr/>
        </p:nvSpPr>
        <p:spPr>
          <a:xfrm>
            <a:off x="3239114" y="3707550"/>
            <a:ext cx="57131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 loop (main loop, message loop)</a:t>
            </a:r>
          </a:p>
        </p:txBody>
      </p:sp>
    </p:spTree>
    <p:extLst>
      <p:ext uri="{BB962C8B-B14F-4D97-AF65-F5344CB8AC3E}">
        <p14:creationId xmlns:p14="http://schemas.microsoft.com/office/powerpoint/2010/main" val="402163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84A0186C-9825-4CE9-9C78-89244D91A0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06"/>
          <a:stretch/>
        </p:blipFill>
        <p:spPr>
          <a:xfrm>
            <a:off x="1764835" y="1235307"/>
            <a:ext cx="8661704" cy="52533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E46502-D868-4268-B241-1881739EF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change the way we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3F5A5-BEE1-4FCD-A415-8F58761A6AA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4200093" cy="3424107"/>
          </a:xfrm>
        </p:spPr>
        <p:txBody>
          <a:bodyPr/>
          <a:lstStyle/>
          <a:p>
            <a:r>
              <a:rPr lang="en-US" dirty="0"/>
              <a:t>Using a good coding structure or style may develop slower at first, but it will be much easier to modify and maintain.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3C412D-69A5-4C34-B29C-D0B118E9FD4C}"/>
              </a:ext>
            </a:extLst>
          </p:cNvPr>
          <p:cNvSpPr/>
          <p:nvPr/>
        </p:nvSpPr>
        <p:spPr>
          <a:xfrm>
            <a:off x="0" y="6488668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Source: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http://www.critical-logic.com/services/qa-project-management/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168609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algn="l">
          <a:defRPr cap="all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heme1" id="{7DEFCC38-2740-46D9-9F44-F6163541A30F}" vid="{5EDEF66A-3796-495E-A04B-92EE8DD71EF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6288</TotalTime>
  <Words>1189</Words>
  <Application>Microsoft Office PowerPoint</Application>
  <PresentationFormat>寬螢幕</PresentationFormat>
  <Paragraphs>267</Paragraphs>
  <Slides>43</Slides>
  <Notes>23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43</vt:i4>
      </vt:variant>
    </vt:vector>
  </HeadingPairs>
  <TitlesOfParts>
    <vt:vector size="50" baseType="lpstr">
      <vt:lpstr>微軟正黑體</vt:lpstr>
      <vt:lpstr>新細明體</vt:lpstr>
      <vt:lpstr>Arial</vt:lpstr>
      <vt:lpstr>Calibri</vt:lpstr>
      <vt:lpstr>Consolas</vt:lpstr>
      <vt:lpstr>Tw Cen MT</vt:lpstr>
      <vt:lpstr>Theme1</vt:lpstr>
      <vt:lpstr>Tower Defense</vt:lpstr>
      <vt:lpstr>Before we start,</vt:lpstr>
      <vt:lpstr>Demo Date</vt:lpstr>
      <vt:lpstr>Announcements</vt:lpstr>
      <vt:lpstr>Outline</vt:lpstr>
      <vt:lpstr>Outline</vt:lpstr>
      <vt:lpstr>Allegro5</vt:lpstr>
      <vt:lpstr>Program Flow in Allegro5</vt:lpstr>
      <vt:lpstr>Why change the way we code?</vt:lpstr>
      <vt:lpstr>Outline</vt:lpstr>
      <vt:lpstr>Quick demo</vt:lpstr>
      <vt:lpstr>Resources Management</vt:lpstr>
      <vt:lpstr>Resources Management</vt:lpstr>
      <vt:lpstr>Outline</vt:lpstr>
      <vt:lpstr>Multiple Scenes</vt:lpstr>
      <vt:lpstr>Multiple Scenes</vt:lpstr>
      <vt:lpstr>Outline</vt:lpstr>
      <vt:lpstr>Objects &amp; Sprites</vt:lpstr>
      <vt:lpstr>Objects &amp; Sprites</vt:lpstr>
      <vt:lpstr>Outline</vt:lpstr>
      <vt:lpstr>Objects &amp; Controls</vt:lpstr>
      <vt:lpstr>Objects &amp; Controls</vt:lpstr>
      <vt:lpstr>Outline</vt:lpstr>
      <vt:lpstr>Quick demo</vt:lpstr>
      <vt:lpstr>Template Preview (Debug mode)</vt:lpstr>
      <vt:lpstr>Template Naming Convention</vt:lpstr>
      <vt:lpstr>Template Diagram</vt:lpstr>
      <vt:lpstr>PowerPoint 簡報</vt:lpstr>
      <vt:lpstr>Template: Resources</vt:lpstr>
      <vt:lpstr>Template: Game Engine</vt:lpstr>
      <vt:lpstr>Template: IScene</vt:lpstr>
      <vt:lpstr>Template:  IObject, IControl</vt:lpstr>
      <vt:lpstr>Template:  Image, Sprite</vt:lpstr>
      <vt:lpstr>Template:  Label, ImageButton</vt:lpstr>
      <vt:lpstr>Outline</vt:lpstr>
      <vt:lpstr>Goal</vt:lpstr>
      <vt:lpstr>Grading Policy (1/5)</vt:lpstr>
      <vt:lpstr>Grading Policy (2/5)</vt:lpstr>
      <vt:lpstr>Grading Policy (3/5)</vt:lpstr>
      <vt:lpstr>Grading Policy (4/5)</vt:lpstr>
      <vt:lpstr>Grading Policy (5/5)</vt:lpstr>
      <vt:lpstr>Demo Date</vt:lpstr>
      <vt:lpstr>Thanks for your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Tower Defense</dc:title>
  <dc:creator>英洲 孫</dc:creator>
  <cp:lastModifiedBy>羅士鈞</cp:lastModifiedBy>
  <cp:revision>394</cp:revision>
  <dcterms:created xsi:type="dcterms:W3CDTF">2019-05-07T09:37:56Z</dcterms:created>
  <dcterms:modified xsi:type="dcterms:W3CDTF">2019-05-17T05:58:58Z</dcterms:modified>
</cp:coreProperties>
</file>