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80" r:id="rId19"/>
    <p:sldId id="278" r:id="rId20"/>
    <p:sldId id="279" r:id="rId21"/>
    <p:sldId id="281" r:id="rId22"/>
    <p:sldId id="283" r:id="rId23"/>
    <p:sldId id="282" r:id="rId24"/>
    <p:sldId id="263" r:id="rId25"/>
    <p:sldId id="264" r:id="rId26"/>
    <p:sldId id="265" r:id="rId27"/>
    <p:sldId id="266" r:id="rId28"/>
    <p:sldId id="260" r:id="rId2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680" autoAdjust="0"/>
  </p:normalViewPr>
  <p:slideViewPr>
    <p:cSldViewPr snapToGrid="0">
      <p:cViewPr varScale="1">
        <p:scale>
          <a:sx n="76" d="100"/>
          <a:sy n="76" d="100"/>
        </p:scale>
        <p:origin x="8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424B3A-618C-4A35-B29D-892A72EBE4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B32D95-976E-42E6-9D04-1DE577CB819E}">
      <dgm:prSet/>
      <dgm:spPr/>
      <dgm:t>
        <a:bodyPr/>
        <a:lstStyle/>
        <a:p>
          <a:r>
            <a:rPr lang="vi-VN" b="1"/>
            <a:t>Cấu trúc:</a:t>
          </a:r>
          <a:r>
            <a:rPr lang="vi-VN"/>
            <a:t> Cây nhị phân với các nút đại diện cho các quy tắc "nếu... thì..." dựa trên đặc trưng của từ.</a:t>
          </a:r>
          <a:endParaRPr lang="en-US"/>
        </a:p>
      </dgm:t>
    </dgm:pt>
    <dgm:pt modelId="{B870679E-A2D5-4819-B44C-8FE371BAD167}" type="parTrans" cxnId="{62741D38-3E99-4263-8238-C6E3FD112AB9}">
      <dgm:prSet/>
      <dgm:spPr/>
      <dgm:t>
        <a:bodyPr/>
        <a:lstStyle/>
        <a:p>
          <a:endParaRPr lang="en-US"/>
        </a:p>
      </dgm:t>
    </dgm:pt>
    <dgm:pt modelId="{60B82BBF-26E1-4AA4-8BCC-40864A6356F6}" type="sibTrans" cxnId="{62741D38-3E99-4263-8238-C6E3FD112AB9}">
      <dgm:prSet/>
      <dgm:spPr/>
      <dgm:t>
        <a:bodyPr/>
        <a:lstStyle/>
        <a:p>
          <a:endParaRPr lang="en-US"/>
        </a:p>
      </dgm:t>
    </dgm:pt>
    <dgm:pt modelId="{1DCF386D-5CB2-4E1E-862E-12D0F4D4364F}">
      <dgm:prSet/>
      <dgm:spPr/>
      <dgm:t>
        <a:bodyPr/>
        <a:lstStyle/>
        <a:p>
          <a:r>
            <a:rPr lang="vi-VN" b="1"/>
            <a:t>Chức năng:</a:t>
          </a:r>
          <a:r>
            <a:rPr lang="vi-VN"/>
            <a:t> Tự điều chỉnh và học hỏi từ các trường hợp mới để cải thiện độ chính xác trong gán nhãn.</a:t>
          </a:r>
          <a:endParaRPr lang="en-US"/>
        </a:p>
      </dgm:t>
    </dgm:pt>
    <dgm:pt modelId="{ACE9A99E-5988-47CF-AE41-5854A871CAD5}" type="parTrans" cxnId="{993EA07B-F34D-4F2F-8A66-D987D6B3DF0E}">
      <dgm:prSet/>
      <dgm:spPr/>
      <dgm:t>
        <a:bodyPr/>
        <a:lstStyle/>
        <a:p>
          <a:endParaRPr lang="en-US"/>
        </a:p>
      </dgm:t>
    </dgm:pt>
    <dgm:pt modelId="{8C3DFE78-8FA8-4D49-8656-86DFB0718530}" type="sibTrans" cxnId="{993EA07B-F34D-4F2F-8A66-D987D6B3DF0E}">
      <dgm:prSet/>
      <dgm:spPr/>
      <dgm:t>
        <a:bodyPr/>
        <a:lstStyle/>
        <a:p>
          <a:endParaRPr lang="en-US"/>
        </a:p>
      </dgm:t>
    </dgm:pt>
    <dgm:pt modelId="{2F793129-4653-414E-B355-FCFCBF266CCC}" type="pres">
      <dgm:prSet presAssocID="{D9424B3A-618C-4A35-B29D-892A72EBE4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58E8C4-3CF0-4315-A0F5-8F5A849C2E6B}" type="pres">
      <dgm:prSet presAssocID="{08B32D95-976E-42E6-9D04-1DE577CB819E}" presName="hierRoot1" presStyleCnt="0"/>
      <dgm:spPr/>
    </dgm:pt>
    <dgm:pt modelId="{28FC66CD-9946-47EC-AA3E-60DFFEA4558A}" type="pres">
      <dgm:prSet presAssocID="{08B32D95-976E-42E6-9D04-1DE577CB819E}" presName="composite" presStyleCnt="0"/>
      <dgm:spPr/>
    </dgm:pt>
    <dgm:pt modelId="{FDCF7983-B151-488E-BD10-106EFAB1BBFC}" type="pres">
      <dgm:prSet presAssocID="{08B32D95-976E-42E6-9D04-1DE577CB819E}" presName="background" presStyleLbl="node0" presStyleIdx="0" presStyleCnt="2"/>
      <dgm:spPr/>
    </dgm:pt>
    <dgm:pt modelId="{32C4083B-4D85-48C5-A431-B92799B3B5BF}" type="pres">
      <dgm:prSet presAssocID="{08B32D95-976E-42E6-9D04-1DE577CB819E}" presName="text" presStyleLbl="fgAcc0" presStyleIdx="0" presStyleCnt="2">
        <dgm:presLayoutVars>
          <dgm:chPref val="3"/>
        </dgm:presLayoutVars>
      </dgm:prSet>
      <dgm:spPr/>
    </dgm:pt>
    <dgm:pt modelId="{20A83E64-E7E4-4B8F-B307-DA2B500E6C79}" type="pres">
      <dgm:prSet presAssocID="{08B32D95-976E-42E6-9D04-1DE577CB819E}" presName="hierChild2" presStyleCnt="0"/>
      <dgm:spPr/>
    </dgm:pt>
    <dgm:pt modelId="{8752CA3B-FAB0-4A63-AD78-D7D84CC2847B}" type="pres">
      <dgm:prSet presAssocID="{1DCF386D-5CB2-4E1E-862E-12D0F4D4364F}" presName="hierRoot1" presStyleCnt="0"/>
      <dgm:spPr/>
    </dgm:pt>
    <dgm:pt modelId="{B08A1FE8-3BDD-4754-AFA3-D2F6B4B7D17C}" type="pres">
      <dgm:prSet presAssocID="{1DCF386D-5CB2-4E1E-862E-12D0F4D4364F}" presName="composite" presStyleCnt="0"/>
      <dgm:spPr/>
    </dgm:pt>
    <dgm:pt modelId="{7DD1A29F-C901-4181-9F1E-E9C4E86459FD}" type="pres">
      <dgm:prSet presAssocID="{1DCF386D-5CB2-4E1E-862E-12D0F4D4364F}" presName="background" presStyleLbl="node0" presStyleIdx="1" presStyleCnt="2"/>
      <dgm:spPr/>
    </dgm:pt>
    <dgm:pt modelId="{189686F3-DAE2-43A6-9E12-1E6C97817E24}" type="pres">
      <dgm:prSet presAssocID="{1DCF386D-5CB2-4E1E-862E-12D0F4D4364F}" presName="text" presStyleLbl="fgAcc0" presStyleIdx="1" presStyleCnt="2">
        <dgm:presLayoutVars>
          <dgm:chPref val="3"/>
        </dgm:presLayoutVars>
      </dgm:prSet>
      <dgm:spPr/>
    </dgm:pt>
    <dgm:pt modelId="{C05D3DDE-642C-434A-AD18-DC02A2947091}" type="pres">
      <dgm:prSet presAssocID="{1DCF386D-5CB2-4E1E-862E-12D0F4D4364F}" presName="hierChild2" presStyleCnt="0"/>
      <dgm:spPr/>
    </dgm:pt>
  </dgm:ptLst>
  <dgm:cxnLst>
    <dgm:cxn modelId="{62741D38-3E99-4263-8238-C6E3FD112AB9}" srcId="{D9424B3A-618C-4A35-B29D-892A72EBE44E}" destId="{08B32D95-976E-42E6-9D04-1DE577CB819E}" srcOrd="0" destOrd="0" parTransId="{B870679E-A2D5-4819-B44C-8FE371BAD167}" sibTransId="{60B82BBF-26E1-4AA4-8BCC-40864A6356F6}"/>
    <dgm:cxn modelId="{585C7577-8B8F-4C4F-AD15-74B9870591B1}" type="presOf" srcId="{1DCF386D-5CB2-4E1E-862E-12D0F4D4364F}" destId="{189686F3-DAE2-43A6-9E12-1E6C97817E24}" srcOrd="0" destOrd="0" presId="urn:microsoft.com/office/officeart/2005/8/layout/hierarchy1"/>
    <dgm:cxn modelId="{993EA07B-F34D-4F2F-8A66-D987D6B3DF0E}" srcId="{D9424B3A-618C-4A35-B29D-892A72EBE44E}" destId="{1DCF386D-5CB2-4E1E-862E-12D0F4D4364F}" srcOrd="1" destOrd="0" parTransId="{ACE9A99E-5988-47CF-AE41-5854A871CAD5}" sibTransId="{8C3DFE78-8FA8-4D49-8656-86DFB0718530}"/>
    <dgm:cxn modelId="{5AD4EDBD-2250-403E-BD58-1CA3DBE3CCBE}" type="presOf" srcId="{08B32D95-976E-42E6-9D04-1DE577CB819E}" destId="{32C4083B-4D85-48C5-A431-B92799B3B5BF}" srcOrd="0" destOrd="0" presId="urn:microsoft.com/office/officeart/2005/8/layout/hierarchy1"/>
    <dgm:cxn modelId="{F9A96DD9-1AA3-4651-9FB9-5F3EE567BF27}" type="presOf" srcId="{D9424B3A-618C-4A35-B29D-892A72EBE44E}" destId="{2F793129-4653-414E-B355-FCFCBF266CCC}" srcOrd="0" destOrd="0" presId="urn:microsoft.com/office/officeart/2005/8/layout/hierarchy1"/>
    <dgm:cxn modelId="{EAE6B9F8-2283-46A8-AEDE-ACC718CAC742}" type="presParOf" srcId="{2F793129-4653-414E-B355-FCFCBF266CCC}" destId="{BE58E8C4-3CF0-4315-A0F5-8F5A849C2E6B}" srcOrd="0" destOrd="0" presId="urn:microsoft.com/office/officeart/2005/8/layout/hierarchy1"/>
    <dgm:cxn modelId="{DDB14038-327E-403D-B2E6-2BADDE2C0328}" type="presParOf" srcId="{BE58E8C4-3CF0-4315-A0F5-8F5A849C2E6B}" destId="{28FC66CD-9946-47EC-AA3E-60DFFEA4558A}" srcOrd="0" destOrd="0" presId="urn:microsoft.com/office/officeart/2005/8/layout/hierarchy1"/>
    <dgm:cxn modelId="{3EA6D52C-DFDB-4259-A758-529D87890AE5}" type="presParOf" srcId="{28FC66CD-9946-47EC-AA3E-60DFFEA4558A}" destId="{FDCF7983-B151-488E-BD10-106EFAB1BBFC}" srcOrd="0" destOrd="0" presId="urn:microsoft.com/office/officeart/2005/8/layout/hierarchy1"/>
    <dgm:cxn modelId="{8AFCB6E0-D2FC-4B48-A7A1-078D8D283597}" type="presParOf" srcId="{28FC66CD-9946-47EC-AA3E-60DFFEA4558A}" destId="{32C4083B-4D85-48C5-A431-B92799B3B5BF}" srcOrd="1" destOrd="0" presId="urn:microsoft.com/office/officeart/2005/8/layout/hierarchy1"/>
    <dgm:cxn modelId="{30232E4D-F9A5-45AE-9766-BDC40A521F99}" type="presParOf" srcId="{BE58E8C4-3CF0-4315-A0F5-8F5A849C2E6B}" destId="{20A83E64-E7E4-4B8F-B307-DA2B500E6C79}" srcOrd="1" destOrd="0" presId="urn:microsoft.com/office/officeart/2005/8/layout/hierarchy1"/>
    <dgm:cxn modelId="{027EE529-B06B-4166-8737-D0B4EFB00878}" type="presParOf" srcId="{2F793129-4653-414E-B355-FCFCBF266CCC}" destId="{8752CA3B-FAB0-4A63-AD78-D7D84CC2847B}" srcOrd="1" destOrd="0" presId="urn:microsoft.com/office/officeart/2005/8/layout/hierarchy1"/>
    <dgm:cxn modelId="{571546F5-2ECE-4FF3-B792-5119A0494043}" type="presParOf" srcId="{8752CA3B-FAB0-4A63-AD78-D7D84CC2847B}" destId="{B08A1FE8-3BDD-4754-AFA3-D2F6B4B7D17C}" srcOrd="0" destOrd="0" presId="urn:microsoft.com/office/officeart/2005/8/layout/hierarchy1"/>
    <dgm:cxn modelId="{DC82FA11-03FD-40B6-A8E2-909497E97E26}" type="presParOf" srcId="{B08A1FE8-3BDD-4754-AFA3-D2F6B4B7D17C}" destId="{7DD1A29F-C901-4181-9F1E-E9C4E86459FD}" srcOrd="0" destOrd="0" presId="urn:microsoft.com/office/officeart/2005/8/layout/hierarchy1"/>
    <dgm:cxn modelId="{0BB8AD56-A11F-40A5-BA55-E1112D787A9E}" type="presParOf" srcId="{B08A1FE8-3BDD-4754-AFA3-D2F6B4B7D17C}" destId="{189686F3-DAE2-43A6-9E12-1E6C97817E24}" srcOrd="1" destOrd="0" presId="urn:microsoft.com/office/officeart/2005/8/layout/hierarchy1"/>
    <dgm:cxn modelId="{22449646-08DA-4A63-AEBA-88582B9988A2}" type="presParOf" srcId="{8752CA3B-FAB0-4A63-AD78-D7D84CC2847B}" destId="{C05D3DDE-642C-434A-AD18-DC02A29470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F7983-B151-488E-BD10-106EFAB1BBFC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4083B-4D85-48C5-A431-B92799B3B5BF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b="1" kern="1200"/>
            <a:t>Cấu trúc:</a:t>
          </a:r>
          <a:r>
            <a:rPr lang="vi-VN" sz="3200" kern="1200"/>
            <a:t> Cây nhị phân với các nút đại diện cho các quy tắc "nếu... thì..." dựa trên đặc trưng của từ.</a:t>
          </a:r>
          <a:endParaRPr lang="en-US" sz="3200" kern="1200"/>
        </a:p>
      </dsp:txBody>
      <dsp:txXfrm>
        <a:off x="696297" y="538547"/>
        <a:ext cx="4171627" cy="2590157"/>
      </dsp:txXfrm>
    </dsp:sp>
    <dsp:sp modelId="{7DD1A29F-C901-4181-9F1E-E9C4E86459FD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686F3-DAE2-43A6-9E12-1E6C97817E24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200" b="1" kern="1200"/>
            <a:t>Chức năng:</a:t>
          </a:r>
          <a:r>
            <a:rPr lang="vi-VN" sz="3200" kern="1200"/>
            <a:t> Tự điều chỉnh và học hỏi từ các trường hợp mới để cải thiện độ chính xác trong gán nhãn.</a:t>
          </a:r>
          <a:endParaRPr lang="en-US" sz="32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CD68F-697B-4315-977F-2733261652EB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21D29-8674-455B-977A-295ABF5D47B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932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1. Tập dữ liệu đào tạo tiêu chuẩn (Standard </a:t>
            </a:r>
            <a:r>
              <a:rPr lang="vi-VN" b="1" dirty="0" err="1"/>
              <a:t>training</a:t>
            </a:r>
            <a:r>
              <a:rPr lang="vi-VN" b="1" dirty="0"/>
              <a:t> </a:t>
            </a:r>
            <a:r>
              <a:rPr lang="vi-VN" b="1" dirty="0" err="1"/>
              <a:t>corpus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Bộ văn bản đã được gán nhãn từ loại (POS </a:t>
            </a:r>
            <a:r>
              <a:rPr lang="vi-VN" dirty="0" err="1"/>
              <a:t>tags</a:t>
            </a:r>
            <a:r>
              <a:rPr lang="vi-VN" dirty="0"/>
              <a:t>) chính xác bằng cách thủ công.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Sử dụng để so sánh và đánh giá các dự đoán của mô hình.</a:t>
            </a:r>
          </a:p>
          <a:p>
            <a:r>
              <a:rPr lang="vi-VN" b="1" dirty="0"/>
              <a:t>2. Tập dữ liệu thô (</a:t>
            </a:r>
            <a:r>
              <a:rPr lang="vi-VN" b="1" dirty="0" err="1"/>
              <a:t>Raw</a:t>
            </a:r>
            <a:r>
              <a:rPr lang="vi-VN" b="1" dirty="0"/>
              <a:t> </a:t>
            </a:r>
            <a:r>
              <a:rPr lang="vi-VN" b="1" dirty="0" err="1"/>
              <a:t>Corpus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Tập dữ liệu chưa được gán nhãn từ loại (POS </a:t>
            </a:r>
            <a:r>
              <a:rPr lang="vi-VN" dirty="0" err="1"/>
              <a:t>tags</a:t>
            </a:r>
            <a:r>
              <a:rPr lang="vi-VN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Dữ liệu đầu vào cho mô hình để học cách gán nhãn.</a:t>
            </a:r>
          </a:p>
          <a:p>
            <a:r>
              <a:rPr lang="vi-VN" b="1" dirty="0"/>
              <a:t>3. Bộ gán nhãn ban đầu (</a:t>
            </a:r>
            <a:r>
              <a:rPr lang="vi-VN" b="1" dirty="0" err="1"/>
              <a:t>Initial</a:t>
            </a:r>
            <a:r>
              <a:rPr lang="vi-VN" b="1" dirty="0"/>
              <a:t> </a:t>
            </a:r>
            <a:r>
              <a:rPr lang="vi-VN" b="1" dirty="0" err="1"/>
              <a:t>Tagger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Sử dụng một từ điển được xây dựng từ tập dữ liệu đào tạo tiêu chuẩn để gán nhãn cho các từ trong tập dữ liệu thô.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Tạo nhãn sơ bộ cho mỗi từ, bao gồm xử lý từ không có trong từ điển thông qua hậu tố và các biểu thức chính quy.</a:t>
            </a:r>
          </a:p>
          <a:p>
            <a:r>
              <a:rPr lang="vi-VN" b="1" dirty="0"/>
              <a:t>4. </a:t>
            </a:r>
            <a:r>
              <a:rPr lang="vi-VN" b="1" dirty="0" err="1"/>
              <a:t>Corpus</a:t>
            </a:r>
            <a:r>
              <a:rPr lang="vi-VN" b="1" dirty="0"/>
              <a:t> đã khởi tạo (</a:t>
            </a:r>
            <a:r>
              <a:rPr lang="vi-VN" b="1" dirty="0" err="1"/>
              <a:t>Initialized</a:t>
            </a:r>
            <a:r>
              <a:rPr lang="vi-VN" b="1" dirty="0"/>
              <a:t> </a:t>
            </a:r>
            <a:r>
              <a:rPr lang="vi-VN" b="1" dirty="0" err="1"/>
              <a:t>Corpus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Kết quả của quá trình gán nhãn ban đầu.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Sử dụng để so sánh với tập dữ liệu đào tạo tiêu chuẩn và tạo ra từ điển đối tượng điều khiển.</a:t>
            </a:r>
          </a:p>
          <a:p>
            <a:r>
              <a:rPr lang="vi-VN" b="1" dirty="0"/>
              <a:t>5. Từ điển đối tượng điều khiển (</a:t>
            </a:r>
            <a:r>
              <a:rPr lang="vi-VN" b="1" dirty="0" err="1"/>
              <a:t>Object-Driven</a:t>
            </a:r>
            <a:r>
              <a:rPr lang="vi-VN" b="1" dirty="0"/>
              <a:t> </a:t>
            </a:r>
            <a:r>
              <a:rPr lang="vi-VN" b="1" dirty="0" err="1"/>
              <a:t>Dictionary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Từ điển được tạo ra bằng cách so sánh </a:t>
            </a:r>
            <a:r>
              <a:rPr lang="vi-VN" dirty="0" err="1"/>
              <a:t>corpus</a:t>
            </a:r>
            <a:r>
              <a:rPr lang="vi-VN" dirty="0"/>
              <a:t> khởi tạo với tập dữ liệu đào tạo tiêu chuẩn.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Nắm bắt ngữ cảnh của từ trong cửa sổ 5 từ và nhãn khởi tạo hiện tại của nó, cùng với nhãn chính xác từ dữ liệu đào tạo tiêu chuẩn.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6.Rule Templates 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Mẫu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Quy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Tắc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lang="en-US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nhãn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khuôn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vi-VN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7175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vi-V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 tả ngắn về các mẫu quy tắc được hiển thị trong Bảng 2.</a:t>
            </a:r>
          </a:p>
          <a:p>
            <a:pPr>
              <a:buFont typeface="Arial" panose="020B0604020202020204" pitchFamily="34" charset="0"/>
              <a:buChar char="•"/>
            </a:pPr>
            <a:endParaRPr lang="vi-VN" dirty="0"/>
          </a:p>
          <a:p>
            <a:r>
              <a:rPr lang="vi-VN" b="1" dirty="0"/>
              <a:t>6. Bộ chọn quy tắc (</a:t>
            </a:r>
            <a:r>
              <a:rPr lang="vi-VN" b="1" dirty="0" err="1"/>
              <a:t>Rule</a:t>
            </a:r>
            <a:r>
              <a:rPr lang="vi-VN" b="1" dirty="0"/>
              <a:t> </a:t>
            </a:r>
            <a:r>
              <a:rPr lang="vi-VN" b="1" dirty="0" err="1"/>
              <a:t>Selector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Chọn các quy tắc phù hợp nhất từ các mẫu quy tắc để xây dựng cây SCRDR.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Sử dụng các cặp đối tượng và nhãn chính xác để tạo ra các quy tắc cụ thể.</a:t>
            </a:r>
          </a:p>
          <a:p>
            <a:r>
              <a:rPr lang="vi-VN" b="1" dirty="0"/>
              <a:t>7. Cây SCRDR (SCRDR </a:t>
            </a:r>
            <a:r>
              <a:rPr lang="vi-VN" b="1" dirty="0" err="1"/>
              <a:t>Tree</a:t>
            </a:r>
            <a:r>
              <a:rPr lang="vi-VN" b="1" dirty="0"/>
              <a:t>):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r>
              <a:rPr lang="vi-VN" dirty="0"/>
              <a:t> Cây được xây dựng từ các quy tắc được chọn bởi bộ chọn quy tắc.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Chức năng:</a:t>
            </a:r>
            <a:r>
              <a:rPr lang="vi-VN" dirty="0"/>
              <a:t> Xử lý các đối tượng để xác định nhãn cuối cùng, bao gồm cả việc thêm các quy tắc ngoại lệ khi cần thiết.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21D29-8674-455B-977A-295ABF5D47B3}" type="slidenum">
              <a:rPr lang="vi-VN" smtClean="0"/>
              <a:t>15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055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21D29-8674-455B-977A-295ABF5D47B3}" type="slidenum">
              <a:rPr lang="vi-VN" smtClean="0"/>
              <a:t>20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7113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Bắt đầu Quá Trình Học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Khởi đầu tại nút (1) với quy tắc gốc: </a:t>
            </a:r>
            <a:r>
              <a:rPr lang="vi-VN" dirty="0" err="1"/>
              <a:t>if</a:t>
            </a:r>
            <a:r>
              <a:rPr lang="vi-VN" dirty="0"/>
              <a:t> </a:t>
            </a:r>
            <a:r>
              <a:rPr lang="vi-VN" dirty="0" err="1"/>
              <a:t>currentTag</a:t>
            </a:r>
            <a:r>
              <a:rPr lang="vi-VN" dirty="0"/>
              <a:t> == "VB" then </a:t>
            </a:r>
            <a:r>
              <a:rPr lang="vi-VN" dirty="0" err="1"/>
              <a:t>tag</a:t>
            </a:r>
            <a:r>
              <a:rPr lang="vi-VN" dirty="0"/>
              <a:t> = "VB".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Thêm quy tắc ngoại lệ để giải quyết các trường hợp cụ thể.</a:t>
            </a:r>
          </a:p>
          <a:p>
            <a:r>
              <a:rPr lang="vi-VN" b="1" dirty="0" err="1"/>
              <a:t>Slide</a:t>
            </a:r>
            <a:r>
              <a:rPr lang="vi-VN" b="1" dirty="0"/>
              <a:t> 7: Thêm Quy Tắc Ngoại Lệ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Ví dụ: </a:t>
            </a:r>
            <a:r>
              <a:rPr lang="vi-VN" dirty="0" err="1"/>
              <a:t>if</a:t>
            </a:r>
            <a:r>
              <a:rPr lang="vi-VN" dirty="0"/>
              <a:t> prev1stTag == "NNS" then </a:t>
            </a:r>
            <a:r>
              <a:rPr lang="vi-VN" dirty="0" err="1"/>
              <a:t>tag</a:t>
            </a:r>
            <a:r>
              <a:rPr lang="vi-VN" dirty="0"/>
              <a:t> = "VBP" (thêm vào nút (4)).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Tiếp tục thêm các quy tắc mới tại các nút tiếp theo (5, 6).</a:t>
            </a:r>
          </a:p>
          <a:p>
            <a:r>
              <a:rPr lang="vi-VN" b="1" dirty="0" err="1"/>
              <a:t>Slide</a:t>
            </a:r>
            <a:r>
              <a:rPr lang="vi-VN" b="1" dirty="0"/>
              <a:t> 8: Lặp Quá Trình Học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Tiếp tục quá trình học tại nút (4) và thêm các nút mới (5, 6).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Nếu không tìm thấy quy tắc mới tại nút (6), trở lại nút (5) để tìm quy tắc khác.</a:t>
            </a:r>
          </a:p>
          <a:p>
            <a:r>
              <a:rPr lang="vi-VN" b="1" dirty="0" err="1"/>
              <a:t>Slide</a:t>
            </a:r>
            <a:r>
              <a:rPr lang="vi-VN" b="1" dirty="0"/>
              <a:t> 9: Thêm Quy Tắc Ngoại Lệ Mới tại Nút (5)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Ví dụ: </a:t>
            </a:r>
            <a:r>
              <a:rPr lang="vi-VN" dirty="0" err="1"/>
              <a:t>if</a:t>
            </a:r>
            <a:r>
              <a:rPr lang="vi-VN" dirty="0"/>
              <a:t> next1stWord == "</a:t>
            </a:r>
            <a:r>
              <a:rPr lang="vi-VN" dirty="0" err="1"/>
              <a:t>into</a:t>
            </a:r>
            <a:r>
              <a:rPr lang="vi-VN" dirty="0"/>
              <a:t>" then </a:t>
            </a:r>
            <a:r>
              <a:rPr lang="vi-VN" dirty="0" err="1"/>
              <a:t>tag</a:t>
            </a:r>
            <a:r>
              <a:rPr lang="vi-VN" dirty="0"/>
              <a:t> = "VBD" (thêm vào nút (6), nhưng nếu không phù hợp, thêm như nút "</a:t>
            </a:r>
            <a:r>
              <a:rPr lang="vi-VN" dirty="0" err="1"/>
              <a:t>if-not</a:t>
            </a:r>
            <a:r>
              <a:rPr lang="vi-VN" dirty="0"/>
              <a:t>" mới, nút (7)).</a:t>
            </a:r>
          </a:p>
          <a:p>
            <a:r>
              <a:rPr lang="vi-VN" b="1" dirty="0" err="1"/>
              <a:t>Slide</a:t>
            </a:r>
            <a:r>
              <a:rPr lang="vi-VN" b="1" dirty="0"/>
              <a:t> 10: Kết Thúc Quá Trình Học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Mô tả:</a:t>
            </a:r>
            <a:endParaRPr lang="vi-V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Quá trình lặp lại cho đến khi không tìm thấy quy tắc mới nào thỏa mãn các ràng buộc đã đặt 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dirty="0"/>
              <a:t>Đảm bảo rằng mọi trường hợp ngoại lệ đều được xử lý một cách hiệu quả.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21D29-8674-455B-977A-295ABF5D47B3}" type="slidenum">
              <a:rPr lang="vi-VN" smtClean="0"/>
              <a:t>21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1241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b="1" dirty="0"/>
              <a:t>Thiết lập ban đầu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Tách câu đầu vào thành các từ, lặp qua từng từ để xác định nhãn POS phù hợp.</a:t>
            </a:r>
          </a:p>
          <a:p>
            <a:r>
              <a:rPr lang="vi-VN" b="1" dirty="0"/>
              <a:t>Xử lý dấu ngoặc kép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Xử lý đặc biệt cho các dấu ngoặc kép, sử dụng FREQDICT hoặc các nhãn liên quan đến dấu câu.</a:t>
            </a:r>
          </a:p>
          <a:p>
            <a:r>
              <a:rPr lang="vi-VN" b="1" dirty="0"/>
              <a:t>Tra cứu Từ điển Trực tiếp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Kiểm tra từ trong FREQDICT, cả chữ hoa và chữ thường, để xác định nhãn.</a:t>
            </a:r>
          </a:p>
          <a:p>
            <a:r>
              <a:rPr lang="vi-VN" b="1" dirty="0"/>
              <a:t>Xử lý Số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Nếu từ chứa chữ số ([0-9]+), gán nhãn đặc biệt dành cho số (TAG4UNKN-NUM) từ </a:t>
            </a:r>
            <a:r>
              <a:rPr lang="vi-VN" dirty="0" err="1"/>
              <a:t>từ</a:t>
            </a:r>
            <a:r>
              <a:rPr lang="vi-VN" dirty="0"/>
              <a:t> điển.</a:t>
            </a:r>
          </a:p>
          <a:p>
            <a:r>
              <a:rPr lang="vi-VN" b="1" dirty="0"/>
              <a:t>Gán nhãn dựa trên hậu tố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Tạo các mẫu hậu tố cho 2 đến 5 ký tự cuối cùng của từ và kiểm tra chúng trong từ điển.</a:t>
            </a:r>
          </a:p>
          <a:p>
            <a:r>
              <a:rPr lang="vi-VN" b="1" dirty="0"/>
              <a:t>Gán nhãn dự phòng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Gán nhãn dự phòng cho từ viết hoa không rõ (TAG4UNKN-CAPITAL) hoặc nhãn từ chung không rõ (TAG4UNKN-WORD).</a:t>
            </a:r>
          </a:p>
          <a:p>
            <a:r>
              <a:rPr lang="vi-VN" b="1" dirty="0"/>
              <a:t>Tạo Đầu ra</a:t>
            </a:r>
            <a:endParaRPr lang="vi-VN" dirty="0"/>
          </a:p>
          <a:p>
            <a:pPr>
              <a:buFont typeface="Arial" panose="020B0604020202020204" pitchFamily="34" charset="0"/>
              <a:buChar char="•"/>
            </a:pPr>
            <a:r>
              <a:rPr lang="vi-VN" b="1" dirty="0"/>
              <a:t>Phân tích mã:</a:t>
            </a:r>
            <a:r>
              <a:rPr lang="vi-VN" dirty="0"/>
              <a:t> Nối các cặp từ/nhãn thành câu đã gán nhãn và trả về dưới dạng câu đã gán nhãn.</a:t>
            </a:r>
          </a:p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421D29-8674-455B-977A-295ABF5D47B3}" type="slidenum">
              <a:rPr lang="vi-VN" smtClean="0"/>
              <a:t>22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4707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07B8D2D-610B-8954-52AD-F39ED512B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1E4FCD4D-5259-C946-A2AE-E2C64093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319A584-7A5B-5FB6-3BD2-5FB06810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744C81D-A4EF-7881-4414-AB48A7B9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2A70AB0-6459-AD1E-E6BD-BB49CD3C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470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2717F-2072-556C-D3CF-05BAEC7D1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FB06E41-6328-65F5-C7F6-62ECF9F90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8421B7-B33E-4B1C-A1F1-951AB361C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BC5CC7E-29EE-7390-71D5-3E639FA56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D1F0120-9947-8C34-A559-311063E3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43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64E75FA1-495F-B189-61D7-E66ED010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2D79403-6607-AA76-668C-3D49858A6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D3A68D3-3473-BEFF-0AAD-431B7C267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77C212A-BE5C-571C-B2BD-986B11FE0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BDF39EE6-B0AA-E4E4-89BD-0C5CF05A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1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3D6689-4D05-B2E1-075A-83CB2B90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FA982B5-075E-331A-C09A-6584841B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A2C01F4-5657-3689-B1C1-3168631C8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A168D98-16F8-690F-48E1-5858B770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845EB36-291E-CB5C-C858-2EF5A0A1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855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3C733C9-A538-15C4-202F-C41C1F8B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8262EF9-AB6A-04A0-E22D-5840B965A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963B62B-6146-6217-3101-602C5453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F7F7FBF-3358-4753-1C1B-962A2ABD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01C5988-68C2-42CE-8763-8128188E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5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037D66-E86B-96FD-443F-74AB24F7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5F1F85F-11CE-D3A9-E0CE-20DEE27C9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D55CDF62-FD27-9AD8-204C-66A697E2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497957C7-B958-819D-7297-17374369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38A4B72-F7DF-4D1E-C634-70E5A8F3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865EF9C-0FF6-6C92-DB44-C80E8528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8709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BF1F1F-CE72-3FA1-5FFE-B8B7598A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E5A22E4-C664-0688-5039-70CF6760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26B294-CE61-7322-97D2-F35ECB8DB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15BCB020-04AB-BA2E-A1A9-3A85DFD11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6BE448D-C464-D28E-7051-4209C90A0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2468FA0-43AB-CCF2-097D-918335F37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59CE6FA7-F4A7-7EF6-351B-B8970E7ED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5F58AF16-8B6F-89F7-96D6-5D481F20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154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194D0B-6422-56D2-BD06-142A73E9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41AB9498-0709-8AB0-E2F4-AFBA9741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20C5DA0-BD78-8765-C09B-1695E3BC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B9B201F-6556-BFC9-638A-110DE9FC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82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9C69485-89B2-A233-4045-130967EE8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263CC2C-FB4A-6A95-C2DF-E7363C0E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6277D2E-48DB-8BEF-8A4A-94618EEF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374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D4CF6CF-997D-C6EB-A148-4902A99D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A623B70-A3FE-06CB-2019-366CD87F8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D0E7C84-DD30-DD3B-3C54-F7431397F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E5CEE9D-F56D-B130-DE79-A7A9AB5A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A9932BB-431F-2783-3BD8-9BBADE19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EBE72FF-9803-44C6-34CA-8594F8F0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286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0992828-87CA-4A67-0F87-8E1A2F86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9FEF12E-A435-B112-1BD2-095A7D271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5589A83-C125-3B50-C364-E25671B79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CA55E8-B2C0-E27D-F27B-97E74A2B0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1B37EC8-068D-31D5-9CCB-EFC9D793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8DE6606-259D-8CA1-E742-3008C53D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8441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78DAAF9C-0946-054F-EDC4-FC3F7A264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3013E81-49A3-2B3E-B2ED-8B7C75511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86AA911-0302-02E8-8140-8717D956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711244-76D3-459E-A9DD-2F68BF3EB9A4}" type="datetimeFigureOut">
              <a:rPr lang="vi-VN" smtClean="0"/>
              <a:t>09/07/2024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D106B0C-7806-FEDA-D4D8-6590C0519A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0AA78E2-C191-8A2B-81BD-FFFE91FBB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6E5D0-C049-4204-B176-89426623DB9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55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E1F22D38-E4D9-5D16-7D98-18655D388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it-IT" sz="8000" dirty="0"/>
              <a:t>Sử dụng AI trong quản lý Thu Chi</a:t>
            </a:r>
            <a:r>
              <a:rPr lang="vi-VN" sz="8000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76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BA74AAF-8AD0-7D96-8478-B24CD7D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Ripple Down Rules (RDR)</a:t>
            </a:r>
            <a:endParaRPr lang="vi-V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225E62-9D0C-A665-1D85-6323326310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vi-VN" altLang="vi-VN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Nguyên lý:</a:t>
            </a:r>
            <a:r>
              <a:rPr kumimoji="0" lang="vi-VN" altLang="vi-VN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Phương pháp học máy có giám sát, dựa trên quy tắc.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vi-VN" altLang="vi-VN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 trình:</a:t>
            </a:r>
            <a:endParaRPr kumimoji="0" lang="vi-VN" altLang="vi-VN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vi-VN" altLang="vi-VN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 quy tắc ban đầu:</a:t>
            </a:r>
            <a:r>
              <a:rPr kumimoji="0" lang="vi-VN" altLang="vi-VN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Bắt đầu với các quy tắc cơ bản do chuyên gia xây dựng.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vi-VN" altLang="vi-VN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trường hợp:</a:t>
            </a:r>
            <a:r>
              <a:rPr kumimoji="0" lang="vi-VN" altLang="vi-VN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Áp dụng các quy tắc hiện có để phân loại các trường hợp mới.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vi-VN" altLang="vi-VN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 lý ngoại lệ:</a:t>
            </a:r>
            <a:r>
              <a:rPr kumimoji="0" lang="vi-VN" altLang="vi-VN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Tạo quy tắc mới cho các trường hợp không phù hợp.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vi-VN" altLang="vi-VN" sz="22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 trì hệ thống quy tắc:</a:t>
            </a:r>
            <a:r>
              <a:rPr kumimoji="0" lang="vi-VN" altLang="vi-VN" sz="22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Cập nhật liên tục các quy tắc để cải thiện độ chính xác và hiệu quả.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vi-VN" altLang="vi-VN" sz="22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87D8AB7-D0B2-0C93-F58E-83E825A9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Single Classification Ripple Down Rules (SCRDR)</a:t>
            </a:r>
            <a:endParaRPr lang="vi-VN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ỗ dành sẵn cho Nội dung 2">
            <a:extLst>
              <a:ext uri="{FF2B5EF4-FFF2-40B4-BE49-F238E27FC236}">
                <a16:creationId xmlns:a16="http://schemas.microsoft.com/office/drawing/2014/main" id="{5BBCC705-B48C-FF4F-8872-B45F0DC6D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9741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21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B3B876C-2DFA-2879-D28A-D4161DE3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ây</a:t>
            </a:r>
            <a:r>
              <a:rPr lang="en-US" sz="36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SCRDR 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sz="36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nhãn</a:t>
            </a:r>
            <a:r>
              <a:rPr lang="en-US" sz="36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36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6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3600" i="1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i="1" kern="12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3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hỗ dành sẵn cho Nội dung 3" descr="RDRPOSTagger">
            <a:extLst>
              <a:ext uri="{FF2B5EF4-FFF2-40B4-BE49-F238E27FC236}">
                <a16:creationId xmlns:a16="http://schemas.microsoft.com/office/drawing/2014/main" id="{1F5CBB8D-F0EC-5116-FA02-3DF8C7729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854" y="2354239"/>
            <a:ext cx="9932292" cy="3948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033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-5"/>
            <a:ext cx="12193149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5635F76-B890-7C4D-AC7F-940D4803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916632" cy="1188720"/>
          </a:xfrm>
        </p:spPr>
        <p:txBody>
          <a:bodyPr>
            <a:normAutofit/>
          </a:bodyPr>
          <a:lstStyle/>
          <a:p>
            <a:r>
              <a:rPr lang="vi-VN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 lý hoạt động của SCRDR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A4CD54-32B1-86FA-596F-54BE6920BF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7987" y="2431767"/>
            <a:ext cx="8276026" cy="36851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Khởi tạo Quy tắc Cơ bản: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Bắt đầu với quy tắc hoặc tập hợp quy tắc từ kiến thức sẵn có.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Áp dụng Quy tắc để Phân loại: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Sử dụng quy tắc hiện tại để phân loại các trường hợp mới, nếu khớp và chính xác, quy tắc được giữ nguyên.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 lý Ngoại lệ: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Tạo quy tắc mới khi quy tắc hiện tại không chính xác, thêm vào cây dưới dạng nhánh "</a:t>
            </a:r>
            <a:r>
              <a:rPr kumimoji="0" lang="vi-VN" altLang="vi-VN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hoặc "</a:t>
            </a:r>
            <a:r>
              <a:rPr kumimoji="0" lang="vi-VN" altLang="vi-VN" sz="20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if-not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Cấu trúc Cây Quyết định: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Mỗi nút chứa một quy tắc với hai nhánh có thể, cho phép phân loại phức tạp và đa dạng.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 hỏi và Thích ứng liên tục: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 tự cập nhật khi xử lý dữ liệu mới, tăng độ chính xác và thích ứng. </a:t>
            </a:r>
          </a:p>
        </p:txBody>
      </p:sp>
    </p:spTree>
    <p:extLst>
      <p:ext uri="{BB962C8B-B14F-4D97-AF65-F5344CB8AC3E}">
        <p14:creationId xmlns:p14="http://schemas.microsoft.com/office/powerpoint/2010/main" val="181441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1500E15-D461-B691-AF27-18B939B3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SCRDR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AEF7F9-5405-FD85-167E-7C4AE7EB6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98626"/>
            <a:ext cx="5158427" cy="3730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114300" marR="0" lvl="0" indent="-3429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vi-VN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kumimoji="0" lang="en-US" altLang="vi-VN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vi-V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vi-V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DA9B82-5D59-1030-D03C-43ACB1337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9154" y="2398626"/>
            <a:ext cx="5164645" cy="37304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marR="0" lvl="0" indent="-3429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vi-VN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Nhược</a:t>
            </a:r>
            <a:r>
              <a:rPr kumimoji="0" lang="en-US" altLang="vi-VN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kumimoji="0" lang="en-US" altLang="vi-VN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vi-VN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Đòi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chuyên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cao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mơ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rõ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ràng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phức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tạp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Khả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hạn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vi-VN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kumimoji="0" lang="en-US" altLang="vi-VN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249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9EECD4A-7DFA-4BD5-6023-F342C563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CÁCH TIẾP CẬN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hỗ dành sẵn cho Nội dung 3" descr="Ảnh có chứa văn bản, ảnh chụp màn hình, Phông chữ, số&#10;&#10;Mô tả được tạo tự động">
            <a:extLst>
              <a:ext uri="{FF2B5EF4-FFF2-40B4-BE49-F238E27FC236}">
                <a16:creationId xmlns:a16="http://schemas.microsoft.com/office/drawing/2014/main" id="{EDA1E255-46E6-01E6-C15E-5E2C0C4C0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5202" y="2354239"/>
            <a:ext cx="9181595" cy="3948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4434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966EABB-6C72-40F1-4BFB-F2A09662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i="1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 m</a:t>
            </a:r>
            <a:r>
              <a:rPr lang="en-US" sz="3600" i="1" kern="120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ô tả ngắn về mẫu quy tắc</a:t>
            </a:r>
            <a:endParaRPr lang="en-US" sz="3600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Chỗ dành sẵn cho Nội dung 10">
            <a:extLst>
              <a:ext uri="{FF2B5EF4-FFF2-40B4-BE49-F238E27FC236}">
                <a16:creationId xmlns:a16="http://schemas.microsoft.com/office/drawing/2014/main" id="{BEEEEB62-D7D2-52C8-F418-B1215C58F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749" y="2354239"/>
            <a:ext cx="1045850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47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10F3564-C128-D739-2F32-D33C5333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endParaRPr lang="vi-VN" sz="4800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07AAF09-D225-B1C1-305E-7BE841F25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lvl="0" indent="-34290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 quy tắc 2: if previous1stWord == “object.previous1stWord” then tag = “correctTag”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 quy tắc 3: if word == “object.word” then tag = “correctTag”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 quy tắc 4: if next1stWord == “object.next1stWord” then tag = “correctTag”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 quy tắc 10: if word == “object.word” &amp;&amp; next2ndWord == “object.next2ndWord” then tag = “correctTag”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 quy tắc 15: if previous1stTag == “object.previous1stTag” then tag = “correctTag”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>
              <a:spcBef>
                <a:spcPts val="120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Mẫu quy tắc 20: if previous1stTag == “object.previous1stTag” &amp;&amp; next1stTag == “object.next1stTag” then tag = “correctTag”</a:t>
            </a:r>
            <a:endParaRPr lang="vi-VN" sz="20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vi-VN" sz="20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82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63E426E-AD87-E61C-8C93-28316A23C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kern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 trình Học của Mô hình SCRDR trong RDRPOSTagger</a:t>
            </a:r>
          </a:p>
        </p:txBody>
      </p:sp>
    </p:spTree>
    <p:extLst>
      <p:ext uri="{BB962C8B-B14F-4D97-AF65-F5344CB8AC3E}">
        <p14:creationId xmlns:p14="http://schemas.microsoft.com/office/powerpoint/2010/main" val="4247457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5E84C369-1D74-4DC7-D4DF-1C249410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vi-VN" sz="3800" b="1">
                <a:latin typeface="Times New Roman" panose="02020603050405020304" pitchFamily="18" charset="0"/>
                <a:cs typeface="Times New Roman" panose="02020603050405020304" pitchFamily="18" charset="0"/>
              </a:rPr>
              <a:t>Xác định Các Quy tắc Ngoại Lệ Cần Thêm</a:t>
            </a:r>
            <a:br>
              <a:rPr lang="vi-VN" sz="3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1B3845-F183-089F-C383-D9698E08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vi-VN" altLang="vi-VN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Mỗi nút trong cây SCRDR, ký hiệu là nút η, sẽ được xét xem có cần thêm quy tắc ngoại lệ mới hay không.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Điều này được quyết định bởi tập hợp các cặp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correctTag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(được gọi là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Θη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mà tại đó nút η là nút cuối cùng được kích hoạt (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fired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và trả về nhãn POS không chính xác cho các 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này.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nhãn được nút η trả về không phải là nhãn chính xác (</a:t>
            </a:r>
            <a:r>
              <a:rPr kumimoji="0" lang="vi-VN" altLang="vi-VN" sz="24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correctTag</a:t>
            </a:r>
            <a:r>
              <a:rPr kumimoji="0" lang="vi-VN" altLang="vi-VN" sz="24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quy tắc ngoại lệ mới sẽ được thêm vào để sửa lỗi này. </a:t>
            </a:r>
          </a:p>
        </p:txBody>
      </p:sp>
    </p:spTree>
    <p:extLst>
      <p:ext uri="{BB962C8B-B14F-4D97-AF65-F5344CB8AC3E}">
        <p14:creationId xmlns:p14="http://schemas.microsoft.com/office/powerpoint/2010/main" val="3630000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600EEBD-2CB2-E8C7-859B-C13BAD5A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Mục tiêu của đề tài.</a:t>
            </a:r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id="{48C47C36-08C3-E199-FD6D-74C952D5E2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9720" y="1675227"/>
            <a:ext cx="8832560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819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6584A4F4-7AA9-32E3-FAC8-59A858BA3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Lựa Chọn Quy tắc Ngoại Lệ Mới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2D6808-4935-3B8E-9273-D9CC418214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 tắc mới phải thỏa mãn một số ràng buộc: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nút η ở tầng k trong cây SCRDR và k &gt; 1, điều kiện của quy tắc mới không được thỏa mãn bởi các </a:t>
            </a:r>
            <a:r>
              <a:rPr kumimoji="0" lang="vi-VN" altLang="vi-V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mà nút η đã trả về nhãn chính xác.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Chọn quy tắc có điểm số S cao nhất, với S = A − B, trong đó A là số lượng </a:t>
            </a:r>
            <a:r>
              <a:rPr kumimoji="0" lang="vi-VN" altLang="vi-V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thỏa mãn điều kiện và nhận nhãn chính xác, B là số lượng </a:t>
            </a:r>
            <a:r>
              <a:rPr kumimoji="0" lang="vi-VN" altLang="vi-V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thỏa mãn điều kiện nhưng nhận nhãn không chính xác.</a:t>
            </a:r>
          </a:p>
          <a:p>
            <a:pPr marR="0" lvl="0" algn="just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Điểm số S phải cao hơn ngưỡng nhất định, có hai ngưỡng cho tầng 2 và các tầng cao hơn.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69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E213309-5760-EB44-5533-20901F54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vi-VN" sz="3400" b="1">
                <a:latin typeface="Times New Roman" panose="02020603050405020304" pitchFamily="18" charset="0"/>
                <a:cs typeface="Times New Roman" panose="02020603050405020304" pitchFamily="18" charset="0"/>
              </a:rPr>
              <a:t>Xử Lý Trường Hợp Không Tìm Thấy Quy tắc Mới Phù Hợp</a:t>
            </a:r>
            <a:br>
              <a:rPr lang="vi-VN" sz="3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vi-VN" sz="3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1A8A05-1EB6-E2F0-761B-6E91246E0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không thể lựa chọn quy tắc ngoại lệ mới phù hợp, quá trình sẽ lặp lại tại nút </a:t>
            </a:r>
            <a:r>
              <a:rPr kumimoji="0" lang="vi-VN" altLang="vi-V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ηρ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(nơi quy tắc tại nút η là quy tắc ngoại lệ của quy tắc tại nút </a:t>
            </a:r>
            <a:r>
              <a:rPr kumimoji="0" lang="vi-VN" altLang="vi-VN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ηρ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Nếu không, quá trình học sẽ tiếp tục với quy tắc ngoại lệ mới được chọn.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835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821C9AD-61B6-675E-6D59-F13B5B47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vi-VN" sz="480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Gán Nhãn (Tagging Process) của RDRPOSTagger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2ED95B8-698A-2398-3507-A352DD4D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1: Gán Nhãn Sơ Bộ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2: Tạo Đối Tượng (</a:t>
            </a:r>
            <a:r>
              <a:rPr lang="vi-V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cho Mỗi Từ</a:t>
            </a:r>
          </a:p>
          <a:p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Bước 3: Gán Nhãn Cuối Cùng Qua Cây SCRDR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78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914869-0C9F-2AE1-B2BB-20E3A5E6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B2B3618-F7F1-979A-3D63-FF8B8F52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425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F425DFB4-D96D-DAB9-1F7D-55A0C379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vi-VN" dirty="0"/>
              <a:t>Kết quả mô phỏng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31830BCC-94A5-EACD-4416-57810F81D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5" name="Chỗ dành sẵn cho Nội dung 4" descr="Ảnh có chứa văn bản, ảnh chụp màn hình, đa phương tiện, phần mềm&#10;&#10;Mô tả được tạo tự động">
            <a:extLst>
              <a:ext uri="{FF2B5EF4-FFF2-40B4-BE49-F238E27FC236}">
                <a16:creationId xmlns:a16="http://schemas.microsoft.com/office/drawing/2014/main" id="{89E47576-8D3F-083E-E2B2-3F3D83FD6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89" y="643234"/>
            <a:ext cx="2645940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6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B50D573B-583F-2D0F-6252-2E1703DA9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vi-VN" dirty="0"/>
              <a:t>Kết quả mô phỏng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254F3EC-5C1A-6848-7C0C-FAA9B579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vi-VN" sz="200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BD5A5CE-63AF-5906-41ED-B00B0DA3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790" y="643234"/>
            <a:ext cx="2757938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2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4CD2038D-744B-07AE-501E-86C56F33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vi-VN" dirty="0"/>
              <a:t>Kết quả mô phỏng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4E4FC99-8E87-8AED-A4BC-B5DB306C8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vi-VN" sz="20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CED6-7BD2-C36A-DE94-2B6BE93E5042}"/>
              </a:ext>
            </a:extLst>
          </p:cNvPr>
          <p:cNvGrpSpPr/>
          <p:nvPr/>
        </p:nvGrpSpPr>
        <p:grpSpPr>
          <a:xfrm>
            <a:off x="4918607" y="643234"/>
            <a:ext cx="5614122" cy="5599876"/>
            <a:chOff x="4918607" y="643234"/>
            <a:chExt cx="5614122" cy="5599876"/>
          </a:xfrm>
        </p:grpSpPr>
        <p:pic>
          <p:nvPicPr>
            <p:cNvPr id="11" name="Hình ảnh 10">
              <a:extLst>
                <a:ext uri="{FF2B5EF4-FFF2-40B4-BE49-F238E27FC236}">
                  <a16:creationId xmlns:a16="http://schemas.microsoft.com/office/drawing/2014/main" id="{B6EBA28F-2827-9530-915D-48735619E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6790" y="643234"/>
              <a:ext cx="2715939" cy="5599876"/>
            </a:xfrm>
            <a:prstGeom prst="rect">
              <a:avLst/>
            </a:prstGeom>
          </p:spPr>
        </p:pic>
        <p:pic>
          <p:nvPicPr>
            <p:cNvPr id="4" name="Picture 3" descr="A screenshot of a phone&#10;&#10;Description automatically generated">
              <a:extLst>
                <a:ext uri="{FF2B5EF4-FFF2-40B4-BE49-F238E27FC236}">
                  <a16:creationId xmlns:a16="http://schemas.microsoft.com/office/drawing/2014/main" id="{ED837904-16B3-E3C6-A01F-9B89D120C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607" y="643234"/>
              <a:ext cx="2757161" cy="5599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6601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C0E02EA1-CA89-D88C-7D9C-7D403174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vi-VN" dirty="0"/>
              <a:t>Kết quả mô phỏng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D3EF839-2832-2E8B-9990-E8C61EC1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pic>
        <p:nvPicPr>
          <p:cNvPr id="7" name="Chỗ dành sẵn cho Nội dung 6">
            <a:extLst>
              <a:ext uri="{FF2B5EF4-FFF2-40B4-BE49-F238E27FC236}">
                <a16:creationId xmlns:a16="http://schemas.microsoft.com/office/drawing/2014/main" id="{053CBB09-672E-4C17-0554-78B51FA3C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788" y="643234"/>
            <a:ext cx="2617942" cy="559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81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2906CF3-1B0B-D4B2-D0DA-D1711D37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Định hướng trong tương lại: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E46AE72-79C8-9A4E-8A0F-F91C3BA4C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1. Server ( đến cuối tháng 5)</a:t>
            </a:r>
          </a:p>
          <a:p>
            <a:pPr lvl="1"/>
            <a:r>
              <a:rPr lang="vi-VN" dirty="0"/>
              <a:t>	</a:t>
            </a:r>
            <a:r>
              <a:rPr lang="vi-VN" dirty="0" err="1"/>
              <a:t>database</a:t>
            </a:r>
            <a:endParaRPr lang="vi-VN" dirty="0"/>
          </a:p>
          <a:p>
            <a:pPr lvl="1"/>
            <a:r>
              <a:rPr lang="vi-VN" dirty="0"/>
              <a:t>	</a:t>
            </a:r>
            <a:r>
              <a:rPr lang="vi-VN" dirty="0" err="1"/>
              <a:t>fastapi</a:t>
            </a:r>
            <a:r>
              <a:rPr lang="vi-VN" dirty="0"/>
              <a:t> </a:t>
            </a:r>
          </a:p>
          <a:p>
            <a:pPr lvl="1"/>
            <a:r>
              <a:rPr lang="vi-VN" dirty="0"/>
              <a:t>	</a:t>
            </a:r>
            <a:r>
              <a:rPr lang="vi-VN" dirty="0" err="1"/>
              <a:t>docker</a:t>
            </a:r>
            <a:r>
              <a:rPr lang="vi-VN" dirty="0"/>
              <a:t>	</a:t>
            </a:r>
          </a:p>
          <a:p>
            <a:pPr marL="0" indent="0">
              <a:buNone/>
            </a:pPr>
            <a:r>
              <a:rPr lang="vi-VN" dirty="0"/>
              <a:t>2. </a:t>
            </a:r>
            <a:r>
              <a:rPr lang="vi-VN" dirty="0" err="1"/>
              <a:t>android</a:t>
            </a:r>
            <a:r>
              <a:rPr lang="vi-VN" dirty="0"/>
              <a:t> </a:t>
            </a:r>
            <a:r>
              <a:rPr lang="vi-VN" dirty="0" err="1"/>
              <a:t>app</a:t>
            </a:r>
            <a:r>
              <a:rPr lang="vi-VN" dirty="0"/>
              <a:t> ( đến giữa tháng 6)</a:t>
            </a:r>
          </a:p>
          <a:p>
            <a:pPr lvl="1"/>
            <a:r>
              <a:rPr lang="vi-VN" dirty="0"/>
              <a:t>	1. </a:t>
            </a:r>
            <a:r>
              <a:rPr lang="vi-VN" dirty="0" err="1"/>
              <a:t>input</a:t>
            </a:r>
            <a:r>
              <a:rPr lang="vi-VN" dirty="0"/>
              <a:t> nhập</a:t>
            </a:r>
          </a:p>
          <a:p>
            <a:pPr lvl="1"/>
            <a:r>
              <a:rPr lang="vi-VN" dirty="0"/>
              <a:t>	2. danh sách thu chi 	</a:t>
            </a:r>
          </a:p>
          <a:p>
            <a:pPr marL="0" indent="0">
              <a:buNone/>
            </a:pPr>
            <a:r>
              <a:rPr lang="vi-VN" dirty="0"/>
              <a:t>3. </a:t>
            </a:r>
            <a:r>
              <a:rPr lang="vi-VN" dirty="0" err="1"/>
              <a:t>evaluate</a:t>
            </a:r>
            <a:r>
              <a:rPr lang="vi-VN" dirty="0"/>
              <a:t> </a:t>
            </a:r>
            <a:r>
              <a:rPr lang="vi-VN" dirty="0" err="1"/>
              <a:t>model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7024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6A11BEB-6141-EADF-E7B2-78806E71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Biền đồ hoạt động.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62809858-5648-CE13-4B95-B29816DC9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0531" y="1690688"/>
            <a:ext cx="8890938" cy="4940319"/>
          </a:xfrm>
        </p:spPr>
      </p:pic>
    </p:spTree>
    <p:extLst>
      <p:ext uri="{BB962C8B-B14F-4D97-AF65-F5344CB8AC3E}">
        <p14:creationId xmlns:p14="http://schemas.microsoft.com/office/powerpoint/2010/main" val="175166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2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290A55CD-13D0-3486-525E-D2119FA9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97221" cy="57639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Kết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quả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đã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đạt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được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: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4D93224-0DBF-BB70-9A54-872E9D75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5464" y="861235"/>
            <a:ext cx="6567388" cy="2290527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 lvl="1" indent="0">
              <a:buNone/>
            </a:pPr>
            <a:r>
              <a:rPr lang="en-US" sz="2000" b="1" dirty="0"/>
              <a:t>INPUT</a:t>
            </a:r>
          </a:p>
          <a:p>
            <a:r>
              <a:rPr lang="en-US" sz="2000" dirty="0"/>
              <a:t>Mua </a:t>
            </a:r>
            <a:r>
              <a:rPr lang="en-US" sz="2000" dirty="0" err="1"/>
              <a:t>gạo</a:t>
            </a:r>
            <a:r>
              <a:rPr lang="en-US" sz="2000" dirty="0"/>
              <a:t> 10kg 300k.</a:t>
            </a:r>
          </a:p>
          <a:p>
            <a:r>
              <a:rPr lang="en-US" sz="2000" dirty="0" err="1"/>
              <a:t>Cà</a:t>
            </a:r>
            <a:r>
              <a:rPr lang="en-US" sz="2000" dirty="0"/>
              <a:t> </a:t>
            </a:r>
            <a:r>
              <a:rPr lang="en-US" sz="2000" dirty="0" err="1"/>
              <a:t>phê</a:t>
            </a:r>
            <a:r>
              <a:rPr lang="en-US" sz="2000" dirty="0"/>
              <a:t> </a:t>
            </a:r>
            <a:r>
              <a:rPr lang="en-US" sz="2000" dirty="0" err="1"/>
              <a:t>sáng</a:t>
            </a:r>
            <a:r>
              <a:rPr lang="en-US" sz="2000" dirty="0"/>
              <a:t> 15k.</a:t>
            </a:r>
          </a:p>
          <a:p>
            <a:r>
              <a:rPr lang="en-US" sz="2000" dirty="0" err="1"/>
              <a:t>sáng</a:t>
            </a:r>
            <a:r>
              <a:rPr lang="en-US" sz="2000" dirty="0"/>
              <a:t> nay </a:t>
            </a:r>
            <a:r>
              <a:rPr lang="en-US" sz="2000" dirty="0" err="1"/>
              <a:t>mua</a:t>
            </a:r>
            <a:r>
              <a:rPr lang="en-US" sz="2000" dirty="0"/>
              <a:t> bánh </a:t>
            </a:r>
            <a:r>
              <a:rPr lang="en-US" sz="2000" dirty="0" err="1"/>
              <a:t>mì</a:t>
            </a:r>
            <a:r>
              <a:rPr lang="en-US" sz="2000" dirty="0"/>
              <a:t> 200k, </a:t>
            </a:r>
            <a:r>
              <a:rPr lang="en-US" sz="2000" dirty="0" err="1"/>
              <a:t>gạo</a:t>
            </a:r>
            <a:r>
              <a:rPr lang="en-US" sz="2000" dirty="0"/>
              <a:t> 2 </a:t>
            </a:r>
            <a:r>
              <a:rPr lang="en-US" sz="2000" dirty="0" err="1"/>
              <a:t>triệu</a:t>
            </a:r>
            <a:r>
              <a:rPr lang="en-US" sz="2000" dirty="0"/>
              <a:t> ở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</a:t>
            </a:r>
            <a:r>
              <a:rPr lang="en-US" sz="2000" dirty="0" err="1"/>
              <a:t>chuyển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B88306D7-8ACB-3D3B-CF68-AD7F93535F5F}"/>
              </a:ext>
            </a:extLst>
          </p:cNvPr>
          <p:cNvSpPr txBox="1"/>
          <p:nvPr/>
        </p:nvSpPr>
        <p:spPr>
          <a:xfrm>
            <a:off x="4805464" y="3322791"/>
            <a:ext cx="6567388" cy="2806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dirty="0"/>
              <a:t>OUTPUT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Mua/V </a:t>
            </a:r>
            <a:r>
              <a:rPr lang="en-US" sz="2000" dirty="0" err="1"/>
              <a:t>gạo</a:t>
            </a:r>
            <a:r>
              <a:rPr lang="en-US" sz="2000" dirty="0"/>
              <a:t>/Item 10kg/Nu 300k/Money ./.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Cà_phê</a:t>
            </a:r>
            <a:r>
              <a:rPr lang="en-US" sz="2000" dirty="0"/>
              <a:t>/Item </a:t>
            </a:r>
            <a:r>
              <a:rPr lang="en-US" sz="2000" dirty="0" err="1"/>
              <a:t>sáng</a:t>
            </a:r>
            <a:r>
              <a:rPr lang="en-US" sz="2000" dirty="0"/>
              <a:t>/Time 15k/Money ./.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sáng_nay</a:t>
            </a:r>
            <a:r>
              <a:rPr lang="en-US" sz="2000" dirty="0"/>
              <a:t>/Time </a:t>
            </a:r>
            <a:r>
              <a:rPr lang="en-US" sz="2000" dirty="0" err="1"/>
              <a:t>mua</a:t>
            </a:r>
            <a:r>
              <a:rPr lang="en-US" sz="2000" dirty="0"/>
              <a:t>/V </a:t>
            </a:r>
            <a:r>
              <a:rPr lang="en-US" sz="2000" dirty="0" err="1"/>
              <a:t>bánh_mì</a:t>
            </a:r>
            <a:r>
              <a:rPr lang="en-US" sz="2000" dirty="0"/>
              <a:t>/Item 200K/Money ,/, </a:t>
            </a:r>
            <a:r>
              <a:rPr lang="en-US" sz="2000" dirty="0" err="1"/>
              <a:t>gạo</a:t>
            </a:r>
            <a:r>
              <a:rPr lang="en-US" sz="2000" dirty="0"/>
              <a:t>/Item 2_triệu/Money ở/Prep </a:t>
            </a:r>
            <a:r>
              <a:rPr lang="en-US" sz="2000" dirty="0" err="1"/>
              <a:t>tạp_hóa</a:t>
            </a:r>
            <a:r>
              <a:rPr lang="en-US" sz="2000" dirty="0"/>
              <a:t>/Place </a:t>
            </a:r>
            <a:r>
              <a:rPr lang="en-US" sz="2000" dirty="0" err="1"/>
              <a:t>chuyển_khoản</a:t>
            </a:r>
            <a:r>
              <a:rPr lang="en-US" sz="2000" dirty="0"/>
              <a:t>/Method ./.</a:t>
            </a:r>
          </a:p>
        </p:txBody>
      </p:sp>
      <p:cxnSp>
        <p:nvCxnSpPr>
          <p:cNvPr id="8" name="Đường nối Thẳng 7">
            <a:extLst>
              <a:ext uri="{FF2B5EF4-FFF2-40B4-BE49-F238E27FC236}">
                <a16:creationId xmlns:a16="http://schemas.microsoft.com/office/drawing/2014/main" id="{E0CEB4C9-ADB3-0A0A-6F88-57639FCD57F2}"/>
              </a:ext>
            </a:extLst>
          </p:cNvPr>
          <p:cNvCxnSpPr/>
          <p:nvPr/>
        </p:nvCxnSpPr>
        <p:spPr>
          <a:xfrm>
            <a:off x="3735421" y="1868561"/>
            <a:ext cx="0" cy="3120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52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3BFC18-6A47-2B53-050D-51895355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Xử lý và phân loại dữ liệu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27114968-FE73-B303-FE67-184048AC6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64" y="4466274"/>
            <a:ext cx="10515600" cy="1099218"/>
          </a:xfrm>
        </p:spPr>
      </p:pic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9979884E-1A93-5708-ED70-3B86EDE20A34}"/>
              </a:ext>
            </a:extLst>
          </p:cNvPr>
          <p:cNvSpPr txBox="1"/>
          <p:nvPr/>
        </p:nvSpPr>
        <p:spPr>
          <a:xfrm>
            <a:off x="740664" y="1772436"/>
            <a:ext cx="101151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effectLst/>
                <a:latin typeface="+mj-lt"/>
              </a:rPr>
              <a:t>Input</a:t>
            </a:r>
            <a:r>
              <a:rPr lang="vi-VN" b="1" dirty="0">
                <a:effectLst/>
                <a:latin typeface="+mj-lt"/>
              </a:rPr>
              <a:t>.</a:t>
            </a:r>
          </a:p>
          <a:p>
            <a:pPr lvl="1"/>
            <a:r>
              <a:rPr lang="vi-VN" b="0" dirty="0">
                <a:effectLst/>
                <a:latin typeface="+mj-lt"/>
              </a:rPr>
              <a:t>Thanh toán  tiền điện tháng này 500 k.</a:t>
            </a:r>
          </a:p>
          <a:p>
            <a:pPr lvl="1"/>
            <a:r>
              <a:rPr lang="vi-VN" b="0" dirty="0">
                <a:effectLst/>
                <a:latin typeface="+mj-lt"/>
              </a:rPr>
              <a:t>Mua sữa cho bé ở siêu thị 200k. </a:t>
            </a:r>
          </a:p>
          <a:p>
            <a:pPr lvl="1"/>
            <a:r>
              <a:rPr lang="vi-VN" b="0" dirty="0">
                <a:effectLst/>
                <a:latin typeface="+mj-lt"/>
              </a:rPr>
              <a:t>Cà phê với bạn 50k chuyển khoản .</a:t>
            </a:r>
          </a:p>
          <a:p>
            <a:pPr lvl="1"/>
            <a:r>
              <a:rPr lang="vi-VN" b="0" dirty="0">
                <a:effectLst/>
                <a:latin typeface="+mj-lt"/>
              </a:rPr>
              <a:t>Mua trái cây ở cửa hàng 80.</a:t>
            </a:r>
          </a:p>
          <a:p>
            <a:pPr lvl="1"/>
            <a:r>
              <a:rPr lang="vi-VN" b="0" dirty="0">
                <a:effectLst/>
                <a:latin typeface="+mj-lt"/>
              </a:rPr>
              <a:t>Thanh toán tiền nước 300k.</a:t>
            </a:r>
          </a:p>
          <a:p>
            <a:endParaRPr lang="vi-VN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155EAC1D-C330-DA79-13C3-23EAFDA7E1DA}"/>
              </a:ext>
            </a:extLst>
          </p:cNvPr>
          <p:cNvSpPr txBox="1"/>
          <p:nvPr/>
        </p:nvSpPr>
        <p:spPr>
          <a:xfrm>
            <a:off x="740664" y="3984431"/>
            <a:ext cx="1408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 err="1">
                <a:latin typeface="+mj-lt"/>
              </a:rPr>
              <a:t>Output</a:t>
            </a:r>
            <a:r>
              <a:rPr lang="vi-VN" b="1" dirty="0">
                <a:effectLst/>
                <a:latin typeface="+mj-lt"/>
              </a:rPr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1634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2E3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16366F4-4063-10D8-EF83-CAF38185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Thực hiện lưu trữ trên Firebase</a:t>
            </a:r>
          </a:p>
        </p:txBody>
      </p:sp>
      <p:pic>
        <p:nvPicPr>
          <p:cNvPr id="5" name="Chỗ dành sẵn cho Nội dung 4">
            <a:extLst>
              <a:ext uri="{FF2B5EF4-FFF2-40B4-BE49-F238E27FC236}">
                <a16:creationId xmlns:a16="http://schemas.microsoft.com/office/drawing/2014/main" id="{910A271D-5982-0F7E-AC9E-12D96A462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655793"/>
            <a:ext cx="7347537" cy="554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7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8D4B3FB6-C1FF-8969-2897-2D59AA58E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vi-VN" sz="4800" dirty="0"/>
              <a:t>Giới thiệu về mô hình </a:t>
            </a:r>
            <a:r>
              <a:rPr lang="vi-VN" sz="4800" dirty="0" err="1"/>
              <a:t>RDRPOSTagger</a:t>
            </a:r>
            <a:endParaRPr lang="vi-V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D130BD-B340-E92D-D2B1-4D2937EE2E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vi-VN" altLang="vi-VN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RDRPOSTagger là gì?</a:t>
            </a:r>
            <a:r>
              <a:rPr kumimoji="0" lang="vi-VN" altLang="vi-VN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Công cụ NLP tiên tiến dành cho gán nhãn từ loại (POS tagging) được phát triển bởi Trung Nguyen, Dai Quoc Nguyen, Dat Quoc Nguyen, Mark Dras và Mark Johnson.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vi-VN" altLang="vi-VN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Đặc điểm nổi bật:</a:t>
            </a:r>
            <a:endParaRPr kumimoji="0" lang="vi-VN" altLang="vi-VN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Sử dụng phương pháp Ripple Down Rules (RDR) và Single Classification Ripple Down Rules (SCRDR) để gán nhãn hiệu quả.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vi-VN" altLang="vi-VN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Đặc biệt hiệu quả trong việc xử lý ngôn ngữ phức tạp và giàu hình thái từ như tiếng Việt.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vi-VN" altLang="vi-VN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vi-VN" altLang="vi-VN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31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lectronic circuit board">
            <a:extLst>
              <a:ext uri="{FF2B5EF4-FFF2-40B4-BE49-F238E27FC236}">
                <a16:creationId xmlns:a16="http://schemas.microsoft.com/office/drawing/2014/main" id="{A81BBBEA-F07F-C8FB-6907-B452023D9A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586" r="7755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331F8D5C-8F27-0E9A-04D3-5EC2B0C0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vi-VN" sz="4000"/>
              <a:t>Các thành phần của RDRPOSTagger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FE0AC-C159-4ED4-902F-227D3DA6D2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5317" y="2743200"/>
            <a:ext cx="5247340" cy="34968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vi-VN" altLang="vi-VN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Utility</a:t>
            </a:r>
            <a:r>
              <a:rPr kumimoji="0" lang="vi-VN" altLang="vi-VN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Chức năng đánh giá hiệu suất, tạo từ điển phổ biến, và tiền xử lý dữ liệu.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vi-VN" altLang="vi-VN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Initial-tagger</a:t>
            </a:r>
            <a:r>
              <a:rPr kumimoji="0" lang="vi-VN" altLang="vi-VN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Gán nhãn ban đầu dựa trên từ điển và các quy tắc đơn giản.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SCRDR-</a:t>
            </a:r>
            <a:r>
              <a:rPr kumimoji="0" lang="vi-VN" altLang="vi-VN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learner</a:t>
            </a:r>
            <a:r>
              <a:rPr kumimoji="0" lang="vi-VN" altLang="vi-VN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Xây dựng và cập nhật cây SCRDR với các quy tắc mới cho các trường hợp ngoại lệ.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vi-VN" altLang="vi-VN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SCRDR-</a:t>
            </a:r>
            <a:r>
              <a:rPr kumimoji="0" lang="vi-VN" altLang="vi-VN" sz="20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tagger</a:t>
            </a:r>
            <a:r>
              <a:rPr kumimoji="0" lang="vi-VN" altLang="vi-VN" sz="20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:</a:t>
            </a:r>
            <a:r>
              <a:rPr kumimoji="0" lang="vi-VN" altLang="vi-VN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 Áp dụng cây SCRDR để gán nhãn từ loại cho văn bản đầu vào. </a:t>
            </a:r>
          </a:p>
        </p:txBody>
      </p:sp>
    </p:spTree>
    <p:extLst>
      <p:ext uri="{BB962C8B-B14F-4D97-AF65-F5344CB8AC3E}">
        <p14:creationId xmlns:p14="http://schemas.microsoft.com/office/powerpoint/2010/main" val="1447309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AD0785DC-6A1E-49B4-6797-5C87DC549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vi-VN" sz="4800"/>
              <a:t>Ưu điểm nổi bật của RDRPOSTagger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BE0AC0-E327-A01F-32D6-7CB81041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Độ chính xác cao:</a:t>
            </a:r>
            <a:r>
              <a:rPr lang="vi-VN" sz="2400" dirty="0"/>
              <a:t> Học hỏi từ các quy tắc mới, thích ứng để xử lý hiệu quả các trường hợp ngoại lệ và nghĩa đa dạng.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Khả năng mở rộng và tùy chỉnh:</a:t>
            </a:r>
            <a:r>
              <a:rPr lang="vi-VN" sz="2400" dirty="0"/>
              <a:t> Dễ dàng mở rộng và tùy chỉnh để đáp ứng nhu cầu cụ thể của các ngôn ngữ khác nhau.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400" b="1" dirty="0"/>
              <a:t>Hiệu suất cao:</a:t>
            </a:r>
            <a:r>
              <a:rPr lang="vi-VN" sz="2400" dirty="0"/>
              <a:t> Hoạt động tốt trên các tập dữ liệu lớn, lý tưởng cho các ứng dụng NLP thời gian thực.</a:t>
            </a:r>
          </a:p>
          <a:p>
            <a:endParaRPr lang="vi-VN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5194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2371</Words>
  <Application>Microsoft Office PowerPoint</Application>
  <PresentationFormat>Widescreen</PresentationFormat>
  <Paragraphs>168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Chủ đề Office</vt:lpstr>
      <vt:lpstr>Sử dụng AI trong quản lý Thu Chi </vt:lpstr>
      <vt:lpstr>Mục tiêu của đề tài.</vt:lpstr>
      <vt:lpstr>Biền đồ hoạt động.</vt:lpstr>
      <vt:lpstr>Kết quả đã đạt được :</vt:lpstr>
      <vt:lpstr>Xử lý và phân loại dữ liệu</vt:lpstr>
      <vt:lpstr>Thực hiện lưu trữ trên Firebase</vt:lpstr>
      <vt:lpstr>Giới thiệu về mô hình RDRPOSTagger</vt:lpstr>
      <vt:lpstr>Các thành phần của RDRPOSTagger</vt:lpstr>
      <vt:lpstr>Ưu điểm nổi bật của RDRPOSTagger</vt:lpstr>
      <vt:lpstr>Phương pháp Ripple Down Rules (RDR)</vt:lpstr>
      <vt:lpstr>Single Classification Ripple Down Rules (SCRDR)</vt:lpstr>
      <vt:lpstr>Cây SCRDR gán nhãn từ cho tiếng anh</vt:lpstr>
      <vt:lpstr>Nguyên lý hoạt động của SCRDR</vt:lpstr>
      <vt:lpstr>Ưu và Nhược điểm của SCRDR</vt:lpstr>
      <vt:lpstr>CÁCH TIẾP CẬN</vt:lpstr>
      <vt:lpstr>Bảng mô tả ngắn về mẫu quy tắc</vt:lpstr>
      <vt:lpstr>Ví dụ về các mẫu quy tắc</vt:lpstr>
      <vt:lpstr>Quá trình Học của Mô hình SCRDR trong RDRPOSTagger</vt:lpstr>
      <vt:lpstr>Xác định Các Quy tắc Ngoại Lệ Cần Thêm </vt:lpstr>
      <vt:lpstr>Lựa Chọn Quy tắc Ngoại Lệ Mới</vt:lpstr>
      <vt:lpstr>Xử Lý Trường Hợp Không Tìm Thấy Quy tắc Mới Phù Hợp </vt:lpstr>
      <vt:lpstr>Quá trình Gán Nhãn (Tagging Process) của RDRPOSTagger</vt:lpstr>
      <vt:lpstr>PowerPoint Presentation</vt:lpstr>
      <vt:lpstr>Kết quả mô phỏng</vt:lpstr>
      <vt:lpstr>Kết quả mô phỏng</vt:lpstr>
      <vt:lpstr>Kết quả mô phỏng</vt:lpstr>
      <vt:lpstr>Kết quả mô phỏng</vt:lpstr>
      <vt:lpstr>Định hướng trong tương lại: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Sử dụng AI trong quản lý Thu Chi </dc:title>
  <dc:creator>nguyễn hoài nam</dc:creator>
  <cp:lastModifiedBy>nguyễn hoài nam</cp:lastModifiedBy>
  <cp:revision>12</cp:revision>
  <dcterms:created xsi:type="dcterms:W3CDTF">2024-05-03T14:13:28Z</dcterms:created>
  <dcterms:modified xsi:type="dcterms:W3CDTF">2024-07-09T11:29:17Z</dcterms:modified>
</cp:coreProperties>
</file>