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334" r:id="rId3"/>
    <p:sldId id="390" r:id="rId4"/>
    <p:sldId id="364" r:id="rId5"/>
    <p:sldId id="365" r:id="rId6"/>
    <p:sldId id="366" r:id="rId7"/>
    <p:sldId id="377" r:id="rId8"/>
    <p:sldId id="391" r:id="rId9"/>
    <p:sldId id="392" r:id="rId10"/>
    <p:sldId id="379" r:id="rId11"/>
    <p:sldId id="369" r:id="rId12"/>
    <p:sldId id="368" r:id="rId13"/>
    <p:sldId id="370" r:id="rId14"/>
    <p:sldId id="371" r:id="rId15"/>
    <p:sldId id="372" r:id="rId16"/>
    <p:sldId id="373" r:id="rId17"/>
    <p:sldId id="374" r:id="rId18"/>
    <p:sldId id="375" r:id="rId19"/>
    <p:sldId id="380" r:id="rId20"/>
    <p:sldId id="381" r:id="rId21"/>
    <p:sldId id="382" r:id="rId22"/>
    <p:sldId id="383" r:id="rId23"/>
    <p:sldId id="384" r:id="rId24"/>
    <p:sldId id="385" r:id="rId25"/>
    <p:sldId id="386" r:id="rId26"/>
    <p:sldId id="387" r:id="rId27"/>
    <p:sldId id="388" r:id="rId28"/>
    <p:sldId id="393" r:id="rId29"/>
    <p:sldId id="378" r:id="rId30"/>
    <p:sldId id="389" r:id="rId31"/>
    <p:sldId id="394" r:id="rId32"/>
    <p:sldId id="294" r:id="rId33"/>
  </p:sldIdLst>
  <p:sldSz cx="9144000" cy="6858000" type="screen4x3"/>
  <p:notesSz cx="6858000" cy="994727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759A"/>
    <a:srgbClr val="7593B3"/>
    <a:srgbClr val="B3C3D5"/>
    <a:srgbClr val="DEB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13" autoAdjust="0"/>
  </p:normalViewPr>
  <p:slideViewPr>
    <p:cSldViewPr>
      <p:cViewPr varScale="1">
        <p:scale>
          <a:sx n="71" d="100"/>
          <a:sy n="71" d="100"/>
        </p:scale>
        <p:origin x="7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D710B-DBEB-48B9-BE37-6CC35DC50D83}" type="datetimeFigureOut">
              <a:rPr lang="ru-RU" smtClean="0"/>
              <a:t>12.06.2018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4880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944880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8A164D-CA5E-491E-9E8B-2B92929EB9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52703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FBC4C-1749-4424-9522-1B6D127EF272}" type="datetimeFigureOut">
              <a:rPr lang="ru-RU" smtClean="0"/>
              <a:t>12.06.2018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C6225-C8ED-4E9F-A34F-711DD8E7E2B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795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C6225-C8ED-4E9F-A34F-711DD8E7E2B6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1019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C6225-C8ED-4E9F-A34F-711DD8E7E2B6}" type="slidenum">
              <a:rPr lang="ru-RU" smtClean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0903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1027"/>
          <a:stretch/>
        </p:blipFill>
        <p:spPr>
          <a:xfrm>
            <a:off x="0" y="4337350"/>
            <a:ext cx="9144000" cy="25206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3276599"/>
          </a:xfrm>
        </p:spPr>
        <p:txBody>
          <a:bodyPr/>
          <a:lstStyle>
            <a:lvl1pPr>
              <a:defRPr>
                <a:solidFill>
                  <a:srgbClr val="54759A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685800" y="6356350"/>
            <a:ext cx="7772400" cy="365125"/>
          </a:xfrm>
        </p:spPr>
        <p:txBody>
          <a:bodyPr/>
          <a:lstStyle>
            <a:lvl1pPr algn="r">
              <a:defRPr>
                <a:solidFill>
                  <a:srgbClr val="54759A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DFBDC"/>
              </a:clrFrom>
              <a:clrTo>
                <a:srgbClr val="FDFBDC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420" y="118450"/>
            <a:ext cx="2142179" cy="414950"/>
          </a:xfrm>
          <a:prstGeom prst="rect">
            <a:avLst/>
          </a:prstGeom>
          <a:ln>
            <a:noFill/>
          </a:ln>
          <a:effectLst>
            <a:outerShdw blurRad="114300" dist="38100" dir="18600000" sx="102000" sy="102000" algn="bl" rotWithShape="0">
              <a:prstClr val="black">
                <a:alpha val="31000"/>
              </a:prstClr>
            </a:outerShdw>
          </a:effectLst>
        </p:spPr>
      </p:pic>
      <p:sp>
        <p:nvSpPr>
          <p:cNvPr id="9" name="Прямоугольник 8"/>
          <p:cNvSpPr/>
          <p:nvPr userDrawn="1"/>
        </p:nvSpPr>
        <p:spPr>
          <a:xfrm>
            <a:off x="0" y="4297681"/>
            <a:ext cx="9144000" cy="45719"/>
          </a:xfrm>
          <a:prstGeom prst="rect">
            <a:avLst/>
          </a:prstGeom>
          <a:solidFill>
            <a:srgbClr val="547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2738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5225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4753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6763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8382000" y="-1"/>
            <a:ext cx="533400" cy="990600"/>
          </a:xfrm>
          <a:prstGeom prst="rect">
            <a:avLst/>
          </a:prstGeom>
          <a:solidFill>
            <a:srgbClr val="7593B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06459"/>
            <a:ext cx="8001000" cy="792162"/>
          </a:xfrm>
        </p:spPr>
        <p:txBody>
          <a:bodyPr/>
          <a:lstStyle>
            <a:lvl1pPr algn="l">
              <a:defRPr b="0">
                <a:solidFill>
                  <a:srgbClr val="54759A"/>
                </a:solidFill>
                <a:effectLst/>
                <a:latin typeface="Trebuchet MS" panose="020B0603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/>
          <a:lstStyle>
            <a:lvl1pPr>
              <a:buClr>
                <a:srgbClr val="7593B3"/>
              </a:buClr>
              <a:defRPr>
                <a:latin typeface="Trebuchet MS" panose="020B0603020202020204" pitchFamily="34" charset="0"/>
              </a:defRPr>
            </a:lvl1pPr>
            <a:lvl2pPr>
              <a:buClr>
                <a:srgbClr val="7593B3"/>
              </a:buClr>
              <a:defRPr>
                <a:latin typeface="Trebuchet MS" panose="020B0603020202020204" pitchFamily="34" charset="0"/>
              </a:defRPr>
            </a:lvl2pPr>
            <a:lvl3pPr>
              <a:defRPr>
                <a:latin typeface="Trebuchet MS" panose="020B0603020202020204" pitchFamily="34" charset="0"/>
              </a:defRPr>
            </a:lvl3pPr>
            <a:lvl4pPr>
              <a:defRPr>
                <a:latin typeface="Trebuchet MS" panose="020B0603020202020204" pitchFamily="34" charset="0"/>
              </a:defRPr>
            </a:lvl4pPr>
            <a:lvl5pPr>
              <a:defRPr>
                <a:latin typeface="Trebuchet MS" panose="020B0603020202020204" pitchFamily="34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459204"/>
            <a:ext cx="531395" cy="531395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>
            <a:lvl1pPr algn="ctr">
              <a:defRPr sz="1800" b="1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fld id="{B491C8E4-965C-47C5-86B5-2FEC2000E3F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0" y="6629400"/>
            <a:ext cx="9144000" cy="228601"/>
          </a:xfrm>
          <a:prstGeom prst="rect">
            <a:avLst/>
          </a:prstGeom>
          <a:solidFill>
            <a:srgbClr val="547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28600" rtlCol="0" anchor="ctr"/>
          <a:lstStyle/>
          <a:p>
            <a:pPr algn="r"/>
            <a:r>
              <a:rPr lang="en-US" sz="1400" dirty="0" smtClean="0">
                <a:latin typeface="Trebuchet MS" panose="020B0603020202020204" pitchFamily="34" charset="0"/>
              </a:rPr>
              <a:t>RocketScience.ai</a:t>
            </a:r>
            <a:endParaRPr lang="ru-RU" sz="1400" dirty="0">
              <a:latin typeface="Trebuchet MS" panose="020B0603020202020204" pitchFamily="34" charset="0"/>
            </a:endParaRPr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1297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8382000" y="-1"/>
            <a:ext cx="533400" cy="990600"/>
          </a:xfrm>
          <a:prstGeom prst="rect">
            <a:avLst/>
          </a:prstGeom>
          <a:solidFill>
            <a:srgbClr val="7593B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06459"/>
            <a:ext cx="8001000" cy="792162"/>
          </a:xfrm>
        </p:spPr>
        <p:txBody>
          <a:bodyPr/>
          <a:lstStyle>
            <a:lvl1pPr algn="l">
              <a:defRPr b="0">
                <a:solidFill>
                  <a:srgbClr val="54759A"/>
                </a:solidFill>
                <a:effectLst/>
                <a:latin typeface="Trebuchet MS" panose="020B0603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459204"/>
            <a:ext cx="531395" cy="531395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>
            <a:lvl1pPr algn="ctr">
              <a:defRPr sz="1800" b="1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fld id="{B491C8E4-965C-47C5-86B5-2FEC2000E3F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0" y="6629400"/>
            <a:ext cx="9144000" cy="228601"/>
          </a:xfrm>
          <a:prstGeom prst="rect">
            <a:avLst/>
          </a:prstGeom>
          <a:solidFill>
            <a:srgbClr val="547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28600" rtlCol="0" anchor="ctr"/>
          <a:lstStyle/>
          <a:p>
            <a:pPr algn="r"/>
            <a:r>
              <a:rPr lang="en-US" sz="1400" dirty="0" smtClean="0">
                <a:latin typeface="Trebuchet MS" panose="020B0603020202020204" pitchFamily="34" charset="0"/>
              </a:rPr>
              <a:t>RocketScience.ai</a:t>
            </a:r>
            <a:endParaRPr lang="ru-RU" sz="1400" dirty="0">
              <a:latin typeface="Trebuchet MS" panose="020B0603020202020204" pitchFamily="34" charset="0"/>
            </a:endParaRPr>
          </a:p>
        </p:txBody>
      </p:sp>
      <p:sp>
        <p:nvSpPr>
          <p:cNvPr id="9" name="Объект 2"/>
          <p:cNvSpPr>
            <a:spLocks noGrp="1"/>
          </p:cNvSpPr>
          <p:nvPr>
            <p:ph sz="half" idx="1"/>
          </p:nvPr>
        </p:nvSpPr>
        <p:spPr>
          <a:xfrm>
            <a:off x="228600" y="1219200"/>
            <a:ext cx="4267200" cy="5410200"/>
          </a:xfrm>
        </p:spPr>
        <p:txBody>
          <a:bodyPr/>
          <a:lstStyle>
            <a:lvl1pPr>
              <a:buClr>
                <a:srgbClr val="7593B3"/>
              </a:buClr>
              <a:defRPr sz="2800">
                <a:latin typeface="Trebuchet MS" panose="020B0603020202020204" pitchFamily="34" charset="0"/>
              </a:defRPr>
            </a:lvl1pPr>
            <a:lvl2pPr>
              <a:buClr>
                <a:srgbClr val="7593B3"/>
              </a:buClr>
              <a:defRPr sz="24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1800">
                <a:latin typeface="Trebuchet MS" panose="020B0603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0" name="Объект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267200" cy="5410200"/>
          </a:xfrm>
        </p:spPr>
        <p:txBody>
          <a:bodyPr/>
          <a:lstStyle>
            <a:lvl1pPr>
              <a:buClr>
                <a:srgbClr val="7593B3"/>
              </a:buClr>
              <a:defRPr sz="2800">
                <a:latin typeface="Trebuchet MS" panose="020B0603020202020204" pitchFamily="34" charset="0"/>
              </a:defRPr>
            </a:lvl1pPr>
            <a:lvl2pPr>
              <a:buClr>
                <a:srgbClr val="7593B3"/>
              </a:buClr>
              <a:defRPr sz="24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1800">
                <a:latin typeface="Trebuchet MS" panose="020B0603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3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5194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0580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64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9089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526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7126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1557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4200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1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jakevdp.github.io/PythonDataScienceHandbook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machinelearningmastery.com/arima-for-time-series-forecasting-with-pytho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TENSOR.BY</a:t>
            </a:r>
            <a:br>
              <a:rPr lang="en-US" sz="3200" b="1" dirty="0"/>
            </a:b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/>
              <a:t>ML-course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4000" b="1" dirty="0" smtClean="0"/>
              <a:t>4. Forecasting for Time Series</a:t>
            </a:r>
            <a:br>
              <a:rPr lang="en-US" sz="4000" b="1" dirty="0" smtClean="0"/>
            </a:br>
            <a:r>
              <a:rPr lang="en-US" sz="4000" b="1" dirty="0" smtClean="0"/>
              <a:t>in Python</a:t>
            </a:r>
            <a:endParaRPr lang="ru-RU" sz="40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219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Kate </a:t>
            </a:r>
            <a:r>
              <a:rPr lang="en-US" sz="2400" dirty="0" err="1" smtClean="0"/>
              <a:t>Miniukovich</a:t>
            </a:r>
            <a:r>
              <a:rPr lang="en-US" sz="2400" dirty="0" smtClean="0"/>
              <a:t> (Data Scientist),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miniukovich@rocketscience.ai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/>
              <a:t>ML-course.   Forecasting Time Series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826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06459"/>
            <a:ext cx="8077200" cy="792162"/>
          </a:xfrm>
        </p:spPr>
        <p:txBody>
          <a:bodyPr>
            <a:noAutofit/>
          </a:bodyPr>
          <a:lstStyle/>
          <a:p>
            <a:r>
              <a:rPr lang="en-US" sz="3400" dirty="0" smtClean="0"/>
              <a:t>Naïve models</a:t>
            </a:r>
            <a:endParaRPr lang="ru-RU" sz="3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998621"/>
                <a:ext cx="8686800" cy="563077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1300" dirty="0" smtClean="0"/>
              </a:p>
              <a:p>
                <a:pPr marL="0" indent="0">
                  <a:buNone/>
                </a:pPr>
                <a:r>
                  <a:rPr lang="en-US" sz="2400" i="1" dirty="0"/>
                  <a:t>Simple naive </a:t>
                </a:r>
                <a:r>
                  <a:rPr lang="en-US" sz="2400" i="1" dirty="0" smtClean="0"/>
                  <a:t>model</a:t>
                </a:r>
                <a:endParaRPr lang="ru-RU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  <a:p>
                <a:pPr marL="0" indent="0">
                  <a:buNone/>
                </a:pPr>
                <a:r>
                  <a:rPr lang="ru-RU" sz="2400" i="1" dirty="0"/>
                  <a:t> </a:t>
                </a:r>
                <a:endParaRPr lang="ru-RU" sz="2400" dirty="0"/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sz="2400" i="1" dirty="0" smtClean="0"/>
                  <a:t>Naive </a:t>
                </a:r>
                <a:r>
                  <a:rPr lang="en-US" sz="2400" i="1" dirty="0"/>
                  <a:t>model </a:t>
                </a:r>
                <a:r>
                  <a:rPr lang="en-US" sz="2400" i="1" dirty="0" smtClean="0"/>
                  <a:t>with trend</a:t>
                </a:r>
                <a:endParaRPr lang="ru-RU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2400" dirty="0"/>
              </a:p>
              <a:p>
                <a:pPr marL="0" indent="0">
                  <a:buNone/>
                </a:pPr>
                <a:r>
                  <a:rPr lang="ru-RU" sz="2400" i="1" dirty="0"/>
                  <a:t> </a:t>
                </a:r>
                <a:endParaRPr lang="ru-RU" sz="2400" dirty="0"/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sz="2400" i="1" dirty="0"/>
                  <a:t>Naive model with quarterly </a:t>
                </a:r>
                <a:r>
                  <a:rPr lang="en-US" sz="2400" i="1" dirty="0" smtClean="0"/>
                  <a:t>seasonality</a:t>
                </a:r>
                <a:endParaRPr lang="ru-RU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−3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  <a:p>
                <a:pPr marL="0" indent="0">
                  <a:buNone/>
                </a:pPr>
                <a:r>
                  <a:rPr lang="ru-RU" sz="2400" i="1" dirty="0"/>
                  <a:t> </a:t>
                </a:r>
                <a:endParaRPr lang="ru-RU" sz="2400" dirty="0"/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sz="2400" i="1" dirty="0"/>
                  <a:t>Naive model with </a:t>
                </a:r>
                <a:r>
                  <a:rPr lang="en-US" sz="2400" i="1" dirty="0" smtClean="0"/>
                  <a:t>quarterly seasonality</a:t>
                </a:r>
                <a:r>
                  <a:rPr lang="ru-RU" sz="2400" i="1" dirty="0" smtClean="0"/>
                  <a:t> </a:t>
                </a:r>
                <a:r>
                  <a:rPr lang="en-US" sz="2400" i="1" dirty="0"/>
                  <a:t>and </a:t>
                </a:r>
                <a:r>
                  <a:rPr lang="en-US" sz="2400" i="1" dirty="0" smtClean="0"/>
                  <a:t>trend </a:t>
                </a:r>
                <a:endParaRPr lang="ru-RU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−3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+…+</m:t>
                          </m:r>
                          <m:d>
                            <m:d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sub>
                              </m:s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  <a:p>
                <a:pPr marL="0" indent="0">
                  <a:buNone/>
                </a:pPr>
                <a:endParaRPr lang="ru-RU" sz="24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998621"/>
                <a:ext cx="8686800" cy="5630779"/>
              </a:xfrm>
              <a:blipFill rotWithShape="0">
                <a:blip r:embed="rId2"/>
                <a:stretch>
                  <a:fillRect l="-11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7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/>
          <a:p>
            <a:r>
              <a:rPr lang="en-US" b="1" dirty="0"/>
              <a:t>ML-course.   </a:t>
            </a:r>
            <a:r>
              <a:rPr lang="en-US" b="1" dirty="0" smtClean="0"/>
              <a:t>Forecasting Time Series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40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Box-Jenkins</a:t>
            </a:r>
            <a:r>
              <a:rPr lang="en-US" dirty="0"/>
              <a:t> methods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3048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000" dirty="0"/>
          </a:p>
          <a:p>
            <a:pPr marL="0" indent="0" algn="ctr">
              <a:buNone/>
            </a:pPr>
            <a:endParaRPr lang="en-US" sz="2400" dirty="0" smtClean="0"/>
          </a:p>
          <a:p>
            <a:pPr marL="0" indent="0" algn="ctr">
              <a:buNone/>
            </a:pPr>
            <a:endParaRPr lang="en-US" sz="2400" dirty="0" smtClean="0"/>
          </a:p>
          <a:p>
            <a:pPr marL="0" indent="0" algn="ctr">
              <a:buNone/>
            </a:pPr>
            <a:r>
              <a:rPr lang="en-US" sz="4000" b="1" dirty="0" smtClean="0"/>
              <a:t>Autocorrelation ???</a:t>
            </a:r>
            <a:endParaRPr lang="ru-RU" sz="4000" b="1" dirty="0"/>
          </a:p>
          <a:p>
            <a:pPr marL="0" indent="0" algn="ctr">
              <a:buNone/>
            </a:pPr>
            <a:endParaRPr lang="en-US" sz="2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7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/>
          <a:p>
            <a:r>
              <a:rPr lang="en-US" b="1" dirty="0"/>
              <a:t>ML-course.   </a:t>
            </a:r>
            <a:r>
              <a:rPr lang="en-US" b="1" dirty="0" smtClean="0"/>
              <a:t>Forecasting Time Series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205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Autocorrelation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998621"/>
                <a:ext cx="8686800" cy="547837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1300" dirty="0" smtClean="0"/>
              </a:p>
              <a:p>
                <a:pPr marL="0" indent="0">
                  <a:buNone/>
                </a:pPr>
                <a:r>
                  <a:rPr lang="en-US" sz="2600" b="1" dirty="0" smtClean="0"/>
                  <a:t>Autocorrelation</a:t>
                </a:r>
                <a:r>
                  <a:rPr lang="en-US" sz="2600" dirty="0" smtClean="0"/>
                  <a:t> - </a:t>
                </a:r>
                <a:r>
                  <a:rPr lang="en-US" sz="2600" dirty="0"/>
                  <a:t>linear relationship between a </a:t>
                </a:r>
                <a:r>
                  <a:rPr lang="en-US" sz="2600" dirty="0" smtClean="0"/>
                  <a:t>value </a:t>
                </a:r>
                <a:r>
                  <a:rPr lang="en-US" sz="2600" dirty="0"/>
                  <a:t>and its lag in one or more time periods</a:t>
                </a:r>
                <a:r>
                  <a:rPr lang="ru-RU" sz="2600" dirty="0" smtClean="0"/>
                  <a:t>. </a:t>
                </a:r>
                <a:endParaRPr lang="en-US" sz="2600" dirty="0" smtClean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/>
                  <a:t>The autocorrelation is measured using the </a:t>
                </a:r>
                <a:r>
                  <a:rPr lang="en-US" sz="2400" b="1" dirty="0"/>
                  <a:t>autocorrelation coefficient</a:t>
                </a:r>
                <a:r>
                  <a:rPr lang="ru-RU" sz="2400" dirty="0" smtClean="0"/>
                  <a:t>.</a:t>
                </a: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Autocorrelation </a:t>
                </a:r>
                <a:r>
                  <a:rPr lang="en-US" sz="2000" b="1" dirty="0"/>
                  <a:t>coefficient </a:t>
                </a:r>
                <a:r>
                  <a:rPr lang="en-US" sz="2000" dirty="0"/>
                  <a:t>with a delay of k </a:t>
                </a:r>
                <a:r>
                  <a:rPr lang="en-US" sz="2000" dirty="0" smtClean="0"/>
                  <a:t>moments</a:t>
                </a:r>
              </a:p>
              <a:p>
                <a:pPr marL="0" indent="0">
                  <a:buNone/>
                </a:pPr>
                <a:endParaRPr lang="ru-RU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ru-RU" sz="24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ru-RU" sz="2400" dirty="0"/>
              </a:p>
              <a:p>
                <a:pPr marL="0" indent="0">
                  <a:buNone/>
                </a:pPr>
                <a:endParaRPr lang="en-US" sz="240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998621"/>
                <a:ext cx="8686800" cy="5478379"/>
              </a:xfrm>
              <a:blipFill rotWithShape="0">
                <a:blip r:embed="rId2"/>
                <a:stretch>
                  <a:fillRect l="-12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12</a:t>
            </a:fld>
            <a:endParaRPr lang="ru-RU" dirty="0"/>
          </a:p>
        </p:txBody>
      </p:sp>
      <p:sp>
        <p:nvSpPr>
          <p:cNvPr id="7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/>
          <a:p>
            <a:r>
              <a:rPr lang="en-US" b="1" dirty="0"/>
              <a:t>ML-course.   </a:t>
            </a:r>
            <a:r>
              <a:rPr lang="en-US" b="1" dirty="0" smtClean="0"/>
              <a:t>Forecasting Time Series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115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13</a:t>
            </a:fld>
            <a:endParaRPr lang="ru-RU" dirty="0"/>
          </a:p>
        </p:txBody>
      </p:sp>
      <p:sp>
        <p:nvSpPr>
          <p:cNvPr id="7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/>
          <a:p>
            <a:r>
              <a:rPr lang="en-US" b="1" dirty="0"/>
              <a:t>ML-course.   </a:t>
            </a:r>
            <a:r>
              <a:rPr lang="en-US" b="1" dirty="0" smtClean="0"/>
              <a:t>Forecasting Time Series</a:t>
            </a:r>
            <a:r>
              <a:rPr lang="en-US" dirty="0" smtClean="0"/>
              <a:t> 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3505200" y="245519"/>
                <a:ext cx="3061159" cy="7140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sub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)(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245519"/>
                <a:ext cx="3061159" cy="71404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Рисунок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74" y="1260036"/>
            <a:ext cx="7659169" cy="51061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061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Autocorrelation plot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14</a:t>
            </a:fld>
            <a:endParaRPr lang="ru-RU" dirty="0"/>
          </a:p>
        </p:txBody>
      </p:sp>
      <p:sp>
        <p:nvSpPr>
          <p:cNvPr id="7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/>
          <a:p>
            <a:r>
              <a:rPr lang="en-US" b="1" dirty="0"/>
              <a:t>ML-course.   </a:t>
            </a:r>
            <a:r>
              <a:rPr lang="en-US" b="1" dirty="0" smtClean="0"/>
              <a:t>Forecasting Time Series</a:t>
            </a: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24" y="2439361"/>
            <a:ext cx="8208572" cy="27492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344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Autocorrelation plot analysis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6594" y="1225214"/>
            <a:ext cx="8686800" cy="204937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300" dirty="0" smtClean="0"/>
          </a:p>
          <a:p>
            <a:pPr marL="0" indent="0">
              <a:buNone/>
            </a:pPr>
            <a:r>
              <a:rPr lang="ru-RU" sz="2400" dirty="0" smtClean="0">
                <a:solidFill>
                  <a:srgbClr val="54759A"/>
                </a:solidFill>
              </a:rPr>
              <a:t>1. </a:t>
            </a:r>
            <a:r>
              <a:rPr lang="en-US" sz="2400" dirty="0"/>
              <a:t>If the </a:t>
            </a:r>
            <a:r>
              <a:rPr lang="en-US" sz="2400" b="1" i="1" dirty="0"/>
              <a:t>autocorrelation coefficients for any lag k are close to zero</a:t>
            </a:r>
            <a:r>
              <a:rPr lang="en-US" sz="2400" dirty="0"/>
              <a:t>, then there is </a:t>
            </a:r>
            <a:r>
              <a:rPr lang="en-US" sz="2400" b="1" dirty="0"/>
              <a:t>no autocorrelation</a:t>
            </a:r>
            <a:r>
              <a:rPr lang="en-US" sz="2400" dirty="0"/>
              <a:t>, i.e. </a:t>
            </a:r>
            <a:r>
              <a:rPr lang="en-US" sz="2400" dirty="0" smtClean="0"/>
              <a:t>TS </a:t>
            </a:r>
            <a:r>
              <a:rPr lang="en-US" sz="2400" dirty="0"/>
              <a:t>is random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15</a:t>
            </a:fld>
            <a:endParaRPr lang="ru-RU" dirty="0"/>
          </a:p>
        </p:txBody>
      </p:sp>
      <p:sp>
        <p:nvSpPr>
          <p:cNvPr id="7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/>
          <a:p>
            <a:r>
              <a:rPr lang="en-US" b="1" dirty="0"/>
              <a:t>ML-course.   </a:t>
            </a:r>
            <a:r>
              <a:rPr lang="en-US" b="1" dirty="0" smtClean="0"/>
              <a:t>Forecasting Time Series</a:t>
            </a: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91" y="3274593"/>
            <a:ext cx="8193405" cy="270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78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Autocorrelation plot analysis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998621"/>
            <a:ext cx="8686800" cy="204937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300" dirty="0" smtClean="0"/>
          </a:p>
          <a:p>
            <a:pPr marL="0" indent="0">
              <a:buNone/>
            </a:pPr>
            <a:r>
              <a:rPr lang="ru-RU" sz="2400" dirty="0" smtClean="0">
                <a:solidFill>
                  <a:srgbClr val="54759A"/>
                </a:solidFill>
              </a:rPr>
              <a:t>2.</a:t>
            </a:r>
            <a:r>
              <a:rPr lang="ru-RU" sz="2400" dirty="0" smtClean="0"/>
              <a:t> </a:t>
            </a:r>
            <a:r>
              <a:rPr lang="en-US" sz="2400" dirty="0"/>
              <a:t>If the </a:t>
            </a:r>
            <a:r>
              <a:rPr lang="en-US" sz="2400" b="1" i="1" dirty="0" smtClean="0"/>
              <a:t>autocorrelation coefficients for </a:t>
            </a:r>
            <a:r>
              <a:rPr lang="en-US" sz="2400" b="1" i="1" dirty="0"/>
              <a:t>the first few periods of delay are significantly different from zero</a:t>
            </a:r>
            <a:r>
              <a:rPr lang="en-US" sz="2400" dirty="0"/>
              <a:t>, and with the increase of the period gradually decrease to zero, then </a:t>
            </a:r>
            <a:r>
              <a:rPr lang="en-US" sz="2400" dirty="0" smtClean="0"/>
              <a:t>TS </a:t>
            </a:r>
            <a:r>
              <a:rPr lang="en-US" sz="2400" dirty="0"/>
              <a:t>has a </a:t>
            </a:r>
            <a:r>
              <a:rPr lang="en-US" sz="2400" b="1" dirty="0"/>
              <a:t>trend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endParaRPr lang="ru-RU" sz="1800" dirty="0" smtClean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16</a:t>
            </a:fld>
            <a:endParaRPr lang="ru-RU" dirty="0"/>
          </a:p>
        </p:txBody>
      </p:sp>
      <p:sp>
        <p:nvSpPr>
          <p:cNvPr id="7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/>
          <a:p>
            <a:r>
              <a:rPr lang="en-US" b="1" dirty="0"/>
              <a:t>ML-course.   </a:t>
            </a:r>
            <a:r>
              <a:rPr lang="en-US" b="1" dirty="0" smtClean="0"/>
              <a:t>Forecasting Time Series</a:t>
            </a: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9" name="Рисунок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7" y="3048000"/>
            <a:ext cx="5000625" cy="3571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530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Autocorrelation plot analysis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998621"/>
            <a:ext cx="8686800" cy="265897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300" dirty="0" smtClean="0"/>
          </a:p>
          <a:p>
            <a:pPr marL="0" indent="0">
              <a:buNone/>
            </a:pPr>
            <a:r>
              <a:rPr lang="ru-RU" sz="2200" dirty="0" smtClean="0">
                <a:solidFill>
                  <a:srgbClr val="54759A"/>
                </a:solidFill>
              </a:rPr>
              <a:t>3.</a:t>
            </a:r>
            <a:r>
              <a:rPr lang="ru-RU" sz="2200" dirty="0" smtClean="0"/>
              <a:t> </a:t>
            </a:r>
            <a:r>
              <a:rPr lang="en-US" sz="2200" dirty="0"/>
              <a:t>If a </a:t>
            </a:r>
            <a:r>
              <a:rPr lang="en-US" sz="2200" b="1" i="1" dirty="0"/>
              <a:t>significant coefficient of autocorrelation is observed for periods of lag equal to the seasonal period </a:t>
            </a:r>
            <a:r>
              <a:rPr lang="en-US" sz="2200" dirty="0"/>
              <a:t>or multiples of it, then the series has </a:t>
            </a:r>
            <a:r>
              <a:rPr lang="en-US" sz="2200" b="1" dirty="0"/>
              <a:t>seasonality</a:t>
            </a:r>
            <a:r>
              <a:rPr lang="en-US" sz="2200" dirty="0"/>
              <a:t>.</a:t>
            </a:r>
            <a:r>
              <a:rPr lang="ru-RU" sz="2200" dirty="0" smtClean="0"/>
              <a:t> </a:t>
            </a:r>
          </a:p>
          <a:p>
            <a:pPr marL="0" indent="0">
              <a:buNone/>
            </a:pPr>
            <a:endParaRPr lang="ru-RU" sz="2000" i="1" dirty="0" smtClean="0"/>
          </a:p>
          <a:p>
            <a:pPr marL="0" indent="0">
              <a:buNone/>
            </a:pPr>
            <a:r>
              <a:rPr lang="en-US" sz="2200" i="1" dirty="0"/>
              <a:t>The seasonal lag period is 4 for quarterly data and 12 for monthly</a:t>
            </a:r>
            <a:r>
              <a:rPr lang="ru-RU" sz="2200" i="1" dirty="0" smtClean="0"/>
              <a:t>.</a:t>
            </a:r>
            <a:endParaRPr lang="en-US" sz="2200" i="1" dirty="0" smtClean="0"/>
          </a:p>
          <a:p>
            <a:endParaRPr lang="ru-RU" sz="2000" i="1" dirty="0" smtClean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17</a:t>
            </a:fld>
            <a:endParaRPr lang="ru-RU" dirty="0"/>
          </a:p>
        </p:txBody>
      </p:sp>
      <p:sp>
        <p:nvSpPr>
          <p:cNvPr id="7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/>
          <a:p>
            <a:r>
              <a:rPr lang="en-US" b="1" dirty="0"/>
              <a:t>ML-course.   </a:t>
            </a:r>
            <a:r>
              <a:rPr lang="en-US" b="1" dirty="0" smtClean="0"/>
              <a:t>Forecasting Time Series</a:t>
            </a: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8" name="Рисунок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552" y="3850541"/>
            <a:ext cx="7419048" cy="24761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799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Partial Autocorrelation plot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18</a:t>
            </a:fld>
            <a:endParaRPr lang="ru-RU" dirty="0"/>
          </a:p>
        </p:txBody>
      </p:sp>
      <p:sp>
        <p:nvSpPr>
          <p:cNvPr id="7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/>
          <a:p>
            <a:r>
              <a:rPr lang="en-US" b="1" dirty="0"/>
              <a:t>ML-course.   </a:t>
            </a:r>
            <a:r>
              <a:rPr lang="en-US" b="1" dirty="0" smtClean="0"/>
              <a:t>Forecasting Time Series</a:t>
            </a: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515" y="2556867"/>
            <a:ext cx="7411484" cy="25142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130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06459"/>
            <a:ext cx="8077200" cy="792162"/>
          </a:xfrm>
        </p:spPr>
        <p:txBody>
          <a:bodyPr>
            <a:noAutofit/>
          </a:bodyPr>
          <a:lstStyle/>
          <a:p>
            <a:r>
              <a:rPr lang="en-US" sz="3600" b="1" dirty="0"/>
              <a:t>Box-Jenkins methods</a:t>
            </a:r>
            <a:endParaRPr lang="ru-RU" sz="3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998621"/>
            <a:ext cx="8686800" cy="563077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300" b="1" dirty="0" smtClean="0"/>
          </a:p>
          <a:p>
            <a:pPr marL="0" indent="0">
              <a:buNone/>
            </a:pPr>
            <a:r>
              <a:rPr lang="en-US" sz="2400" b="1" dirty="0" smtClean="0"/>
              <a:t>For stationary TS</a:t>
            </a:r>
          </a:p>
          <a:p>
            <a:r>
              <a:rPr lang="en-US" sz="2400" dirty="0" err="1" smtClean="0"/>
              <a:t>AutoRegressive</a:t>
            </a:r>
            <a:r>
              <a:rPr lang="en-US" sz="2400" dirty="0" smtClean="0"/>
              <a:t> </a:t>
            </a:r>
            <a:r>
              <a:rPr lang="en-US" sz="2400" dirty="0"/>
              <a:t>model of the order </a:t>
            </a:r>
            <a:r>
              <a:rPr lang="en-US" sz="2400" i="1" dirty="0" smtClean="0"/>
              <a:t>p</a:t>
            </a:r>
            <a:r>
              <a:rPr lang="ru-RU" sz="2400" i="1" dirty="0"/>
              <a:t>, </a:t>
            </a:r>
            <a:r>
              <a:rPr lang="en-US" sz="2400" b="1" i="1" dirty="0"/>
              <a:t>AR</a:t>
            </a:r>
            <a:r>
              <a:rPr lang="ru-RU" sz="2400" b="1" i="1" dirty="0"/>
              <a:t>(</a:t>
            </a:r>
            <a:r>
              <a:rPr lang="en-US" sz="2400" b="1" i="1" dirty="0"/>
              <a:t>p</a:t>
            </a:r>
            <a:r>
              <a:rPr lang="ru-RU" sz="2400" b="1" i="1" dirty="0"/>
              <a:t>)</a:t>
            </a:r>
          </a:p>
          <a:p>
            <a:r>
              <a:rPr lang="en-US" sz="2400" dirty="0" smtClean="0"/>
              <a:t>Moving Average </a:t>
            </a:r>
            <a:r>
              <a:rPr lang="en-US" sz="2400" dirty="0"/>
              <a:t>model of the order</a:t>
            </a:r>
            <a:r>
              <a:rPr lang="ru-RU" sz="2400" dirty="0" smtClean="0"/>
              <a:t> </a:t>
            </a:r>
            <a:r>
              <a:rPr lang="en-US" sz="2400" i="1" dirty="0"/>
              <a:t>q</a:t>
            </a:r>
            <a:r>
              <a:rPr lang="ru-RU" sz="2400" dirty="0"/>
              <a:t>,</a:t>
            </a:r>
            <a:r>
              <a:rPr lang="ru-RU" sz="2400" b="1" dirty="0"/>
              <a:t> </a:t>
            </a:r>
            <a:r>
              <a:rPr lang="en-US" sz="2400" b="1" i="1" dirty="0"/>
              <a:t>MA</a:t>
            </a:r>
            <a:r>
              <a:rPr lang="ru-RU" sz="2400" b="1" i="1" dirty="0"/>
              <a:t>(</a:t>
            </a:r>
            <a:r>
              <a:rPr lang="en-US" sz="2400" b="1" i="1" dirty="0"/>
              <a:t>q</a:t>
            </a:r>
            <a:r>
              <a:rPr lang="ru-RU" sz="2400" b="1" i="1" dirty="0" smtClean="0"/>
              <a:t>)</a:t>
            </a:r>
            <a:endParaRPr lang="en-US" sz="2400" b="1" i="1" dirty="0" smtClean="0"/>
          </a:p>
          <a:p>
            <a:r>
              <a:rPr lang="en-US" sz="2400" dirty="0" smtClean="0"/>
              <a:t>Models with </a:t>
            </a:r>
            <a:r>
              <a:rPr lang="en-US" sz="2400" dirty="0" err="1" smtClean="0"/>
              <a:t>AutoRegression</a:t>
            </a:r>
            <a:r>
              <a:rPr lang="en-US" sz="2400" dirty="0" smtClean="0"/>
              <a:t> and Moving Average</a:t>
            </a:r>
            <a:r>
              <a:rPr lang="ru-RU" sz="2400" i="1" dirty="0" smtClean="0"/>
              <a:t>, </a:t>
            </a:r>
            <a:r>
              <a:rPr lang="en-US" sz="2400" i="1" dirty="0" smtClean="0"/>
              <a:t/>
            </a:r>
            <a:br>
              <a:rPr lang="en-US" sz="2400" i="1" dirty="0" smtClean="0"/>
            </a:br>
            <a:r>
              <a:rPr lang="en-US" sz="2400" b="1" i="1" dirty="0" smtClean="0"/>
              <a:t>ARMA</a:t>
            </a:r>
            <a:r>
              <a:rPr lang="ru-RU" sz="2400" b="1" i="1" dirty="0"/>
              <a:t>(</a:t>
            </a:r>
            <a:r>
              <a:rPr lang="en-US" sz="2400" b="1" i="1" dirty="0"/>
              <a:t>p</a:t>
            </a:r>
            <a:r>
              <a:rPr lang="ru-RU" sz="2400" b="1" i="1" dirty="0"/>
              <a:t>, </a:t>
            </a:r>
            <a:r>
              <a:rPr lang="en-US" sz="2400" b="1" i="1" dirty="0"/>
              <a:t>q</a:t>
            </a:r>
            <a:r>
              <a:rPr lang="ru-RU" sz="2400" b="1" i="1" dirty="0" smtClean="0"/>
              <a:t>)</a:t>
            </a:r>
            <a:endParaRPr lang="en-US" sz="2400" b="1" i="1" dirty="0" smtClean="0"/>
          </a:p>
          <a:p>
            <a:endParaRPr lang="en-US" sz="2400" b="1" i="1" dirty="0"/>
          </a:p>
          <a:p>
            <a:pPr marL="0" indent="0">
              <a:buNone/>
            </a:pPr>
            <a:r>
              <a:rPr lang="en-US" sz="2400" b="1" dirty="0"/>
              <a:t>For stationary </a:t>
            </a:r>
            <a:r>
              <a:rPr lang="en-US" sz="2400" b="1" dirty="0" smtClean="0"/>
              <a:t>and non-stationary TS</a:t>
            </a:r>
          </a:p>
          <a:p>
            <a:r>
              <a:rPr lang="en-US" sz="2400" dirty="0" err="1" smtClean="0"/>
              <a:t>AutoRegressive</a:t>
            </a:r>
            <a:r>
              <a:rPr lang="en-US" sz="2400" dirty="0" smtClean="0"/>
              <a:t> Integrated Moving </a:t>
            </a:r>
            <a:r>
              <a:rPr lang="en-US" sz="2400" dirty="0"/>
              <a:t>Average</a:t>
            </a:r>
            <a:r>
              <a:rPr lang="ru-RU" sz="2400" dirty="0" smtClean="0"/>
              <a:t>, </a:t>
            </a:r>
            <a:r>
              <a:rPr lang="en-US" sz="2400" b="1" i="1" dirty="0" smtClean="0"/>
              <a:t>ARIMA(</a:t>
            </a:r>
            <a:r>
              <a:rPr lang="en-US" sz="2400" b="1" i="1" dirty="0" err="1" smtClean="0"/>
              <a:t>p,d</a:t>
            </a:r>
            <a:r>
              <a:rPr lang="en-US" sz="2400" b="1" i="1" dirty="0" err="1"/>
              <a:t>,</a:t>
            </a:r>
            <a:r>
              <a:rPr lang="en-US" sz="2400" b="1" i="1" dirty="0" err="1" smtClean="0"/>
              <a:t>q</a:t>
            </a:r>
            <a:r>
              <a:rPr lang="en-US" sz="2400" b="1" i="1" dirty="0" smtClean="0"/>
              <a:t>) </a:t>
            </a:r>
            <a:r>
              <a:rPr lang="en-US" sz="2000" i="1" dirty="0" smtClean="0"/>
              <a:t>– for stationary TS d=0</a:t>
            </a:r>
            <a:endParaRPr lang="en-US" sz="2000" i="1" dirty="0"/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19</a:t>
            </a:fld>
            <a:endParaRPr lang="ru-RU" dirty="0"/>
          </a:p>
        </p:txBody>
      </p:sp>
      <p:sp>
        <p:nvSpPr>
          <p:cNvPr id="7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/>
          <a:p>
            <a:r>
              <a:rPr lang="en-US" b="1" dirty="0"/>
              <a:t>ML-course.   </a:t>
            </a:r>
            <a:r>
              <a:rPr lang="en-US" b="1" dirty="0" smtClean="0"/>
              <a:t>Forecasting Time Series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424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2590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ru-RU" b="1" dirty="0" smtClean="0"/>
              <a:t>Бизнес-прогнозирование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ru-RU" b="1" dirty="0" smtClean="0"/>
              <a:t>7-е издание</a:t>
            </a:r>
            <a:endParaRPr lang="ru-RU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ru-RU" dirty="0" smtClean="0"/>
              <a:t>Джон </a:t>
            </a:r>
            <a:r>
              <a:rPr lang="ru-RU" dirty="0"/>
              <a:t>Э. </a:t>
            </a:r>
            <a:r>
              <a:rPr lang="ru-RU" dirty="0" err="1"/>
              <a:t>Ханк</a:t>
            </a:r>
            <a:r>
              <a:rPr lang="ru-RU" dirty="0"/>
              <a:t>, Дин У. </a:t>
            </a:r>
            <a:r>
              <a:rPr lang="ru-RU" dirty="0" err="1"/>
              <a:t>Уичерн</a:t>
            </a:r>
            <a:r>
              <a:rPr lang="ru-RU" dirty="0"/>
              <a:t>, Артур Дж. </a:t>
            </a:r>
            <a:r>
              <a:rPr lang="ru-RU" dirty="0" err="1" smtClean="0"/>
              <a:t>Райтс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7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/>
          <a:p>
            <a:r>
              <a:rPr lang="en-US" b="1" dirty="0"/>
              <a:t>ML-course.   </a:t>
            </a:r>
            <a:r>
              <a:rPr lang="en-US" b="1" dirty="0" smtClean="0"/>
              <a:t>Forecasting Time Series</a:t>
            </a:r>
            <a:endParaRPr lang="ru-RU" dirty="0"/>
          </a:p>
        </p:txBody>
      </p:sp>
      <p:pic>
        <p:nvPicPr>
          <p:cNvPr id="1032" name="Picture 8" descr="https://ozon-st.cdn.ngenix.net/multimedia/101541173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269" y="3048000"/>
            <a:ext cx="241173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121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06459"/>
            <a:ext cx="8077200" cy="792162"/>
          </a:xfrm>
        </p:spPr>
        <p:txBody>
          <a:bodyPr>
            <a:noAutofit/>
          </a:bodyPr>
          <a:lstStyle/>
          <a:p>
            <a:r>
              <a:rPr lang="en-US" sz="2800" b="1" dirty="0" err="1"/>
              <a:t>AutoRegressive</a:t>
            </a:r>
            <a:r>
              <a:rPr lang="en-US" sz="2800" b="1" dirty="0"/>
              <a:t> model of the order </a:t>
            </a:r>
            <a:r>
              <a:rPr lang="en-US" sz="2800" b="1" i="1" dirty="0" smtClean="0"/>
              <a:t>p</a:t>
            </a:r>
            <a:r>
              <a:rPr lang="ru-RU" sz="2800" b="1" i="1" dirty="0"/>
              <a:t>, </a:t>
            </a:r>
            <a:r>
              <a:rPr lang="en-US" sz="2800" b="1" dirty="0"/>
              <a:t>AR</a:t>
            </a:r>
            <a:r>
              <a:rPr lang="ru-RU" sz="2800" b="1" dirty="0"/>
              <a:t>(</a:t>
            </a:r>
            <a:r>
              <a:rPr lang="en-US" sz="2800" b="1" dirty="0"/>
              <a:t>p</a:t>
            </a:r>
            <a:r>
              <a:rPr lang="ru-RU" sz="2800" b="1" dirty="0"/>
              <a:t>) 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998621"/>
                <a:ext cx="8686800" cy="563077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1300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200" i="1" dirty="0"/>
                  <a:t>where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u-RU" sz="22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2200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ru-RU" sz="2200" i="1" dirty="0"/>
                  <a:t> – </a:t>
                </a:r>
                <a:r>
                  <a:rPr lang="en-US" sz="2200" i="1" dirty="0"/>
                  <a:t>estimated coefficients</a:t>
                </a:r>
                <a:r>
                  <a:rPr lang="ru-RU" sz="2200" i="1" dirty="0" smtClean="0"/>
                  <a:t> </a:t>
                </a:r>
                <a:r>
                  <a:rPr lang="ru-RU" sz="2000" i="1" dirty="0" smtClean="0"/>
                  <a:t>(</a:t>
                </a:r>
                <a:r>
                  <a:rPr lang="en-US" sz="2000" i="1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not necessarily in the sum of 1 and can be either positive or negative</a:t>
                </a:r>
                <a:r>
                  <a:rPr lang="ru-RU" sz="2000" i="1" dirty="0" smtClean="0"/>
                  <a:t>)</a:t>
                </a:r>
                <a:endParaRPr lang="en-US" sz="2000" i="1" dirty="0" smtClean="0"/>
              </a:p>
              <a:p>
                <a:pPr marL="0" indent="0">
                  <a:buNone/>
                </a:pPr>
                <a:endParaRPr lang="ru-RU" sz="2400" dirty="0"/>
              </a:p>
              <a:p>
                <a:pPr marL="0" indent="0">
                  <a:buNone/>
                </a:pPr>
                <a:endParaRPr lang="en-US" sz="2400" b="1" dirty="0" smtClean="0"/>
              </a:p>
              <a:p>
                <a:pPr marL="0" indent="0">
                  <a:buNone/>
                </a:pPr>
                <a:r>
                  <a:rPr lang="en-US" sz="2400" b="1" dirty="0" smtClean="0"/>
                  <a:t>AR(1): </a:t>
                </a:r>
                <a:r>
                  <a:rPr lang="en-US" sz="2400" b="1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ru-RU" sz="2400" dirty="0"/>
              </a:p>
              <a:p>
                <a:pPr marL="0" indent="0">
                  <a:buNone/>
                </a:pPr>
                <a:r>
                  <a:rPr lang="en-US" sz="2400" i="1" dirty="0"/>
                  <a:t> </a:t>
                </a:r>
                <a:endParaRPr lang="ru-RU" sz="2400" dirty="0"/>
              </a:p>
              <a:p>
                <a:pPr marL="0" indent="0">
                  <a:buNone/>
                </a:pPr>
                <a:r>
                  <a:rPr lang="en-US" sz="2400" b="1" dirty="0"/>
                  <a:t>AR(2</a:t>
                </a:r>
                <a:r>
                  <a:rPr lang="en-US" sz="2400" b="1" dirty="0" smtClean="0"/>
                  <a:t>): </a:t>
                </a:r>
                <a:r>
                  <a:rPr lang="en-US" sz="2400" b="1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endParaRPr lang="ru-RU" sz="2400" dirty="0"/>
              </a:p>
              <a:p>
                <a:pPr marL="0" indent="0">
                  <a:buNone/>
                </a:pPr>
                <a:endParaRPr lang="ru-RU" sz="24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998621"/>
                <a:ext cx="8686800" cy="5630779"/>
              </a:xfrm>
              <a:blipFill rotWithShape="0">
                <a:blip r:embed="rId2"/>
                <a:stretch>
                  <a:fillRect l="-11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20</a:t>
            </a:fld>
            <a:endParaRPr lang="ru-RU" dirty="0"/>
          </a:p>
        </p:txBody>
      </p:sp>
      <p:sp>
        <p:nvSpPr>
          <p:cNvPr id="7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/>
          <a:p>
            <a:r>
              <a:rPr lang="en-US" b="1" dirty="0"/>
              <a:t>ML-course.   </a:t>
            </a:r>
            <a:r>
              <a:rPr lang="en-US" b="1" dirty="0" smtClean="0"/>
              <a:t>Forecasting Time Series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367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" y="206459"/>
            <a:ext cx="8229600" cy="792162"/>
          </a:xfrm>
        </p:spPr>
        <p:txBody>
          <a:bodyPr>
            <a:noAutofit/>
          </a:bodyPr>
          <a:lstStyle/>
          <a:p>
            <a:r>
              <a:rPr lang="en-US" sz="2700" b="1" dirty="0" smtClean="0"/>
              <a:t>Autocorrelation and Partial Autocorrelation plots for </a:t>
            </a:r>
            <a:r>
              <a:rPr lang="en-US" sz="2700" dirty="0"/>
              <a:t>AR</a:t>
            </a:r>
            <a:r>
              <a:rPr lang="ru-RU" sz="2700" dirty="0"/>
              <a:t>(1) </a:t>
            </a:r>
            <a:r>
              <a:rPr lang="en-US" sz="2700" dirty="0" smtClean="0"/>
              <a:t>and</a:t>
            </a:r>
            <a:r>
              <a:rPr lang="ru-RU" sz="2700" dirty="0" smtClean="0"/>
              <a:t> </a:t>
            </a:r>
            <a:r>
              <a:rPr lang="en-US" sz="2700" dirty="0"/>
              <a:t>AR</a:t>
            </a:r>
            <a:r>
              <a:rPr lang="ru-RU" sz="2700" dirty="0"/>
              <a:t>(2)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21</a:t>
            </a:fld>
            <a:endParaRPr lang="ru-RU" dirty="0"/>
          </a:p>
        </p:txBody>
      </p:sp>
      <p:sp>
        <p:nvSpPr>
          <p:cNvPr id="7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/>
          <a:p>
            <a:r>
              <a:rPr lang="en-US" b="1" dirty="0"/>
              <a:t>ML-course.   </a:t>
            </a:r>
            <a:r>
              <a:rPr lang="en-US" b="1" dirty="0" smtClean="0"/>
              <a:t>Forecasting Time Series</a:t>
            </a: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460" y="998621"/>
            <a:ext cx="3871500" cy="549333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2742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06459"/>
            <a:ext cx="8077200" cy="792162"/>
          </a:xfrm>
        </p:spPr>
        <p:txBody>
          <a:bodyPr>
            <a:noAutofit/>
          </a:bodyPr>
          <a:lstStyle/>
          <a:p>
            <a:r>
              <a:rPr lang="en-US" sz="2800" b="1" dirty="0"/>
              <a:t>Moving Average model of the order</a:t>
            </a:r>
            <a:r>
              <a:rPr lang="ru-RU" sz="2800" b="1" dirty="0"/>
              <a:t> </a:t>
            </a:r>
            <a:r>
              <a:rPr lang="en-US" sz="2800" b="1" i="1" dirty="0" smtClean="0"/>
              <a:t>q</a:t>
            </a:r>
            <a:r>
              <a:rPr lang="ru-RU" sz="2800" b="1" dirty="0"/>
              <a:t>, </a:t>
            </a:r>
            <a:r>
              <a:rPr lang="en-US" sz="2800" b="1" dirty="0"/>
              <a:t>MA</a:t>
            </a:r>
            <a:r>
              <a:rPr lang="ru-RU" sz="2800" b="1" dirty="0"/>
              <a:t>(</a:t>
            </a:r>
            <a:r>
              <a:rPr lang="en-US" sz="2800" b="1" dirty="0"/>
              <a:t>q</a:t>
            </a:r>
            <a:r>
              <a:rPr lang="ru-RU" sz="2800" b="1" dirty="0"/>
              <a:t>)</a:t>
            </a:r>
            <a:r>
              <a:rPr lang="ru-RU" sz="2800" b="1" dirty="0" smtClean="0"/>
              <a:t> 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998621"/>
                <a:ext cx="8686800" cy="563077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1300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</a:rPr>
                        <m:t>−…−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  <a:p>
                <a:pPr marL="0" indent="0">
                  <a:buNone/>
                </a:pPr>
                <a:r>
                  <a:rPr lang="en-US" sz="2200" i="1" dirty="0" smtClean="0"/>
                  <a:t>where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sz="22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ru-RU" sz="2200" i="1" dirty="0"/>
                  <a:t> – </a:t>
                </a:r>
                <a:r>
                  <a:rPr lang="en-US" sz="2000" i="1" dirty="0" smtClean="0"/>
                  <a:t>mean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2200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200" i="1" dirty="0" smtClean="0"/>
                  <a:t>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sz="2200" i="1" dirty="0" smtClean="0"/>
                  <a:t>)</a:t>
                </a:r>
                <a:endParaRPr lang="ru-RU" sz="2200" i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u-RU" sz="22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2200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ru-RU" sz="2200" i="1" dirty="0"/>
                  <a:t> – </a:t>
                </a:r>
                <a:r>
                  <a:rPr lang="en-US" sz="2000" i="1" dirty="0"/>
                  <a:t>estimated coefficients</a:t>
                </a:r>
                <a:r>
                  <a:rPr lang="ru-RU" sz="2000" i="1" dirty="0"/>
                  <a:t> (</a:t>
                </a:r>
                <a:r>
                  <a:rPr lang="en-US" sz="2000" i="1" dirty="0"/>
                  <a:t>not necessarily in the sum of 1 and can be either positive or negative</a:t>
                </a:r>
                <a:r>
                  <a:rPr lang="ru-RU" sz="2000" i="1" dirty="0"/>
                  <a:t>)</a:t>
                </a:r>
                <a:endParaRPr lang="en-US" sz="2000" i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ru-RU" sz="2200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ru-RU" sz="2200" i="1" dirty="0"/>
                  <a:t> – </a:t>
                </a:r>
                <a:r>
                  <a:rPr lang="en-US" sz="2000" i="1" dirty="0"/>
                  <a:t>errors in previous periods</a:t>
                </a:r>
                <a:endParaRPr lang="en-US" sz="2000" i="1" dirty="0" smtClean="0"/>
              </a:p>
              <a:p>
                <a:pPr marL="0" indent="0">
                  <a:buNone/>
                </a:pPr>
                <a:endParaRPr lang="en-US" sz="2000" i="1" dirty="0"/>
              </a:p>
              <a:p>
                <a:pPr marL="0" indent="0">
                  <a:buNone/>
                </a:pPr>
                <a:r>
                  <a:rPr lang="en-US" sz="2400" b="1" dirty="0" smtClean="0"/>
                  <a:t>MA(1</a:t>
                </a:r>
                <a:r>
                  <a:rPr lang="en-US" sz="2400" b="1" dirty="0"/>
                  <a:t>):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ru-RU" sz="2400" dirty="0"/>
              </a:p>
              <a:p>
                <a:pPr marL="0" indent="0">
                  <a:buNone/>
                </a:pPr>
                <a:r>
                  <a:rPr lang="en-US" sz="2400" i="1" dirty="0"/>
                  <a:t> </a:t>
                </a:r>
                <a:endParaRPr lang="ru-RU" sz="2400" dirty="0"/>
              </a:p>
              <a:p>
                <a:pPr marL="0" indent="0">
                  <a:buNone/>
                </a:pPr>
                <a:r>
                  <a:rPr lang="en-US" sz="2400" b="1" dirty="0" smtClean="0"/>
                  <a:t>MA(2</a:t>
                </a:r>
                <a:r>
                  <a:rPr lang="en-US" sz="2400" b="1" dirty="0"/>
                  <a:t>):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endParaRPr lang="en-US" sz="2000" i="1" dirty="0"/>
              </a:p>
              <a:p>
                <a:pPr marL="0" indent="0">
                  <a:buNone/>
                </a:pPr>
                <a:endParaRPr lang="ru-RU" sz="2000" i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998621"/>
                <a:ext cx="8686800" cy="5630779"/>
              </a:xfrm>
              <a:blipFill rotWithShape="0">
                <a:blip r:embed="rId2"/>
                <a:stretch>
                  <a:fillRect l="-11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22</a:t>
            </a:fld>
            <a:endParaRPr lang="ru-RU" dirty="0"/>
          </a:p>
        </p:txBody>
      </p:sp>
      <p:sp>
        <p:nvSpPr>
          <p:cNvPr id="7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/>
          <a:p>
            <a:r>
              <a:rPr lang="en-US" b="1" dirty="0"/>
              <a:t>ML-course.   </a:t>
            </a:r>
            <a:r>
              <a:rPr lang="en-US" b="1" dirty="0" smtClean="0"/>
              <a:t>Forecasting Time Series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518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" y="206459"/>
            <a:ext cx="8229600" cy="792162"/>
          </a:xfrm>
        </p:spPr>
        <p:txBody>
          <a:bodyPr>
            <a:noAutofit/>
          </a:bodyPr>
          <a:lstStyle/>
          <a:p>
            <a:r>
              <a:rPr lang="en-US" sz="2700" b="1" dirty="0" smtClean="0"/>
              <a:t>Autocorrelation and Partial Autocorrelation plots for </a:t>
            </a:r>
            <a:r>
              <a:rPr lang="en-US" sz="2700" dirty="0" smtClean="0"/>
              <a:t>MA</a:t>
            </a:r>
            <a:r>
              <a:rPr lang="ru-RU" sz="2700" dirty="0" smtClean="0"/>
              <a:t>(1</a:t>
            </a:r>
            <a:r>
              <a:rPr lang="ru-RU" sz="2700" dirty="0"/>
              <a:t>) </a:t>
            </a:r>
            <a:r>
              <a:rPr lang="en-US" sz="2700" dirty="0" smtClean="0"/>
              <a:t>and</a:t>
            </a:r>
            <a:r>
              <a:rPr lang="ru-RU" sz="2700" dirty="0" smtClean="0"/>
              <a:t> </a:t>
            </a:r>
            <a:r>
              <a:rPr lang="en-US" sz="2700" dirty="0" smtClean="0"/>
              <a:t>MA</a:t>
            </a:r>
            <a:r>
              <a:rPr lang="ru-RU" sz="2700" dirty="0" smtClean="0"/>
              <a:t>(2</a:t>
            </a:r>
            <a:r>
              <a:rPr lang="ru-RU" sz="2700" dirty="0"/>
              <a:t>)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23</a:t>
            </a:fld>
            <a:endParaRPr lang="ru-RU" dirty="0"/>
          </a:p>
        </p:txBody>
      </p:sp>
      <p:sp>
        <p:nvSpPr>
          <p:cNvPr id="7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/>
          <a:p>
            <a:r>
              <a:rPr lang="en-US" b="1" dirty="0"/>
              <a:t>ML-course.   </a:t>
            </a:r>
            <a:r>
              <a:rPr lang="en-US" b="1" dirty="0" smtClean="0"/>
              <a:t>Forecasting Time Series</a:t>
            </a: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998621"/>
            <a:ext cx="3824762" cy="55238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094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06459"/>
            <a:ext cx="8077200" cy="792162"/>
          </a:xfrm>
        </p:spPr>
        <p:txBody>
          <a:bodyPr>
            <a:noAutofit/>
          </a:bodyPr>
          <a:lstStyle/>
          <a:p>
            <a:r>
              <a:rPr lang="en-US" sz="2800" b="1" dirty="0"/>
              <a:t>Models with </a:t>
            </a:r>
            <a:r>
              <a:rPr lang="en-US" sz="2800" b="1" dirty="0" err="1"/>
              <a:t>AutoRegression</a:t>
            </a:r>
            <a:r>
              <a:rPr lang="en-US" sz="2800" b="1" dirty="0"/>
              <a:t> and Moving Average</a:t>
            </a:r>
            <a:r>
              <a:rPr lang="ru-RU" sz="2800" b="1" i="1" dirty="0" smtClean="0"/>
              <a:t>, </a:t>
            </a:r>
            <a:r>
              <a:rPr lang="en-US" sz="2800" b="1" i="1" dirty="0"/>
              <a:t>ARMA</a:t>
            </a:r>
            <a:r>
              <a:rPr lang="ru-RU" sz="2800" b="1" i="1" dirty="0"/>
              <a:t>(</a:t>
            </a:r>
            <a:r>
              <a:rPr lang="en-US" sz="2800" b="1" i="1" dirty="0"/>
              <a:t>p</a:t>
            </a:r>
            <a:r>
              <a:rPr lang="ru-RU" sz="2800" b="1" i="1" dirty="0"/>
              <a:t>, </a:t>
            </a:r>
            <a:r>
              <a:rPr lang="en-US" sz="2800" b="1" i="1" dirty="0"/>
              <a:t>q</a:t>
            </a:r>
            <a:r>
              <a:rPr lang="ru-RU" sz="2800" b="1" i="1" dirty="0"/>
              <a:t>)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998621"/>
                <a:ext cx="8686800" cy="563077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1300" b="1" dirty="0" smtClean="0"/>
              </a:p>
              <a:p>
                <a:pPr marL="0" indent="0">
                  <a:buNone/>
                </a:pPr>
                <a:endParaRPr lang="en-US" sz="1900" i="1" dirty="0" smtClean="0"/>
              </a:p>
              <a:p>
                <a:pPr marL="0" indent="0">
                  <a:buNone/>
                </a:pPr>
                <a:endParaRPr lang="en-US" sz="19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19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19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ru-RU" sz="19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9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ru-RU" sz="19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ru-RU" sz="19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u-RU" sz="1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900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ru-RU" sz="19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19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ru-RU" sz="19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ru-RU" sz="19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ru-RU" sz="19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u-RU" sz="1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900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ru-RU" sz="19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sz="19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ru-RU" sz="19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ru-RU" sz="1900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ru-RU" sz="1900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ru-RU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u-RU" sz="1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900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ru-RU" sz="19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ru-RU" sz="19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ru-RU" sz="19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ru-RU" sz="19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sz="19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ru-RU" sz="19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sz="19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ru-RU" sz="19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u-RU" sz="1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9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ru-RU" sz="19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19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ru-RU" sz="19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ru-RU" sz="19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ru-RU" sz="19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u-RU" sz="1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9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ru-RU" sz="19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sz="19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ru-RU" sz="19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ru-RU" sz="1900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ru-RU" sz="1900" i="1">
                          <a:latin typeface="Cambria Math" panose="02040503050406030204" pitchFamily="18" charset="0"/>
                        </a:rPr>
                        <m:t>−…−</m:t>
                      </m:r>
                      <m:sSub>
                        <m:sSubPr>
                          <m:ctrlPr>
                            <a:rPr lang="ru-RU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u-RU" sz="1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9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ru-RU" sz="19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ru-RU" sz="19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ru-RU" sz="19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ru-RU" sz="19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sz="19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ru-RU" sz="1900" dirty="0"/>
              </a:p>
              <a:p>
                <a:pPr marL="0" indent="0">
                  <a:buNone/>
                </a:pPr>
                <a:endParaRPr lang="en-US" sz="2000" i="1" dirty="0"/>
              </a:p>
              <a:p>
                <a:pPr marL="0" indent="0">
                  <a:buNone/>
                </a:pPr>
                <a:r>
                  <a:rPr lang="en-US" sz="2400" b="1" dirty="0" smtClean="0"/>
                  <a:t>ARMA(1,1): </a:t>
                </a:r>
                <a:r>
                  <a:rPr lang="en-US" sz="2400" b="1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sz="2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ru-RU" sz="28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ru-RU" sz="28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8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ru-RU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ru-RU" sz="2400" dirty="0"/>
              </a:p>
              <a:p>
                <a:pPr marL="0" indent="0">
                  <a:buNone/>
                </a:pPr>
                <a:r>
                  <a:rPr lang="en-US" sz="2400" i="1" dirty="0"/>
                  <a:t> </a:t>
                </a:r>
                <a:endParaRPr lang="ru-RU" sz="2400" dirty="0"/>
              </a:p>
              <a:p>
                <a:pPr marL="0" indent="0">
                  <a:buNone/>
                </a:pPr>
                <a:endParaRPr lang="en-US" sz="2000" i="1" dirty="0"/>
              </a:p>
              <a:p>
                <a:pPr marL="0" indent="0">
                  <a:buNone/>
                </a:pPr>
                <a:endParaRPr lang="ru-RU" sz="2000" i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998621"/>
                <a:ext cx="8686800" cy="5630779"/>
              </a:xfrm>
              <a:blipFill rotWithShape="0">
                <a:blip r:embed="rId2"/>
                <a:stretch>
                  <a:fillRect l="-11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24</a:t>
            </a:fld>
            <a:endParaRPr lang="ru-RU" dirty="0"/>
          </a:p>
        </p:txBody>
      </p:sp>
      <p:sp>
        <p:nvSpPr>
          <p:cNvPr id="7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/>
          <a:p>
            <a:r>
              <a:rPr lang="en-US" b="1" dirty="0"/>
              <a:t>ML-course.   </a:t>
            </a:r>
            <a:r>
              <a:rPr lang="en-US" b="1" dirty="0" smtClean="0"/>
              <a:t>Forecasting Time Series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831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" y="206459"/>
            <a:ext cx="8229600" cy="792162"/>
          </a:xfrm>
        </p:spPr>
        <p:txBody>
          <a:bodyPr>
            <a:noAutofit/>
          </a:bodyPr>
          <a:lstStyle/>
          <a:p>
            <a:r>
              <a:rPr lang="en-US" sz="2700" b="1" dirty="0" smtClean="0"/>
              <a:t>Autocorrelation and Partial Autocorrelation plots for ARMA</a:t>
            </a:r>
            <a:r>
              <a:rPr lang="ru-RU" sz="2700" b="1" dirty="0" smtClean="0"/>
              <a:t>(1</a:t>
            </a:r>
            <a:r>
              <a:rPr lang="en-US" sz="2700" b="1" dirty="0" smtClean="0"/>
              <a:t>,1</a:t>
            </a:r>
            <a:r>
              <a:rPr lang="ru-RU" sz="2700" b="1" dirty="0" smtClean="0"/>
              <a:t>)</a:t>
            </a:r>
            <a:endParaRPr lang="ru-RU" sz="27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25</a:t>
            </a:fld>
            <a:endParaRPr lang="ru-RU" dirty="0"/>
          </a:p>
        </p:txBody>
      </p:sp>
      <p:sp>
        <p:nvSpPr>
          <p:cNvPr id="7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/>
          <a:p>
            <a:r>
              <a:rPr lang="en-US" b="1" dirty="0"/>
              <a:t>ML-course.   </a:t>
            </a:r>
            <a:r>
              <a:rPr lang="en-US" b="1" dirty="0" smtClean="0"/>
              <a:t>Forecasting Time Series</a:t>
            </a: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508" y="838200"/>
            <a:ext cx="3763810" cy="55176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9030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" y="206459"/>
            <a:ext cx="8229600" cy="792162"/>
          </a:xfrm>
        </p:spPr>
        <p:txBody>
          <a:bodyPr>
            <a:noAutofit/>
          </a:bodyPr>
          <a:lstStyle/>
          <a:p>
            <a:r>
              <a:rPr lang="en-US" sz="2700" b="1" dirty="0" smtClean="0"/>
              <a:t>Autocorrelation and Partial Autocorrelation plots for MA(q), AR(p), ARMA(</a:t>
            </a:r>
            <a:r>
              <a:rPr lang="en-US" sz="2700" b="1" dirty="0" err="1" smtClean="0"/>
              <a:t>p,q</a:t>
            </a:r>
            <a:r>
              <a:rPr lang="en-US" sz="2700" b="1" dirty="0" smtClean="0"/>
              <a:t>)</a:t>
            </a:r>
            <a:endParaRPr lang="ru-RU" sz="27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26</a:t>
            </a:fld>
            <a:endParaRPr lang="ru-RU" dirty="0"/>
          </a:p>
        </p:txBody>
      </p:sp>
      <p:sp>
        <p:nvSpPr>
          <p:cNvPr id="7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/>
          <a:p>
            <a:r>
              <a:rPr lang="en-US" b="1" dirty="0"/>
              <a:t>ML-course.   </a:t>
            </a:r>
            <a:r>
              <a:rPr lang="en-US" b="1" dirty="0" smtClean="0"/>
              <a:t>Forecasting Time Series</a:t>
            </a:r>
            <a:r>
              <a:rPr lang="en-US" dirty="0" smtClean="0"/>
              <a:t> 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484006"/>
              </p:ext>
            </p:extLst>
          </p:nvPr>
        </p:nvGraphicFramePr>
        <p:xfrm>
          <a:off x="228600" y="2209800"/>
          <a:ext cx="8458200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971800"/>
                <a:gridCol w="2971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rebuchet MS" panose="020B0603020202020204" pitchFamily="34" charset="0"/>
                        </a:rPr>
                        <a:t>Model</a:t>
                      </a:r>
                      <a:endParaRPr lang="ru-RU" sz="2400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rebuchet MS" panose="020B0603020202020204" pitchFamily="34" charset="0"/>
                        </a:rPr>
                        <a:t>Autocorrelation</a:t>
                      </a:r>
                      <a:endParaRPr lang="ru-RU" sz="2400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rebuchet MS" panose="020B0603020202020204" pitchFamily="34" charset="0"/>
                        </a:rPr>
                        <a:t>Partial Autocorrelation </a:t>
                      </a:r>
                      <a:endParaRPr lang="ru-RU" sz="2400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MA(q)</a:t>
                      </a:r>
                      <a:endParaRPr lang="ru-RU" sz="2400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rebuchet MS" panose="020B0603020202020204" pitchFamily="34" charset="0"/>
                        </a:rPr>
                        <a:t>Terminates at step</a:t>
                      </a:r>
                      <a:r>
                        <a:rPr lang="ru-RU" sz="2000" baseline="0" dirty="0" smtClean="0">
                          <a:latin typeface="Trebuchet MS" panose="020B0603020202020204" pitchFamily="34" charset="0"/>
                        </a:rPr>
                        <a:t> </a:t>
                      </a:r>
                      <a:r>
                        <a:rPr lang="en-US" sz="2000" baseline="0" dirty="0" smtClean="0">
                          <a:latin typeface="Trebuchet MS" panose="020B0603020202020204" pitchFamily="34" charset="0"/>
                        </a:rPr>
                        <a:t>q</a:t>
                      </a:r>
                      <a:endParaRPr lang="ru-RU" sz="2000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dirty="0" smtClean="0">
                          <a:latin typeface="Trebuchet MS" panose="020B0603020202020204" pitchFamily="34" charset="0"/>
                        </a:rPr>
                        <a:t>Smoothly tends to zero</a:t>
                      </a:r>
                      <a:endParaRPr lang="ru-RU" sz="2000" i="1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AR(p)</a:t>
                      </a:r>
                      <a:endParaRPr lang="ru-RU" sz="2400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dirty="0" smtClean="0">
                          <a:latin typeface="Trebuchet MS" panose="020B0603020202020204" pitchFamily="34" charset="0"/>
                        </a:rPr>
                        <a:t>Smoothly tends to zero</a:t>
                      </a:r>
                      <a:endParaRPr lang="ru-RU" sz="2000" i="1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Trebuchet MS" panose="020B0603020202020204" pitchFamily="34" charset="0"/>
                        </a:rPr>
                        <a:t>Terminates at step</a:t>
                      </a:r>
                      <a:r>
                        <a:rPr lang="ru-RU" sz="2000" baseline="0" dirty="0" smtClean="0">
                          <a:latin typeface="Trebuchet MS" panose="020B0603020202020204" pitchFamily="34" charset="0"/>
                        </a:rPr>
                        <a:t> </a:t>
                      </a:r>
                      <a:r>
                        <a:rPr lang="en-US" sz="2000" baseline="0" dirty="0" smtClean="0">
                          <a:latin typeface="Trebuchet MS" panose="020B0603020202020204" pitchFamily="34" charset="0"/>
                        </a:rPr>
                        <a:t>p</a:t>
                      </a:r>
                      <a:endParaRPr lang="ru-RU" sz="2000" dirty="0" smtClean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ARMA(</a:t>
                      </a:r>
                      <a:r>
                        <a:rPr lang="en-US" sz="2400" b="1" dirty="0" err="1" smtClean="0"/>
                        <a:t>p,q</a:t>
                      </a:r>
                      <a:r>
                        <a:rPr lang="en-US" sz="2400" b="1" dirty="0" smtClean="0"/>
                        <a:t>)</a:t>
                      </a:r>
                      <a:endParaRPr lang="ru-RU" sz="2400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dirty="0" smtClean="0">
                          <a:latin typeface="Trebuchet MS" panose="020B0603020202020204" pitchFamily="34" charset="0"/>
                        </a:rPr>
                        <a:t>Smoothly tends to zero</a:t>
                      </a:r>
                      <a:endParaRPr lang="ru-RU" sz="2000" i="1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dirty="0" smtClean="0">
                          <a:latin typeface="Trebuchet MS" panose="020B0603020202020204" pitchFamily="34" charset="0"/>
                        </a:rPr>
                        <a:t>Smoothly tends to zero</a:t>
                      </a:r>
                      <a:endParaRPr lang="ru-RU" sz="2000" i="1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994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06459"/>
            <a:ext cx="8077200" cy="792162"/>
          </a:xfrm>
        </p:spPr>
        <p:txBody>
          <a:bodyPr>
            <a:noAutofit/>
          </a:bodyPr>
          <a:lstStyle/>
          <a:p>
            <a:r>
              <a:rPr lang="en-US" sz="2800" b="1" dirty="0" err="1"/>
              <a:t>AutoRegressive</a:t>
            </a:r>
            <a:r>
              <a:rPr lang="en-US" sz="2800" b="1" dirty="0"/>
              <a:t> Integrated Moving Average, </a:t>
            </a:r>
            <a:r>
              <a:rPr lang="en-US" sz="2800" b="1" i="1" dirty="0" smtClean="0"/>
              <a:t>ARIMA(</a:t>
            </a:r>
            <a:r>
              <a:rPr lang="en-US" sz="2800" b="1" i="1" dirty="0" err="1" smtClean="0"/>
              <a:t>p,d,q</a:t>
            </a:r>
            <a:r>
              <a:rPr lang="en-US" sz="2800" b="1" i="1" dirty="0" smtClean="0"/>
              <a:t>)</a:t>
            </a:r>
            <a:r>
              <a:rPr lang="ru-RU" sz="2800" b="1" dirty="0" smtClean="0"/>
              <a:t> </a:t>
            </a:r>
            <a:endParaRPr lang="ru-RU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998621"/>
                <a:ext cx="8686800" cy="5630779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endParaRPr lang="en-US" sz="1000" dirty="0" smtClean="0"/>
              </a:p>
              <a:p>
                <a:pPr marL="0" indent="0">
                  <a:buNone/>
                </a:pPr>
                <a:r>
                  <a:rPr lang="en-US" sz="2400" dirty="0"/>
                  <a:t>If </a:t>
                </a:r>
                <a:r>
                  <a:rPr lang="en-US" sz="2400" dirty="0" smtClean="0"/>
                  <a:t>TS </a:t>
                </a:r>
                <a:r>
                  <a:rPr lang="en-US" sz="2400" dirty="0"/>
                  <a:t>is not stationary, it </a:t>
                </a:r>
                <a:r>
                  <a:rPr lang="en-US" sz="2400" dirty="0" smtClean="0"/>
                  <a:t>should </a:t>
                </a:r>
                <a:r>
                  <a:rPr lang="en-US" sz="2400" dirty="0"/>
                  <a:t>be converted to a stationary one in order to apply </a:t>
                </a:r>
                <a:r>
                  <a:rPr lang="en-US" sz="2400" i="1" dirty="0" smtClean="0"/>
                  <a:t>ARMA(</a:t>
                </a:r>
                <a:r>
                  <a:rPr lang="en-US" sz="2400" i="1" dirty="0" err="1" smtClean="0"/>
                  <a:t>p,q</a:t>
                </a:r>
                <a:r>
                  <a:rPr lang="en-US" sz="2400" i="1" dirty="0" smtClean="0"/>
                  <a:t>)</a:t>
                </a:r>
                <a:r>
                  <a:rPr lang="ru-RU" sz="2400" dirty="0" smtClean="0"/>
                  <a:t>.</a:t>
                </a:r>
              </a:p>
              <a:p>
                <a:pPr marL="0" indent="0">
                  <a:buNone/>
                </a:pPr>
                <a:endParaRPr lang="ru-RU" sz="2400" dirty="0" smtClean="0"/>
              </a:p>
              <a:p>
                <a:pPr marL="0" indent="0">
                  <a:buNone/>
                </a:pPr>
                <a:r>
                  <a:rPr lang="en-US" sz="2400" dirty="0"/>
                  <a:t>One way to convert is to replace </a:t>
                </a:r>
                <a:r>
                  <a:rPr lang="en-US" sz="2400" dirty="0" smtClean="0"/>
                  <a:t>TS itself </a:t>
                </a:r>
                <a:r>
                  <a:rPr lang="en-US" sz="2400" dirty="0"/>
                  <a:t>with </a:t>
                </a:r>
                <a:r>
                  <a:rPr lang="en-US" sz="2400" dirty="0" smtClean="0"/>
                  <a:t>TS of </a:t>
                </a:r>
                <a:r>
                  <a:rPr lang="en-US" sz="2400" dirty="0"/>
                  <a:t>differences</a:t>
                </a:r>
                <a:r>
                  <a:rPr lang="ru-RU" sz="2400" dirty="0" smtClean="0"/>
                  <a:t>.</a:t>
                </a:r>
              </a:p>
              <a:p>
                <a:pPr marL="0" indent="0">
                  <a:buNone/>
                </a:pPr>
                <a:endParaRPr lang="ru-RU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TS of the first </a:t>
                </a:r>
                <a:r>
                  <a:rPr lang="en-US" sz="2400" dirty="0"/>
                  <a:t>differences </a:t>
                </a:r>
                <a:r>
                  <a:rPr lang="ru-RU" sz="2400" dirty="0" smtClean="0"/>
                  <a:t>: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ru-RU" sz="2400" i="1" dirty="0" smtClean="0"/>
              </a:p>
              <a:p>
                <a:pPr marL="0" indent="0">
                  <a:buNone/>
                </a:pPr>
                <a:endParaRPr lang="ru-RU" sz="2400" dirty="0"/>
              </a:p>
              <a:p>
                <a:pPr marL="0" indent="0">
                  <a:buNone/>
                </a:pPr>
                <a:r>
                  <a:rPr lang="en-US" sz="2400" dirty="0"/>
                  <a:t>If </a:t>
                </a:r>
                <a:r>
                  <a:rPr lang="en-US" sz="2400" dirty="0" smtClean="0"/>
                  <a:t>TS of the first </a:t>
                </a:r>
                <a:r>
                  <a:rPr lang="en-US" sz="2400" dirty="0"/>
                  <a:t>differences is not stationary, then consider </a:t>
                </a:r>
                <a:r>
                  <a:rPr lang="en-US" sz="2400" dirty="0" smtClean="0"/>
                  <a:t>TS of the second differences: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=∆</m:t>
                    </m:r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ru-RU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endParaRPr lang="ru-RU" sz="2400" i="1" dirty="0"/>
              </a:p>
              <a:p>
                <a:pPr marL="0" indent="0">
                  <a:buNone/>
                </a:pPr>
                <a:endParaRPr lang="ru-RU" sz="2400" dirty="0" smtClean="0"/>
              </a:p>
              <a:p>
                <a:pPr marL="0" indent="0">
                  <a:buNone/>
                </a:pPr>
                <a:r>
                  <a:rPr lang="en-US" sz="2400" dirty="0"/>
                  <a:t>The taking of the differences can be carried out until we obtain a stationary </a:t>
                </a:r>
                <a:r>
                  <a:rPr lang="en-US" sz="2400" dirty="0" smtClean="0"/>
                  <a:t>TS. </a:t>
                </a:r>
                <a:r>
                  <a:rPr lang="en-US" sz="2400" dirty="0"/>
                  <a:t>The number of repetitions of taking the differences needed to obtain stationary </a:t>
                </a:r>
                <a:r>
                  <a:rPr lang="en-US" sz="2400" dirty="0" smtClean="0"/>
                  <a:t>TS </a:t>
                </a:r>
                <a:r>
                  <a:rPr lang="en-US" sz="2400" dirty="0"/>
                  <a:t>is denoted by </a:t>
                </a:r>
                <a:r>
                  <a:rPr lang="en-US" sz="2400" b="1" i="1" dirty="0" smtClean="0"/>
                  <a:t>d</a:t>
                </a:r>
                <a:r>
                  <a:rPr lang="ru-RU" sz="2400" dirty="0"/>
                  <a:t>.</a:t>
                </a:r>
                <a:endParaRPr lang="en-US" sz="240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998621"/>
                <a:ext cx="8686800" cy="5630779"/>
              </a:xfrm>
              <a:blipFill rotWithShape="0">
                <a:blip r:embed="rId2"/>
                <a:stretch>
                  <a:fillRect l="-912" r="-6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27</a:t>
            </a:fld>
            <a:endParaRPr lang="ru-RU" dirty="0"/>
          </a:p>
        </p:txBody>
      </p:sp>
      <p:sp>
        <p:nvSpPr>
          <p:cNvPr id="7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/>
          <a:p>
            <a:r>
              <a:rPr lang="en-US" b="1" dirty="0"/>
              <a:t>ML-course.   </a:t>
            </a:r>
            <a:r>
              <a:rPr lang="en-US" b="1" dirty="0" smtClean="0"/>
              <a:t>Forecasting Time Series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674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06458"/>
            <a:ext cx="8001000" cy="1012741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How to </a:t>
            </a:r>
            <a:r>
              <a:rPr lang="en-US" sz="3600" dirty="0"/>
              <a:t>understand that TS is not stationary</a:t>
            </a:r>
            <a:r>
              <a:rPr lang="en-US" sz="3600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343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300" dirty="0" smtClean="0"/>
          </a:p>
          <a:p>
            <a:r>
              <a:rPr lang="en-US" sz="2400" dirty="0" smtClean="0"/>
              <a:t>TS </a:t>
            </a:r>
            <a:r>
              <a:rPr lang="en-US" sz="2400" dirty="0"/>
              <a:t>plot </a:t>
            </a:r>
            <a:r>
              <a:rPr lang="en-US" sz="2400" dirty="0" smtClean="0"/>
              <a:t>demonstrates trend or seasonality or cyclicity</a:t>
            </a:r>
            <a:r>
              <a:rPr lang="ru-RU" sz="2400" dirty="0" smtClean="0"/>
              <a:t> </a:t>
            </a:r>
            <a:r>
              <a:rPr lang="en-US" sz="2400" dirty="0" smtClean="0"/>
              <a:t>in data.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Autocorrelation and Partial Autocorrelation plots demonstrate the absence of a rapid disappearance of coefficients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/>
              <a:t>Augmented Dickey–Fuller test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28</a:t>
            </a:fld>
            <a:endParaRPr lang="ru-RU" dirty="0"/>
          </a:p>
        </p:txBody>
      </p:sp>
      <p:sp>
        <p:nvSpPr>
          <p:cNvPr id="7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/>
          <a:p>
            <a:r>
              <a:rPr lang="en-US" b="1" dirty="0"/>
              <a:t>ML-course.   </a:t>
            </a:r>
            <a:r>
              <a:rPr lang="en-US" b="1" dirty="0" smtClean="0"/>
              <a:t>Forecasting Time Series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439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06459"/>
            <a:ext cx="8077200" cy="792162"/>
          </a:xfrm>
        </p:spPr>
        <p:txBody>
          <a:bodyPr>
            <a:noAutofit/>
          </a:bodyPr>
          <a:lstStyle/>
          <a:p>
            <a:r>
              <a:rPr lang="en-US" sz="3400" dirty="0" smtClean="0"/>
              <a:t>Forecasting errors. Models performance</a:t>
            </a:r>
            <a:endParaRPr lang="ru-RU" sz="3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998621"/>
                <a:ext cx="8686800" cy="5630779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endParaRPr lang="en-US" sz="13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sz="2400" dirty="0"/>
                  <a:t> – </a:t>
                </a:r>
                <a:r>
                  <a:rPr lang="en-US" sz="2400" b="1" dirty="0" smtClean="0"/>
                  <a:t>forecasting error in time </a:t>
                </a:r>
                <a:r>
                  <a:rPr lang="en-US" sz="2400" b="1" i="1" dirty="0" smtClean="0"/>
                  <a:t>t</a:t>
                </a:r>
                <a:r>
                  <a:rPr lang="ru-RU" sz="2400" i="1" dirty="0" smtClean="0"/>
                  <a:t>.</a:t>
                </a:r>
                <a:endParaRPr lang="en-US" sz="2400" i="1" dirty="0" smtClean="0"/>
              </a:p>
              <a:p>
                <a:pPr marL="0" indent="0">
                  <a:buNone/>
                </a:pPr>
                <a:endParaRPr lang="en-US" sz="2400" i="1" dirty="0" smtClean="0"/>
              </a:p>
              <a:p>
                <a:pPr marL="0" indent="0">
                  <a:buNone/>
                </a:pPr>
                <a:r>
                  <a:rPr lang="ru-RU" sz="2400" dirty="0"/>
                  <a:t>1)</a:t>
                </a:r>
                <a:r>
                  <a:rPr lang="ru-RU" sz="2400" b="1" i="1" dirty="0"/>
                  <a:t> </a:t>
                </a:r>
                <a:r>
                  <a:rPr lang="en-US" sz="2400" b="1" dirty="0"/>
                  <a:t>Mean Absolute Derivation</a:t>
                </a:r>
                <a:r>
                  <a:rPr lang="en-US" sz="2400" b="1" i="1" dirty="0"/>
                  <a:t> </a:t>
                </a:r>
                <a:r>
                  <a:rPr lang="ru-RU" sz="2400" dirty="0" smtClean="0"/>
                  <a:t>(</a:t>
                </a:r>
                <a:r>
                  <a:rPr lang="en-US" sz="2400" dirty="0"/>
                  <a:t>the error is measured in the same units as </a:t>
                </a:r>
                <a:r>
                  <a:rPr lang="en-US" sz="2400" dirty="0" smtClean="0"/>
                  <a:t>TS</a:t>
                </a:r>
                <a:r>
                  <a:rPr lang="ru-RU" sz="2400" dirty="0" smtClean="0"/>
                  <a:t>)</a:t>
                </a:r>
                <a:endParaRPr lang="ru-RU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</a:rPr>
                        <m:t>𝑀𝐴𝐷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ru-RU" sz="2400" dirty="0"/>
              </a:p>
              <a:p>
                <a:pPr marL="0" indent="0">
                  <a:buNone/>
                </a:pPr>
                <a:r>
                  <a:rPr lang="ru-RU" sz="2400" dirty="0"/>
                  <a:t> </a:t>
                </a:r>
              </a:p>
              <a:p>
                <a:pPr marL="0" indent="0">
                  <a:buNone/>
                </a:pPr>
                <a:r>
                  <a:rPr lang="ru-RU" sz="2400" dirty="0"/>
                  <a:t>2) </a:t>
                </a:r>
                <a:r>
                  <a:rPr lang="en-US" sz="2400" b="1" dirty="0"/>
                  <a:t>Mean Squared Error</a:t>
                </a:r>
                <a:r>
                  <a:rPr lang="ru-RU" sz="2400" b="1" dirty="0"/>
                  <a:t>, </a:t>
                </a:r>
                <a:r>
                  <a:rPr lang="ru-RU" sz="2400" b="1" dirty="0" err="1"/>
                  <a:t>Root</a:t>
                </a:r>
                <a:r>
                  <a:rPr lang="ru-RU" sz="2400" b="1" dirty="0"/>
                  <a:t> </a:t>
                </a:r>
                <a:r>
                  <a:rPr lang="en-US" sz="2400" b="1" dirty="0"/>
                  <a:t>Mean Squared Error</a:t>
                </a:r>
                <a:r>
                  <a:rPr lang="ru-RU" sz="2400" dirty="0"/>
                  <a:t> </a:t>
                </a:r>
                <a:r>
                  <a:rPr lang="ru-RU" sz="2400" dirty="0" smtClean="0"/>
                  <a:t>(</a:t>
                </a:r>
                <a:r>
                  <a:rPr lang="en-US" sz="2400" dirty="0"/>
                  <a:t>the error is measured in the same units as TS</a:t>
                </a:r>
                <a:r>
                  <a:rPr lang="ru-RU" sz="2400" dirty="0" smtClean="0"/>
                  <a:t>, </a:t>
                </a:r>
                <a:r>
                  <a:rPr lang="en-US" sz="2400" dirty="0"/>
                  <a:t>highlights large forecast errors</a:t>
                </a:r>
                <a:r>
                  <a:rPr lang="ru-RU" sz="2400" dirty="0" smtClean="0"/>
                  <a:t>)</a:t>
                </a:r>
                <a:endParaRPr lang="ru-RU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</a:rPr>
                        <m:t>𝑅𝑀𝑆𝐸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𝑀𝑆𝐸</m:t>
                          </m:r>
                        </m:e>
                      </m:rad>
                    </m:oMath>
                  </m:oMathPara>
                </a14:m>
                <a:endParaRPr lang="ru-RU" sz="2400" dirty="0"/>
              </a:p>
              <a:p>
                <a:pPr marL="0" indent="0">
                  <a:buNone/>
                </a:pPr>
                <a:r>
                  <a:rPr lang="ru-RU" sz="2400" dirty="0"/>
                  <a:t> </a:t>
                </a:r>
              </a:p>
              <a:p>
                <a:pPr marL="0" indent="0">
                  <a:buNone/>
                </a:pPr>
                <a:r>
                  <a:rPr lang="ru-RU" sz="2400" dirty="0"/>
                  <a:t>3) </a:t>
                </a:r>
                <a:r>
                  <a:rPr lang="en-US" sz="2400" b="1" dirty="0"/>
                  <a:t>Mean Absolute Percentage Error </a:t>
                </a:r>
                <a:r>
                  <a:rPr lang="ru-RU" sz="2400" dirty="0" smtClean="0"/>
                  <a:t>(</a:t>
                </a:r>
                <a:r>
                  <a:rPr lang="en-US" sz="2400" dirty="0"/>
                  <a:t>the error shows how large the forecast errors are in comparison with the actual values of </a:t>
                </a:r>
                <a:r>
                  <a:rPr lang="en-US" sz="2400" dirty="0" smtClean="0"/>
                  <a:t>TS</a:t>
                </a:r>
                <a:r>
                  <a:rPr lang="ru-RU" sz="2400" dirty="0" smtClean="0"/>
                  <a:t>)</a:t>
                </a:r>
                <a:endParaRPr lang="ru-RU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</a:rPr>
                        <m:t>𝑀𝐴𝑃𝐸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ru-RU" sz="2400" dirty="0"/>
              </a:p>
              <a:p>
                <a:pPr marL="0" indent="0">
                  <a:buNone/>
                </a:pPr>
                <a:r>
                  <a:rPr lang="ru-RU" sz="2400" dirty="0"/>
                  <a:t>4) </a:t>
                </a:r>
                <a:r>
                  <a:rPr lang="en-US" sz="2400" b="1" dirty="0"/>
                  <a:t>Mean Percentage Error </a:t>
                </a:r>
                <a:r>
                  <a:rPr lang="ru-RU" sz="2400" dirty="0" smtClean="0"/>
                  <a:t>(</a:t>
                </a:r>
                <a:r>
                  <a:rPr lang="en-US" sz="2400" dirty="0"/>
                  <a:t>the error </a:t>
                </a:r>
                <a:r>
                  <a:rPr lang="en-US" sz="2400" dirty="0" smtClean="0"/>
                  <a:t>determines </a:t>
                </a:r>
                <a:r>
                  <a:rPr lang="en-US" sz="2400" dirty="0"/>
                  <a:t>whether the forecast is biased - constantly overvalued or undervalued</a:t>
                </a:r>
                <a:r>
                  <a:rPr lang="ru-RU" sz="2400" dirty="0" smtClean="0"/>
                  <a:t>)</a:t>
                </a:r>
                <a:endParaRPr lang="ru-RU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</a:rPr>
                        <m:t>𝑀𝑃𝐸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998621"/>
                <a:ext cx="8686800" cy="5630779"/>
              </a:xfrm>
              <a:blipFill rotWithShape="0">
                <a:blip r:embed="rId2"/>
                <a:stretch>
                  <a:fillRect l="-2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29</a:t>
            </a:fld>
            <a:endParaRPr lang="ru-RU" dirty="0"/>
          </a:p>
        </p:txBody>
      </p:sp>
      <p:sp>
        <p:nvSpPr>
          <p:cNvPr id="7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/>
          <a:p>
            <a:r>
              <a:rPr lang="en-US" b="1" dirty="0"/>
              <a:t>ML-course.   </a:t>
            </a:r>
            <a:r>
              <a:rPr lang="en-US" b="1" dirty="0" smtClean="0"/>
              <a:t>Forecasting Time Series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424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3124200"/>
            <a:ext cx="8686800" cy="250226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i="1" dirty="0"/>
              <a:t>Jake </a:t>
            </a:r>
            <a:r>
              <a:rPr lang="en-US" i="1" dirty="0" err="1"/>
              <a:t>VanderPlas</a:t>
            </a:r>
            <a:r>
              <a:rPr lang="en-US" i="1" dirty="0"/>
              <a:t> 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Python Data Science </a:t>
            </a:r>
            <a:r>
              <a:rPr lang="en-US" i="1" dirty="0" smtClean="0"/>
              <a:t>Handbook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https://jakevdp.github.io/PythonDataScienceHandbook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03.11-Working-with-Time-Series.ipynb  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3</a:t>
            </a:fld>
            <a:endParaRPr lang="ru-RU" dirty="0"/>
          </a:p>
        </p:txBody>
      </p:sp>
      <p:pic>
        <p:nvPicPr>
          <p:cNvPr id="6" name="Picture 2" descr="Book Cov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600" y="459204"/>
            <a:ext cx="2400000" cy="316825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/>
          <a:p>
            <a:r>
              <a:rPr lang="en-US" b="1" dirty="0"/>
              <a:t>ML-course. </a:t>
            </a:r>
            <a:r>
              <a:rPr lang="en-US" dirty="0" smtClean="0"/>
              <a:t>Classification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69116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06459"/>
            <a:ext cx="8077200" cy="79216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Building </a:t>
            </a:r>
            <a:r>
              <a:rPr lang="en-US" sz="2800" b="1" i="1" dirty="0" smtClean="0"/>
              <a:t>ARIMA(</a:t>
            </a:r>
            <a:r>
              <a:rPr lang="en-US" sz="2800" b="1" i="1" dirty="0" err="1" smtClean="0"/>
              <a:t>p,d,q</a:t>
            </a:r>
            <a:r>
              <a:rPr lang="en-US" sz="2800" b="1" i="1" dirty="0" smtClean="0"/>
              <a:t>)</a:t>
            </a:r>
            <a:r>
              <a:rPr lang="ru-RU" sz="2800" b="1" dirty="0" smtClean="0"/>
              <a:t> </a:t>
            </a:r>
            <a:endParaRPr lang="ru-RU" sz="2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998621"/>
            <a:ext cx="8686800" cy="563077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en-US" sz="2400" b="1" dirty="0" smtClean="0"/>
              <a:t>Step 1. Determining p, d, q </a:t>
            </a:r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 smtClean="0"/>
              <a:t>Step 2. Finding model coefficients using train </a:t>
            </a:r>
            <a:r>
              <a:rPr lang="en-US" sz="2400" b="1" dirty="0"/>
              <a:t>data</a:t>
            </a:r>
            <a:r>
              <a:rPr lang="ru-RU" sz="2400" b="1" dirty="0"/>
              <a:t>, </a:t>
            </a:r>
            <a:r>
              <a:rPr lang="en-US" sz="2400" b="1" dirty="0"/>
              <a:t>prediction on </a:t>
            </a:r>
            <a:r>
              <a:rPr lang="en-US" sz="2400" b="1" dirty="0" smtClean="0"/>
              <a:t>valid data</a:t>
            </a:r>
            <a:r>
              <a:rPr lang="ru-RU" sz="2400" b="1" dirty="0" smtClean="0"/>
              <a:t>, </a:t>
            </a:r>
            <a:r>
              <a:rPr lang="en-US" sz="2400" b="1" dirty="0"/>
              <a:t>check performance</a:t>
            </a:r>
            <a:r>
              <a:rPr lang="ru-RU" sz="2400" b="1" dirty="0"/>
              <a:t> (</a:t>
            </a:r>
            <a:r>
              <a:rPr lang="en-US" sz="2400" b="1" dirty="0"/>
              <a:t>e</a:t>
            </a:r>
            <a:r>
              <a:rPr lang="ru-RU" sz="2400" b="1" dirty="0"/>
              <a:t>.</a:t>
            </a:r>
            <a:r>
              <a:rPr lang="en-US" sz="2400" b="1" dirty="0"/>
              <a:t>g</a:t>
            </a:r>
            <a:r>
              <a:rPr lang="ru-RU" sz="2400" b="1" dirty="0"/>
              <a:t>. </a:t>
            </a:r>
            <a:r>
              <a:rPr lang="en-US" sz="2400" b="1" dirty="0"/>
              <a:t>RMSE</a:t>
            </a:r>
            <a:r>
              <a:rPr lang="ru-RU" sz="2400" b="1" dirty="0" smtClean="0"/>
              <a:t>)</a:t>
            </a:r>
            <a:endParaRPr lang="en-US" sz="2400" b="1" dirty="0" smtClean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 smtClean="0"/>
              <a:t>Step 3. Verifying model based on prediction errors analysis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i="1" dirty="0" smtClean="0">
                <a:solidFill>
                  <a:srgbClr val="FF0000"/>
                </a:solidFill>
              </a:rPr>
              <a:t>If a model isn’t adequate, go to step 1, otherwise model is ready to use</a:t>
            </a:r>
            <a:r>
              <a:rPr lang="ru-RU" sz="2400" i="1" dirty="0">
                <a:solidFill>
                  <a:srgbClr val="FF0000"/>
                </a:solidFill>
              </a:rPr>
              <a:t>.</a:t>
            </a:r>
            <a:endParaRPr lang="ru-RU" sz="2400" i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sz="2400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smtClean="0">
                <a:solidFill>
                  <a:srgbClr val="FF0000"/>
                </a:solidFill>
              </a:rPr>
              <a:t>?!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Hyperparameters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Gridsearch</a:t>
            </a:r>
            <a:r>
              <a:rPr lang="en-US" sz="2400" b="1" i="1" dirty="0" smtClean="0"/>
              <a:t> instead of step 1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30</a:t>
            </a:fld>
            <a:endParaRPr lang="ru-RU" dirty="0"/>
          </a:p>
        </p:txBody>
      </p:sp>
      <p:sp>
        <p:nvSpPr>
          <p:cNvPr id="7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/>
          <a:p>
            <a:r>
              <a:rPr lang="en-US" b="1" dirty="0"/>
              <a:t>ML-course.   </a:t>
            </a:r>
            <a:r>
              <a:rPr lang="en-US" b="1" dirty="0" smtClean="0"/>
              <a:t>Forecasting Time Series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35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b="1" dirty="0"/>
              <a:t>Forecasting for TS</a:t>
            </a:r>
            <a:endParaRPr lang="en-US" altLang="be-BY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smtClean="0"/>
              <a:t>22</a:t>
            </a:r>
            <a:endParaRPr lang="ru-RU" dirty="0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609600" y="2537993"/>
            <a:ext cx="7924800" cy="4910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/>
              <a:t>Models comparison based on RMSE</a:t>
            </a:r>
            <a:endParaRPr lang="ru-RU" sz="3200" b="1" dirty="0"/>
          </a:p>
        </p:txBody>
      </p:sp>
      <p:graphicFrame>
        <p:nvGraphicFramePr>
          <p:cNvPr id="1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4809825"/>
              </p:ext>
            </p:extLst>
          </p:nvPr>
        </p:nvGraphicFramePr>
        <p:xfrm>
          <a:off x="609600" y="3287250"/>
          <a:ext cx="8151283" cy="30403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318322"/>
                <a:gridCol w="1832961"/>
              </a:tblGrid>
              <a:tr h="27813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Model</a:t>
                      </a:r>
                      <a:endParaRPr lang="ru-RU" sz="2400" b="1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Valid</a:t>
                      </a:r>
                      <a:endParaRPr lang="ru-RU" sz="2400" b="1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Simple naive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2400" b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3186.501</a:t>
                      </a:r>
                      <a:endParaRPr lang="ru-RU" sz="2400" b="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Naive with trend</a:t>
                      </a:r>
                      <a:endParaRPr lang="ru-RU" sz="2400" b="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b="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Naive with seasonality</a:t>
                      </a:r>
                      <a:endParaRPr lang="ru-RU" sz="2400" b="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ru-RU" sz="2400" b="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Naive with trend and seasonality</a:t>
                      </a:r>
                      <a:endParaRPr lang="ru-RU" sz="2400" b="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ru-RU" sz="2400" b="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ARIMA(1,1,1)</a:t>
                      </a:r>
                      <a:endParaRPr lang="ru-RU" sz="2400" b="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2400" b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951.260</a:t>
                      </a:r>
                      <a:endParaRPr lang="ru-RU" sz="2400" b="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Best grid result – ARIMA(0,0,1)</a:t>
                      </a:r>
                      <a:endParaRPr lang="ru-RU" sz="2400" b="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ru-RU" sz="2400" b="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/>
          <a:p>
            <a:r>
              <a:rPr lang="en-US" b="1" dirty="0"/>
              <a:t>ML-course. </a:t>
            </a:r>
            <a:r>
              <a:rPr lang="en-US" dirty="0" smtClean="0"/>
              <a:t>Classification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32273" y="1413801"/>
            <a:ext cx="81512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i="1" dirty="0">
                <a:latin typeface="Trebuchet MS" panose="020B0603020202020204" pitchFamily="34" charset="0"/>
              </a:rPr>
              <a:t>Example: </a:t>
            </a:r>
            <a:r>
              <a:rPr lang="en-US" sz="3200" b="1" i="1" dirty="0" smtClean="0">
                <a:latin typeface="Trebuchet MS" panose="020B0603020202020204" pitchFamily="34" charset="0"/>
              </a:rPr>
              <a:t>models </a:t>
            </a:r>
            <a:r>
              <a:rPr lang="en-US" sz="3200" b="1" i="1" dirty="0">
                <a:latin typeface="Trebuchet MS" panose="020B0603020202020204" pitchFamily="34" charset="0"/>
              </a:rPr>
              <a:t>for </a:t>
            </a:r>
            <a:r>
              <a:rPr lang="en-US" sz="3200" b="1" i="1" dirty="0" smtClean="0">
                <a:latin typeface="Trebuchet MS" panose="020B0603020202020204" pitchFamily="34" charset="0"/>
              </a:rPr>
              <a:t>Champagne </a:t>
            </a:r>
            <a:r>
              <a:rPr lang="en-US" sz="3200" b="1" i="1" dirty="0">
                <a:latin typeface="Trebuchet MS" panose="020B0603020202020204" pitchFamily="34" charset="0"/>
              </a:rPr>
              <a:t>dataset</a:t>
            </a:r>
            <a:endParaRPr lang="en-US" sz="3200" b="1" i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24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Q &amp; A</a:t>
            </a:r>
            <a:br>
              <a:rPr lang="en-US" sz="80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6000" b="1" dirty="0">
                <a:solidFill>
                  <a:srgbClr val="7593B3"/>
                </a:solidFill>
              </a:rPr>
              <a:t>Thank you</a:t>
            </a:r>
            <a:r>
              <a:rPr lang="en-US" sz="6000" b="1" dirty="0" smtClean="0">
                <a:solidFill>
                  <a:srgbClr val="7593B3"/>
                </a:solidFill>
              </a:rPr>
              <a:t>!</a:t>
            </a:r>
            <a:endParaRPr lang="ru-RU" sz="6000" dirty="0">
              <a:solidFill>
                <a:srgbClr val="7593B3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ML-course.   Forecasting Time Series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8612188" y="93663"/>
            <a:ext cx="531812" cy="365125"/>
          </a:xfrm>
        </p:spPr>
        <p:txBody>
          <a:bodyPr/>
          <a:lstStyle/>
          <a:p>
            <a:fld id="{B491C8E4-965C-47C5-86B5-2FEC2000E3F4}" type="slidenum">
              <a:rPr lang="ru-RU" smtClean="0"/>
              <a:pPr/>
              <a:t>32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591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228600" y="4648200"/>
            <a:ext cx="8686800" cy="17526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3000" i="1" dirty="0"/>
              <a:t>Jason Brownlee How to Create an ARIMA Model for Time Series Forecasting with Python</a:t>
            </a:r>
          </a:p>
          <a:p>
            <a:pPr marL="0" indent="0">
              <a:buNone/>
            </a:pPr>
            <a:r>
              <a:rPr lang="en-US" sz="2200" dirty="0">
                <a:hlinkClick r:id="rId2"/>
              </a:rPr>
              <a:t>https://machinelearningmastery.com/arima-for-time-series-forecasting-with-python/</a:t>
            </a:r>
            <a:endParaRPr lang="ru-RU" sz="2200" dirty="0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/>
          <a:p>
            <a:r>
              <a:rPr lang="en-US" b="1" dirty="0"/>
              <a:t>ML-course.   </a:t>
            </a:r>
            <a:r>
              <a:rPr lang="en-US" b="1" dirty="0" smtClean="0"/>
              <a:t>Forecasting Time Series</a:t>
            </a: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950" y="400050"/>
            <a:ext cx="29337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74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9996" y="935266"/>
            <a:ext cx="8686800" cy="121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 smtClean="0"/>
              <a:t>Time Series </a:t>
            </a:r>
            <a:r>
              <a:rPr lang="ru-RU" sz="2400" b="1" i="1" dirty="0" smtClean="0"/>
              <a:t>(</a:t>
            </a:r>
            <a:r>
              <a:rPr lang="en-US" sz="2400" b="1" i="1" dirty="0" smtClean="0"/>
              <a:t>TS</a:t>
            </a:r>
            <a:r>
              <a:rPr lang="ru-RU" sz="2400" b="1" i="1" dirty="0" smtClean="0"/>
              <a:t>)</a:t>
            </a:r>
            <a:r>
              <a:rPr lang="ru-RU" sz="2400" i="1" dirty="0" smtClean="0"/>
              <a:t> </a:t>
            </a:r>
            <a:r>
              <a:rPr lang="ru-RU" sz="2400" i="1" dirty="0"/>
              <a:t>- </a:t>
            </a:r>
            <a:r>
              <a:rPr lang="en-US" sz="2400" i="1" dirty="0"/>
              <a:t>the value represented by a set of observations that were collected at successive intervals </a:t>
            </a:r>
            <a:r>
              <a:rPr lang="en-US" sz="2400" i="1" dirty="0" smtClean="0"/>
              <a:t>of time</a:t>
            </a:r>
            <a:r>
              <a:rPr lang="ru-RU" sz="2400" i="1" dirty="0" smtClean="0"/>
              <a:t>.</a:t>
            </a:r>
            <a:endParaRPr lang="en-US" sz="2400" i="1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7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/>
          <a:p>
            <a:r>
              <a:rPr lang="en-US" b="1" dirty="0"/>
              <a:t>ML-course.   </a:t>
            </a:r>
            <a:r>
              <a:rPr lang="en-US" b="1" dirty="0" smtClean="0"/>
              <a:t>Forecasting Time Series</a:t>
            </a: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979" y="3985903"/>
            <a:ext cx="3762375" cy="24193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20966" y="3289054"/>
            <a:ext cx="472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Monthly </a:t>
            </a:r>
            <a:r>
              <a:rPr lang="en-US" sz="1600" b="1" dirty="0"/>
              <a:t>sales of champagne </a:t>
            </a:r>
            <a:r>
              <a:rPr lang="en-US" sz="1600" b="1" dirty="0" smtClean="0"/>
              <a:t>Perrin </a:t>
            </a:r>
            <a:r>
              <a:rPr lang="en-US" sz="1600" b="1" dirty="0" err="1"/>
              <a:t>Freres</a:t>
            </a:r>
            <a:r>
              <a:rPr lang="en-US" sz="1600" b="1" dirty="0"/>
              <a:t> </a:t>
            </a:r>
            <a:r>
              <a:rPr lang="en-US" sz="1600" b="1" dirty="0" smtClean="0"/>
              <a:t>label</a:t>
            </a:r>
            <a:br>
              <a:rPr lang="en-US" sz="1600" b="1" dirty="0" smtClean="0"/>
            </a:br>
            <a:r>
              <a:rPr lang="en-US" sz="1600" b="1" dirty="0" smtClean="0"/>
              <a:t>from </a:t>
            </a:r>
            <a:r>
              <a:rPr lang="en-US" sz="1600" b="1" dirty="0"/>
              <a:t>January 1964 to September 1972</a:t>
            </a:r>
            <a:endParaRPr lang="ru-RU" sz="1600" b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81802"/>
            <a:ext cx="4193858" cy="262318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2543248"/>
            <a:ext cx="472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Closing Prices for ISC Corporation </a:t>
            </a:r>
            <a:r>
              <a:rPr lang="en-US" sz="1600" b="1" dirty="0"/>
              <a:t>S</a:t>
            </a:r>
            <a:r>
              <a:rPr lang="en-US" sz="1600" b="1" dirty="0" smtClean="0"/>
              <a:t>tock</a:t>
            </a:r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304754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Stationary and non stationary 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Stationary TS </a:t>
            </a:r>
            <a:r>
              <a:rPr lang="en-US" sz="2400" dirty="0"/>
              <a:t>- mean and variance don't change over time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spcBef>
                <a:spcPts val="1000"/>
              </a:spcBef>
              <a:buNone/>
            </a:pPr>
            <a:r>
              <a:rPr lang="en-US" dirty="0" smtClean="0"/>
              <a:t>Non stationary </a:t>
            </a:r>
            <a:r>
              <a:rPr lang="en-US" dirty="0"/>
              <a:t>TS</a:t>
            </a:r>
          </a:p>
          <a:p>
            <a:pPr>
              <a:spcBef>
                <a:spcPts val="1000"/>
              </a:spcBef>
            </a:pPr>
            <a:r>
              <a:rPr lang="en-US" dirty="0" smtClean="0"/>
              <a:t>Trend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A </a:t>
            </a:r>
            <a:r>
              <a:rPr lang="en-US" sz="2400" dirty="0"/>
              <a:t>long-term increase </a:t>
            </a:r>
            <a:r>
              <a:rPr lang="en-US" sz="2400" dirty="0" smtClean="0"/>
              <a:t>or decrease </a:t>
            </a:r>
            <a:r>
              <a:rPr lang="en-US" sz="2400" dirty="0"/>
              <a:t>in the </a:t>
            </a:r>
            <a:r>
              <a:rPr lang="en-US" sz="2400" dirty="0" smtClean="0"/>
              <a:t>data</a:t>
            </a:r>
            <a:r>
              <a:rPr lang="en-US" sz="2400" i="1" dirty="0" smtClean="0"/>
              <a:t>.</a:t>
            </a:r>
            <a:endParaRPr lang="en-US" sz="2400" i="1" dirty="0"/>
          </a:p>
          <a:p>
            <a:pPr>
              <a:spcBef>
                <a:spcPts val="1000"/>
              </a:spcBef>
            </a:pPr>
            <a:r>
              <a:rPr lang="en-US" dirty="0" smtClean="0"/>
              <a:t>Seasonality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T</a:t>
            </a:r>
            <a:r>
              <a:rPr lang="en-US" sz="2400" dirty="0" smtClean="0"/>
              <a:t>here </a:t>
            </a:r>
            <a:r>
              <a:rPr lang="en-US" sz="2400" dirty="0"/>
              <a:t>are periodic </a:t>
            </a:r>
            <a:r>
              <a:rPr lang="en-US" sz="2400" dirty="0" smtClean="0"/>
              <a:t>changes in </a:t>
            </a:r>
            <a:r>
              <a:rPr lang="en-US" sz="2400" dirty="0"/>
              <a:t>the </a:t>
            </a:r>
            <a:r>
              <a:rPr lang="en-US" sz="2400" dirty="0" smtClean="0"/>
              <a:t>data, </a:t>
            </a:r>
            <a:r>
              <a:rPr lang="en-US" sz="2400" dirty="0"/>
              <a:t>uniformly repeated from year to </a:t>
            </a:r>
            <a:r>
              <a:rPr lang="en-US" sz="2400" dirty="0" smtClean="0"/>
              <a:t>year</a:t>
            </a:r>
            <a:r>
              <a:rPr lang="en-US" sz="2400" i="1" dirty="0" smtClean="0"/>
              <a:t>.</a:t>
            </a:r>
            <a:endParaRPr lang="ru-RU" sz="2400" i="1" dirty="0" smtClean="0"/>
          </a:p>
          <a:p>
            <a:pPr>
              <a:spcBef>
                <a:spcPts val="1000"/>
              </a:spcBef>
            </a:pPr>
            <a:r>
              <a:rPr lang="en-US" dirty="0" smtClean="0"/>
              <a:t>Cyclicity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There </a:t>
            </a:r>
            <a:r>
              <a:rPr lang="en-US" sz="2400" dirty="0"/>
              <a:t>are </a:t>
            </a:r>
            <a:r>
              <a:rPr lang="en-US" sz="2400" dirty="0" smtClean="0"/>
              <a:t>rises and falls in the data, </a:t>
            </a:r>
            <a:r>
              <a:rPr lang="en-US" sz="2400" dirty="0"/>
              <a:t>that do not have a fixed </a:t>
            </a:r>
            <a:r>
              <a:rPr lang="en-US" sz="2400" dirty="0" smtClean="0"/>
              <a:t>period.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7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/>
          <a:p>
            <a:r>
              <a:rPr lang="en-US" b="1" dirty="0"/>
              <a:t>ML-course.   </a:t>
            </a:r>
            <a:r>
              <a:rPr lang="en-US" b="1" dirty="0" smtClean="0"/>
              <a:t>Forecasting Time Series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906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06458"/>
            <a:ext cx="8001000" cy="1012741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Forecasting for TS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343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300" dirty="0" smtClean="0"/>
          </a:p>
          <a:p>
            <a:pPr lvl="0"/>
            <a:r>
              <a:rPr lang="en-US" sz="2400" b="1" dirty="0" smtClean="0"/>
              <a:t>Naïve </a:t>
            </a:r>
            <a:r>
              <a:rPr lang="en-US" sz="2400" dirty="0" smtClean="0"/>
              <a:t>methods</a:t>
            </a:r>
            <a:r>
              <a:rPr lang="en-US" sz="2400" b="1" dirty="0" smtClean="0"/>
              <a:t> </a:t>
            </a:r>
            <a:r>
              <a:rPr lang="en-US" sz="2000" i="1" dirty="0" smtClean="0"/>
              <a:t>(stationary, trend, seasonality)</a:t>
            </a:r>
            <a:r>
              <a:rPr lang="ru-RU" sz="2400" dirty="0" smtClean="0"/>
              <a:t>, </a:t>
            </a:r>
            <a:endParaRPr lang="ru-RU" sz="2400" dirty="0"/>
          </a:p>
          <a:p>
            <a:pPr lvl="0"/>
            <a:r>
              <a:rPr lang="en-US" sz="2400" b="1" dirty="0" smtClean="0"/>
              <a:t>Box-Jenkins</a:t>
            </a:r>
            <a:r>
              <a:rPr lang="en-US" sz="2400" dirty="0" smtClean="0"/>
              <a:t> methods </a:t>
            </a:r>
            <a:r>
              <a:rPr lang="en-US" sz="2000" i="1" dirty="0" smtClean="0"/>
              <a:t>(</a:t>
            </a:r>
            <a:r>
              <a:rPr lang="en-US" sz="2000" i="1" dirty="0"/>
              <a:t>stationary, trend, </a:t>
            </a:r>
            <a:r>
              <a:rPr lang="en-US" sz="2000" i="1" dirty="0" smtClean="0"/>
              <a:t>seasonality, cyclicity)</a:t>
            </a:r>
            <a:r>
              <a:rPr lang="en-US" sz="2400" dirty="0" smtClean="0"/>
              <a:t>, </a:t>
            </a:r>
          </a:p>
          <a:p>
            <a:pPr lvl="0"/>
            <a:r>
              <a:rPr lang="en-US" sz="2400" b="1" dirty="0" smtClean="0"/>
              <a:t>Other</a:t>
            </a:r>
            <a:r>
              <a:rPr lang="en-US" sz="2400" dirty="0" smtClean="0"/>
              <a:t> methods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7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/>
          <a:p>
            <a:r>
              <a:rPr lang="en-US" b="1" dirty="0"/>
              <a:t>ML-course.   </a:t>
            </a:r>
            <a:r>
              <a:rPr lang="en-US" b="1" dirty="0" smtClean="0"/>
              <a:t>Forecasting Time Series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803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Big Data User Group Meetup #22, 24.01.2017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1" y="73441"/>
            <a:ext cx="5735003" cy="56235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19" y="5686425"/>
            <a:ext cx="5709285" cy="9429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705600" y="1600200"/>
            <a:ext cx="22839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/>
              <a:t>Джон Э. </a:t>
            </a:r>
            <a:r>
              <a:rPr lang="ru-RU" i="1" dirty="0" err="1"/>
              <a:t>Ханк</a:t>
            </a:r>
            <a:r>
              <a:rPr lang="ru-RU" i="1" dirty="0"/>
              <a:t> «Бизнес-прогнозирование</a:t>
            </a:r>
            <a:r>
              <a:rPr lang="ru-RU" dirty="0"/>
              <a:t>» (с.108)</a:t>
            </a:r>
          </a:p>
        </p:txBody>
      </p:sp>
    </p:spTree>
    <p:extLst>
      <p:ext uri="{BB962C8B-B14F-4D97-AF65-F5344CB8AC3E}">
        <p14:creationId xmlns:p14="http://schemas.microsoft.com/office/powerpoint/2010/main" val="740458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Denotes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774736"/>
                <a:ext cx="8686800" cy="3048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sz="2400" i="1" dirty="0"/>
                  <a:t> – </a:t>
                </a:r>
                <a:r>
                  <a:rPr lang="en-US" sz="2400" i="1" dirty="0"/>
                  <a:t>real data in time</a:t>
                </a:r>
                <a:r>
                  <a:rPr lang="ru-RU" sz="2400" i="1" dirty="0"/>
                  <a:t> 1,…, </a:t>
                </a:r>
                <a:r>
                  <a:rPr lang="en-US" sz="2400" i="1" dirty="0"/>
                  <a:t>t;</a:t>
                </a:r>
                <a:r>
                  <a:rPr lang="ru-RU" sz="2400" i="1" dirty="0"/>
                  <a:t> </a:t>
                </a:r>
                <a:endParaRPr lang="en-US" sz="2400" i="1" dirty="0" smtClean="0"/>
              </a:p>
              <a:p>
                <a:pPr marL="0" indent="0">
                  <a:buNone/>
                </a:pPr>
                <a:endParaRPr lang="en-US" sz="2400" i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ru-RU" sz="2400" i="1" dirty="0"/>
                  <a:t> – </a:t>
                </a:r>
                <a:r>
                  <a:rPr lang="en-US" sz="2400" i="1" dirty="0"/>
                  <a:t>mean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i="1" dirty="0" smtClean="0"/>
                  <a:t>;</a:t>
                </a:r>
              </a:p>
              <a:p>
                <a:pPr marL="0" indent="0">
                  <a:buNone/>
                </a:pPr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ru-RU" sz="2400" i="1" dirty="0"/>
                  <a:t> – </a:t>
                </a:r>
                <a:r>
                  <a:rPr lang="en-US" sz="2400" i="1" dirty="0" smtClean="0"/>
                  <a:t>forecast in time t</a:t>
                </a:r>
                <a:r>
                  <a:rPr lang="ru-RU" sz="2400" i="1" dirty="0" smtClean="0"/>
                  <a:t>+1</a:t>
                </a:r>
                <a:endParaRPr lang="ru-RU" sz="2400" i="1" dirty="0"/>
              </a:p>
              <a:p>
                <a:pPr marL="0" indent="0">
                  <a:buNone/>
                </a:pPr>
                <a:endParaRPr lang="ru-RU" sz="2400" i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774736"/>
                <a:ext cx="8686800" cy="3048000"/>
              </a:xfrm>
              <a:blipFill rotWithShape="0">
                <a:blip r:embed="rId2"/>
                <a:stretch>
                  <a:fillRect l="-140" t="-16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7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/>
          <a:p>
            <a:r>
              <a:rPr lang="en-US" b="1" dirty="0"/>
              <a:t>ML-course.   </a:t>
            </a:r>
            <a:r>
              <a:rPr lang="en-US" b="1" dirty="0" smtClean="0"/>
              <a:t>Forecasting Time Series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555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10232</TotalTime>
  <Words>905</Words>
  <Application>Microsoft Office PowerPoint</Application>
  <PresentationFormat>Экран (4:3)</PresentationFormat>
  <Paragraphs>265</Paragraphs>
  <Slides>32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9" baseType="lpstr">
      <vt:lpstr>Arial</vt:lpstr>
      <vt:lpstr>Calibri</vt:lpstr>
      <vt:lpstr>Cambria Math</vt:lpstr>
      <vt:lpstr>Times New Roman</vt:lpstr>
      <vt:lpstr>Trebuchet MS</vt:lpstr>
      <vt:lpstr>Wingdings</vt:lpstr>
      <vt:lpstr>Тема Office</vt:lpstr>
      <vt:lpstr>TENSOR.BY  ML-course   4. Forecasting for Time Series in Python</vt:lpstr>
      <vt:lpstr>Reference</vt:lpstr>
      <vt:lpstr>Reference</vt:lpstr>
      <vt:lpstr>Reference</vt:lpstr>
      <vt:lpstr>Definition</vt:lpstr>
      <vt:lpstr>Stationary and non stationary TS</vt:lpstr>
      <vt:lpstr>Forecasting for TS</vt:lpstr>
      <vt:lpstr>Презентация PowerPoint</vt:lpstr>
      <vt:lpstr>Denotes</vt:lpstr>
      <vt:lpstr>Naïve models</vt:lpstr>
      <vt:lpstr>Box-Jenkins methods</vt:lpstr>
      <vt:lpstr>Autocorrelation</vt:lpstr>
      <vt:lpstr>Example</vt:lpstr>
      <vt:lpstr>Autocorrelation plot</vt:lpstr>
      <vt:lpstr>Autocorrelation plot analysis</vt:lpstr>
      <vt:lpstr>Autocorrelation plot analysis</vt:lpstr>
      <vt:lpstr>Autocorrelation plot analysis</vt:lpstr>
      <vt:lpstr>Partial Autocorrelation plot</vt:lpstr>
      <vt:lpstr>Box-Jenkins methods</vt:lpstr>
      <vt:lpstr>AutoRegressive model of the order p, AR(p) </vt:lpstr>
      <vt:lpstr>Autocorrelation and Partial Autocorrelation plots for AR(1) and AR(2) </vt:lpstr>
      <vt:lpstr>Moving Average model of the order q, MA(q) </vt:lpstr>
      <vt:lpstr>Autocorrelation and Partial Autocorrelation plots for MA(1) and MA(2) </vt:lpstr>
      <vt:lpstr>Models with AutoRegression and Moving Average, ARMA(p, q)</vt:lpstr>
      <vt:lpstr>Autocorrelation and Partial Autocorrelation plots for ARMA(1,1)</vt:lpstr>
      <vt:lpstr>Autocorrelation and Partial Autocorrelation plots for MA(q), AR(p), ARMA(p,q)</vt:lpstr>
      <vt:lpstr>AutoRegressive Integrated Moving Average, ARIMA(p,d,q) </vt:lpstr>
      <vt:lpstr>How to understand that TS is not stationary?</vt:lpstr>
      <vt:lpstr>Forecasting errors. Models performance</vt:lpstr>
      <vt:lpstr>Building ARIMA(p,d,q) </vt:lpstr>
      <vt:lpstr>Forecasting for TS</vt:lpstr>
      <vt:lpstr>Q &amp; A  Thank you!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volha</dc:creator>
  <cp:lastModifiedBy>Laptop</cp:lastModifiedBy>
  <cp:revision>247</cp:revision>
  <cp:lastPrinted>2018-06-04T05:02:43Z</cp:lastPrinted>
  <dcterms:created xsi:type="dcterms:W3CDTF">2017-01-23T11:32:57Z</dcterms:created>
  <dcterms:modified xsi:type="dcterms:W3CDTF">2018-06-12T08:14:27Z</dcterms:modified>
</cp:coreProperties>
</file>