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80" r:id="rId2"/>
  </p:sldIdLst>
  <p:sldSz cx="9144000" cy="6858000" type="screen4x3"/>
  <p:notesSz cx="6858000" cy="994727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3B3"/>
    <a:srgbClr val="54759A"/>
    <a:srgbClr val="B3C3D5"/>
    <a:srgbClr val="DEB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3" autoAdjust="0"/>
  </p:normalViewPr>
  <p:slideViewPr>
    <p:cSldViewPr>
      <p:cViewPr varScale="1">
        <p:scale>
          <a:sx n="69" d="100"/>
          <a:sy n="69" d="100"/>
        </p:scale>
        <p:origin x="43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D710B-DBEB-48B9-BE37-6CC35DC50D83}" type="datetimeFigureOut">
              <a:rPr lang="ru-RU" smtClean="0"/>
              <a:t>07.11.2018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A164D-CA5E-491E-9E8B-2B92929EB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27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FBC4C-1749-4424-9522-1B6D127EF272}" type="datetimeFigureOut">
              <a:rPr lang="ru-RU" smtClean="0"/>
              <a:t>07.11.2018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6225-C8ED-4E9F-A34F-711DD8E7E2B6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95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FC6225-C8ED-4E9F-A34F-711DD8E7E2B6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301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1027"/>
          <a:stretch/>
        </p:blipFill>
        <p:spPr>
          <a:xfrm>
            <a:off x="0" y="4337350"/>
            <a:ext cx="9144000" cy="252065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3276599"/>
          </a:xfrm>
        </p:spPr>
        <p:txBody>
          <a:bodyPr/>
          <a:lstStyle>
            <a:lvl1pPr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356350"/>
            <a:ext cx="7772400" cy="365125"/>
          </a:xfrm>
        </p:spPr>
        <p:txBody>
          <a:bodyPr/>
          <a:lstStyle>
            <a:lvl1pPr algn="r">
              <a:defRPr>
                <a:solidFill>
                  <a:srgbClr val="54759A"/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DFBDC"/>
              </a:clrFrom>
              <a:clrTo>
                <a:srgbClr val="FDFBDC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420" y="118450"/>
            <a:ext cx="2142179" cy="414950"/>
          </a:xfrm>
          <a:prstGeom prst="rect">
            <a:avLst/>
          </a:prstGeom>
          <a:ln>
            <a:noFill/>
          </a:ln>
          <a:effectLst>
            <a:outerShdw blurRad="114300" dist="38100" dir="18600000" sx="102000" sy="102000" algn="bl" rotWithShape="0">
              <a:prstClr val="black">
                <a:alpha val="31000"/>
              </a:prstClr>
            </a:outerShdw>
          </a:effectLst>
        </p:spPr>
      </p:pic>
      <p:sp>
        <p:nvSpPr>
          <p:cNvPr id="9" name="Прямоугольник 8"/>
          <p:cNvSpPr/>
          <p:nvPr userDrawn="1"/>
        </p:nvSpPr>
        <p:spPr>
          <a:xfrm>
            <a:off x="0" y="4297681"/>
            <a:ext cx="9144000" cy="45719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73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22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4753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76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>
              <a:buClr>
                <a:srgbClr val="7593B3"/>
              </a:buClr>
              <a:defRPr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>
                <a:latin typeface="Trebuchet MS" panose="020B0603020202020204" pitchFamily="34" charset="0"/>
              </a:defRPr>
            </a:lvl2pPr>
            <a:lvl3pPr>
              <a:defRPr>
                <a:latin typeface="Trebuchet MS" panose="020B0603020202020204" pitchFamily="34" charset="0"/>
              </a:defRPr>
            </a:lvl3pPr>
            <a:lvl4pPr>
              <a:defRPr>
                <a:latin typeface="Trebuchet MS" panose="020B0603020202020204" pitchFamily="34" charset="0"/>
              </a:defRPr>
            </a:lvl4pPr>
            <a:lvl5pPr>
              <a:defRPr>
                <a:latin typeface="Trebuchet MS" panose="020B0603020202020204" pitchFamily="34" charset="0"/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12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8382000" y="-1"/>
            <a:ext cx="533400" cy="990600"/>
          </a:xfrm>
          <a:prstGeom prst="rect">
            <a:avLst/>
          </a:prstGeom>
          <a:solidFill>
            <a:srgbClr val="7593B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206459"/>
            <a:ext cx="8001000" cy="792162"/>
          </a:xfrm>
        </p:spPr>
        <p:txBody>
          <a:bodyPr/>
          <a:lstStyle>
            <a:lvl1pPr algn="l">
              <a:defRPr b="0">
                <a:solidFill>
                  <a:srgbClr val="54759A"/>
                </a:solidFill>
                <a:effectLst/>
                <a:latin typeface="Trebuchet MS" panose="020B0603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59204"/>
            <a:ext cx="531395" cy="53139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>
            <a:lvl1pPr algn="ctr">
              <a:defRPr sz="1800" b="1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fld id="{B491C8E4-965C-47C5-86B5-2FEC2000E3F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0" y="6629400"/>
            <a:ext cx="9144000" cy="228601"/>
          </a:xfrm>
          <a:prstGeom prst="rect">
            <a:avLst/>
          </a:prstGeom>
          <a:solidFill>
            <a:srgbClr val="5475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228600" rtlCol="0" anchor="ctr"/>
          <a:lstStyle/>
          <a:p>
            <a:pPr algn="r"/>
            <a:r>
              <a:rPr lang="en-US" sz="1400" dirty="0" smtClean="0">
                <a:latin typeface="Trebuchet MS" panose="020B0603020202020204" pitchFamily="34" charset="0"/>
              </a:rPr>
              <a:t>RocketScience.ai</a:t>
            </a:r>
            <a:endParaRPr lang="ru-RU" sz="1400" dirty="0">
              <a:latin typeface="Trebuchet MS" panose="020B0603020202020204" pitchFamily="34" charset="0"/>
            </a:endParaRPr>
          </a:p>
        </p:txBody>
      </p:sp>
      <p:sp>
        <p:nvSpPr>
          <p:cNvPr id="9" name="Объект 2"/>
          <p:cNvSpPr>
            <a:spLocks noGrp="1"/>
          </p:cNvSpPr>
          <p:nvPr>
            <p:ph sz="half" idx="1"/>
          </p:nvPr>
        </p:nvSpPr>
        <p:spPr>
          <a:xfrm>
            <a:off x="2286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410200"/>
          </a:xfrm>
        </p:spPr>
        <p:txBody>
          <a:bodyPr/>
          <a:lstStyle>
            <a:lvl1pPr>
              <a:buClr>
                <a:srgbClr val="7593B3"/>
              </a:buClr>
              <a:defRPr sz="2800">
                <a:latin typeface="Trebuchet MS" panose="020B0603020202020204" pitchFamily="34" charset="0"/>
              </a:defRPr>
            </a:lvl1pPr>
            <a:lvl2pPr>
              <a:buClr>
                <a:srgbClr val="7593B3"/>
              </a:buClr>
              <a:defRPr sz="2400">
                <a:latin typeface="Trebuchet MS" panose="020B0603020202020204" pitchFamily="34" charset="0"/>
              </a:defRPr>
            </a:lvl2pPr>
            <a:lvl3pPr>
              <a:defRPr sz="20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1800">
                <a:latin typeface="Trebuchet MS" panose="020B0603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3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28600" y="6629400"/>
            <a:ext cx="6172200" cy="228601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5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058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4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908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2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126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15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Big Data User Group Meetup #22, 24.01.2017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1C8E4-965C-47C5-86B5-2FEC2000E3F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420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1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Grp="1" noChangeArrowheads="1"/>
          </p:cNvSpPr>
          <p:nvPr>
            <p:ph type="title"/>
          </p:nvPr>
        </p:nvSpPr>
        <p:spPr>
          <a:xfrm>
            <a:off x="183997" y="143333"/>
            <a:ext cx="8001000" cy="631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54759A"/>
                </a:solidFill>
                <a:effectLst/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000" b="1" smtClean="0"/>
              <a:t>Choose </a:t>
            </a:r>
            <a:r>
              <a:rPr lang="en-US" sz="3000" b="1" dirty="0" smtClean="0"/>
              <a:t>the best model </a:t>
            </a:r>
            <a:endParaRPr lang="en-US" altLang="be-BY" sz="3000" b="1" dirty="0"/>
          </a:p>
        </p:txBody>
      </p:sp>
      <p:sp>
        <p:nvSpPr>
          <p:cNvPr id="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1999" y="94079"/>
            <a:ext cx="531395" cy="365125"/>
          </a:xfrm>
        </p:spPr>
        <p:txBody>
          <a:bodyPr/>
          <a:lstStyle/>
          <a:p>
            <a:r>
              <a:rPr lang="en-US" dirty="0" smtClean="0"/>
              <a:t>21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954880"/>
              </p:ext>
            </p:extLst>
          </p:nvPr>
        </p:nvGraphicFramePr>
        <p:xfrm>
          <a:off x="183997" y="839737"/>
          <a:ext cx="8883805" cy="564542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5659037"/>
                <a:gridCol w="1612384"/>
                <a:gridCol w="1612384"/>
              </a:tblGrid>
              <a:tr h="235226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Models for Boston dataset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R^2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3522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train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test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rebuchet MS" panose="020B0603020202020204" pitchFamily="34" charset="0"/>
                        </a:rPr>
                        <a:t>LinearRegression</a:t>
                      </a: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()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0.73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rebuchet MS" panose="020B0603020202020204" pitchFamily="34" charset="0"/>
                        </a:rPr>
                        <a:t>LinearRegression</a:t>
                      </a: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(normalize = True)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0.73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0.75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rebuchet MS" panose="020B0603020202020204" pitchFamily="34" charset="0"/>
                        </a:rPr>
                        <a:t>LinearRegression</a:t>
                      </a: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 with </a:t>
                      </a:r>
                      <a:r>
                        <a:rPr lang="en-US" sz="1400" dirty="0" err="1">
                          <a:effectLst/>
                          <a:latin typeface="Trebuchet MS" panose="020B0603020202020204" pitchFamily="34" charset="0"/>
                        </a:rPr>
                        <a:t>PolynomialFeatures</a:t>
                      </a: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0.95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0.81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Ridge with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Polynomial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Features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,</a:t>
                      </a:r>
                      <a:r>
                        <a:rPr lang="ru-RU" sz="1400" baseline="0" dirty="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a=0.1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0.94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  <a:endParaRPr lang="ru-RU" sz="140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0.94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0.85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Lasso with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Polynomial</a:t>
                      </a:r>
                      <a:r>
                        <a:rPr lang="ru-RU" sz="1400" smtClean="0">
                          <a:effectLst/>
                          <a:latin typeface="Trebuchet MS" panose="020B0603020202020204" pitchFamily="34" charset="0"/>
                        </a:rPr>
                        <a:t> </a:t>
                      </a:r>
                      <a:r>
                        <a:rPr lang="en-US" sz="1400" smtClean="0">
                          <a:effectLst/>
                          <a:latin typeface="Trebuchet MS" panose="020B0603020202020204" pitchFamily="34" charset="0"/>
                        </a:rPr>
                        <a:t>Features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, </a:t>
                      </a: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n=2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rebuchet MS" panose="020B0603020202020204" pitchFamily="34" charset="0"/>
                        </a:rPr>
                        <a:t> 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a=0.1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0.81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0.8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0.84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0.8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3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a=1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ru-RU" sz="1400" dirty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40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0.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77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</a:rPr>
                        <a:t>0.</a:t>
                      </a:r>
                      <a:r>
                        <a:rPr lang="ru-RU" sz="1400" dirty="0" smtClean="0">
                          <a:effectLst/>
                          <a:latin typeface="Trebuchet MS" panose="020B0603020202020204" pitchFamily="34" charset="0"/>
                        </a:rPr>
                        <a:t>79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RF</a:t>
                      </a:r>
                      <a:r>
                        <a:rPr lang="en-US" sz="1400" baseline="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(best grid: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=5, </a:t>
                      </a:r>
                      <a:r>
                        <a:rPr lang="en-US" sz="1400" b="0" kern="1200" dirty="0" err="1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=8)</a:t>
                      </a:r>
                      <a:endParaRPr lang="ru-RU" sz="1400" b="1" dirty="0">
                        <a:latin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400" dirty="0" smtClean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352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GB </a:t>
                      </a:r>
                      <a:r>
                        <a:rPr lang="en-US" sz="1400" b="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(best grid: </a:t>
                      </a:r>
                      <a:r>
                        <a:rPr lang="en-US" sz="1400" b="0" kern="1200" dirty="0" err="1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400" b="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=125, </a:t>
                      </a:r>
                      <a:r>
                        <a:rPr lang="en-US" sz="1400" b="0" kern="1200" dirty="0" err="1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400" b="0" kern="1200" dirty="0" smtClean="0">
                          <a:solidFill>
                            <a:srgbClr val="FF0000"/>
                          </a:solidFill>
                          <a:latin typeface="Trebuchet MS" panose="020B0603020202020204" pitchFamily="34" charset="0"/>
                          <a:ea typeface="+mn-ea"/>
                          <a:cs typeface="+mn-cs"/>
                        </a:rPr>
                        <a:t>=3)</a:t>
                      </a:r>
                      <a:endParaRPr lang="ru-RU" sz="1400" b="1" dirty="0" smtClean="0">
                        <a:solidFill>
                          <a:srgbClr val="FF0000"/>
                        </a:solidFill>
                        <a:latin typeface="Trebuchet MS" panose="020B0603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FF0000"/>
                          </a:solidFill>
                          <a:effectLst/>
                          <a:latin typeface="Trebuchet MS" panose="020B0603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ru-RU" sz="1400" dirty="0">
                        <a:solidFill>
                          <a:srgbClr val="FF0000"/>
                        </a:solidFill>
                        <a:effectLst/>
                        <a:latin typeface="Trebuchet MS" panose="020B0603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685800" y="6608433"/>
            <a:ext cx="172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ML-course.   </a:t>
            </a:r>
            <a:r>
              <a:rPr lang="en-US" sz="1200" b="1" dirty="0" smtClean="0">
                <a:solidFill>
                  <a:schemeClr val="bg1"/>
                </a:solidFill>
              </a:rPr>
              <a:t>Regression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57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9077</TotalTime>
  <Words>98</Words>
  <Application>Microsoft Office PowerPoint</Application>
  <PresentationFormat>Экран (4:3)</PresentationFormat>
  <Paragraphs>68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Times New Roman</vt:lpstr>
      <vt:lpstr>Trebuchet MS</vt:lpstr>
      <vt:lpstr>Тема Office</vt:lpstr>
      <vt:lpstr>Choose the best model 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volha</dc:creator>
  <cp:lastModifiedBy>Kate Miniukovich</cp:lastModifiedBy>
  <cp:revision>208</cp:revision>
  <cp:lastPrinted>2018-05-21T05:38:27Z</cp:lastPrinted>
  <dcterms:created xsi:type="dcterms:W3CDTF">2017-01-23T11:32:57Z</dcterms:created>
  <dcterms:modified xsi:type="dcterms:W3CDTF">2018-11-07T08:05:25Z</dcterms:modified>
</cp:coreProperties>
</file>