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34" r:id="rId3"/>
    <p:sldId id="364" r:id="rId4"/>
    <p:sldId id="369" r:id="rId5"/>
    <p:sldId id="257" r:id="rId6"/>
    <p:sldId id="298" r:id="rId7"/>
    <p:sldId id="305" r:id="rId8"/>
    <p:sldId id="368" r:id="rId9"/>
    <p:sldId id="336" r:id="rId10"/>
    <p:sldId id="337" r:id="rId11"/>
    <p:sldId id="338" r:id="rId12"/>
    <p:sldId id="341" r:id="rId13"/>
    <p:sldId id="366" r:id="rId14"/>
    <p:sldId id="335" r:id="rId15"/>
    <p:sldId id="370" r:id="rId16"/>
    <p:sldId id="343" r:id="rId17"/>
    <p:sldId id="344" r:id="rId18"/>
    <p:sldId id="372" r:id="rId19"/>
    <p:sldId id="373" r:id="rId20"/>
    <p:sldId id="374" r:id="rId21"/>
    <p:sldId id="375" r:id="rId22"/>
    <p:sldId id="371" r:id="rId23"/>
    <p:sldId id="376" r:id="rId24"/>
    <p:sldId id="377" r:id="rId25"/>
    <p:sldId id="378" r:id="rId26"/>
    <p:sldId id="379" r:id="rId27"/>
    <p:sldId id="381" r:id="rId28"/>
    <p:sldId id="382" r:id="rId29"/>
    <p:sldId id="384" r:id="rId30"/>
    <p:sldId id="380" r:id="rId31"/>
    <p:sldId id="383" r:id="rId32"/>
    <p:sldId id="299" r:id="rId33"/>
    <p:sldId id="348" r:id="rId34"/>
    <p:sldId id="350" r:id="rId35"/>
    <p:sldId id="345" r:id="rId36"/>
    <p:sldId id="346" r:id="rId37"/>
    <p:sldId id="347" r:id="rId38"/>
    <p:sldId id="355" r:id="rId39"/>
    <p:sldId id="356" r:id="rId40"/>
    <p:sldId id="361" r:id="rId41"/>
    <p:sldId id="357" r:id="rId42"/>
    <p:sldId id="294" r:id="rId43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5" d="100"/>
          <a:sy n="65" d="100"/>
        </p:scale>
        <p:origin x="58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01.02.2018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model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assification-metric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multicla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and Classification</a:t>
            </a:r>
            <a:br>
              <a:rPr lang="en-US" sz="4000" b="1" dirty="0" smtClean="0"/>
            </a:br>
            <a:r>
              <a:rPr lang="en-US" sz="4000" b="1" dirty="0" smtClean="0"/>
              <a:t>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 and </a:t>
            </a:r>
            <a:r>
              <a:rPr lang="en-US" dirty="0" smtClean="0"/>
              <a:t>Classification     </a:t>
            </a:r>
            <a:r>
              <a:rPr lang="en-US" b="1" dirty="0" smtClean="0"/>
              <a:t> </a:t>
            </a:r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113008"/>
              </p:ext>
            </p:extLst>
          </p:nvPr>
        </p:nvGraphicFramePr>
        <p:xfrm>
          <a:off x="233288" y="1701432"/>
          <a:ext cx="8680106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512"/>
                <a:gridCol w="5179594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n binary 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 ?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</a:t>
                      </a:r>
                      <a:b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</a:b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= mean removal +variance scaling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Logarithm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classification_titanic.ipynb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 + test (e.g. 75% + 25%)</a:t>
            </a:r>
          </a:p>
          <a:p>
            <a:pPr lvl="1"/>
            <a:r>
              <a:rPr lang="en-US" dirty="0" smtClean="0"/>
              <a:t>cross-validation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742950" lvl="2" indent="-342900"/>
            <a:r>
              <a:rPr lang="en-US" dirty="0" smtClean="0"/>
              <a:t>Classification: </a:t>
            </a:r>
            <a:r>
              <a:rPr lang="en-US" b="1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,  Confusion matrix, AUC,…</a:t>
            </a:r>
          </a:p>
          <a:p>
            <a:pPr marL="742950" lvl="2" indent="-342900"/>
            <a:endParaRPr lang="en-US" dirty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/>
              <a:t>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40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Model complexity (e.g.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i="1" dirty="0"/>
                  <a:t> 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648" r="-11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2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42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427459"/>
              </a:xfrm>
              <a:prstGeom prst="rect">
                <a:avLst/>
              </a:prstGeom>
              <a:blipFill rotWithShape="0">
                <a:blip r:embed="rId3"/>
                <a:stretch>
                  <a:fillRect l="-649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5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26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/>
              <a:t>Cost functions </a:t>
            </a:r>
            <a:r>
              <a:rPr lang="en-US" sz="2600" b="1" smtClean="0"/>
              <a:t/>
            </a:r>
            <a:br>
              <a:rPr lang="en-US" sz="2600" b="1" smtClean="0"/>
            </a:br>
            <a:r>
              <a:rPr lang="en-US" sz="2600" b="1" smtClean="0"/>
              <a:t>for </a:t>
            </a:r>
            <a:r>
              <a:rPr lang="en-US" sz="2600" b="1"/>
              <a:t>LinearRegression, Ridge and Lasso in scikit-learn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28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err="1" smtClean="0"/>
                  <a:t>LinearRegression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Chose 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43566"/>
              </p:ext>
            </p:extLst>
          </p:nvPr>
        </p:nvGraphicFramePr>
        <p:xfrm>
          <a:off x="183996" y="1066801"/>
          <a:ext cx="8883805" cy="550627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-2395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Ridge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-1898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-285964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a=100 000 000,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Lasso with PolynomialFeatures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28600" y="2059581"/>
            <a:ext cx="8684794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19421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2859" y="2971800"/>
            <a:ext cx="32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34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4" y="1138289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458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</a:t>
            </a:r>
            <a:r>
              <a:rPr lang="en-US" sz="2800" b="1" dirty="0" smtClean="0">
                <a:latin typeface="Trebuchet MS" panose="020B0603020202020204" pitchFamily="34" charset="0"/>
              </a:rPr>
              <a:t>Gradient Boosting</a:t>
            </a:r>
            <a:br>
              <a:rPr lang="en-US" sz="2800" b="1" dirty="0" smtClean="0">
                <a:latin typeface="Trebuchet MS" panose="020B0603020202020204" pitchFamily="34" charset="0"/>
              </a:rPr>
            </a:br>
            <a:endParaRPr lang="en-US" sz="2800" b="1" dirty="0" smtClean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432" y="5984208"/>
            <a:ext cx="876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Good explanation of Boosted Trees</a:t>
            </a:r>
            <a:br>
              <a:rPr lang="en-US" sz="1600" dirty="0">
                <a:latin typeface="Trebuchet MS" panose="020B0603020202020204" pitchFamily="34" charset="0"/>
              </a:rPr>
            </a:br>
            <a:r>
              <a:rPr lang="en-US" sz="1600" dirty="0">
                <a:latin typeface="Trebuchet MS" panose="020B0603020202020204" pitchFamily="34" charset="0"/>
                <a:hlinkClick r:id="rId3"/>
              </a:rPr>
              <a:t>http://xgboost.readthedocs.io/en/latest///</a:t>
            </a:r>
            <a:r>
              <a:rPr lang="en-US" sz="1600" dirty="0" smtClean="0">
                <a:latin typeface="Trebuchet MS" panose="020B0603020202020204" pitchFamily="34" charset="0"/>
                <a:hlinkClick r:id="rId3"/>
              </a:rPr>
              <a:t>model.html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</a:t>
            </a:r>
            <a:r>
              <a:rPr lang="en-US" dirty="0"/>
              <a:t>metrics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35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9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36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Classification metrics</a:t>
            </a:r>
            <a:endParaRPr lang="en-US" alt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3093510" y="5870318"/>
            <a:ext cx="60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scikit-learn.org/stable/modules/classes.html#classification-metrics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classification_titanic.jpynb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38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Models comparison based on AUC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898742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LR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Some </a:t>
            </a:r>
            <a:r>
              <a:rPr lang="en-US" sz="3200" b="1" dirty="0" smtClean="0">
                <a:latin typeface="Trebuchet MS" panose="020B0603020202020204" pitchFamily="34" charset="0"/>
              </a:rPr>
              <a:t>models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Multiclass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036320"/>
            <a:ext cx="7795428" cy="3541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Random </a:t>
            </a:r>
            <a:r>
              <a:rPr lang="en-US" dirty="0"/>
              <a:t>Forests, Gradient </a:t>
            </a:r>
            <a:r>
              <a:rPr lang="en-US" dirty="0" smtClean="0"/>
              <a:t>Boosting</a:t>
            </a: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All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557755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Read more</a:t>
            </a:r>
            <a:r>
              <a:rPr lang="en-US" sz="2000" i="1" dirty="0" smtClean="0"/>
              <a:t>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en.wikipedia.org/wiki/Multiclass_classification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scikit-learn.org/stable/modules/multiclass.html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Change 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3) Resample 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4) Generate Synthetic Samples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41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Testing Data Science Projects.   2. </a:t>
            </a:r>
            <a:r>
              <a:rPr lang="en-US" dirty="0" smtClean="0"/>
              <a:t>Classification	03.2017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smtClean="0"/>
              <a:t>Supervised vs. unsupervised learning</a:t>
            </a:r>
            <a:endParaRPr lang="en-US" dirty="0"/>
          </a:p>
          <a:p>
            <a:r>
              <a:rPr lang="en-US" dirty="0"/>
              <a:t>Working 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i="1" dirty="0" smtClean="0"/>
              <a:t>Regression</a:t>
            </a:r>
          </a:p>
          <a:p>
            <a:pPr lvl="1"/>
            <a:r>
              <a:rPr lang="en-US" i="1" dirty="0" smtClean="0"/>
              <a:t>Classification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7993</TotalTime>
  <Words>1442</Words>
  <Application>Microsoft Office PowerPoint</Application>
  <PresentationFormat>Экран (4:3)</PresentationFormat>
  <Paragraphs>527</Paragraphs>
  <Slides>42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2. Regression and Classification in Python Scikit-learn</vt:lpstr>
      <vt:lpstr>Reference</vt:lpstr>
      <vt:lpstr>Reference</vt:lpstr>
      <vt:lpstr>Reference</vt:lpstr>
      <vt:lpstr>Outline</vt:lpstr>
      <vt:lpstr>Supervised vs. Unsupervised Learning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Mathematical model</vt:lpstr>
      <vt:lpstr>Bias-Variance Trade-Off</vt:lpstr>
      <vt:lpstr>Model validation</vt:lpstr>
      <vt:lpstr>Model validation via cross-validation</vt:lpstr>
      <vt:lpstr>Bias-Variance Trade-Off</vt:lpstr>
      <vt:lpstr>Bias-Variance Trade-Off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LinearRegression, Ridge and Lasso in scikit-learn</vt:lpstr>
      <vt:lpstr>Regression metrics</vt:lpstr>
      <vt:lpstr>Chose the best model </vt:lpstr>
      <vt:lpstr>Ways to fix high bias/variance in linear models</vt:lpstr>
      <vt:lpstr>Classification</vt:lpstr>
      <vt:lpstr>Binary Classification</vt:lpstr>
      <vt:lpstr>Binary Classification</vt:lpstr>
      <vt:lpstr>Classification metrics</vt:lpstr>
      <vt:lpstr>Презентация PowerPoint</vt:lpstr>
      <vt:lpstr>Some models for binary classification in Python scikit-learn</vt:lpstr>
      <vt:lpstr>Binary Classification</vt:lpstr>
      <vt:lpstr>Multiclass 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179</cp:revision>
  <cp:lastPrinted>2018-02-01T11:35:32Z</cp:lastPrinted>
  <dcterms:created xsi:type="dcterms:W3CDTF">2017-01-23T11:32:57Z</dcterms:created>
  <dcterms:modified xsi:type="dcterms:W3CDTF">2018-02-01T11:35:34Z</dcterms:modified>
</cp:coreProperties>
</file>