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4" r:id="rId3"/>
    <p:sldId id="364" r:id="rId4"/>
    <p:sldId id="369" r:id="rId5"/>
    <p:sldId id="298" r:id="rId6"/>
    <p:sldId id="305" r:id="rId7"/>
    <p:sldId id="366" r:id="rId8"/>
    <p:sldId id="370" r:id="rId9"/>
    <p:sldId id="343" r:id="rId10"/>
    <p:sldId id="344" r:id="rId11"/>
    <p:sldId id="372" r:id="rId12"/>
    <p:sldId id="373" r:id="rId13"/>
    <p:sldId id="371" r:id="rId14"/>
    <p:sldId id="376" r:id="rId15"/>
    <p:sldId id="377" r:id="rId16"/>
    <p:sldId id="378" r:id="rId17"/>
    <p:sldId id="379" r:id="rId18"/>
    <p:sldId id="381" r:id="rId19"/>
    <p:sldId id="382" r:id="rId20"/>
    <p:sldId id="384" r:id="rId21"/>
    <p:sldId id="380" r:id="rId22"/>
    <p:sldId id="385" r:id="rId23"/>
    <p:sldId id="386" r:id="rId24"/>
    <p:sldId id="383" r:id="rId25"/>
    <p:sldId id="294" r:id="rId26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3" autoAdjust="0"/>
  </p:normalViewPr>
  <p:slideViewPr>
    <p:cSldViewPr>
      <p:cViewPr varScale="1">
        <p:scale>
          <a:sx n="80" d="100"/>
          <a:sy n="80" d="100"/>
        </p:scale>
        <p:origin x="19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21.05.2018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63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15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42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61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01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lasses.html#sklearn-metrics-metricsmodel.score(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model_evaluation.html#regression-metr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7R4HUQ-eQ0&amp;t=6033s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8153400" cy="32765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b="1" dirty="0" smtClean="0"/>
              <a:t>2. Regression in </a:t>
            </a:r>
            <a:r>
              <a:rPr lang="en-US" sz="4000" b="1" dirty="0"/>
              <a:t>Python </a:t>
            </a:r>
            <a:r>
              <a:rPr lang="en-US" sz="4000" b="1" dirty="0" err="1"/>
              <a:t>Scikit</a:t>
            </a:r>
            <a:r>
              <a:rPr lang="en-US" sz="4000" b="1" dirty="0"/>
              <a:t>-learn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  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608070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Bias-Variance Trade-Off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4573502"/>
            <a:ext cx="7961480" cy="1598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err="1"/>
              <a:t>Underfitting</a:t>
            </a:r>
            <a:r>
              <a:rPr lang="en-US" sz="2000" i="1" dirty="0"/>
              <a:t> (high bias) - </a:t>
            </a:r>
            <a:r>
              <a:rPr lang="en-US" sz="2000" dirty="0"/>
              <a:t>algorithm is missing the relevant relations between features and target </a:t>
            </a:r>
            <a:r>
              <a:rPr lang="en-US" sz="2000" dirty="0" smtClean="0"/>
              <a:t>outputs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 err="1"/>
              <a:t>Overfitting</a:t>
            </a:r>
            <a:r>
              <a:rPr lang="en-US" sz="2000" i="1" dirty="0"/>
              <a:t> (high variance) - </a:t>
            </a:r>
            <a:r>
              <a:rPr lang="en-US" sz="2000" dirty="0"/>
              <a:t>modeling the random noise in the training data, rather than the intended outputs.</a:t>
            </a:r>
            <a:endParaRPr lang="ru-RU" sz="2000" i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112079"/>
            <a:ext cx="6096000" cy="212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Model validation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648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</a:t>
            </a:r>
          </a:p>
          <a:p>
            <a:pPr lvl="1"/>
            <a:r>
              <a:rPr lang="en-US" dirty="0"/>
              <a:t>train + </a:t>
            </a:r>
            <a:r>
              <a:rPr lang="en-US" dirty="0" smtClean="0"/>
              <a:t>test </a:t>
            </a:r>
            <a:r>
              <a:rPr lang="en-US" sz="2400" dirty="0"/>
              <a:t>(e.g. </a:t>
            </a:r>
            <a:r>
              <a:rPr lang="en-US" sz="2400" dirty="0" smtClean="0"/>
              <a:t>75% </a:t>
            </a:r>
            <a:r>
              <a:rPr lang="en-US" sz="2400" dirty="0"/>
              <a:t>+ </a:t>
            </a:r>
            <a:r>
              <a:rPr lang="en-US" sz="2400" dirty="0" smtClean="0"/>
              <a:t>25%)</a:t>
            </a:r>
            <a:endParaRPr lang="en-US" sz="2400" dirty="0"/>
          </a:p>
          <a:p>
            <a:pPr lvl="1"/>
            <a:r>
              <a:rPr lang="en-US" dirty="0" smtClean="0"/>
              <a:t>train + valid + test </a:t>
            </a:r>
            <a:r>
              <a:rPr lang="en-US" sz="2400" dirty="0" smtClean="0"/>
              <a:t>(e.g. 60% + 20% + 20%)</a:t>
            </a:r>
          </a:p>
          <a:p>
            <a:pPr lvl="1"/>
            <a:r>
              <a:rPr lang="en-US" dirty="0" smtClean="0"/>
              <a:t>train with cross-validation + </a:t>
            </a:r>
            <a:r>
              <a:rPr lang="en-US" dirty="0"/>
              <a:t>test </a:t>
            </a:r>
            <a:r>
              <a:rPr lang="en-US" sz="2200" dirty="0"/>
              <a:t>(e.g. </a:t>
            </a:r>
            <a:r>
              <a:rPr lang="en-US" sz="2200" dirty="0" smtClean="0"/>
              <a:t>80</a:t>
            </a:r>
            <a:r>
              <a:rPr lang="en-US" sz="2200" dirty="0"/>
              <a:t>% + 20% )</a:t>
            </a:r>
            <a:endParaRPr lang="en-US" sz="22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Metrics</a:t>
            </a:r>
          </a:p>
          <a:p>
            <a:pPr marL="742950" lvl="2" indent="-342900"/>
            <a:r>
              <a:rPr lang="en-US" dirty="0" smtClean="0"/>
              <a:t>Regression: </a:t>
            </a:r>
            <a:r>
              <a:rPr lang="en-US" b="1" dirty="0" smtClean="0">
                <a:solidFill>
                  <a:srgbClr val="FF0000"/>
                </a:solidFill>
              </a:rPr>
              <a:t>R^2</a:t>
            </a:r>
            <a:r>
              <a:rPr lang="en-US" dirty="0" smtClean="0"/>
              <a:t>, MSE, MAE,…</a:t>
            </a:r>
          </a:p>
          <a:p>
            <a:pPr marL="400050" lvl="2" indent="0">
              <a:buNone/>
            </a:pPr>
            <a:endParaRPr lang="en-US" dirty="0" smtClean="0"/>
          </a:p>
          <a:p>
            <a:pPr marL="400050" lvl="2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://scikit-learn.org/stable/modules/classes.html#sklearn-metrics-metricsmodel.score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2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/>
              <a:t>Model validation via cross-validation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5680710" cy="47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Regression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855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</a:t>
            </a:r>
            <a:r>
              <a:rPr lang="en-US" b="1" dirty="0" smtClean="0"/>
              <a:t>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 </a:t>
            </a:r>
            <a:r>
              <a:rPr lang="en-US" dirty="0" smtClean="0"/>
              <a:t>regression</a:t>
            </a:r>
          </a:p>
          <a:p>
            <a:pPr marL="0" lvl="1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example of Linear, Ridge and Lasso Regressions in </a:t>
            </a:r>
            <a:r>
              <a:rPr lang="en-US" sz="2400" i="1" dirty="0" err="1" smtClean="0">
                <a:solidFill>
                  <a:srgbClr val="FF0000"/>
                </a:solidFill>
              </a:rPr>
              <a:t>regression.ipynb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 smtClean="0"/>
              <a:t>Ensemble methods</a:t>
            </a:r>
            <a:endParaRPr lang="en-US" b="1" dirty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Forests</a:t>
            </a:r>
          </a:p>
          <a:p>
            <a:pPr lvl="1"/>
            <a:r>
              <a:rPr lang="en-US" dirty="0" smtClean="0"/>
              <a:t>Gradient Tree Boosting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158290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Linear Regression </a:t>
            </a:r>
            <a:r>
              <a:rPr lang="en-US" sz="4000" b="1" dirty="0"/>
              <a:t>with one variable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pic>
        <p:nvPicPr>
          <p:cNvPr id="11" name="Рисунок 10" descr="Картинки по запросу метод наименьших квадратов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0" y="1047750"/>
            <a:ext cx="3857625" cy="27622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43400" y="1371600"/>
                <a:ext cx="46482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latin typeface="Trebuchet MS" panose="020B0603020202020204" pitchFamily="34" charset="0"/>
                  </a:rPr>
                  <a:t>(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x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,y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), 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=1,n</a:t>
                </a:r>
                <a:r>
                  <a:rPr lang="en-US" sz="2000" dirty="0">
                    <a:latin typeface="Trebuchet MS" panose="020B0603020202020204" pitchFamily="34" charset="0"/>
                  </a:rPr>
                  <a:t> – number of  observations (red points)  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 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i="1" dirty="0" smtClean="0"/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-</a:t>
                </a:r>
                <a:r>
                  <a:rPr lang="en-US" sz="2000" i="1" dirty="0" smtClean="0"/>
                  <a:t> 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intercept,</a:t>
                </a:r>
                <a:r>
                  <a:rPr lang="en-US" sz="2000" i="1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- </a:t>
                </a:r>
                <a:r>
                  <a:rPr lang="en-US" i="1" dirty="0" smtClean="0">
                    <a:latin typeface="Trebuchet MS" panose="020B0603020202020204" pitchFamily="34" charset="0"/>
                  </a:rPr>
                  <a:t>slope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371600"/>
                <a:ext cx="4648200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1444" t="-1432" r="-1181" b="-2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The method of least squares</a:t>
                </a:r>
                <a:endParaRPr lang="en-US" sz="2000" b="1" i="1" dirty="0">
                  <a:latin typeface="Trebuchet MS" panose="020B0603020202020204" pitchFamily="34" charset="0"/>
                </a:endParaRPr>
              </a:p>
              <a:p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i="1" dirty="0"/>
                  <a:t> </a:t>
                </a:r>
                <a:endParaRPr lang="ru-RU" dirty="0"/>
              </a:p>
              <a:p>
                <a:pPr algn="ctr"/>
                <a:r>
                  <a:rPr lang="en-US" sz="2000" b="1" i="1" dirty="0">
                    <a:latin typeface="Trebuchet MS" panose="020B0603020202020204" pitchFamily="34" charset="0"/>
                  </a:rPr>
                  <a:t>Our aim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 </a:t>
                </a:r>
                <a:r>
                  <a:rPr lang="en-US" i="1" dirty="0"/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blipFill rotWithShape="0">
                <a:blip r:embed="rId4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400" b="0" kern="1200">
                    <a:solidFill>
                      <a:srgbClr val="54759A"/>
                    </a:solidFill>
                    <a:effectLst/>
                    <a:latin typeface="Trebuchet MS" panose="020B0603020202020204" pitchFamily="34" charset="0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 smtClean="0"/>
                  <a:t>Gradient descent to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be-BY" sz="3800" b="1" dirty="0"/>
              </a:p>
            </p:txBody>
          </p:sp>
        </mc:Choice>
        <mc:Fallback xmlns="">
          <p:sp>
            <p:nvSpPr>
              <p:cNvPr id="8" name="Rectangle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  <a:blipFill rotWithShape="0">
                <a:blip r:embed="rId3"/>
                <a:stretch>
                  <a:fillRect l="-2363" t="-51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1167" y="4402849"/>
                <a:ext cx="8456194" cy="215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rebuchet MS" panose="020B0603020202020204" pitchFamily="34" charset="0"/>
                  </a:rPr>
                  <a:t>Repeat until convergence </a:t>
                </a:r>
                <a:endParaRPr lang="ru-RU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dirty="0"/>
                  <a:t> 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7" y="4402849"/>
                <a:ext cx="8456194" cy="2158796"/>
              </a:xfrm>
              <a:prstGeom prst="rect">
                <a:avLst/>
              </a:prstGeom>
              <a:blipFill rotWithShape="0">
                <a:blip r:embed="rId4"/>
                <a:stretch>
                  <a:fillRect l="-649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 descr="Картинки по запросу gradient descen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8" y="1078624"/>
            <a:ext cx="5448300" cy="33242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Need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choose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 smtClean="0">
                  <a:latin typeface="Trebuchet MS" panose="020B0603020202020204" pitchFamily="34" charset="0"/>
                </a:endParaRPr>
              </a:p>
              <a:p>
                <a:endParaRPr lang="ru-RU" sz="2000" dirty="0"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– </a:t>
                </a:r>
                <a:r>
                  <a:rPr lang="en-US" i="1" dirty="0">
                    <a:latin typeface="Trebuchet MS" panose="020B0603020202020204" pitchFamily="34" charset="0"/>
                  </a:rPr>
                  <a:t>learning rate (step size)</a:t>
                </a:r>
                <a:endParaRPr lang="ru-RU" dirty="0">
                  <a:latin typeface="Trebuchet MS" panose="020B0603020202020204" pitchFamily="34" charset="0"/>
                </a:endParaRPr>
              </a:p>
              <a:p>
                <a:r>
                  <a:rPr lang="en-US" b="1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 smtClean="0"/>
                  <a:t>) </a:t>
                </a:r>
                <a:r>
                  <a:rPr lang="en-US" dirty="0" smtClean="0">
                    <a:latin typeface="Trebuchet MS" panose="020B0603020202020204" pitchFamily="34" charset="0"/>
                  </a:rPr>
                  <a:t>–</a:t>
                </a:r>
                <a:r>
                  <a:rPr lang="en-US" b="1" i="1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i="1" dirty="0" smtClean="0">
                    <a:latin typeface="Trebuchet MS" panose="020B0603020202020204" pitchFamily="34" charset="0"/>
                  </a:rPr>
                  <a:t>start point</a:t>
                </a:r>
                <a:endParaRPr lang="ru-RU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blipFill rotWithShape="0">
                <a:blip r:embed="rId6"/>
                <a:stretch>
                  <a:fillRect l="-1600" r="-1600" b="-4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8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8620"/>
            <a:ext cx="4220952" cy="630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3919"/>
            <a:ext cx="4220952" cy="6264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2980" y="35771"/>
            <a:ext cx="8001000" cy="233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Gradient descent (example)</a:t>
            </a:r>
            <a:endParaRPr lang="en-US" altLang="be-BY" sz="2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04800" y="202330"/>
            <a:ext cx="8001000" cy="559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Gradient descent (example)</a:t>
            </a:r>
            <a:endParaRPr lang="en-US" altLang="be-BY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458200" y="8509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17</a:t>
            </a:r>
            <a:endParaRPr lang="ru-RU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389120" cy="3474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Linear Regression </a:t>
            </a:r>
            <a:r>
              <a:rPr lang="en-US" sz="3000" b="1" dirty="0"/>
              <a:t>with </a:t>
            </a:r>
            <a:r>
              <a:rPr lang="en-US" sz="3000" b="1" dirty="0" smtClean="0"/>
              <a:t>multiple variables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Dataset for training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i="1" dirty="0" smtClean="0"/>
                  <a:t> </a:t>
                </a:r>
                <a:endParaRPr lang="ru-RU" sz="2000" dirty="0"/>
              </a:p>
              <a:p>
                <a:endParaRPr lang="en-US" sz="2000" i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/>
                  <a:t>	</a:t>
                </a:r>
                <a:r>
                  <a:rPr lang="en-US" sz="2000" b="1" i="1" dirty="0" smtClean="0"/>
                  <a:t>Our </a:t>
                </a:r>
                <a:r>
                  <a:rPr lang="en-US" sz="2000" b="1" i="1" dirty="0"/>
                  <a:t>aim</a:t>
                </a:r>
                <a:r>
                  <a:rPr lang="en-US" sz="2000" i="1" dirty="0"/>
                  <a:t>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  <a:p>
                <a:pPr algn="ctr"/>
                <a:endParaRPr lang="en-US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Repeat until 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convergence: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dirty="0" smtClean="0"/>
                  <a:t>	</a:t>
                </a:r>
                <a:r>
                  <a:rPr lang="en-US" sz="2000" i="1" dirty="0"/>
                  <a:t>for j=0…m</a:t>
                </a:r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blipFill rotWithShape="0">
                <a:blip r:embed="rId3"/>
                <a:stretch>
                  <a:fillRect l="-686" t="-6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2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77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600" b="1"/>
              <a:t>Cost functions </a:t>
            </a:r>
            <a:r>
              <a:rPr lang="en-US" sz="2600" b="1" smtClean="0"/>
              <a:t/>
            </a:r>
            <a:br>
              <a:rPr lang="en-US" sz="2600" b="1" smtClean="0"/>
            </a:br>
            <a:r>
              <a:rPr lang="en-US" sz="2600" b="1" smtClean="0"/>
              <a:t>for </a:t>
            </a:r>
            <a:r>
              <a:rPr lang="en-US" sz="2600" b="1"/>
              <a:t>LinearRegression, Ridge and Lasso in scikit-learn</a:t>
            </a:r>
            <a:endParaRPr lang="en-US" altLang="be-BY" sz="2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b="1" i="1" dirty="0" smtClean="0">
                  <a:latin typeface="Trebuchet MS" panose="020B0603020202020204" pitchFamily="34" charset="0"/>
                </a:endParaRPr>
              </a:p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en-US" sz="2000" i="1" dirty="0" smtClean="0"/>
              </a:p>
              <a:p>
                <a:endParaRPr lang="ru-RU" sz="2000" dirty="0"/>
              </a:p>
              <a:p>
                <a:r>
                  <a:rPr lang="en-US" sz="2000" b="1" dirty="0" err="1" smtClean="0"/>
                  <a:t>LinearRegression</a:t>
                </a:r>
                <a:r>
                  <a:rPr lang="en-US" sz="2000" b="1" dirty="0" smtClean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/>
                  <a:t>Ridge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l2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ru-RU" sz="2000" b="1" dirty="0"/>
              </a:p>
              <a:p>
                <a:endParaRPr lang="en-US" sz="2000" dirty="0" smtClean="0"/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Lasso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l1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blipFill rotWithShape="0">
                <a:blip r:embed="rId3"/>
                <a:stretch>
                  <a:fillRect l="-686" b="-1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An Introduction to Statistical Learning</a:t>
            </a:r>
            <a:r>
              <a:rPr lang="en-US" dirty="0"/>
              <a:t> by Gareth James, Daniela Witten, Trevor Hastie, and Robert </a:t>
            </a:r>
            <a:r>
              <a:rPr lang="en-US" dirty="0" err="1"/>
              <a:t>Tibshirani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http://www-bcf.usc.edu/~gareth/ISL/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(available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Regression</a:t>
            </a:r>
            <a:endParaRPr lang="ru-RU" dirty="0"/>
          </a:p>
        </p:txBody>
      </p:sp>
      <p:pic>
        <p:nvPicPr>
          <p:cNvPr id="1028" name="Picture 4" descr="http://www-bcf.usc.edu/~gareth/ISL/ISL%20Cover%2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64487" cy="26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620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Regression metrics</a:t>
            </a:r>
            <a:endParaRPr lang="en-US" altLang="be-BY" sz="3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Trebuchet MS" panose="020B0603020202020204" pitchFamily="34" charset="0"/>
                  </a:rPr>
                  <a:t>R² </a:t>
                </a:r>
                <a:r>
                  <a:rPr lang="en-US" sz="2000" b="1" dirty="0">
                    <a:latin typeface="Trebuchet MS" panose="020B0603020202020204" pitchFamily="34" charset="0"/>
                  </a:rPr>
                  <a:t>score, the coefficient of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determination</a:t>
                </a:r>
                <a:endParaRPr lang="en-US" sz="2000" b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̅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squared error</a:t>
                </a:r>
              </a:p>
              <a:p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absolute error</a:t>
                </a:r>
              </a:p>
              <a:p>
                <a:endParaRPr lang="en-US" sz="2000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𝑀𝐴𝐸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>
                    <a:hlinkClick r:id="rId3"/>
                  </a:rPr>
                  <a:t>http://</a:t>
                </a:r>
                <a:r>
                  <a:rPr lang="en-US" sz="2000" dirty="0" smtClean="0">
                    <a:hlinkClick r:id="rId3"/>
                  </a:rPr>
                  <a:t>scikit-learn.org/stable/modules/model_evaluation.html#regression-metrics</a:t>
                </a:r>
                <a:r>
                  <a:rPr lang="en-US" sz="2000" dirty="0" smtClean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blipFill rotWithShape="0">
                <a:blip r:embed="rId4"/>
                <a:stretch>
                  <a:fillRect l="-755" t="-702" b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smtClean="0"/>
              <a:t>Choose </a:t>
            </a:r>
            <a:r>
              <a:rPr lang="en-US" sz="3000" b="1" dirty="0" smtClean="0"/>
              <a:t>the best model 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21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4560"/>
              </p:ext>
            </p:extLst>
          </p:nvPr>
        </p:nvGraphicFramePr>
        <p:xfrm>
          <a:off x="183996" y="1066801"/>
          <a:ext cx="8883805" cy="550627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/>
                <a:gridCol w="1612384"/>
                <a:gridCol w="1612384"/>
              </a:tblGrid>
              <a:tr h="23522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52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LinearRegression(normalize = True)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 with PolynomialFeatures 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Ridge with PolynomialFeatures 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a=0.1, 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a=0.1, 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a=100 000 000, 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Lasso with PolynomialFeatures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a=0.001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a=0.001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a=100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060942" cy="3241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4876800"/>
            <a:ext cx="8908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high-bias </a:t>
            </a:r>
            <a:r>
              <a:rPr lang="en-US" dirty="0" smtClean="0"/>
              <a:t>models</a:t>
            </a:r>
            <a:r>
              <a:rPr lang="en-US" dirty="0"/>
              <a:t>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 </a:t>
            </a:r>
            <a:r>
              <a:rPr lang="en-US" dirty="0"/>
              <a:t>set is </a:t>
            </a:r>
            <a:r>
              <a:rPr lang="en-US" b="1" dirty="0">
                <a:solidFill>
                  <a:srgbClr val="FF0000"/>
                </a:solidFill>
              </a:rPr>
              <a:t>similar </a:t>
            </a:r>
            <a:r>
              <a:rPr lang="en-US" dirty="0"/>
              <a:t>to the performance on the </a:t>
            </a:r>
            <a:r>
              <a:rPr lang="en-US" b="1" dirty="0">
                <a:solidFill>
                  <a:srgbClr val="FF0000"/>
                </a:solidFill>
              </a:rPr>
              <a:t>training </a:t>
            </a:r>
            <a:r>
              <a:rPr lang="en-US" b="1" dirty="0" smtClean="0">
                <a:solidFill>
                  <a:srgbClr val="FF0000"/>
                </a:solidFill>
              </a:rPr>
              <a:t>set </a:t>
            </a:r>
            <a:r>
              <a:rPr lang="en-US" i="1" dirty="0" smtClean="0"/>
              <a:t>(but the performance is worse than for appropriate fitting)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high-variance</a:t>
            </a:r>
            <a:r>
              <a:rPr lang="en-US" dirty="0"/>
              <a:t> 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</a:t>
            </a:r>
            <a:r>
              <a:rPr lang="en-US" dirty="0"/>
              <a:t> set is </a:t>
            </a:r>
            <a:r>
              <a:rPr lang="en-US" b="1" dirty="0">
                <a:solidFill>
                  <a:srgbClr val="FF0000"/>
                </a:solidFill>
              </a:rPr>
              <a:t>far worse </a:t>
            </a:r>
            <a:r>
              <a:rPr lang="en-US" dirty="0"/>
              <a:t>than the performance on the </a:t>
            </a:r>
            <a:r>
              <a:rPr lang="en-US" b="1" dirty="0">
                <a:solidFill>
                  <a:srgbClr val="FF0000"/>
                </a:solidFill>
              </a:rPr>
              <a:t>training</a:t>
            </a:r>
            <a:r>
              <a:rPr lang="en-US" dirty="0"/>
              <a:t> set.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7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What to do in case of high-bias or high variance?</a:t>
            </a:r>
          </a:p>
          <a:p>
            <a:pPr marL="0" indent="0">
              <a:buNone/>
            </a:pPr>
            <a:r>
              <a:rPr lang="en-US" dirty="0" smtClean="0"/>
              <a:t>Change</a:t>
            </a:r>
          </a:p>
          <a:p>
            <a:r>
              <a:rPr lang="en-US" dirty="0" smtClean="0"/>
              <a:t>Model complexity (e.g. via regularization)</a:t>
            </a:r>
          </a:p>
          <a:p>
            <a:r>
              <a:rPr lang="en-US" dirty="0" smtClean="0"/>
              <a:t>Quantity of training samples</a:t>
            </a:r>
          </a:p>
          <a:p>
            <a:r>
              <a:rPr lang="en-US" dirty="0" smtClean="0"/>
              <a:t>Set of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Reading</a:t>
            </a:r>
          </a:p>
          <a:p>
            <a:pPr marL="0" indent="0">
              <a:buNone/>
            </a:pPr>
            <a:r>
              <a:rPr lang="en-US" sz="1800" i="1" dirty="0"/>
              <a:t>Jake </a:t>
            </a:r>
            <a:r>
              <a:rPr lang="en-US" sz="1800" i="1" dirty="0" err="1"/>
              <a:t>VanderPlas</a:t>
            </a:r>
            <a:r>
              <a:rPr lang="en-US" sz="1800" i="1" dirty="0"/>
              <a:t> </a:t>
            </a:r>
            <a:r>
              <a:rPr lang="en-US" sz="1800" b="1" i="1" dirty="0"/>
              <a:t>Python Data Science Handbook </a:t>
            </a:r>
            <a:r>
              <a:rPr lang="en-US" sz="1800" i="1" dirty="0" smtClean="0"/>
              <a:t>(05.03-Hyperparameters-and-Model-Validation)</a:t>
            </a:r>
          </a:p>
          <a:p>
            <a:pPr marL="0" indent="0">
              <a:buNone/>
            </a:pPr>
            <a:r>
              <a:rPr lang="en-US" sz="1800" i="1" dirty="0" smtClean="0"/>
              <a:t>Andrew Ng </a:t>
            </a:r>
            <a:r>
              <a:rPr lang="en-US" sz="1800" b="1" i="1" dirty="0" smtClean="0"/>
              <a:t>ML: Advice for Applying Machine Learning</a:t>
            </a:r>
            <a:endParaRPr lang="ru-RU" sz="18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75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Ways to fix high bias/variance in linear models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24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8722"/>
              </p:ext>
            </p:extLst>
          </p:nvPr>
        </p:nvGraphicFramePr>
        <p:xfrm>
          <a:off x="990600" y="1397000"/>
          <a:ext cx="7086600" cy="3230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43300"/>
                <a:gridCol w="3543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 bias (</a:t>
                      </a:r>
                      <a:r>
                        <a:rPr lang="en-US" sz="2000" dirty="0" err="1" smtClean="0">
                          <a:latin typeface="Trebuchet MS" panose="020B0603020202020204" pitchFamily="34" charset="0"/>
                        </a:rPr>
                        <a:t>underfitting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</a:t>
                      </a:r>
                      <a:r>
                        <a:rPr lang="en-US" sz="2000" baseline="0" smtClean="0">
                          <a:latin typeface="Trebuchet MS" panose="020B0603020202020204" pitchFamily="34" charset="0"/>
                        </a:rPr>
                        <a:t> variance (overfitting)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more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polynomial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features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More training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Smaller set of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Use regularization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Increase regularization strength (coefficient)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52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</a:t>
            </a:r>
            <a:r>
              <a:rPr lang="en-US" b="1"/>
              <a:t>Regression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i="1" dirty="0"/>
              <a:t>Video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://www.youtube.com/watch?v=L7R4HUQ-eQ0&amp;t=6033s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Regression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62062"/>
            <a:ext cx="79724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14600" y="58140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http://</a:t>
            </a:r>
            <a:r>
              <a:rPr lang="en-US" sz="3200" b="1" dirty="0" smtClean="0">
                <a:hlinkClick r:id="rId3"/>
              </a:rPr>
              <a:t>scikit-learn.org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0558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2413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Supervised vs. Unsupervised Learning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52400" y="6629399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Regression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75482" y="1135856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30640"/>
              </p:ext>
            </p:extLst>
          </p:nvPr>
        </p:nvGraphicFramePr>
        <p:xfrm>
          <a:off x="219222" y="1905000"/>
          <a:ext cx="8729134" cy="46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567"/>
                <a:gridCol w="4364567"/>
              </a:tblGrid>
              <a:tr h="4605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Supervised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observation;</a:t>
                      </a:r>
                    </a:p>
                    <a:p>
                      <a:pPr marL="271463" indent="-271463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3)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response 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measured on same n observations</a:t>
                      </a:r>
                    </a:p>
                    <a:p>
                      <a:pPr marL="271463" indent="-271463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Continuous               Discrete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ru-RU" sz="2000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Unsupervised</a:t>
                      </a:r>
                    </a:p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</a:t>
                      </a: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 algn="ctr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Clustering…</a:t>
                      </a:r>
                    </a:p>
                    <a:p>
                      <a:pPr algn="ctr"/>
                      <a:endParaRPr lang="ru-RU" sz="20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2590800" y="5149849"/>
            <a:ext cx="457200" cy="53975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683808" y="5179483"/>
            <a:ext cx="517525" cy="510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844238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603020202020204" pitchFamily="34" charset="0"/>
              </a:rPr>
              <a:t>Steps to solve</a:t>
            </a:r>
            <a:endParaRPr lang="be-BY" sz="40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smtClean="0"/>
              <a:t>Regression / Classification </a:t>
            </a:r>
            <a:r>
              <a:rPr lang="en-US" sz="3800" b="1" dirty="0"/>
              <a:t>Problem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028439"/>
            <a:ext cx="7772400" cy="238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/>
              <a:t>Working with </a:t>
            </a:r>
            <a:r>
              <a:rPr lang="en-US" sz="3600" b="1" i="1" dirty="0" smtClean="0"/>
              <a:t>data</a:t>
            </a:r>
            <a:endParaRPr lang="ru-RU" sz="3600" b="1" i="1" dirty="0" smtClean="0"/>
          </a:p>
          <a:p>
            <a:pPr marL="0" indent="0">
              <a:buNone/>
            </a:pPr>
            <a:endParaRPr lang="en-US" sz="3600" b="1" i="1" dirty="0"/>
          </a:p>
          <a:p>
            <a:r>
              <a:rPr lang="en-US" sz="3600" b="1" i="1" dirty="0" smtClean="0"/>
              <a:t>Modeling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62354" y="1524000"/>
            <a:ext cx="7795428" cy="3793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X </a:t>
            </a:r>
          </a:p>
          <a:p>
            <a:pPr marL="900113" indent="0">
              <a:buNone/>
            </a:pPr>
            <a:r>
              <a:rPr lang="en-US" sz="3300" i="1" dirty="0" smtClean="0"/>
              <a:t>two-dimensional </a:t>
            </a:r>
            <a:r>
              <a:rPr lang="en-US" sz="3300" b="1" i="1" dirty="0" err="1" smtClean="0"/>
              <a:t>numpy</a:t>
            </a:r>
            <a:r>
              <a:rPr lang="en-US" sz="3300" b="1" i="1" dirty="0" smtClean="0"/>
              <a:t> arrays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/>
              <a:t>, </a:t>
            </a:r>
            <a:r>
              <a:rPr lang="en-US" sz="3300" i="1" dirty="0" err="1" smtClean="0"/>
              <a:t>n_features</a:t>
            </a:r>
            <a:r>
              <a:rPr lang="en-US" sz="3300" i="1" dirty="0"/>
              <a:t>)</a:t>
            </a:r>
            <a:endParaRPr lang="en-US" sz="3300" i="1" dirty="0" smtClean="0"/>
          </a:p>
          <a:p>
            <a:pPr marL="0" indent="0">
              <a:buNone/>
            </a:pPr>
            <a:endParaRPr lang="en-US" sz="3300" i="1" dirty="0"/>
          </a:p>
          <a:p>
            <a:endParaRPr lang="en-US" sz="3300" b="1" dirty="0" smtClean="0"/>
          </a:p>
          <a:p>
            <a:r>
              <a:rPr lang="en-US" sz="3300" b="1" dirty="0" smtClean="0"/>
              <a:t>Y</a:t>
            </a:r>
          </a:p>
          <a:p>
            <a:pPr marL="900113" indent="0">
              <a:buNone/>
            </a:pPr>
            <a:r>
              <a:rPr lang="en-US" sz="3300" i="1" dirty="0" smtClean="0"/>
              <a:t>one-dimensional </a:t>
            </a:r>
            <a:r>
              <a:rPr lang="en-US" sz="3300" i="1" dirty="0" err="1" smtClean="0"/>
              <a:t>numpy</a:t>
            </a:r>
            <a:r>
              <a:rPr lang="en-US" sz="3300" i="1" dirty="0" smtClean="0"/>
              <a:t> arrays 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 smtClean="0"/>
              <a:t>, )</a:t>
            </a:r>
            <a:endParaRPr lang="en-US" sz="33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8600" y="206459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Representation of </a:t>
            </a:r>
            <a:r>
              <a:rPr lang="en-US" b="1" dirty="0" smtClean="0"/>
              <a:t>data </a:t>
            </a:r>
            <a:r>
              <a:rPr lang="en-US" b="1" dirty="0"/>
              <a:t>in </a:t>
            </a:r>
            <a:r>
              <a:rPr lang="en-US" b="1" dirty="0" err="1"/>
              <a:t>Scikit</a:t>
            </a:r>
            <a:r>
              <a:rPr lang="en-US" b="1" dirty="0"/>
              <a:t>-learn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Modeling</a:t>
            </a:r>
            <a:endParaRPr lang="be-BY" sz="4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Choose </a:t>
            </a:r>
            <a:r>
              <a:rPr lang="en-US" dirty="0"/>
              <a:t>a class of model</a:t>
            </a:r>
          </a:p>
          <a:p>
            <a:r>
              <a:rPr lang="en-US" dirty="0" smtClean="0"/>
              <a:t>Fit </a:t>
            </a:r>
            <a:r>
              <a:rPr lang="en-US" dirty="0"/>
              <a:t>the model to data </a:t>
            </a:r>
            <a:endParaRPr lang="en-US" dirty="0" smtClean="0"/>
          </a:p>
          <a:p>
            <a:r>
              <a:rPr lang="en-US" dirty="0" smtClean="0"/>
              <a:t>Validate the model </a:t>
            </a:r>
            <a:r>
              <a:rPr lang="en-US" dirty="0"/>
              <a:t>and </a:t>
            </a:r>
            <a:r>
              <a:rPr lang="en-US" dirty="0" smtClean="0"/>
              <a:t>optimize </a:t>
            </a:r>
            <a:r>
              <a:rPr lang="en-US" dirty="0" err="1" smtClean="0"/>
              <a:t>hyperparameters</a:t>
            </a:r>
            <a:endParaRPr lang="en-US" dirty="0"/>
          </a:p>
          <a:p>
            <a:r>
              <a:rPr lang="en-US" dirty="0" smtClean="0"/>
              <a:t>Predict for </a:t>
            </a:r>
            <a:r>
              <a:rPr lang="en-US" dirty="0"/>
              <a:t>unknown data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393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Mathematical </a:t>
            </a:r>
            <a:r>
              <a:rPr lang="en-US" b="1" dirty="0" smtClean="0"/>
              <a:t>model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743200"/>
            <a:ext cx="7795428" cy="22692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f </a:t>
            </a:r>
            <a:r>
              <a:rPr lang="en-US" sz="2400" dirty="0"/>
              <a:t>is some fixed but unknown function of </a:t>
            </a:r>
            <a:r>
              <a:rPr lang="en-US" sz="2400" i="1" dirty="0"/>
              <a:t>X</a:t>
            </a:r>
            <a:r>
              <a:rPr lang="en-US" sz="2400" dirty="0"/>
              <a:t>1</a:t>
            </a:r>
            <a:r>
              <a:rPr lang="en-US" sz="2400" i="1" dirty="0"/>
              <a:t>, . . . , </a:t>
            </a:r>
            <a:r>
              <a:rPr lang="en-US" sz="2400" i="1" dirty="0" err="1"/>
              <a:t>Xp</a:t>
            </a:r>
            <a:r>
              <a:rPr lang="en-US" sz="2400" dirty="0"/>
              <a:t>, and </a:t>
            </a:r>
            <a:r>
              <a:rPr lang="en-US" sz="2400" i="1" dirty="0"/>
              <a:t>e </a:t>
            </a:r>
            <a:r>
              <a:rPr lang="en-US" sz="2400" dirty="0"/>
              <a:t>is a random </a:t>
            </a:r>
            <a:r>
              <a:rPr lang="en-US" sz="2400" i="1" dirty="0"/>
              <a:t>error term</a:t>
            </a:r>
            <a:r>
              <a:rPr lang="en-US" sz="2400" dirty="0"/>
              <a:t>, which is independent of </a:t>
            </a:r>
            <a:r>
              <a:rPr lang="en-US" sz="2400" i="1" dirty="0"/>
              <a:t>X </a:t>
            </a:r>
            <a:r>
              <a:rPr lang="en-US" sz="2400" dirty="0"/>
              <a:t>and has mean zero. In this formulation, </a:t>
            </a:r>
            <a:r>
              <a:rPr lang="en-US" sz="2400" i="1" dirty="0"/>
              <a:t>f </a:t>
            </a:r>
            <a:r>
              <a:rPr lang="en-US" sz="2400" dirty="0"/>
              <a:t>represents the </a:t>
            </a:r>
            <a:r>
              <a:rPr lang="en-US" sz="2400" i="1" dirty="0"/>
              <a:t>systematic </a:t>
            </a:r>
            <a:r>
              <a:rPr lang="en-US" sz="2400" dirty="0"/>
              <a:t>information that </a:t>
            </a:r>
            <a:r>
              <a:rPr lang="en-US" sz="2400" i="1" dirty="0"/>
              <a:t>X </a:t>
            </a:r>
            <a:r>
              <a:rPr lang="en-US" sz="2400" dirty="0"/>
              <a:t>provides about </a:t>
            </a:r>
            <a:r>
              <a:rPr lang="en-US" sz="2400" i="1" dirty="0"/>
              <a:t>Y 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predict </a:t>
            </a:r>
            <a:r>
              <a:rPr lang="en-US" sz="2400" i="1" dirty="0"/>
              <a:t>Y</a:t>
            </a:r>
            <a:r>
              <a:rPr lang="en-US" sz="2400" dirty="0"/>
              <a:t> using our estimate for </a:t>
            </a:r>
            <a:r>
              <a:rPr lang="en-US" sz="2400" i="1" dirty="0" smtClean="0"/>
              <a:t>f</a:t>
            </a:r>
            <a:endParaRPr lang="ru-RU" sz="2800" i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28" y="2206225"/>
            <a:ext cx="1838325" cy="4286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8" y="5090195"/>
            <a:ext cx="1343025" cy="5048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Прямоугольник 11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8948</TotalTime>
  <Words>705</Words>
  <Application>Microsoft Office PowerPoint</Application>
  <PresentationFormat>Экран (4:3)</PresentationFormat>
  <Paragraphs>266</Paragraphs>
  <Slides>25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Trebuchet MS</vt:lpstr>
      <vt:lpstr>Тема Office</vt:lpstr>
      <vt:lpstr>TENSOR.BY  ML-course   2. Regression in Python Scikit-learn</vt:lpstr>
      <vt:lpstr>Reference</vt:lpstr>
      <vt:lpstr>Reference</vt:lpstr>
      <vt:lpstr>Reference</vt:lpstr>
      <vt:lpstr>Supervised vs. Unsupervised Learning</vt:lpstr>
      <vt:lpstr>Regression / Classification Problem</vt:lpstr>
      <vt:lpstr>Презентация PowerPoint</vt:lpstr>
      <vt:lpstr>Modeling</vt:lpstr>
      <vt:lpstr>Mathematical model</vt:lpstr>
      <vt:lpstr>Bias-Variance Trade-Off</vt:lpstr>
      <vt:lpstr>Model validation</vt:lpstr>
      <vt:lpstr>Model validation via cross-validation</vt:lpstr>
      <vt:lpstr>Some models for Regression in Python scikit-learn</vt:lpstr>
      <vt:lpstr>Linear Regression with one variable</vt:lpstr>
      <vt:lpstr>Gradient descent to find min┬(θ_0,θ_1 )⁡J(θ_0,θ_1 )</vt:lpstr>
      <vt:lpstr>Презентация PowerPoint</vt:lpstr>
      <vt:lpstr>Презентация PowerPoint</vt:lpstr>
      <vt:lpstr>Linear Regression with multiple variables</vt:lpstr>
      <vt:lpstr>Cost functions  for LinearRegression, Ridge and Lasso in scikit-learn</vt:lpstr>
      <vt:lpstr>Regression metrics</vt:lpstr>
      <vt:lpstr>Choose the best model </vt:lpstr>
      <vt:lpstr>Bias-Variance Trade-Off</vt:lpstr>
      <vt:lpstr>Bias-Variance Trade-Off</vt:lpstr>
      <vt:lpstr>Ways to fix high bias/variance in linear models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200</cp:revision>
  <cp:lastPrinted>2018-05-21T05:38:27Z</cp:lastPrinted>
  <dcterms:created xsi:type="dcterms:W3CDTF">2017-01-23T11:32:57Z</dcterms:created>
  <dcterms:modified xsi:type="dcterms:W3CDTF">2018-05-21T14:56:19Z</dcterms:modified>
</cp:coreProperties>
</file>