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64" r:id="rId4"/>
    <p:sldId id="369" r:id="rId5"/>
    <p:sldId id="298" r:id="rId6"/>
    <p:sldId id="305" r:id="rId7"/>
    <p:sldId id="368" r:id="rId8"/>
    <p:sldId id="336" r:id="rId9"/>
    <p:sldId id="337" r:id="rId10"/>
    <p:sldId id="338" r:id="rId11"/>
    <p:sldId id="341" r:id="rId12"/>
    <p:sldId id="366" r:id="rId13"/>
    <p:sldId id="335" r:id="rId14"/>
    <p:sldId id="370" r:id="rId15"/>
    <p:sldId id="299" r:id="rId16"/>
    <p:sldId id="348" r:id="rId17"/>
    <p:sldId id="350" r:id="rId18"/>
    <p:sldId id="345" r:id="rId19"/>
    <p:sldId id="346" r:id="rId20"/>
    <p:sldId id="347" r:id="rId21"/>
    <p:sldId id="355" r:id="rId22"/>
    <p:sldId id="356" r:id="rId23"/>
    <p:sldId id="361" r:id="rId24"/>
    <p:sldId id="357" r:id="rId25"/>
    <p:sldId id="294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8" d="100"/>
          <a:sy n="68" d="100"/>
        </p:scale>
        <p:origin x="4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01.05.2018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xgboost.readthedocs.io/en/latest/mode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assification-metric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multiclas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achinelearningmastery.com/tactics-to-combat-imbalanced-classes-in-your-machine-learning-datas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pproaching-almost-any-machine-learning-problem-abhishek-thakur?trk=hp-feed-article-title-lik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cran.r-project.org/pub/R/web/packages/tidyr/vignettes/tidy-data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077200" cy="32765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800" b="1" dirty="0" smtClean="0"/>
              <a:t>3</a:t>
            </a:r>
            <a:r>
              <a:rPr lang="en-US" sz="3800" b="1" dirty="0" smtClean="0"/>
              <a:t>. Classification</a:t>
            </a:r>
            <a:r>
              <a:rPr lang="ru-RU" sz="3800" b="1" dirty="0" smtClean="0"/>
              <a:t> </a:t>
            </a:r>
            <a:r>
              <a:rPr lang="en-US" sz="3800" b="1" dirty="0" smtClean="0"/>
              <a:t>in </a:t>
            </a:r>
            <a:r>
              <a:rPr lang="en-US" sz="3800" b="1" dirty="0"/>
              <a:t>Python </a:t>
            </a:r>
            <a:r>
              <a:rPr lang="en-US" sz="3800" b="1" dirty="0" err="1"/>
              <a:t>Scikit</a:t>
            </a:r>
            <a:r>
              <a:rPr lang="en-US" sz="3800" b="1" dirty="0"/>
              <a:t>-learn</a:t>
            </a:r>
            <a:endParaRPr lang="ru-RU" sz="3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Missing data and imputation</a:t>
            </a:r>
            <a:endParaRPr lang="ru-RU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Missing </a:t>
            </a:r>
            <a:r>
              <a:rPr lang="en-US" sz="3600" b="1" dirty="0" smtClean="0"/>
              <a:t>data</a:t>
            </a:r>
            <a:r>
              <a:rPr lang="en-US" sz="3600" dirty="0" smtClean="0"/>
              <a:t>:	</a:t>
            </a:r>
            <a:r>
              <a:rPr lang="en-US" sz="3600" dirty="0" err="1" smtClean="0"/>
              <a:t>NaN</a:t>
            </a:r>
            <a:endParaRPr lang="en-US" sz="3600" dirty="0" smtClean="0"/>
          </a:p>
          <a:p>
            <a:pPr>
              <a:defRPr/>
            </a:pPr>
            <a:endParaRPr lang="en-US" sz="3600" b="1" dirty="0" smtClean="0"/>
          </a:p>
          <a:p>
            <a:pPr>
              <a:defRPr/>
            </a:pPr>
            <a:r>
              <a:rPr lang="en-US" sz="3600" b="1" dirty="0" smtClean="0"/>
              <a:t>Imputation</a:t>
            </a:r>
          </a:p>
          <a:p>
            <a:pPr algn="ctr">
              <a:defRPr/>
            </a:pPr>
            <a:endParaRPr lang="en-US" sz="3600" b="1" dirty="0"/>
          </a:p>
          <a:p>
            <a:pPr marL="717550" indent="-352425">
              <a:defRPr/>
            </a:pPr>
            <a:r>
              <a:rPr lang="en-US" sz="3600" dirty="0"/>
              <a:t>Mean, median or mode</a:t>
            </a:r>
          </a:p>
          <a:p>
            <a:pPr marL="717550" indent="-352425">
              <a:defRPr/>
            </a:pPr>
            <a:r>
              <a:rPr lang="en-US" sz="3600" dirty="0"/>
              <a:t>Prediction</a:t>
            </a:r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  <a:defRPr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“Missing data imputation”</a:t>
            </a:r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70" y="922930"/>
            <a:ext cx="51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Feature Engineering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18546" y="63123"/>
            <a:ext cx="412485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dirty="0"/>
              <a:t>Working with </a:t>
            </a:r>
            <a:r>
              <a:rPr lang="en-US" sz="3800" dirty="0" smtClean="0"/>
              <a:t>data</a:t>
            </a:r>
            <a:endParaRPr lang="en-US" altLang="be-BY" sz="38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variables meaning</a:t>
            </a:r>
          </a:p>
          <a:p>
            <a:pPr>
              <a:defRPr/>
            </a:pPr>
            <a:r>
              <a:rPr lang="en-US" dirty="0" smtClean="0"/>
              <a:t>Technical</a:t>
            </a:r>
            <a:r>
              <a:rPr lang="ru-RU" dirty="0" smtClean="0"/>
              <a:t> </a:t>
            </a:r>
            <a:r>
              <a:rPr lang="en-US" dirty="0" smtClean="0"/>
              <a:t>approaches</a:t>
            </a:r>
            <a:r>
              <a:rPr lang="ru-RU" dirty="0" smtClean="0"/>
              <a:t> </a:t>
            </a:r>
            <a:endParaRPr lang="en-US" dirty="0"/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“Feature engineering”</a:t>
            </a: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0184" y="231854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1225083"/>
            <a:ext cx="8456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Representation of </a:t>
            </a:r>
            <a:r>
              <a:rPr lang="en-US" sz="3400" b="1" dirty="0" smtClean="0"/>
              <a:t> in </a:t>
            </a:r>
            <a:r>
              <a:rPr lang="en-US" sz="3400" b="1" dirty="0" err="1"/>
              <a:t>Scikit</a:t>
            </a:r>
            <a:r>
              <a:rPr lang="en-US" sz="3400" b="1" dirty="0"/>
              <a:t>-learn</a:t>
            </a:r>
            <a:endParaRPr lang="ru-RU" sz="3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Working with data</a:t>
            </a:r>
            <a:endParaRPr lang="en-US" altLang="be-BY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5029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0" y="339466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4272" y="1371599"/>
            <a:ext cx="8686800" cy="49610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>: Titanic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www.kaggle.com/c/titanic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classification_titanic.ipynb</a:t>
            </a:r>
            <a:endParaRPr lang="ru-RU" dirty="0"/>
          </a:p>
          <a:p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6" name="Rectangle 1026"/>
          <p:cNvSpPr>
            <a:spLocks noGrp="1" noChangeArrowheads="1"/>
          </p:cNvSpPr>
          <p:nvPr/>
        </p:nvSpPr>
        <p:spPr bwMode="auto">
          <a:xfrm>
            <a:off x="869951" y="1038225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35894"/>
              </p:ext>
            </p:extLst>
          </p:nvPr>
        </p:nvGraphicFramePr>
        <p:xfrm>
          <a:off x="628650" y="2209800"/>
          <a:ext cx="7886700" cy="31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194209"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 classes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3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Multiclass</a:t>
                      </a:r>
                    </a:p>
                    <a:p>
                      <a:pPr algn="ctr"/>
                      <a:endParaRPr lang="ru-RU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more than 2 classes</a:t>
                      </a:r>
                      <a:endParaRPr lang="ru-RU" sz="3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228600" y="2059581"/>
            <a:ext cx="8684794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model p(X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(Y = 1|X) </a:t>
            </a:r>
            <a:r>
              <a:rPr lang="en-US" sz="2400" dirty="0" smtClean="0"/>
              <a:t>we need function </a:t>
            </a:r>
            <a:r>
              <a:rPr lang="en-US" sz="2400" dirty="0"/>
              <a:t>that </a:t>
            </a:r>
            <a:r>
              <a:rPr lang="en-US" sz="2400" dirty="0" smtClean="0"/>
              <a:t>gives outputs </a:t>
            </a:r>
            <a:r>
              <a:rPr lang="en-US" sz="2400" dirty="0"/>
              <a:t>between 0 and 1 for all values of </a:t>
            </a:r>
            <a:r>
              <a:rPr lang="en-US" sz="2400" dirty="0" smtClean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19421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2859" y="2971800"/>
            <a:ext cx="32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function</a:t>
            </a: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1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74" y="1138289"/>
            <a:ext cx="5989320" cy="462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92" y="1219200"/>
            <a:ext cx="4581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Forests, </a:t>
            </a:r>
            <a:r>
              <a:rPr lang="en-US" sz="2800" b="1" dirty="0" smtClean="0">
                <a:latin typeface="Trebuchet MS" panose="020B0603020202020204" pitchFamily="34" charset="0"/>
              </a:rPr>
              <a:t>Gradient Boosting</a:t>
            </a:r>
            <a:br>
              <a:rPr lang="en-US" sz="2800" b="1" dirty="0" smtClean="0">
                <a:latin typeface="Trebuchet MS" panose="020B0603020202020204" pitchFamily="34" charset="0"/>
              </a:rPr>
            </a:br>
            <a:endParaRPr lang="en-US" sz="2800" b="1" dirty="0" smtClean="0"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432" y="5984208"/>
            <a:ext cx="876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Good explanation of Boosted Trees</a:t>
            </a:r>
            <a:br>
              <a:rPr lang="en-US" sz="1600" dirty="0">
                <a:latin typeface="Trebuchet MS" panose="020B0603020202020204" pitchFamily="34" charset="0"/>
              </a:rPr>
            </a:br>
            <a:r>
              <a:rPr lang="en-US" sz="1600" dirty="0">
                <a:latin typeface="Trebuchet MS" panose="020B0603020202020204" pitchFamily="34" charset="0"/>
                <a:hlinkClick r:id="rId3"/>
              </a:rPr>
              <a:t>http://xgboost.readthedocs.io/en/latest///</a:t>
            </a:r>
            <a:r>
              <a:rPr lang="en-US" sz="1600" dirty="0" smtClean="0">
                <a:latin typeface="Trebuchet MS" panose="020B0603020202020204" pitchFamily="34" charset="0"/>
                <a:hlinkClick r:id="rId3"/>
              </a:rPr>
              <a:t>model.html</a:t>
            </a:r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 </a:t>
            </a:r>
            <a:r>
              <a:rPr lang="en-US" dirty="0"/>
              <a:t>metrics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35</a:t>
            </a:r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06917" y="6188135"/>
            <a:ext cx="7886700" cy="37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More: </a:t>
            </a:r>
            <a:r>
              <a:rPr lang="en-US" sz="1800" b="1" dirty="0" smtClean="0">
                <a:hlinkClick r:id="rId2"/>
              </a:rPr>
              <a:t>https://en.wikipedia.org/wiki/Precision_and_recall</a:t>
            </a:r>
            <a:r>
              <a:rPr lang="en-US" sz="1800" b="1" dirty="0" smtClean="0"/>
              <a:t> </a:t>
            </a:r>
            <a:endParaRPr lang="ru-RU" sz="1800" b="1" dirty="0"/>
          </a:p>
        </p:txBody>
      </p:sp>
      <p:sp>
        <p:nvSpPr>
          <p:cNvPr id="18" name="Объект 5"/>
          <p:cNvSpPr>
            <a:spLocks noGrp="1"/>
          </p:cNvSpPr>
          <p:nvPr>
            <p:ph idx="1"/>
          </p:nvPr>
        </p:nvSpPr>
        <p:spPr>
          <a:xfrm>
            <a:off x="306918" y="1124409"/>
            <a:ext cx="4722284" cy="613457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1678"/>
              </p:ext>
            </p:extLst>
          </p:nvPr>
        </p:nvGraphicFramePr>
        <p:xfrm>
          <a:off x="354542" y="1914593"/>
          <a:ext cx="8534399" cy="9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1431925"/>
                <a:gridCol w="1489075"/>
                <a:gridCol w="3471332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(N)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NS)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 as NS)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 as 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6917" y="3131636"/>
            <a:ext cx="26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Receiver operating characteristic curve</a:t>
            </a:r>
            <a:endParaRPr lang="ru-RU" sz="1600" b="1" dirty="0"/>
          </a:p>
        </p:txBody>
      </p:sp>
      <p:pic>
        <p:nvPicPr>
          <p:cNvPr id="21" name="Picture 2" descr="Картинки по запросу roc curve i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3743388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2964482"/>
            <a:ext cx="552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Accuracy </a:t>
            </a:r>
            <a:r>
              <a:rPr lang="en-US" sz="2000" dirty="0"/>
              <a:t>= (TP+TN</a:t>
            </a:r>
            <a:r>
              <a:rPr lang="en-US" sz="2000" dirty="0" smtClean="0"/>
              <a:t>)/(P+N)</a:t>
            </a:r>
          </a:p>
          <a:p>
            <a:r>
              <a:rPr lang="en-US" sz="2000" dirty="0"/>
              <a:t>		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TP/(TP+FP)	</a:t>
            </a:r>
            <a:r>
              <a:rPr lang="en-US" sz="2000" b="1" dirty="0" smtClean="0"/>
              <a:t>Recall </a:t>
            </a:r>
            <a:r>
              <a:rPr lang="en-US" sz="2000" dirty="0"/>
              <a:t>= </a:t>
            </a:r>
            <a:r>
              <a:rPr lang="en-US" sz="2000" b="1" dirty="0" smtClean="0"/>
              <a:t>TPR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TP/P</a:t>
            </a:r>
            <a:endParaRPr lang="ru-RU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F1 </a:t>
            </a:r>
            <a:r>
              <a:rPr lang="en-US" sz="2000" dirty="0"/>
              <a:t>= </a:t>
            </a:r>
            <a:r>
              <a:rPr lang="en-US" sz="2000" dirty="0" smtClean="0"/>
              <a:t>2*Precision*Recall</a:t>
            </a:r>
            <a:r>
              <a:rPr lang="en-US" sz="2000" dirty="0"/>
              <a:t>/(</a:t>
            </a:r>
            <a:r>
              <a:rPr lang="en-US" sz="2000" dirty="0" err="1" smtClean="0"/>
              <a:t>Precision+Recall</a:t>
            </a:r>
            <a:r>
              <a:rPr lang="en-US" sz="2000" dirty="0"/>
              <a:t>) - </a:t>
            </a:r>
            <a:r>
              <a:rPr lang="en-US" sz="2000" i="1" dirty="0"/>
              <a:t>harmonic mean </a:t>
            </a:r>
            <a:r>
              <a:rPr lang="en-US" sz="2000" i="1" dirty="0" smtClean="0"/>
              <a:t>Precision</a:t>
            </a:r>
            <a:r>
              <a:rPr lang="en-US" sz="2000" i="1" dirty="0"/>
              <a:t> and Recall</a:t>
            </a:r>
          </a:p>
          <a:p>
            <a:endParaRPr lang="en-US" sz="2000" i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AUC</a:t>
            </a:r>
            <a:r>
              <a:rPr lang="ru-RU" sz="2000" dirty="0" smtClean="0"/>
              <a:t> - </a:t>
            </a:r>
            <a:r>
              <a:rPr lang="en-US" sz="2000" dirty="0" smtClean="0"/>
              <a:t>Area Under ROC Curve (</a:t>
            </a:r>
            <a:r>
              <a:rPr lang="en-US" sz="2000" b="1" dirty="0" smtClean="0">
                <a:solidFill>
                  <a:srgbClr val="FF0000"/>
                </a:solidFill>
              </a:rPr>
              <a:t>the closer to 1, the better a model is</a:t>
            </a:r>
            <a:r>
              <a:rPr lang="en-US" sz="2000" dirty="0" smtClean="0"/>
              <a:t>)</a:t>
            </a:r>
            <a:endParaRPr lang="ru-RU" sz="1350" i="1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36</a:t>
            </a:r>
            <a:endParaRPr lang="ru-RU" dirty="0"/>
          </a:p>
        </p:txBody>
      </p:sp>
      <p:sp>
        <p:nvSpPr>
          <p:cNvPr id="13" name="Объект 5"/>
          <p:cNvSpPr>
            <a:spLocks noGrp="1"/>
          </p:cNvSpPr>
          <p:nvPr>
            <p:ph idx="1"/>
          </p:nvPr>
        </p:nvSpPr>
        <p:spPr>
          <a:xfrm>
            <a:off x="3093511" y="1229374"/>
            <a:ext cx="5864222" cy="613457"/>
          </a:xfrm>
        </p:spPr>
        <p:txBody>
          <a:bodyPr>
            <a:normAutofit fontScale="92500" lnSpcReduction="20000"/>
          </a:bodyPr>
          <a:lstStyle/>
          <a:p>
            <a:pPr marL="0" indent="0" algn="ctr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8544"/>
              </p:ext>
            </p:extLst>
          </p:nvPr>
        </p:nvGraphicFramePr>
        <p:xfrm>
          <a:off x="3093511" y="2040498"/>
          <a:ext cx="5864224" cy="10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65"/>
                <a:gridCol w="1156818"/>
                <a:gridCol w="1068400"/>
                <a:gridCol w="2013841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16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(N=438)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TN=365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FP=?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(P=274)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FN=?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TP=212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u-RU" sz="16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(FN+FP)/(N+P) = 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3510" y="3903453"/>
            <a:ext cx="3840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dirty="0">
                <a:latin typeface="Trebuchet MS" panose="020B0603020202020204" pitchFamily="34" charset="0"/>
              </a:rPr>
              <a:t>= (TP+TN</a:t>
            </a:r>
            <a:r>
              <a:rPr lang="en-US" sz="2000" dirty="0" smtClean="0">
                <a:latin typeface="Trebuchet MS" panose="020B0603020202020204" pitchFamily="34" charset="0"/>
              </a:rPr>
              <a:t>)/(P+N) - ?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Precision </a:t>
            </a:r>
            <a:r>
              <a:rPr lang="en-US" sz="2000" dirty="0">
                <a:latin typeface="Trebuchet MS" panose="020B0603020202020204" pitchFamily="34" charset="0"/>
              </a:rPr>
              <a:t>= TP/(TP+FP</a:t>
            </a:r>
            <a:r>
              <a:rPr lang="en-US" sz="2000" dirty="0" smtClean="0">
                <a:latin typeface="Trebuchet MS" panose="020B0603020202020204" pitchFamily="34" charset="0"/>
              </a:rPr>
              <a:t>) -?</a:t>
            </a:r>
            <a:r>
              <a:rPr lang="en-US" sz="2000" dirty="0">
                <a:latin typeface="Trebuchet MS" panose="020B0603020202020204" pitchFamily="34" charset="0"/>
              </a:rPr>
              <a:t>		</a:t>
            </a: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 smtClean="0">
                <a:latin typeface="Trebuchet MS" panose="020B0603020202020204" pitchFamily="34" charset="0"/>
              </a:rPr>
              <a:t>Recall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b="1" dirty="0" smtClean="0">
                <a:latin typeface="Trebuchet MS" panose="020B0603020202020204" pitchFamily="34" charset="0"/>
              </a:rPr>
              <a:t>TPR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dirty="0" smtClean="0">
                <a:latin typeface="Trebuchet MS" panose="020B0603020202020204" pitchFamily="34" charset="0"/>
              </a:rPr>
              <a:t>TP/P-?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sz="2000" b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59814"/>
            <a:ext cx="2693670" cy="4887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93510" y="3217333"/>
            <a:ext cx="586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rebuchet MS" panose="020B0603020202020204" pitchFamily="34" charset="0"/>
              </a:rPr>
              <a:t>FN – </a:t>
            </a:r>
            <a:r>
              <a:rPr lang="ru-RU" sz="1600" b="1" i="1" dirty="0" smtClean="0">
                <a:latin typeface="Trebuchet MS" panose="020B0603020202020204" pitchFamily="34" charset="0"/>
              </a:rPr>
              <a:t>ошибка первого рода; </a:t>
            </a:r>
            <a:r>
              <a:rPr lang="en-US" sz="1600" b="1" i="1" dirty="0" smtClean="0">
                <a:latin typeface="Trebuchet MS" panose="020B0603020202020204" pitchFamily="34" charset="0"/>
              </a:rPr>
              <a:t>FP - </a:t>
            </a:r>
            <a:r>
              <a:rPr lang="ru-RU" sz="1600" b="1" i="1" dirty="0">
                <a:latin typeface="Trebuchet MS" panose="020B0603020202020204" pitchFamily="34" charset="0"/>
              </a:rPr>
              <a:t>ошибка </a:t>
            </a:r>
            <a:r>
              <a:rPr lang="ru-RU" sz="1600" b="1" i="1" dirty="0" smtClean="0">
                <a:latin typeface="Trebuchet MS" panose="020B0603020202020204" pitchFamily="34" charset="0"/>
              </a:rPr>
              <a:t>второго </a:t>
            </a:r>
            <a:r>
              <a:rPr lang="ru-RU" sz="1600" b="1" i="1" dirty="0">
                <a:latin typeface="Trebuchet MS" panose="020B0603020202020204" pitchFamily="34" charset="0"/>
              </a:rPr>
              <a:t>рода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Classification metrics</a:t>
            </a:r>
            <a:endParaRPr lang="en-US" alt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3093510" y="5870318"/>
            <a:ext cx="605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scikit-learn.org/stable/modules/classes.html#classification-metrics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2"/>
            <a:ext cx="7795428" cy="353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Models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0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example </a:t>
            </a:r>
            <a:r>
              <a:rPr lang="en-US" sz="2400" i="1" dirty="0" smtClean="0">
                <a:solidFill>
                  <a:srgbClr val="FF0000"/>
                </a:solidFill>
              </a:rPr>
              <a:t>in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classification_titanic_simple.ipynb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/>
              <a:t>Ensemble methods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Tree Boosting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18717" y="242386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binary classification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38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Models comparison based on AUC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81024"/>
              </p:ext>
            </p:extLst>
          </p:nvPr>
        </p:nvGraphicFramePr>
        <p:xfrm>
          <a:off x="611717" y="2590535"/>
          <a:ext cx="78867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LR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RF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0.84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GB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0.87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0.84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0.79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Some </a:t>
            </a:r>
            <a:r>
              <a:rPr lang="en-US" sz="3200" b="1" dirty="0" smtClean="0">
                <a:latin typeface="Trebuchet MS" panose="020B0603020202020204" pitchFamily="34" charset="0"/>
              </a:rPr>
              <a:t>models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Multiclass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809858"/>
            <a:ext cx="7795428" cy="3541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Random </a:t>
            </a:r>
            <a:r>
              <a:rPr lang="en-US" dirty="0"/>
              <a:t>Forests, Gradient </a:t>
            </a:r>
            <a:r>
              <a:rPr lang="en-US" dirty="0" smtClean="0"/>
              <a:t>Boosting</a:t>
            </a:r>
            <a:endParaRPr lang="en-US" dirty="0"/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example in </a:t>
            </a:r>
            <a:r>
              <a:rPr lang="en-US" sz="2000" i="1" dirty="0" err="1" smtClean="0">
                <a:solidFill>
                  <a:srgbClr val="FF0000"/>
                </a:solidFill>
              </a:rPr>
              <a:t>mclass_classification.ipynb</a:t>
            </a:r>
            <a:endParaRPr lang="en-US" sz="2000" i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</a:t>
            </a:r>
            <a:r>
              <a:rPr lang="en-US" dirty="0"/>
              <a:t>vs. All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5577555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Read more</a:t>
            </a:r>
            <a:r>
              <a:rPr lang="en-US" sz="2000" i="1" dirty="0" smtClean="0"/>
              <a:t>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en.wikipedia.org/wiki/Multiclass_classification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scikit-learn.org/stable/modules/multiclass.html</a:t>
            </a:r>
            <a:endParaRPr lang="ru-RU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Classification: Unbalanced </a:t>
            </a:r>
            <a:r>
              <a:rPr lang="en-US" dirty="0"/>
              <a:t>classes</a:t>
            </a:r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466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Unbalanced </a:t>
            </a:r>
            <a:r>
              <a:rPr lang="en-US" sz="2000" b="1" dirty="0" smtClean="0">
                <a:latin typeface="Trebuchet MS" panose="020B0603020202020204" pitchFamily="34" charset="0"/>
              </a:rPr>
              <a:t>classes </a:t>
            </a:r>
            <a:r>
              <a:rPr lang="en-US" sz="2000" dirty="0" smtClean="0">
                <a:latin typeface="Trebuchet MS" panose="020B0603020202020204" pitchFamily="34" charset="0"/>
              </a:rPr>
              <a:t>- </a:t>
            </a:r>
            <a:r>
              <a:rPr lang="en-US" sz="2000" dirty="0">
                <a:latin typeface="Trebuchet MS" panose="020B0603020202020204" pitchFamily="34" charset="0"/>
              </a:rPr>
              <a:t>classes are not represented </a:t>
            </a:r>
            <a:r>
              <a:rPr lang="en-US" sz="2000" dirty="0" smtClean="0">
                <a:latin typeface="Trebuchet MS" panose="020B0603020202020204" pitchFamily="34" charset="0"/>
              </a:rPr>
              <a:t>equally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b="1" dirty="0" smtClean="0">
                <a:latin typeface="Trebuchet MS" panose="020B0603020202020204" pitchFamily="34" charset="0"/>
              </a:rPr>
              <a:t>Paradox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Tactics to Combat Unbalanced Classes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1) Collect more data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2) Change Your Performance Metric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3) Resample Your Dataset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4) Generate Synthetic Samples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i="1" dirty="0" smtClean="0"/>
              <a:t>Read more</a:t>
            </a:r>
            <a:r>
              <a:rPr lang="en-US" i="1" dirty="0"/>
              <a:t>: 8 Tactics to Combat Imbalanced Classes in Your Machine Learning Dataset </a:t>
            </a:r>
            <a:r>
              <a:rPr lang="en-US" dirty="0">
                <a:hlinkClick r:id="rId2"/>
              </a:rPr>
              <a:t>http://machinelearningmastery.com/tactics-to-combat-imbalanced-classes-in-your-machine-learning-dataset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626" y="1981200"/>
            <a:ext cx="3759041" cy="2738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Hyperparameters</a:t>
            </a:r>
            <a:r>
              <a:rPr lang="en-US" sz="3200" b="1" dirty="0">
                <a:latin typeface="Trebuchet MS" panose="020B0603020202020204" pitchFamily="34" charset="0"/>
              </a:rPr>
              <a:t> optimization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Modeling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41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4784" y="2036320"/>
            <a:ext cx="7886700" cy="4161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 to optimize</a:t>
            </a:r>
          </a:p>
          <a:p>
            <a:r>
              <a:rPr lang="en-US" sz="2800" dirty="0" smtClean="0"/>
              <a:t>Good range of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More about parameters to optimize and good range of values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www.linkedin.com/pulse/approaching-almost-any-machine-learning-problem-abhishek-thakur?trk=hp-feed-article-title-like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</a:t>
            </a:r>
            <a:r>
              <a:rPr lang="en-US" dirty="0"/>
              <a:t>Classification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/>
              <a:t>Working with data</a:t>
            </a:r>
            <a:endParaRPr 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Tidy </a:t>
            </a:r>
            <a:r>
              <a:rPr lang="en-US" sz="3200" dirty="0" smtClean="0"/>
              <a:t>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</a:t>
            </a:r>
            <a:r>
              <a:rPr lang="en-US" dirty="0"/>
              <a:t>of variables and actions</a:t>
            </a:r>
            <a:r>
              <a:rPr lang="ru-RU" dirty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Missing </a:t>
            </a:r>
            <a:r>
              <a:rPr lang="en-US" dirty="0"/>
              <a:t>data and imputation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Feature engineering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preprocessing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20133" y="1100667"/>
            <a:ext cx="8644467" cy="30606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Tidy data is a standard way of mapping the meaning of a dataset to its structure. This is </a:t>
            </a:r>
            <a:r>
              <a:rPr lang="en-US" sz="2400" dirty="0" err="1"/>
              <a:t>Codd’s</a:t>
            </a:r>
            <a:r>
              <a:rPr lang="en-US" sz="2400" dirty="0"/>
              <a:t> 3rd normal </a:t>
            </a:r>
            <a:r>
              <a:rPr lang="en-US" sz="2400" dirty="0" smtClean="0"/>
              <a:t>form </a:t>
            </a:r>
            <a:r>
              <a:rPr lang="en-US" sz="2400" dirty="0"/>
              <a:t>and the focus put on a single dataset rather than the many connected datasets common in relational </a:t>
            </a:r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In tidy data: </a:t>
            </a:r>
          </a:p>
          <a:p>
            <a:pPr marL="719138" indent="-363538">
              <a:buNone/>
            </a:pPr>
            <a:r>
              <a:rPr lang="en-US" sz="2400" b="1" dirty="0" smtClean="0"/>
              <a:t>1. Each variable forms a column. </a:t>
            </a:r>
          </a:p>
          <a:p>
            <a:pPr marL="719138" indent="-363538">
              <a:buNone/>
            </a:pPr>
            <a:r>
              <a:rPr lang="en-US" sz="2400" b="1" dirty="0" smtClean="0"/>
              <a:t>2. Each observation forms a row. </a:t>
            </a:r>
          </a:p>
          <a:p>
            <a:pPr marL="719138" indent="-363538">
              <a:buNone/>
            </a:pPr>
            <a:r>
              <a:rPr lang="en-US" sz="2400" b="1" dirty="0" smtClean="0"/>
              <a:t>3. Each type of observational unit forms a table.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 smtClean="0"/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i="1" dirty="0" smtClean="0">
                <a:solidFill>
                  <a:srgbClr val="FF0000"/>
                </a:solidFill>
              </a:rPr>
              <a:t>Which table below is tidy?</a:t>
            </a:r>
          </a:p>
          <a:p>
            <a:pPr marL="719138" indent="-363538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23283" y="246972"/>
            <a:ext cx="3124200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 panose="020B0603020202020204" pitchFamily="34" charset="0"/>
              </a:rPr>
              <a:t>Tidy Data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4229034"/>
            <a:ext cx="3552825" cy="1095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61366"/>
            <a:ext cx="310515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133" y="5681133"/>
            <a:ext cx="832114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More about tidy data: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ftp://cran.r-project.org/pub/R/web/packages/tidyr/vignettes/tidy-data.html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1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66515" y="914400"/>
            <a:ext cx="8272975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rebuchet MS" panose="020B0603020202020204" pitchFamily="34" charset="0"/>
              </a:rPr>
              <a:t>Types of </a:t>
            </a:r>
            <a:r>
              <a:rPr lang="en-US" sz="3200" b="1" dirty="0" smtClean="0">
                <a:latin typeface="Trebuchet MS" panose="020B0603020202020204" pitchFamily="34" charset="0"/>
              </a:rPr>
              <a:t>variables and </a:t>
            </a:r>
            <a:r>
              <a:rPr lang="en-US" sz="3200" b="1" dirty="0">
                <a:latin typeface="Trebuchet MS" panose="020B0603020202020204" pitchFamily="34" charset="0"/>
              </a:rPr>
              <a:t>actions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113008"/>
              </p:ext>
            </p:extLst>
          </p:nvPr>
        </p:nvGraphicFramePr>
        <p:xfrm>
          <a:off x="233288" y="1701432"/>
          <a:ext cx="8680106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512"/>
                <a:gridCol w="5179594"/>
              </a:tblGrid>
              <a:tr h="43945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Types of variables 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j-ea"/>
                        <a:cs typeface="+mj-cs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Categorical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Text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Numerical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to n binary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(n – number of labels)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Options: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Scrap a pattern and convert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it to n binary 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text to numbers (Word2Vec)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text variable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355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 ?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standardization = </a:t>
                      </a:r>
                      <a:b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</a:b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= mean removal +variance scaling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Logarithm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8363</TotalTime>
  <Words>793</Words>
  <Application>Microsoft Office PowerPoint</Application>
  <PresentationFormat>Экран (4:3)</PresentationFormat>
  <Paragraphs>297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3. Classification in Python Scikit-learn</vt:lpstr>
      <vt:lpstr>Reference</vt:lpstr>
      <vt:lpstr>Reference</vt:lpstr>
      <vt:lpstr>Reference</vt:lpstr>
      <vt:lpstr>Supervised vs. Unsupervised Learning</vt:lpstr>
      <vt:lpstr>Regression / Classification Problem</vt:lpstr>
      <vt:lpstr>Working with data</vt:lpstr>
      <vt:lpstr>Working with data</vt:lpstr>
      <vt:lpstr>Working with data</vt:lpstr>
      <vt:lpstr>Working with data</vt:lpstr>
      <vt:lpstr>Working with data</vt:lpstr>
      <vt:lpstr>Презентация PowerPoint</vt:lpstr>
      <vt:lpstr>Working with data</vt:lpstr>
      <vt:lpstr>Modeling</vt:lpstr>
      <vt:lpstr>Classification</vt:lpstr>
      <vt:lpstr>Binary Classification</vt:lpstr>
      <vt:lpstr>Binary Classification</vt:lpstr>
      <vt:lpstr>Classification metrics</vt:lpstr>
      <vt:lpstr>Презентация PowerPoint</vt:lpstr>
      <vt:lpstr>Some models for binary classification in Python scikit-learn</vt:lpstr>
      <vt:lpstr>Binary Classification</vt:lpstr>
      <vt:lpstr>Multiclass Classification</vt:lpstr>
      <vt:lpstr>Classification: Unbalanced classes</vt:lpstr>
      <vt:lpstr>Modeling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191</cp:revision>
  <cp:lastPrinted>2018-02-01T11:35:32Z</cp:lastPrinted>
  <dcterms:created xsi:type="dcterms:W3CDTF">2017-01-23T11:32:57Z</dcterms:created>
  <dcterms:modified xsi:type="dcterms:W3CDTF">2018-05-01T05:47:25Z</dcterms:modified>
</cp:coreProperties>
</file>