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10" r:id="rId3"/>
    <p:sldId id="334" r:id="rId4"/>
    <p:sldId id="412" r:id="rId5"/>
    <p:sldId id="390" r:id="rId6"/>
    <p:sldId id="411" r:id="rId7"/>
    <p:sldId id="413" r:id="rId8"/>
    <p:sldId id="414" r:id="rId9"/>
    <p:sldId id="401" r:id="rId10"/>
    <p:sldId id="294" r:id="rId11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>
        <p:scale>
          <a:sx n="87" d="100"/>
          <a:sy n="87" d="100"/>
        </p:scale>
        <p:origin x="10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21.11.2018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text.c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2.03651" TargetMode="External"/><Relationship Id="rId2" Type="http://schemas.openxmlformats.org/officeDocument/2006/relationships/hyperlink" Target="https://arxiv.org/abs/1607.017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6. Natural Language Processing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Александр Фридман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alexandef@epica.ai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</a:t>
            </a:r>
            <a:r>
              <a:rPr lang="ru-RU" b="1" dirty="0" smtClean="0"/>
              <a:t>Обработка естественного языка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Natural Language Processing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Задачи и приложения </a:t>
            </a:r>
            <a:r>
              <a:rPr lang="en-US" b="1" dirty="0" smtClean="0"/>
              <a:t>NLP</a:t>
            </a:r>
          </a:p>
          <a:p>
            <a:pPr>
              <a:defRPr/>
            </a:pPr>
            <a:r>
              <a:rPr lang="ru-RU" dirty="0" smtClean="0"/>
              <a:t>Задача классификации текстовой информации</a:t>
            </a:r>
          </a:p>
          <a:p>
            <a:pPr>
              <a:defRPr/>
            </a:pPr>
            <a:r>
              <a:rPr lang="en-US" b="1" dirty="0" err="1" smtClean="0"/>
              <a:t>FastText</a:t>
            </a:r>
            <a:r>
              <a:rPr lang="en-US" dirty="0" smtClean="0"/>
              <a:t> – </a:t>
            </a:r>
            <a:r>
              <a:rPr lang="ru-RU" dirty="0" smtClean="0"/>
              <a:t>золотая пуля при решении задачи классификации текстов</a:t>
            </a:r>
          </a:p>
          <a:p>
            <a:pPr>
              <a:defRPr/>
            </a:pPr>
            <a:r>
              <a:rPr lang="ru-RU" dirty="0" smtClean="0"/>
              <a:t>«Классические» </a:t>
            </a:r>
            <a:r>
              <a:rPr lang="ru-RU" b="1" dirty="0" smtClean="0"/>
              <a:t>способы векторизации</a:t>
            </a:r>
            <a:r>
              <a:rPr lang="ru-RU" dirty="0" smtClean="0"/>
              <a:t> текстовой информации</a:t>
            </a:r>
          </a:p>
          <a:p>
            <a:pPr>
              <a:defRPr/>
            </a:pPr>
            <a:r>
              <a:rPr lang="ru-RU" dirty="0" smtClean="0"/>
              <a:t>Решение задачи классификации текстов средствами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>
              <a:defRPr/>
            </a:pPr>
            <a:r>
              <a:rPr lang="ru-RU" dirty="0" smtClean="0"/>
              <a:t>Методы предобработки текстовой информации</a:t>
            </a:r>
            <a:r>
              <a:rPr lang="en-US" dirty="0" smtClean="0"/>
              <a:t>. </a:t>
            </a:r>
            <a:r>
              <a:rPr lang="en-US" b="1" dirty="0" smtClean="0"/>
              <a:t>NLTK</a:t>
            </a:r>
          </a:p>
          <a:p>
            <a:pPr>
              <a:defRPr/>
            </a:pPr>
            <a:r>
              <a:rPr lang="en-US" b="1" dirty="0" err="1"/>
              <a:t>s</a:t>
            </a:r>
            <a:r>
              <a:rPr lang="en-US" b="1" dirty="0" err="1" smtClean="0"/>
              <a:t>paCy</a:t>
            </a:r>
            <a:endParaRPr lang="en-US" b="1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NLP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0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 приложения </a:t>
            </a:r>
            <a:r>
              <a:rPr lang="en-US" dirty="0" smtClean="0"/>
              <a:t>NLP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dirty="0" smtClean="0"/>
              <a:t>Классификация текстовой информации</a:t>
            </a:r>
            <a:endParaRPr lang="en-US" sz="2000" dirty="0" smtClean="0"/>
          </a:p>
          <a:p>
            <a:pPr>
              <a:defRPr/>
            </a:pPr>
            <a:r>
              <a:rPr lang="ru-RU" sz="2000" dirty="0" smtClean="0"/>
              <a:t>Тематическое моделирование</a:t>
            </a:r>
            <a:r>
              <a:rPr lang="en-US" sz="2000" dirty="0" smtClean="0"/>
              <a:t> (Topic Modelling)</a:t>
            </a:r>
            <a:endParaRPr lang="ru-RU" sz="2000" dirty="0" smtClean="0"/>
          </a:p>
          <a:p>
            <a:pPr>
              <a:defRPr/>
            </a:pPr>
            <a:r>
              <a:rPr lang="ru-RU" sz="2000" dirty="0" smtClean="0"/>
              <a:t>«</a:t>
            </a:r>
            <a:r>
              <a:rPr lang="ru-RU" sz="2000" dirty="0" smtClean="0"/>
              <a:t>Сокращение» текста (</a:t>
            </a:r>
            <a:r>
              <a:rPr lang="en-US" sz="2000" dirty="0" smtClean="0"/>
              <a:t>Text Summarization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>
              <a:defRPr/>
            </a:pPr>
            <a:r>
              <a:rPr lang="ru-RU" sz="2000" dirty="0" smtClean="0"/>
              <a:t>Выявление имен собственных </a:t>
            </a:r>
            <a:r>
              <a:rPr lang="en-US" sz="2000" dirty="0" smtClean="0"/>
              <a:t>(Named Entity </a:t>
            </a:r>
            <a:r>
              <a:rPr lang="en-US" sz="2000" dirty="0"/>
              <a:t>R</a:t>
            </a:r>
            <a:r>
              <a:rPr lang="en-US" sz="2000" dirty="0" smtClean="0"/>
              <a:t>ecognition, NER)</a:t>
            </a:r>
          </a:p>
          <a:p>
            <a:pPr>
              <a:defRPr/>
            </a:pPr>
            <a:r>
              <a:rPr lang="ru-RU" sz="2000" dirty="0" smtClean="0"/>
              <a:t>Определение частей речи </a:t>
            </a:r>
            <a:r>
              <a:rPr lang="en-US" sz="2000" dirty="0" smtClean="0"/>
              <a:t>(Part Of Speech Tagging, POS)</a:t>
            </a:r>
          </a:p>
          <a:p>
            <a:pPr>
              <a:defRPr/>
            </a:pPr>
            <a:r>
              <a:rPr lang="ru-RU" sz="2000" i="1" dirty="0" smtClean="0"/>
              <a:t>Построение ответов на вопросы </a:t>
            </a:r>
            <a:r>
              <a:rPr lang="en-US" sz="2000" dirty="0" smtClean="0"/>
              <a:t>(Question Answering)</a:t>
            </a:r>
          </a:p>
          <a:p>
            <a:pPr>
              <a:defRPr/>
            </a:pPr>
            <a:r>
              <a:rPr lang="ru-RU" sz="2000" i="1" dirty="0" smtClean="0"/>
              <a:t>Машинный перевод</a:t>
            </a:r>
            <a:r>
              <a:rPr lang="ru-RU" sz="2000" dirty="0" smtClean="0"/>
              <a:t> </a:t>
            </a:r>
            <a:r>
              <a:rPr lang="en-US" sz="2000" dirty="0" smtClean="0"/>
              <a:t>(Machine Translation)</a:t>
            </a:r>
          </a:p>
          <a:p>
            <a:pPr>
              <a:defRPr/>
            </a:pPr>
            <a:r>
              <a:rPr lang="en-US" sz="2000" dirty="0"/>
              <a:t>Paraphrase </a:t>
            </a:r>
            <a:r>
              <a:rPr lang="en-US" sz="2000" dirty="0" smtClean="0"/>
              <a:t>Detection (</a:t>
            </a:r>
            <a:r>
              <a:rPr lang="ru-RU" sz="2000" dirty="0" smtClean="0"/>
              <a:t>определение, несут ли два предложения один и тот же смысл)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Speech Recognition</a:t>
            </a:r>
          </a:p>
          <a:p>
            <a:pPr>
              <a:defRPr/>
            </a:pPr>
            <a:r>
              <a:rPr lang="en-US" sz="2000" dirty="0"/>
              <a:t>Character </a:t>
            </a:r>
            <a:r>
              <a:rPr lang="en-US" sz="2000" dirty="0" smtClean="0"/>
              <a:t>Recognition</a:t>
            </a:r>
          </a:p>
          <a:p>
            <a:pPr>
              <a:defRPr/>
            </a:pPr>
            <a:r>
              <a:rPr lang="ru-RU" sz="2000" dirty="0" smtClean="0"/>
              <a:t>Проверка правописания (</a:t>
            </a:r>
            <a:r>
              <a:rPr lang="en-US" sz="2000" dirty="0"/>
              <a:t>Spell </a:t>
            </a:r>
            <a:r>
              <a:rPr lang="en-US" sz="2000" dirty="0" smtClean="0"/>
              <a:t>Checking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NLP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/>
              <a:t>FastText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NLP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dirty="0" smtClean="0"/>
              <a:t>Бесплатная</a:t>
            </a:r>
            <a:r>
              <a:rPr lang="ru-RU" dirty="0" smtClean="0"/>
              <a:t>, </a:t>
            </a:r>
            <a:r>
              <a:rPr lang="ru-RU" b="1" dirty="0" smtClean="0"/>
              <a:t>легковесная</a:t>
            </a:r>
            <a:r>
              <a:rPr lang="ru-RU" dirty="0" smtClean="0"/>
              <a:t> библиотека с </a:t>
            </a:r>
            <a:r>
              <a:rPr lang="ru-RU" b="1" dirty="0" smtClean="0"/>
              <a:t>открытым исходным кодом</a:t>
            </a:r>
            <a:r>
              <a:rPr lang="ru-RU" dirty="0" smtClean="0"/>
              <a:t>, позволяющая пользователям решать задачи классификации текстовой информации.</a:t>
            </a:r>
          </a:p>
          <a:p>
            <a:pPr marL="0" indent="0" fontAlgn="base">
              <a:buNone/>
            </a:pPr>
            <a:r>
              <a:rPr lang="ru-RU" b="1" dirty="0" smtClean="0"/>
              <a:t>Не требует </a:t>
            </a:r>
            <a:r>
              <a:rPr lang="ru-RU" dirty="0" smtClean="0"/>
              <a:t>высокопроизводительного </a:t>
            </a:r>
            <a:r>
              <a:rPr lang="ru-RU" b="1" dirty="0" smtClean="0"/>
              <a:t>железа </a:t>
            </a:r>
            <a:r>
              <a:rPr lang="ru-RU" dirty="0" smtClean="0"/>
              <a:t>(работает на </a:t>
            </a:r>
            <a:r>
              <a:rPr lang="en-US" dirty="0" smtClean="0"/>
              <a:t>CPU).</a:t>
            </a:r>
          </a:p>
          <a:p>
            <a:pPr marL="0" indent="0" fontAlgn="base">
              <a:buNone/>
            </a:pPr>
            <a:r>
              <a:rPr lang="ru-RU" dirty="0" smtClean="0"/>
              <a:t>Построенные модели могут быть значительно ужаты без значимой потери в качестве.</a:t>
            </a:r>
          </a:p>
          <a:p>
            <a:pPr>
              <a:defRPr/>
            </a:pPr>
            <a:endParaRPr lang="ru-RU" dirty="0" smtClean="0"/>
          </a:p>
        </p:txBody>
      </p:sp>
      <p:sp>
        <p:nvSpPr>
          <p:cNvPr id="6" name="Нижний колонтитул 4"/>
          <p:cNvSpPr txBox="1">
            <a:spLocks/>
          </p:cNvSpPr>
          <p:nvPr/>
        </p:nvSpPr>
        <p:spPr>
          <a:xfrm>
            <a:off x="381000" y="6324600"/>
            <a:ext cx="6172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https://fasttext.cc/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5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/>
              <a:t>FastText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NLP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ru-RU" dirty="0" smtClean="0"/>
              <a:t>Имеются </a:t>
            </a:r>
            <a:r>
              <a:rPr lang="ru-RU" b="1" dirty="0" err="1" smtClean="0"/>
              <a:t>предобученные</a:t>
            </a:r>
            <a:r>
              <a:rPr lang="ru-RU" b="1" dirty="0" smtClean="0"/>
              <a:t> модели </a:t>
            </a:r>
            <a:r>
              <a:rPr lang="ru-RU" dirty="0" smtClean="0"/>
              <a:t>для множества языков</a:t>
            </a:r>
            <a:r>
              <a:rPr lang="en-US" dirty="0" smtClean="0"/>
              <a:t>.</a:t>
            </a:r>
          </a:p>
          <a:p>
            <a:pPr marL="0" indent="0">
              <a:buNone/>
              <a:defRPr/>
            </a:pPr>
            <a:r>
              <a:rPr lang="ru-RU" dirty="0" smtClean="0"/>
              <a:t>Открыт общественности в </a:t>
            </a:r>
            <a:r>
              <a:rPr lang="en-US" dirty="0" smtClean="0"/>
              <a:t>2016 </a:t>
            </a:r>
            <a:r>
              <a:rPr lang="ru-RU" dirty="0" smtClean="0"/>
              <a:t>году компанией </a:t>
            </a:r>
            <a:r>
              <a:rPr lang="en-US" dirty="0" smtClean="0"/>
              <a:t>Facebook.</a:t>
            </a:r>
          </a:p>
          <a:p>
            <a:pPr marL="0" indent="0">
              <a:buNone/>
              <a:defRPr/>
            </a:pPr>
            <a:endParaRPr lang="ru-RU" dirty="0" smtClean="0"/>
          </a:p>
          <a:p>
            <a:pPr marL="0" indent="0"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1] A. </a:t>
            </a:r>
            <a:r>
              <a:rPr lang="en-US" dirty="0" err="1"/>
              <a:t>Joulin</a:t>
            </a:r>
            <a:r>
              <a:rPr lang="en-US" dirty="0"/>
              <a:t>, E. Grave, P. Bojanowski, T. </a:t>
            </a:r>
            <a:r>
              <a:rPr lang="en-US" dirty="0" err="1"/>
              <a:t>Mikolov</a:t>
            </a:r>
            <a:r>
              <a:rPr lang="en-US" dirty="0"/>
              <a:t>, </a:t>
            </a:r>
            <a:r>
              <a:rPr lang="en-US" i="1" dirty="0">
                <a:hlinkClick r:id="rId2"/>
              </a:rPr>
              <a:t>Bag of Tricks for Efficient Text </a:t>
            </a:r>
            <a:r>
              <a:rPr lang="en-US" i="1" dirty="0" smtClean="0">
                <a:hlinkClick r:id="rId2"/>
              </a:rPr>
              <a:t>Classification</a:t>
            </a:r>
            <a:endParaRPr lang="en-US" i="1" dirty="0" smtClean="0"/>
          </a:p>
          <a:p>
            <a:pPr marL="0" indent="0">
              <a:buNone/>
              <a:defRPr/>
            </a:pPr>
            <a:r>
              <a:rPr lang="en-US" dirty="0"/>
              <a:t>[2] A. </a:t>
            </a:r>
            <a:r>
              <a:rPr lang="en-US" dirty="0" err="1"/>
              <a:t>Joulin</a:t>
            </a:r>
            <a:r>
              <a:rPr lang="en-US" dirty="0"/>
              <a:t>, E. Grave, P. Bojanowski, M. </a:t>
            </a:r>
            <a:r>
              <a:rPr lang="en-US" dirty="0" err="1"/>
              <a:t>Douze</a:t>
            </a:r>
            <a:r>
              <a:rPr lang="en-US" dirty="0"/>
              <a:t>, H. </a:t>
            </a:r>
            <a:r>
              <a:rPr lang="en-US" dirty="0" err="1"/>
              <a:t>Jégou</a:t>
            </a:r>
            <a:r>
              <a:rPr lang="en-US" dirty="0"/>
              <a:t>, T. </a:t>
            </a:r>
            <a:r>
              <a:rPr lang="en-US" dirty="0" err="1"/>
              <a:t>Mikolov</a:t>
            </a:r>
            <a:r>
              <a:rPr lang="en-US" dirty="0"/>
              <a:t>, </a:t>
            </a:r>
            <a:r>
              <a:rPr lang="en-US" i="1" dirty="0">
                <a:hlinkClick r:id="rId3"/>
              </a:rPr>
              <a:t>FastText.zip: Compressing text classification models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69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101274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/>
              <a:t>«Классические» </a:t>
            </a:r>
            <a:r>
              <a:rPr lang="ru-RU" sz="2800" b="1" dirty="0"/>
              <a:t>способы векторизации</a:t>
            </a:r>
            <a:r>
              <a:rPr lang="ru-RU" sz="2800" dirty="0"/>
              <a:t> текстовой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NLP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4400" dirty="0" smtClean="0"/>
              <a:t>Определения:</a:t>
            </a:r>
          </a:p>
          <a:p>
            <a:pPr>
              <a:defRPr/>
            </a:pPr>
            <a:r>
              <a:rPr lang="ru-RU" sz="4400" dirty="0" smtClean="0"/>
              <a:t>Корпус (</a:t>
            </a:r>
            <a:r>
              <a:rPr lang="en-US" sz="4400" dirty="0" smtClean="0"/>
              <a:t>Corpora)</a:t>
            </a:r>
            <a:endParaRPr lang="ru-RU" sz="4400" dirty="0" smtClean="0"/>
          </a:p>
          <a:p>
            <a:pPr>
              <a:defRPr/>
            </a:pPr>
            <a:r>
              <a:rPr lang="ru-RU" sz="4400" dirty="0" err="1" smtClean="0"/>
              <a:t>Токен</a:t>
            </a:r>
            <a:endParaRPr lang="en-US" sz="4400" b="1" dirty="0" smtClean="0"/>
          </a:p>
          <a:p>
            <a:pPr>
              <a:defRPr/>
            </a:pPr>
            <a:r>
              <a:rPr lang="en-US" sz="4400" dirty="0" smtClean="0"/>
              <a:t>N-</a:t>
            </a:r>
            <a:r>
              <a:rPr lang="ru-RU" sz="4400" dirty="0" smtClean="0"/>
              <a:t>грамма</a:t>
            </a:r>
          </a:p>
          <a:p>
            <a:pPr>
              <a:defRPr/>
            </a:pPr>
            <a:r>
              <a:rPr lang="ru-RU" sz="4400" dirty="0" smtClean="0"/>
              <a:t>Словарь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5926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101274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/>
              <a:t>«Классические» </a:t>
            </a:r>
            <a:r>
              <a:rPr lang="ru-RU" sz="2800" b="1" dirty="0"/>
              <a:t>способы векторизации</a:t>
            </a:r>
            <a:r>
              <a:rPr lang="ru-RU" sz="2800" dirty="0"/>
              <a:t> текстовой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NLP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14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ru-RU" dirty="0" smtClean="0"/>
              <a:t>Мешок слов (</a:t>
            </a:r>
            <a:r>
              <a:rPr lang="en-US" dirty="0" smtClean="0"/>
              <a:t>Bag of Words)</a:t>
            </a:r>
          </a:p>
          <a:p>
            <a:pPr>
              <a:defRPr/>
            </a:pPr>
            <a:r>
              <a:rPr lang="ru-RU" dirty="0" smtClean="0"/>
              <a:t>Порядок следования слов в документе не учитывается</a:t>
            </a:r>
          </a:p>
          <a:p>
            <a:pPr>
              <a:defRPr/>
            </a:pPr>
            <a:r>
              <a:rPr lang="ru-RU" dirty="0" smtClean="0"/>
              <a:t>Алгоритм: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dirty="0" smtClean="0"/>
              <a:t>Построение словаря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dirty="0" smtClean="0"/>
              <a:t>Выбор слов, которые будут использоваться в качестве признаков (например, исключить очень редкие и очень частые), и их индексация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dirty="0" smtClean="0"/>
              <a:t>Векторизация выборки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5" y="3767938"/>
            <a:ext cx="9086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101274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/>
              <a:t>«Классические» </a:t>
            </a:r>
            <a:r>
              <a:rPr lang="ru-RU" sz="2800" b="1" dirty="0"/>
              <a:t>способы векторизации</a:t>
            </a:r>
            <a:r>
              <a:rPr lang="ru-RU" sz="2800" dirty="0"/>
              <a:t> текстовой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NLP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28600" y="1425660"/>
            <a:ext cx="5793769" cy="344348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 smtClean="0"/>
              <a:t>TF-IDF</a:t>
            </a:r>
            <a:r>
              <a:rPr lang="en-US" dirty="0" smtClean="0"/>
              <a:t> (Term Frequency Inverse Document Frequency)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/>
          </a:p>
        </p:txBody>
      </p:sp>
      <p:pic>
        <p:nvPicPr>
          <p:cNvPr id="1026" name="Picture 2" descr="https://cdn-images-1.medium.com/max/1200/0*7r2GKRepjh5Fl41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2" y="3017560"/>
            <a:ext cx="7159625" cy="273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Методы предобработки текстовой информации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NLP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79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800" dirty="0" smtClean="0"/>
              <a:t>С целью повышения качества работы модели можем предварительно «почистить» данные:</a:t>
            </a:r>
          </a:p>
          <a:p>
            <a:pPr>
              <a:defRPr/>
            </a:pPr>
            <a:r>
              <a:rPr lang="ru-RU" sz="2800" dirty="0" smtClean="0"/>
              <a:t>Исправление опечаток</a:t>
            </a:r>
          </a:p>
          <a:p>
            <a:pPr>
              <a:defRPr/>
            </a:pPr>
            <a:r>
              <a:rPr lang="ru-RU" sz="2800" dirty="0" smtClean="0"/>
              <a:t>Замена редких слов на их синонимы</a:t>
            </a:r>
          </a:p>
          <a:p>
            <a:pPr>
              <a:defRPr/>
            </a:pPr>
            <a:r>
              <a:rPr lang="ru-RU" sz="2800" dirty="0" smtClean="0"/>
              <a:t>Замена фраз с отрицанием (не добрый -</a:t>
            </a:r>
            <a:r>
              <a:rPr lang="en-US" sz="2800" dirty="0" smtClean="0"/>
              <a:t>&gt; </a:t>
            </a:r>
            <a:r>
              <a:rPr lang="ru-RU" sz="2800" dirty="0" smtClean="0"/>
              <a:t>злой)</a:t>
            </a:r>
          </a:p>
          <a:p>
            <a:pPr>
              <a:defRPr/>
            </a:pPr>
            <a:r>
              <a:rPr lang="ru-RU" sz="2800" dirty="0" smtClean="0"/>
              <a:t>Удаление «стоп-слов» (предлоги, союзы, местоимения)</a:t>
            </a:r>
          </a:p>
          <a:p>
            <a:pPr>
              <a:defRPr/>
            </a:pPr>
            <a:r>
              <a:rPr lang="ru-RU" sz="2800" dirty="0" err="1" smtClean="0"/>
              <a:t>Лемматизация</a:t>
            </a:r>
            <a:r>
              <a:rPr lang="ru-RU" sz="2800" dirty="0" smtClean="0"/>
              <a:t>, </a:t>
            </a:r>
            <a:r>
              <a:rPr lang="ru-RU" sz="2800" dirty="0" err="1" smtClean="0"/>
              <a:t>стемминг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62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10371</TotalTime>
  <Words>380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Тема Office</vt:lpstr>
      <vt:lpstr>TENSOR.BY  ML-course   6. Natural Language Processing</vt:lpstr>
      <vt:lpstr>План</vt:lpstr>
      <vt:lpstr>Задачи и приложения NLP</vt:lpstr>
      <vt:lpstr>FastText</vt:lpstr>
      <vt:lpstr>FastText</vt:lpstr>
      <vt:lpstr>«Классические» способы векторизации текстовой информации</vt:lpstr>
      <vt:lpstr>«Классические» способы векторизации текстовой информации</vt:lpstr>
      <vt:lpstr>«Классические» способы векторизации текстовой информации</vt:lpstr>
      <vt:lpstr>Методы предобработки текстовой информации</vt:lpstr>
      <vt:lpstr>Q &amp; A  Thank you!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Alexander Fridman</cp:lastModifiedBy>
  <cp:revision>280</cp:revision>
  <cp:lastPrinted>2018-06-04T05:02:43Z</cp:lastPrinted>
  <dcterms:created xsi:type="dcterms:W3CDTF">2017-01-23T11:32:57Z</dcterms:created>
  <dcterms:modified xsi:type="dcterms:W3CDTF">2018-11-21T20:09:24Z</dcterms:modified>
</cp:coreProperties>
</file>