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34" r:id="rId3"/>
    <p:sldId id="364" r:id="rId4"/>
    <p:sldId id="369" r:id="rId5"/>
    <p:sldId id="257" r:id="rId6"/>
    <p:sldId id="298" r:id="rId7"/>
    <p:sldId id="305" r:id="rId8"/>
    <p:sldId id="368" r:id="rId9"/>
    <p:sldId id="336" r:id="rId10"/>
    <p:sldId id="337" r:id="rId11"/>
    <p:sldId id="338" r:id="rId12"/>
    <p:sldId id="341" r:id="rId13"/>
    <p:sldId id="366" r:id="rId14"/>
    <p:sldId id="335" r:id="rId15"/>
    <p:sldId id="370" r:id="rId16"/>
    <p:sldId id="343" r:id="rId17"/>
    <p:sldId id="344" r:id="rId18"/>
    <p:sldId id="372" r:id="rId19"/>
    <p:sldId id="373" r:id="rId20"/>
    <p:sldId id="374" r:id="rId21"/>
    <p:sldId id="375" r:id="rId22"/>
    <p:sldId id="371" r:id="rId23"/>
    <p:sldId id="299" r:id="rId24"/>
    <p:sldId id="345" r:id="rId25"/>
    <p:sldId id="346" r:id="rId26"/>
    <p:sldId id="347" r:id="rId27"/>
    <p:sldId id="348" r:id="rId28"/>
    <p:sldId id="350" r:id="rId29"/>
    <p:sldId id="355" r:id="rId30"/>
    <p:sldId id="356" r:id="rId31"/>
    <p:sldId id="361" r:id="rId32"/>
    <p:sldId id="357" r:id="rId33"/>
    <p:sldId id="294" r:id="rId34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3" autoAdjust="0"/>
  </p:normalViewPr>
  <p:slideViewPr>
    <p:cSldViewPr>
      <p:cViewPr varScale="1">
        <p:scale>
          <a:sx n="65" d="100"/>
          <a:sy n="65" d="100"/>
        </p:scale>
        <p:origin x="5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29.01.2018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29.01.2018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lasses.html#sklearn-metrics-metricsmodel.score(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Precision_and_recal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7R4HUQ-eQ0&amp;t=6033s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machinelearningmastery.com/tactics-to-combat-imbalanced-classes-in-your-machine-learning-datase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approaching-almost-any-machine-learning-problem-abhishek-thakur?trk=hp-feed-article-title-lik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cran.r-project.org/pub/R/web/packages/tidyr/vignettes/tidy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2. Regression and Classification</a:t>
            </a:r>
            <a:br>
              <a:rPr lang="en-US" sz="4000" b="1" dirty="0" smtClean="0"/>
            </a:br>
            <a:r>
              <a:rPr lang="en-US" sz="4000" b="1" dirty="0" smtClean="0"/>
              <a:t>in </a:t>
            </a:r>
            <a:r>
              <a:rPr lang="en-US" sz="4000" b="1" dirty="0"/>
              <a:t>Python </a:t>
            </a:r>
            <a:r>
              <a:rPr lang="en-US" sz="4000" b="1" dirty="0" err="1"/>
              <a:t>Scikit</a:t>
            </a:r>
            <a:r>
              <a:rPr lang="en-US" sz="4000" b="1" dirty="0"/>
              <a:t>-learn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  Regression and </a:t>
            </a:r>
            <a:r>
              <a:rPr lang="en-US" dirty="0" smtClean="0"/>
              <a:t>Classification     </a:t>
            </a:r>
            <a:r>
              <a:rPr lang="en-US" b="1" dirty="0" smtClean="0"/>
              <a:t> </a:t>
            </a:r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66515" y="914400"/>
            <a:ext cx="8272975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rebuchet MS" panose="020B0603020202020204" pitchFamily="34" charset="0"/>
              </a:rPr>
              <a:t>Types of </a:t>
            </a:r>
            <a:r>
              <a:rPr lang="en-US" sz="3200" b="1" dirty="0" smtClean="0">
                <a:latin typeface="Trebuchet MS" panose="020B0603020202020204" pitchFamily="34" charset="0"/>
              </a:rPr>
              <a:t>variables and </a:t>
            </a:r>
            <a:r>
              <a:rPr lang="en-US" sz="3200" b="1" dirty="0">
                <a:latin typeface="Trebuchet MS" panose="020B0603020202020204" pitchFamily="34" charset="0"/>
              </a:rPr>
              <a:t>actions</a:t>
            </a:r>
            <a:endParaRPr lang="ru-RU" sz="32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1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325714"/>
              </p:ext>
            </p:extLst>
          </p:nvPr>
        </p:nvGraphicFramePr>
        <p:xfrm>
          <a:off x="233288" y="1701432"/>
          <a:ext cx="8406202" cy="497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101"/>
                <a:gridCol w="4203101"/>
              </a:tblGrid>
              <a:tr h="43945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Types of variables 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j-ea"/>
                        <a:cs typeface="+mj-cs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Categorical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Text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Numerical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Actions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to n binary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(n – number of labels)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Options: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Scrap a pattern and convert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it to n binary </a:t>
                      </a:r>
                      <a:r>
                        <a:rPr lang="en-US" sz="2000" b="0" i="1" baseline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text to numbers (Word2Vec)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Drop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text variable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3556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Scaling ?</a:t>
                      </a:r>
                    </a:p>
                    <a:p>
                      <a:pPr marL="6985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standardization = mean removal +variance scaling</a:t>
                      </a:r>
                    </a:p>
                    <a:p>
                      <a:pPr marL="6985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Logarithm</a:t>
                      </a:r>
                      <a:endParaRPr lang="ru-RU" sz="20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Missing data and imputation</a:t>
            </a:r>
            <a:endParaRPr lang="ru-RU" sz="3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Missing </a:t>
            </a:r>
            <a:r>
              <a:rPr lang="en-US" sz="3600" b="1" dirty="0" smtClean="0"/>
              <a:t>data</a:t>
            </a:r>
            <a:r>
              <a:rPr lang="en-US" sz="3600" dirty="0" smtClean="0"/>
              <a:t>:	</a:t>
            </a:r>
            <a:r>
              <a:rPr lang="en-US" sz="3600" dirty="0" err="1" smtClean="0"/>
              <a:t>NaN</a:t>
            </a:r>
            <a:endParaRPr lang="en-US" sz="3600" dirty="0" smtClean="0"/>
          </a:p>
          <a:p>
            <a:pPr>
              <a:defRPr/>
            </a:pPr>
            <a:endParaRPr lang="en-US" sz="3600" b="1" dirty="0" smtClean="0"/>
          </a:p>
          <a:p>
            <a:pPr>
              <a:defRPr/>
            </a:pPr>
            <a:r>
              <a:rPr lang="en-US" sz="3600" b="1" dirty="0" smtClean="0"/>
              <a:t>Imputation</a:t>
            </a:r>
          </a:p>
          <a:p>
            <a:pPr algn="ctr">
              <a:defRPr/>
            </a:pPr>
            <a:endParaRPr lang="en-US" sz="3600" b="1" dirty="0"/>
          </a:p>
          <a:p>
            <a:pPr marL="717550" indent="-352425">
              <a:defRPr/>
            </a:pPr>
            <a:r>
              <a:rPr lang="en-US" sz="3600" dirty="0"/>
              <a:t>Mean, median or mode</a:t>
            </a:r>
          </a:p>
          <a:p>
            <a:pPr marL="717550" indent="-352425">
              <a:defRPr/>
            </a:pPr>
            <a:r>
              <a:rPr lang="en-US" sz="3600" dirty="0"/>
              <a:t>Prediction</a:t>
            </a:r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  <a:defRPr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“Missing data imputation”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6570" y="922930"/>
            <a:ext cx="51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rebuchet MS" panose="020B0603020202020204" pitchFamily="34" charset="0"/>
              </a:rPr>
              <a:t>Feature Engineering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18546" y="63123"/>
            <a:ext cx="4124854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dirty="0"/>
              <a:t>Working with </a:t>
            </a:r>
            <a:r>
              <a:rPr lang="en-US" sz="3800" dirty="0" smtClean="0"/>
              <a:t>data</a:t>
            </a:r>
            <a:endParaRPr lang="en-US" altLang="be-BY" sz="3800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r>
              <a:rPr lang="en-US" dirty="0" smtClean="0"/>
              <a:t>variables meaning</a:t>
            </a:r>
          </a:p>
          <a:p>
            <a:pPr>
              <a:defRPr/>
            </a:pPr>
            <a:r>
              <a:rPr lang="en-US" dirty="0" smtClean="0"/>
              <a:t>Technical</a:t>
            </a:r>
            <a:r>
              <a:rPr lang="ru-RU" dirty="0" smtClean="0"/>
              <a:t> </a:t>
            </a:r>
            <a:r>
              <a:rPr lang="en-US" dirty="0" smtClean="0"/>
              <a:t>approaches</a:t>
            </a:r>
            <a:r>
              <a:rPr lang="ru-RU" dirty="0" smtClean="0"/>
              <a:t> </a:t>
            </a:r>
            <a:endParaRPr lang="en-US" dirty="0"/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“Feature engineering”</a:t>
            </a:r>
          </a:p>
        </p:txBody>
      </p:sp>
    </p:spTree>
    <p:extLst>
      <p:ext uri="{BB962C8B-B14F-4D97-AF65-F5344CB8AC3E}">
        <p14:creationId xmlns:p14="http://schemas.microsoft.com/office/powerpoint/2010/main" val="36397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0184" y="2318540"/>
            <a:ext cx="7795428" cy="3793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X </a:t>
            </a:r>
          </a:p>
          <a:p>
            <a:pPr marL="900113" indent="0">
              <a:buNone/>
            </a:pPr>
            <a:r>
              <a:rPr lang="en-US" sz="3300" i="1" dirty="0" smtClean="0"/>
              <a:t>two-dimensional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arrays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/>
              <a:t>, </a:t>
            </a:r>
            <a:r>
              <a:rPr lang="en-US" sz="3300" i="1" dirty="0" err="1" smtClean="0"/>
              <a:t>n_features</a:t>
            </a:r>
            <a:r>
              <a:rPr lang="en-US" sz="3300" i="1" dirty="0"/>
              <a:t>)</a:t>
            </a:r>
            <a:endParaRPr lang="en-US" sz="3300" i="1" dirty="0" smtClean="0"/>
          </a:p>
          <a:p>
            <a:pPr marL="0" indent="0">
              <a:buNone/>
            </a:pPr>
            <a:endParaRPr lang="en-US" sz="3300" i="1" dirty="0"/>
          </a:p>
          <a:p>
            <a:endParaRPr lang="en-US" sz="3300" b="1" dirty="0" smtClean="0"/>
          </a:p>
          <a:p>
            <a:r>
              <a:rPr lang="en-US" sz="3300" b="1" dirty="0" smtClean="0"/>
              <a:t>Y</a:t>
            </a:r>
          </a:p>
          <a:p>
            <a:pPr marL="900113" indent="0">
              <a:buNone/>
            </a:pPr>
            <a:r>
              <a:rPr lang="en-US" sz="3300" i="1" dirty="0" smtClean="0"/>
              <a:t>one-dimensional </a:t>
            </a:r>
            <a:r>
              <a:rPr lang="en-US" sz="3300" i="1" dirty="0" err="1" smtClean="0"/>
              <a:t>numpy</a:t>
            </a:r>
            <a:r>
              <a:rPr lang="en-US" sz="3300" i="1" dirty="0" smtClean="0"/>
              <a:t> arrays 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 smtClean="0"/>
              <a:t>, )</a:t>
            </a:r>
            <a:endParaRPr lang="en-US" sz="33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7200" y="1225083"/>
            <a:ext cx="845619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/>
              <a:t>Representation of </a:t>
            </a:r>
            <a:r>
              <a:rPr lang="en-US" sz="3400" b="1" dirty="0" smtClean="0"/>
              <a:t> in </a:t>
            </a:r>
            <a:r>
              <a:rPr lang="en-US" sz="3400" b="1" dirty="0" err="1"/>
              <a:t>Scikit</a:t>
            </a:r>
            <a:r>
              <a:rPr lang="en-US" sz="3400" b="1" dirty="0"/>
              <a:t>-learn</a:t>
            </a:r>
            <a:endParaRPr lang="ru-RU" sz="3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8600" y="206459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Working with data</a:t>
            </a:r>
            <a:endParaRPr lang="en-US" altLang="be-BY" dirty="0"/>
          </a:p>
        </p:txBody>
      </p:sp>
    </p:spTree>
    <p:extLst>
      <p:ext uri="{BB962C8B-B14F-4D97-AF65-F5344CB8AC3E}">
        <p14:creationId xmlns:p14="http://schemas.microsoft.com/office/powerpoint/2010/main" val="10054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5029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pic>
        <p:nvPicPr>
          <p:cNvPr id="11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80" y="3394661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94272" y="1371599"/>
            <a:ext cx="8686800" cy="49610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dirty="0"/>
              <a:t>: Titanic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www.kaggle.com/c/titanic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err="1" smtClean="0"/>
              <a:t>classification_titanic.ipynb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Modeling</a:t>
            </a:r>
            <a:endParaRPr lang="be-BY" sz="4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</a:t>
            </a:r>
            <a:r>
              <a:rPr lang="en-US" dirty="0"/>
              <a:t>a class of model</a:t>
            </a:r>
          </a:p>
          <a:p>
            <a:r>
              <a:rPr lang="en-US" dirty="0" smtClean="0"/>
              <a:t>Fit </a:t>
            </a:r>
            <a:r>
              <a:rPr lang="en-US" dirty="0"/>
              <a:t>the model to data </a:t>
            </a:r>
            <a:endParaRPr lang="en-US" dirty="0" smtClean="0"/>
          </a:p>
          <a:p>
            <a:r>
              <a:rPr lang="en-US" dirty="0" smtClean="0"/>
              <a:t>Validate the model </a:t>
            </a:r>
            <a:r>
              <a:rPr lang="en-US" dirty="0"/>
              <a:t>and </a:t>
            </a:r>
            <a:r>
              <a:rPr lang="en-US" dirty="0" smtClean="0"/>
              <a:t>optimize </a:t>
            </a:r>
            <a:r>
              <a:rPr lang="en-US" dirty="0" err="1" smtClean="0"/>
              <a:t>hyperparameters</a:t>
            </a:r>
            <a:endParaRPr lang="en-US" dirty="0"/>
          </a:p>
          <a:p>
            <a:r>
              <a:rPr lang="en-US" dirty="0" smtClean="0"/>
              <a:t>Predict for </a:t>
            </a:r>
            <a:r>
              <a:rPr lang="en-US" dirty="0"/>
              <a:t>unknown data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393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Mathematical </a:t>
            </a:r>
            <a:r>
              <a:rPr lang="en-US" b="1" dirty="0" smtClean="0"/>
              <a:t>model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743200"/>
            <a:ext cx="7795428" cy="22692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f </a:t>
            </a:r>
            <a:r>
              <a:rPr lang="en-US" sz="2400" dirty="0"/>
              <a:t>is some fixed but unknown function of </a:t>
            </a:r>
            <a:r>
              <a:rPr lang="en-US" sz="2400" i="1" dirty="0"/>
              <a:t>X</a:t>
            </a:r>
            <a:r>
              <a:rPr lang="en-US" sz="2400" dirty="0"/>
              <a:t>1</a:t>
            </a:r>
            <a:r>
              <a:rPr lang="en-US" sz="2400" i="1" dirty="0"/>
              <a:t>, . . . , </a:t>
            </a:r>
            <a:r>
              <a:rPr lang="en-US" sz="2400" i="1" dirty="0" err="1"/>
              <a:t>Xp</a:t>
            </a:r>
            <a:r>
              <a:rPr lang="en-US" sz="2400" dirty="0"/>
              <a:t>, and </a:t>
            </a:r>
            <a:r>
              <a:rPr lang="en-US" sz="2400" i="1" dirty="0"/>
              <a:t>e </a:t>
            </a:r>
            <a:r>
              <a:rPr lang="en-US" sz="2400" dirty="0"/>
              <a:t>is a random </a:t>
            </a:r>
            <a:r>
              <a:rPr lang="en-US" sz="2400" i="1" dirty="0"/>
              <a:t>error term</a:t>
            </a:r>
            <a:r>
              <a:rPr lang="en-US" sz="2400" dirty="0"/>
              <a:t>, which is independent of </a:t>
            </a:r>
            <a:r>
              <a:rPr lang="en-US" sz="2400" i="1" dirty="0"/>
              <a:t>X </a:t>
            </a:r>
            <a:r>
              <a:rPr lang="en-US" sz="2400" dirty="0"/>
              <a:t>and has mean zero. In this formulation, </a:t>
            </a:r>
            <a:r>
              <a:rPr lang="en-US" sz="2400" i="1" dirty="0"/>
              <a:t>f </a:t>
            </a:r>
            <a:r>
              <a:rPr lang="en-US" sz="2400" dirty="0"/>
              <a:t>represents the </a:t>
            </a:r>
            <a:r>
              <a:rPr lang="en-US" sz="2400" i="1" dirty="0"/>
              <a:t>systematic </a:t>
            </a:r>
            <a:r>
              <a:rPr lang="en-US" sz="2400" dirty="0"/>
              <a:t>information that </a:t>
            </a:r>
            <a:r>
              <a:rPr lang="en-US" sz="2400" i="1" dirty="0"/>
              <a:t>X </a:t>
            </a:r>
            <a:r>
              <a:rPr lang="en-US" sz="2400" dirty="0"/>
              <a:t>provides about </a:t>
            </a:r>
            <a:r>
              <a:rPr lang="en-US" sz="2400" i="1" dirty="0"/>
              <a:t>Y 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predict </a:t>
            </a:r>
            <a:r>
              <a:rPr lang="en-US" sz="2400" i="1" dirty="0"/>
              <a:t>Y</a:t>
            </a:r>
            <a:r>
              <a:rPr lang="en-US" sz="2400" dirty="0"/>
              <a:t> using our estimate for </a:t>
            </a:r>
            <a:r>
              <a:rPr lang="en-US" sz="2400" i="1" dirty="0" smtClean="0"/>
              <a:t>f</a:t>
            </a:r>
            <a:endParaRPr lang="ru-RU" sz="2800" i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8" y="2206225"/>
            <a:ext cx="1838325" cy="428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8" y="5090195"/>
            <a:ext cx="1343025" cy="5048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608070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Bias-Variance Trade-Off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4573502"/>
            <a:ext cx="7961480" cy="159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err="1"/>
              <a:t>Underfitting</a:t>
            </a:r>
            <a:r>
              <a:rPr lang="en-US" sz="2000" i="1" dirty="0"/>
              <a:t> (high bias) - </a:t>
            </a:r>
            <a:r>
              <a:rPr lang="en-US" sz="2000" dirty="0"/>
              <a:t>algorithm is missing the relevant relations between features and target </a:t>
            </a:r>
            <a:r>
              <a:rPr lang="en-US" sz="2000" dirty="0" smtClean="0"/>
              <a:t>outputs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 err="1"/>
              <a:t>Overfitting</a:t>
            </a:r>
            <a:r>
              <a:rPr lang="en-US" sz="2000" i="1" dirty="0"/>
              <a:t> (high variance) - </a:t>
            </a:r>
            <a:r>
              <a:rPr lang="en-US" sz="2000" dirty="0"/>
              <a:t>modeling the random noise in the training data, rather than the intended outputs.</a:t>
            </a:r>
            <a:endParaRPr lang="ru-RU" sz="2000" i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112079"/>
            <a:ext cx="6096000" cy="212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Model validation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648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rain + test (e.g. 75% + 25%)</a:t>
            </a:r>
          </a:p>
          <a:p>
            <a:pPr lvl="1"/>
            <a:r>
              <a:rPr lang="en-US" dirty="0" smtClean="0"/>
              <a:t>cross-validation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Metrics</a:t>
            </a:r>
          </a:p>
          <a:p>
            <a:pPr marL="742950" lvl="2" indent="-342900"/>
            <a:r>
              <a:rPr lang="en-US" dirty="0" smtClean="0"/>
              <a:t>Regression: </a:t>
            </a:r>
            <a:r>
              <a:rPr lang="en-US" b="1" dirty="0" smtClean="0">
                <a:solidFill>
                  <a:srgbClr val="FF0000"/>
                </a:solidFill>
              </a:rPr>
              <a:t>R^2</a:t>
            </a:r>
            <a:r>
              <a:rPr lang="en-US" dirty="0" smtClean="0"/>
              <a:t>, MSE, MAE,…</a:t>
            </a:r>
          </a:p>
          <a:p>
            <a:pPr marL="742950" lvl="2" indent="-342900"/>
            <a:r>
              <a:rPr lang="en-US" dirty="0" smtClean="0"/>
              <a:t>Classification: </a:t>
            </a:r>
            <a:r>
              <a:rPr lang="en-US" b="1" dirty="0" smtClean="0">
                <a:solidFill>
                  <a:srgbClr val="FF0000"/>
                </a:solidFill>
              </a:rPr>
              <a:t>Accuracy</a:t>
            </a:r>
            <a:r>
              <a:rPr lang="en-US" dirty="0" smtClean="0"/>
              <a:t>,  Confusion matrix, AUC,…</a:t>
            </a:r>
          </a:p>
          <a:p>
            <a:pPr marL="742950" lvl="2" indent="-342900"/>
            <a:endParaRPr lang="en-US" dirty="0"/>
          </a:p>
          <a:p>
            <a:pPr marL="400050" lvl="2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://scikit-learn.org/stable/modules/classes.html#sklearn-metrics-metricsmodel.score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2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/>
              <a:t>Model validation via cross-validation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5680710" cy="4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An Introduction to Statistical Learning</a:t>
            </a:r>
            <a:r>
              <a:rPr lang="en-US" dirty="0"/>
              <a:t> by Gareth James, Daniela Witten, Trevor Hastie, and Robert </a:t>
            </a:r>
            <a:r>
              <a:rPr lang="en-US" dirty="0" err="1"/>
              <a:t>Tibshirani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http://www-bcf.usc.edu/~gareth/ISL/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(available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1028" name="Picture 4" descr="http://www-bcf.usc.edu/~gareth/ISL/ISL%20Cover%2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64487" cy="26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060942" cy="3241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4876800"/>
            <a:ext cx="8908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high-bias </a:t>
            </a:r>
            <a:r>
              <a:rPr lang="en-US" dirty="0"/>
              <a:t>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 </a:t>
            </a:r>
            <a:r>
              <a:rPr lang="en-US" dirty="0"/>
              <a:t>set is </a:t>
            </a:r>
            <a:r>
              <a:rPr lang="en-US" b="1" dirty="0">
                <a:solidFill>
                  <a:srgbClr val="FF0000"/>
                </a:solidFill>
              </a:rPr>
              <a:t>similar </a:t>
            </a:r>
            <a:r>
              <a:rPr lang="en-US" dirty="0"/>
              <a:t>to the performance on the </a:t>
            </a:r>
            <a:r>
              <a:rPr lang="en-US" b="1" dirty="0">
                <a:solidFill>
                  <a:srgbClr val="FF0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high-variance</a:t>
            </a:r>
            <a:r>
              <a:rPr lang="en-US" dirty="0"/>
              <a:t> 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</a:t>
            </a:r>
            <a:r>
              <a:rPr lang="en-US" dirty="0"/>
              <a:t> set is </a:t>
            </a:r>
            <a:r>
              <a:rPr lang="en-US" b="1" dirty="0">
                <a:solidFill>
                  <a:srgbClr val="FF0000"/>
                </a:solidFill>
              </a:rPr>
              <a:t>far worse </a:t>
            </a:r>
            <a:r>
              <a:rPr lang="en-US" dirty="0"/>
              <a:t>than the performance on the </a:t>
            </a:r>
            <a:r>
              <a:rPr lang="en-US" b="1" dirty="0">
                <a:solidFill>
                  <a:srgbClr val="FF0000"/>
                </a:solidFill>
              </a:rPr>
              <a:t>training</a:t>
            </a:r>
            <a:r>
              <a:rPr lang="en-US" dirty="0"/>
              <a:t> set.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40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What to do in case of high-bias or high variance?</a:t>
            </a:r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en-US" dirty="0" smtClean="0"/>
              <a:t>Model complexity (e.g. regularization)</a:t>
            </a:r>
          </a:p>
          <a:p>
            <a:r>
              <a:rPr lang="en-US" dirty="0" smtClean="0"/>
              <a:t>Quantity of training samples</a:t>
            </a:r>
          </a:p>
          <a:p>
            <a:r>
              <a:rPr lang="en-US" dirty="0" smtClean="0"/>
              <a:t>Set of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Reading</a:t>
            </a:r>
          </a:p>
          <a:p>
            <a:pPr marL="0" indent="0">
              <a:buNone/>
            </a:pPr>
            <a:r>
              <a:rPr lang="en-US" sz="1800" i="1" dirty="0"/>
              <a:t>Jake </a:t>
            </a:r>
            <a:r>
              <a:rPr lang="en-US" sz="1800" i="1" dirty="0" err="1"/>
              <a:t>VanderPlas</a:t>
            </a:r>
            <a:r>
              <a:rPr lang="en-US" sz="1800" i="1" dirty="0"/>
              <a:t> </a:t>
            </a:r>
            <a:r>
              <a:rPr lang="en-US" sz="1800" b="1" i="1" dirty="0"/>
              <a:t>Python Data Science Handbook </a:t>
            </a:r>
            <a:r>
              <a:rPr lang="en-US" sz="1800" i="1" dirty="0" smtClean="0"/>
              <a:t>(05.03-Hyperparameters-and-Model-Validation)</a:t>
            </a:r>
          </a:p>
          <a:p>
            <a:pPr marL="0" indent="0">
              <a:buNone/>
            </a:pPr>
            <a:r>
              <a:rPr lang="en-US" sz="1800" i="1" dirty="0" smtClean="0"/>
              <a:t>Andrew Ng </a:t>
            </a:r>
            <a:r>
              <a:rPr lang="en-US" sz="1800" b="1" i="1" dirty="0" err="1" smtClean="0"/>
              <a:t>ML:Advice</a:t>
            </a:r>
            <a:r>
              <a:rPr lang="en-US" sz="1800" b="1" i="1" dirty="0" smtClean="0"/>
              <a:t> for Applying Machine Learning</a:t>
            </a:r>
            <a:endParaRPr lang="ru-RU" sz="18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99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Regression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22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855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</a:t>
            </a:r>
            <a:r>
              <a:rPr lang="en-US" b="1" dirty="0" smtClean="0"/>
              <a:t>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</a:t>
            </a:r>
            <a:r>
              <a:rPr lang="en-US" dirty="0" smtClean="0"/>
              <a:t>regression</a:t>
            </a:r>
          </a:p>
          <a:p>
            <a:pPr marL="0" lvl="1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example of Linear, Ridge and Lasso Regressions in </a:t>
            </a:r>
            <a:r>
              <a:rPr lang="en-US" sz="2400" i="1" dirty="0" err="1" smtClean="0">
                <a:solidFill>
                  <a:srgbClr val="FF0000"/>
                </a:solidFill>
              </a:rPr>
              <a:t>regression.ipynb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 smtClean="0"/>
              <a:t>Ensemble methods</a:t>
            </a:r>
            <a:endParaRPr lang="en-US" b="1" dirty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Forests</a:t>
            </a:r>
          </a:p>
          <a:p>
            <a:pPr lvl="1"/>
            <a:r>
              <a:rPr lang="en-US" dirty="0" smtClean="0"/>
              <a:t>Gradient Tree Boosting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6" name="Rectangle 1026"/>
          <p:cNvSpPr>
            <a:spLocks noGrp="1" noChangeArrowheads="1"/>
          </p:cNvSpPr>
          <p:nvPr/>
        </p:nvSpPr>
        <p:spPr bwMode="auto">
          <a:xfrm>
            <a:off x="869951" y="1038225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35894"/>
              </p:ext>
            </p:extLst>
          </p:nvPr>
        </p:nvGraphicFramePr>
        <p:xfrm>
          <a:off x="628650" y="2209800"/>
          <a:ext cx="7886700" cy="319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194209"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Binary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 classes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ru-RU" sz="3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Multiclass</a:t>
                      </a:r>
                    </a:p>
                    <a:p>
                      <a:pPr algn="ctr"/>
                      <a:endParaRPr lang="ru-RU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more than 2 classes</a:t>
                      </a:r>
                      <a:endParaRPr lang="ru-RU" sz="3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3505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24</a:t>
            </a:r>
            <a:endParaRPr lang="ru-RU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06917" y="6188135"/>
            <a:ext cx="7886700" cy="37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More: </a:t>
            </a:r>
            <a:r>
              <a:rPr lang="en-US" sz="1800" b="1" dirty="0" smtClean="0">
                <a:hlinkClick r:id="rId2"/>
              </a:rPr>
              <a:t>https://en.wikipedia.org/wiki/Precision_and_recall</a:t>
            </a:r>
            <a:r>
              <a:rPr lang="en-US" sz="1800" b="1" dirty="0" smtClean="0"/>
              <a:t> </a:t>
            </a:r>
            <a:endParaRPr lang="ru-RU" sz="1800" b="1" dirty="0"/>
          </a:p>
        </p:txBody>
      </p:sp>
      <p:sp>
        <p:nvSpPr>
          <p:cNvPr id="18" name="Объект 5"/>
          <p:cNvSpPr>
            <a:spLocks noGrp="1"/>
          </p:cNvSpPr>
          <p:nvPr>
            <p:ph idx="1"/>
          </p:nvPr>
        </p:nvSpPr>
        <p:spPr>
          <a:xfrm>
            <a:off x="306918" y="1124409"/>
            <a:ext cx="4722284" cy="613457"/>
          </a:xfrm>
        </p:spPr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21678"/>
              </p:ext>
            </p:extLst>
          </p:nvPr>
        </p:nvGraphicFramePr>
        <p:xfrm>
          <a:off x="354542" y="1914593"/>
          <a:ext cx="8534399" cy="9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67"/>
                <a:gridCol w="1431925"/>
                <a:gridCol w="1489075"/>
                <a:gridCol w="3471332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(N)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NS)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S)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Positive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 as NS)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 as 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Negative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6917" y="3131636"/>
            <a:ext cx="2628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Receiver operating characteristic curve</a:t>
            </a:r>
            <a:endParaRPr lang="ru-RU" sz="1600" b="1" dirty="0"/>
          </a:p>
        </p:txBody>
      </p:sp>
      <p:pic>
        <p:nvPicPr>
          <p:cNvPr id="21" name="Picture 2" descr="Картинки по запросу roc curve in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" y="3743388"/>
            <a:ext cx="23907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76600" y="2964482"/>
            <a:ext cx="5527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Accuracy </a:t>
            </a:r>
            <a:r>
              <a:rPr lang="en-US" sz="2000" dirty="0"/>
              <a:t>= (TP+TN</a:t>
            </a:r>
            <a:r>
              <a:rPr lang="en-US" sz="2000" dirty="0" smtClean="0"/>
              <a:t>)/(P+N)</a:t>
            </a:r>
          </a:p>
          <a:p>
            <a:r>
              <a:rPr lang="en-US" sz="2000" dirty="0"/>
              <a:t>		</a:t>
            </a:r>
          </a:p>
          <a:p>
            <a:r>
              <a:rPr lang="en-US" sz="2000" b="1" dirty="0"/>
              <a:t>Precision </a:t>
            </a:r>
            <a:r>
              <a:rPr lang="en-US" sz="2000" dirty="0"/>
              <a:t>= TP/(TP+FP)	</a:t>
            </a:r>
            <a:r>
              <a:rPr lang="en-US" sz="2000" b="1" dirty="0" smtClean="0"/>
              <a:t>Recall </a:t>
            </a:r>
            <a:r>
              <a:rPr lang="en-US" sz="2000" dirty="0"/>
              <a:t>= </a:t>
            </a:r>
            <a:r>
              <a:rPr lang="en-US" sz="2000" b="1" dirty="0" smtClean="0"/>
              <a:t>TPR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TP/P</a:t>
            </a:r>
            <a:endParaRPr lang="ru-RU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F1 </a:t>
            </a:r>
            <a:r>
              <a:rPr lang="en-US" sz="2000" dirty="0"/>
              <a:t>= </a:t>
            </a:r>
            <a:r>
              <a:rPr lang="en-US" sz="2000" dirty="0" smtClean="0"/>
              <a:t>2*Precision*Recall</a:t>
            </a:r>
            <a:r>
              <a:rPr lang="en-US" sz="2000" dirty="0"/>
              <a:t>/(</a:t>
            </a:r>
            <a:r>
              <a:rPr lang="en-US" sz="2000" dirty="0" err="1" smtClean="0"/>
              <a:t>Precision+Recall</a:t>
            </a:r>
            <a:r>
              <a:rPr lang="en-US" sz="2000" dirty="0"/>
              <a:t>) - </a:t>
            </a:r>
            <a:r>
              <a:rPr lang="en-US" sz="2000" i="1" dirty="0"/>
              <a:t>harmonic mean </a:t>
            </a:r>
            <a:r>
              <a:rPr lang="en-US" sz="2000" i="1" dirty="0" smtClean="0"/>
              <a:t>Precision</a:t>
            </a:r>
            <a:r>
              <a:rPr lang="en-US" sz="2000" i="1" dirty="0"/>
              <a:t> and Recall</a:t>
            </a:r>
          </a:p>
          <a:p>
            <a:endParaRPr lang="en-US" sz="2000" i="1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AUC</a:t>
            </a:r>
            <a:r>
              <a:rPr lang="ru-RU" sz="2000" dirty="0" smtClean="0"/>
              <a:t> - </a:t>
            </a:r>
            <a:r>
              <a:rPr lang="en-US" sz="2000" dirty="0" smtClean="0"/>
              <a:t>Area Under ROC Curve (</a:t>
            </a:r>
            <a:r>
              <a:rPr lang="en-US" sz="2000" b="1" dirty="0" smtClean="0">
                <a:solidFill>
                  <a:srgbClr val="FF0000"/>
                </a:solidFill>
              </a:rPr>
              <a:t>the closer to 1, the better a model is</a:t>
            </a:r>
            <a:r>
              <a:rPr lang="en-US" sz="2000" dirty="0" smtClean="0"/>
              <a:t>)</a:t>
            </a:r>
            <a:endParaRPr lang="ru-RU" sz="1350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191000" y="310152"/>
            <a:ext cx="39410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9138" indent="-635000"/>
            <a:r>
              <a:rPr lang="en-US" sz="3200" b="1" dirty="0" smtClean="0">
                <a:latin typeface="Trebuchet MS" panose="020B0603020202020204" pitchFamily="34" charset="0"/>
              </a:rPr>
              <a:t>Validation metrics</a:t>
            </a:r>
            <a:endParaRPr lang="ru-RU" sz="32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4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91000" y="310152"/>
            <a:ext cx="39410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9138" indent="-635000"/>
            <a:r>
              <a:rPr lang="en-US" sz="3200" b="1" dirty="0" smtClean="0">
                <a:latin typeface="Trebuchet MS" panose="020B0603020202020204" pitchFamily="34" charset="0"/>
              </a:rPr>
              <a:t>Validation metrics</a:t>
            </a:r>
            <a:endParaRPr lang="ru-RU" sz="3200" b="1" dirty="0">
              <a:latin typeface="Trebuchet MS" panose="020B0603020202020204" pitchFamily="34" charset="0"/>
            </a:endParaRP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25</a:t>
            </a:r>
            <a:endParaRPr lang="ru-RU" dirty="0"/>
          </a:p>
        </p:txBody>
      </p:sp>
      <p:sp>
        <p:nvSpPr>
          <p:cNvPr id="13" name="Объект 5"/>
          <p:cNvSpPr>
            <a:spLocks noGrp="1"/>
          </p:cNvSpPr>
          <p:nvPr>
            <p:ph idx="1"/>
          </p:nvPr>
        </p:nvSpPr>
        <p:spPr>
          <a:xfrm>
            <a:off x="3093511" y="1229374"/>
            <a:ext cx="5864222" cy="613457"/>
          </a:xfrm>
        </p:spPr>
        <p:txBody>
          <a:bodyPr>
            <a:normAutofit fontScale="92500" lnSpcReduction="20000"/>
          </a:bodyPr>
          <a:lstStyle/>
          <a:p>
            <a:pPr marL="0" indent="0" algn="ctr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 algn="ctr">
              <a:buNone/>
            </a:pP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28544"/>
              </p:ext>
            </p:extLst>
          </p:nvPr>
        </p:nvGraphicFramePr>
        <p:xfrm>
          <a:off x="3093511" y="2040498"/>
          <a:ext cx="5864224" cy="10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65"/>
                <a:gridCol w="1156818"/>
                <a:gridCol w="1068400"/>
                <a:gridCol w="2013841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16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(N=438)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TN=365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FP=?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(P=274)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FN=?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TP=212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ru-RU" sz="1600" b="0" i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(FN+FP)/(N+P) = 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93510" y="3903453"/>
            <a:ext cx="3840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dirty="0">
                <a:latin typeface="Trebuchet MS" panose="020B0603020202020204" pitchFamily="34" charset="0"/>
              </a:rPr>
              <a:t>= (TP+TN</a:t>
            </a:r>
            <a:r>
              <a:rPr lang="en-US" sz="2000" dirty="0" smtClean="0">
                <a:latin typeface="Trebuchet MS" panose="020B0603020202020204" pitchFamily="34" charset="0"/>
              </a:rPr>
              <a:t>)/(P+N) - ?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Precision </a:t>
            </a:r>
            <a:r>
              <a:rPr lang="en-US" sz="2000" dirty="0">
                <a:latin typeface="Trebuchet MS" panose="020B0603020202020204" pitchFamily="34" charset="0"/>
              </a:rPr>
              <a:t>= TP/(TP+FP</a:t>
            </a:r>
            <a:r>
              <a:rPr lang="en-US" sz="2000" dirty="0" smtClean="0">
                <a:latin typeface="Trebuchet MS" panose="020B0603020202020204" pitchFamily="34" charset="0"/>
              </a:rPr>
              <a:t>) -?</a:t>
            </a:r>
            <a:r>
              <a:rPr lang="en-US" sz="2000" dirty="0">
                <a:latin typeface="Trebuchet MS" panose="020B0603020202020204" pitchFamily="34" charset="0"/>
              </a:rPr>
              <a:t>		</a:t>
            </a:r>
            <a:r>
              <a:rPr lang="en-US" sz="2000" b="1" dirty="0"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 smtClean="0">
                <a:latin typeface="Trebuchet MS" panose="020B0603020202020204" pitchFamily="34" charset="0"/>
              </a:rPr>
              <a:t>Recall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b="1" dirty="0" smtClean="0">
                <a:latin typeface="Trebuchet MS" panose="020B0603020202020204" pitchFamily="34" charset="0"/>
              </a:rPr>
              <a:t>TPR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dirty="0" smtClean="0">
                <a:latin typeface="Trebuchet MS" panose="020B0603020202020204" pitchFamily="34" charset="0"/>
              </a:rPr>
              <a:t>TP/P-?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en-US" sz="2000" b="1" dirty="0" smtClean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1459814"/>
            <a:ext cx="2693670" cy="48872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093510" y="3217333"/>
            <a:ext cx="586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rebuchet MS" panose="020B0603020202020204" pitchFamily="34" charset="0"/>
              </a:rPr>
              <a:t>FN – </a:t>
            </a:r>
            <a:r>
              <a:rPr lang="ru-RU" sz="1600" b="1" i="1" dirty="0" smtClean="0">
                <a:latin typeface="Trebuchet MS" panose="020B0603020202020204" pitchFamily="34" charset="0"/>
              </a:rPr>
              <a:t>ошибка первого рода; </a:t>
            </a:r>
            <a:r>
              <a:rPr lang="en-US" sz="1600" b="1" i="1" dirty="0" smtClean="0">
                <a:latin typeface="Trebuchet MS" panose="020B0603020202020204" pitchFamily="34" charset="0"/>
              </a:rPr>
              <a:t>FP - </a:t>
            </a:r>
            <a:r>
              <a:rPr lang="ru-RU" sz="1600" b="1" i="1" dirty="0">
                <a:latin typeface="Trebuchet MS" panose="020B0603020202020204" pitchFamily="34" charset="0"/>
              </a:rPr>
              <a:t>ошибка </a:t>
            </a:r>
            <a:r>
              <a:rPr lang="ru-RU" sz="1600" b="1" i="1" dirty="0" smtClean="0">
                <a:latin typeface="Trebuchet MS" panose="020B0603020202020204" pitchFamily="34" charset="0"/>
              </a:rPr>
              <a:t>второго </a:t>
            </a:r>
            <a:r>
              <a:rPr lang="ru-RU" sz="1600" b="1" i="1" dirty="0">
                <a:latin typeface="Trebuchet MS" panose="020B0603020202020204" pitchFamily="34" charset="0"/>
              </a:rPr>
              <a:t>рода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7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3505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Classification</a:t>
            </a:r>
            <a:endParaRPr lang="en-US" altLang="be-BY" dirty="0"/>
          </a:p>
        </p:txBody>
      </p:sp>
    </p:spTree>
    <p:extLst>
      <p:ext uri="{BB962C8B-B14F-4D97-AF65-F5344CB8AC3E}">
        <p14:creationId xmlns:p14="http://schemas.microsoft.com/office/powerpoint/2010/main" val="7542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26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255962"/>
            <a:ext cx="7795428" cy="3535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Models</a:t>
            </a:r>
          </a:p>
          <a:p>
            <a:pPr lvl="1"/>
            <a:r>
              <a:rPr lang="en-US" dirty="0" smtClean="0"/>
              <a:t>Logistic regression</a:t>
            </a:r>
            <a:endParaRPr lang="en-US" dirty="0"/>
          </a:p>
          <a:p>
            <a:pPr marL="0" lvl="1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example </a:t>
            </a:r>
            <a:r>
              <a:rPr lang="en-US" sz="2400" i="1" dirty="0" smtClean="0">
                <a:solidFill>
                  <a:srgbClr val="FF0000"/>
                </a:solidFill>
              </a:rPr>
              <a:t>in </a:t>
            </a:r>
            <a:r>
              <a:rPr lang="en-US" sz="2400" i="1" dirty="0" err="1" smtClean="0">
                <a:solidFill>
                  <a:srgbClr val="FF0000"/>
                </a:solidFill>
              </a:rPr>
              <a:t>classification_titanic.jpynb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classification_titanic_lr_stand.jpynb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/>
              <a:t>Ensemble methods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Gradient Tree Boosting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18717" y="242386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binary classification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</p:spTree>
    <p:extLst>
      <p:ext uri="{BB962C8B-B14F-4D97-AF65-F5344CB8AC3E}">
        <p14:creationId xmlns:p14="http://schemas.microsoft.com/office/powerpoint/2010/main" val="25259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Logistic Regression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27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685800" y="2059581"/>
            <a:ext cx="7886700" cy="84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model p(X</a:t>
            </a:r>
            <a:r>
              <a:rPr lang="en-US" sz="2400" dirty="0"/>
              <a:t>) = </a:t>
            </a:r>
            <a:r>
              <a:rPr lang="en-US" sz="2400" dirty="0" err="1"/>
              <a:t>Pr</a:t>
            </a:r>
            <a:r>
              <a:rPr lang="en-US" sz="2400" dirty="0"/>
              <a:t>(Y = 1|X) </a:t>
            </a:r>
            <a:r>
              <a:rPr lang="en-US" sz="2400" dirty="0" smtClean="0"/>
              <a:t>we need function </a:t>
            </a:r>
            <a:r>
              <a:rPr lang="en-US" sz="2400" dirty="0"/>
              <a:t>that </a:t>
            </a:r>
            <a:r>
              <a:rPr lang="en-US" sz="2400" dirty="0" smtClean="0"/>
              <a:t>gives outputs </a:t>
            </a:r>
            <a:r>
              <a:rPr lang="en-US" sz="2400" dirty="0"/>
              <a:t>between 0 and 1 for all values of </a:t>
            </a:r>
            <a:r>
              <a:rPr lang="en-US" sz="2400" dirty="0" smtClean="0"/>
              <a:t>X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85" y="3099673"/>
            <a:ext cx="3933825" cy="8001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83" y="3839859"/>
            <a:ext cx="5600700" cy="1038225"/>
          </a:xfrm>
          <a:prstGeom prst="rect">
            <a:avLst/>
          </a:prstGeom>
        </p:spPr>
      </p:pic>
      <p:sp>
        <p:nvSpPr>
          <p:cNvPr id="19" name="Объект 2"/>
          <p:cNvSpPr txBox="1">
            <a:spLocks/>
          </p:cNvSpPr>
          <p:nvPr/>
        </p:nvSpPr>
        <p:spPr>
          <a:xfrm>
            <a:off x="609600" y="5060356"/>
            <a:ext cx="7886700" cy="84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After we find coefficients </a:t>
            </a:r>
            <a:r>
              <a:rPr lang="el-GR" sz="2400" dirty="0">
                <a:cs typeface="Arial" panose="020B0604020202020204" pitchFamily="34" charset="0"/>
              </a:rPr>
              <a:t>β</a:t>
            </a:r>
            <a:r>
              <a:rPr lang="el-GR" sz="2400" baseline="-25000" dirty="0">
                <a:cs typeface="Arial" panose="020B0604020202020204" pitchFamily="34" charset="0"/>
              </a:rPr>
              <a:t>0</a:t>
            </a:r>
            <a:r>
              <a:rPr lang="el-GR" sz="2400" dirty="0">
                <a:cs typeface="Arial" panose="020B0604020202020204" pitchFamily="34" charset="0"/>
              </a:rPr>
              <a:t>, β</a:t>
            </a:r>
            <a:r>
              <a:rPr lang="el-GR" sz="2400" baseline="-25000" dirty="0">
                <a:cs typeface="Arial" panose="020B0604020202020204" pitchFamily="34" charset="0"/>
              </a:rPr>
              <a:t>1</a:t>
            </a:r>
            <a:r>
              <a:rPr lang="el-GR" sz="2400" dirty="0">
                <a:cs typeface="Arial" panose="020B0604020202020204" pitchFamily="34" charset="0"/>
              </a:rPr>
              <a:t>, . . . , β</a:t>
            </a:r>
            <a:r>
              <a:rPr lang="en-US" sz="2400" baseline="-25000" dirty="0">
                <a:cs typeface="Arial" panose="020B0604020202020204" pitchFamily="34" charset="0"/>
              </a:rPr>
              <a:t>p, </a:t>
            </a:r>
            <a:r>
              <a:rPr lang="en-US" sz="2400" dirty="0">
                <a:cs typeface="Arial" panose="020B0604020202020204" pitchFamily="34" charset="0"/>
              </a:rPr>
              <a:t>we can predict </a:t>
            </a:r>
            <a:r>
              <a:rPr lang="en-US" sz="2400" dirty="0"/>
              <a:t>p(X) for any X</a:t>
            </a:r>
            <a:endParaRPr lang="en-US" sz="2400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 and Regression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28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195" y="1828800"/>
            <a:ext cx="5989320" cy="4625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792" y="1219200"/>
            <a:ext cx="5877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Decision trees</a:t>
            </a:r>
            <a:r>
              <a:rPr lang="ru-RU" sz="2800" b="1" dirty="0">
                <a:latin typeface="Trebuchet MS" panose="020B0603020202020204" pitchFamily="34" charset="0"/>
              </a:rPr>
              <a:t/>
            </a:r>
            <a:br>
              <a:rPr lang="ru-RU" sz="2800" b="1" dirty="0">
                <a:latin typeface="Trebuchet MS" panose="020B0603020202020204" pitchFamily="34" charset="0"/>
              </a:rPr>
            </a:br>
            <a:r>
              <a:rPr lang="en-US" sz="2800" b="1" dirty="0">
                <a:latin typeface="Trebuchet MS" panose="020B0603020202020204" pitchFamily="34" charset="0"/>
              </a:rPr>
              <a:t>Bagging, Random Forests, Boosting</a:t>
            </a:r>
            <a:endParaRPr lang="ru-RU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200" y="1225083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Trebuchet MS" panose="020B0603020202020204" pitchFamily="34" charset="0"/>
              </a:rPr>
              <a:t>Example: binary models for </a:t>
            </a:r>
            <a:r>
              <a:rPr lang="en-US" sz="3200" b="1" i="1" dirty="0" smtClean="0">
                <a:latin typeface="Trebuchet MS" panose="020B0603020202020204" pitchFamily="34" charset="0"/>
              </a:rPr>
              <a:t>Titanic dataset</a:t>
            </a:r>
            <a:endParaRPr lang="en-US" sz="3200" b="1" i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29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58800" y="2023532"/>
            <a:ext cx="7924800" cy="49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mtClean="0"/>
              <a:t>Models comparison based on AUC</a:t>
            </a:r>
            <a:endParaRPr lang="ru-RU" sz="3200" b="1" dirty="0"/>
          </a:p>
        </p:txBody>
      </p:sp>
      <p:graphicFrame>
        <p:nvGraphicFramePr>
          <p:cNvPr id="1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28879"/>
              </p:ext>
            </p:extLst>
          </p:nvPr>
        </p:nvGraphicFramePr>
        <p:xfrm>
          <a:off x="611717" y="2590535"/>
          <a:ext cx="788670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Model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Train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Test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CV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rebuchet MS" panose="020B0603020202020204" pitchFamily="34" charset="0"/>
                        </a:rPr>
                        <a:t>LR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rebuchet MS" panose="020B0603020202020204" pitchFamily="34" charset="0"/>
                        </a:rPr>
                        <a:t>RF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rebuchet MS" panose="020B0603020202020204" pitchFamily="34" charset="0"/>
                        </a:rPr>
                        <a:t>GB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i="1" dirty="0"/>
              <a:t>Video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://www.youtube.com/watch?v=L7R4HUQ-eQ0&amp;t=6033s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817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Some </a:t>
            </a:r>
            <a:r>
              <a:rPr lang="en-US" sz="3200" b="1" dirty="0" smtClean="0">
                <a:latin typeface="Trebuchet MS" panose="020B0603020202020204" pitchFamily="34" charset="0"/>
              </a:rPr>
              <a:t>models for multiclass </a:t>
            </a:r>
            <a:r>
              <a:rPr lang="en-US" sz="3200" b="1" dirty="0">
                <a:latin typeface="Trebuchet MS" panose="020B0603020202020204" pitchFamily="34" charset="0"/>
              </a:rPr>
              <a:t>classification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30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255961"/>
            <a:ext cx="7795428" cy="3916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Random </a:t>
            </a:r>
            <a:r>
              <a:rPr lang="en-US" dirty="0"/>
              <a:t>Forests, Gradient Tree Boosting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 vs. All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 vs. One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Classification: Unbalanced </a:t>
            </a:r>
            <a:r>
              <a:rPr lang="en-US" dirty="0"/>
              <a:t>classes</a:t>
            </a:r>
            <a:endParaRPr lang="ru-RU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8466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Unbalanced </a:t>
            </a:r>
            <a:r>
              <a:rPr lang="en-US" sz="2000" b="1" dirty="0" smtClean="0">
                <a:latin typeface="Trebuchet MS" panose="020B0603020202020204" pitchFamily="34" charset="0"/>
              </a:rPr>
              <a:t>classes </a:t>
            </a:r>
            <a:r>
              <a:rPr lang="en-US" sz="2000" dirty="0" smtClean="0">
                <a:latin typeface="Trebuchet MS" panose="020B0603020202020204" pitchFamily="34" charset="0"/>
              </a:rPr>
              <a:t>- </a:t>
            </a:r>
            <a:r>
              <a:rPr lang="en-US" sz="2000" dirty="0">
                <a:latin typeface="Trebuchet MS" panose="020B0603020202020204" pitchFamily="34" charset="0"/>
              </a:rPr>
              <a:t>classes are not represented </a:t>
            </a:r>
            <a:r>
              <a:rPr lang="en-US" sz="2000" dirty="0" smtClean="0">
                <a:latin typeface="Trebuchet MS" panose="020B0603020202020204" pitchFamily="34" charset="0"/>
              </a:rPr>
              <a:t>equally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b="1" dirty="0" smtClean="0">
                <a:latin typeface="Trebuchet MS" panose="020B0603020202020204" pitchFamily="34" charset="0"/>
              </a:rPr>
              <a:t>Paradox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Tactics to Combat Unbalanced Classes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1) Collect more data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2) Change Your Performance Metric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3) Resample Your Dataset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4) Generate Synthetic Samples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i="1" dirty="0" smtClean="0"/>
              <a:t>Read more</a:t>
            </a:r>
            <a:r>
              <a:rPr lang="en-US" i="1" dirty="0"/>
              <a:t>: 8 Tactics to Combat Imbalanced Classes in Your Machine Learning Dataset </a:t>
            </a:r>
            <a:r>
              <a:rPr lang="en-US" dirty="0">
                <a:hlinkClick r:id="rId2"/>
              </a:rPr>
              <a:t>http://machinelearningmastery.com/tactics-to-combat-imbalanced-classes-in-your-machine-learning-dataset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15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626" y="1981200"/>
            <a:ext cx="3759041" cy="2738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817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rebuchet MS" panose="020B0603020202020204" pitchFamily="34" charset="0"/>
              </a:rPr>
              <a:t>Hyperparameters</a:t>
            </a:r>
            <a:r>
              <a:rPr lang="en-US" sz="3200" b="1" dirty="0">
                <a:latin typeface="Trebuchet MS" panose="020B0603020202020204" pitchFamily="34" charset="0"/>
              </a:rPr>
              <a:t> optimization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Modeling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32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94784" y="2036320"/>
            <a:ext cx="7886700" cy="4161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Parameters to optimize</a:t>
            </a:r>
          </a:p>
          <a:p>
            <a:r>
              <a:rPr lang="en-US" sz="2800" dirty="0" smtClean="0"/>
              <a:t>Good range of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More about parameters to optimize and good range of values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www.linkedin.com/pulse/approaching-almost-any-machine-learning-problem-abhishek-thakur?trk=hp-feed-article-title-like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Testing Data Science Projects.   2. </a:t>
            </a:r>
            <a:r>
              <a:rPr lang="en-US" dirty="0" smtClean="0"/>
              <a:t>Classification	03.2017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62062"/>
            <a:ext cx="79724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4600" y="58140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http://</a:t>
            </a:r>
            <a:r>
              <a:rPr lang="en-US" sz="3200" b="1" dirty="0" smtClean="0">
                <a:hlinkClick r:id="rId3"/>
              </a:rPr>
              <a:t>scikit-learn.org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0558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dirty="0" smtClean="0"/>
              <a:t>Supervised vs. unsupervised learning</a:t>
            </a:r>
            <a:endParaRPr lang="en-US" dirty="0"/>
          </a:p>
          <a:p>
            <a:r>
              <a:rPr lang="en-US" dirty="0"/>
              <a:t>Working with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Modeling</a:t>
            </a:r>
          </a:p>
          <a:p>
            <a:pPr lvl="1"/>
            <a:r>
              <a:rPr lang="en-US" i="1" dirty="0" smtClean="0"/>
              <a:t>Regression</a:t>
            </a:r>
          </a:p>
          <a:p>
            <a:pPr lvl="1"/>
            <a:r>
              <a:rPr lang="en-US" i="1" dirty="0" smtClean="0"/>
              <a:t>Classification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5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2413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Supervised vs. Unsupervised Learning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52400" y="6629399"/>
            <a:ext cx="6172200" cy="228601"/>
          </a:xfrm>
        </p:spPr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75482" y="1135856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30640"/>
              </p:ext>
            </p:extLst>
          </p:nvPr>
        </p:nvGraphicFramePr>
        <p:xfrm>
          <a:off x="219222" y="1905000"/>
          <a:ext cx="8729134" cy="46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567"/>
                <a:gridCol w="4364567"/>
              </a:tblGrid>
              <a:tr h="4605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observation;</a:t>
                      </a:r>
                    </a:p>
                    <a:p>
                      <a:pPr marL="271463" indent="-271463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response 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measured on same n observations</a:t>
                      </a:r>
                    </a:p>
                    <a:p>
                      <a:pPr marL="271463" indent="-271463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Continuous               Discrete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ru-RU" sz="2000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</a:t>
                      </a: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 algn="ctr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Clustering…</a:t>
                      </a:r>
                    </a:p>
                    <a:p>
                      <a:pPr algn="ctr"/>
                      <a:endParaRPr lang="ru-RU" sz="20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2590800" y="5149849"/>
            <a:ext cx="457200" cy="53975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83808" y="5179483"/>
            <a:ext cx="517525" cy="510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844238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Steps to solve</a:t>
            </a:r>
            <a:endParaRPr lang="be-BY" sz="40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smtClean="0"/>
              <a:t>Regression / Classification </a:t>
            </a:r>
            <a:r>
              <a:rPr lang="en-US" sz="3800" b="1" dirty="0"/>
              <a:t>Problem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028439"/>
            <a:ext cx="7772400" cy="238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/>
              <a:t>Working with </a:t>
            </a:r>
            <a:r>
              <a:rPr lang="en-US" sz="3600" b="1" i="1" dirty="0" smtClean="0"/>
              <a:t>data</a:t>
            </a:r>
            <a:endParaRPr lang="ru-RU" sz="3600" b="1" i="1" dirty="0" smtClean="0"/>
          </a:p>
          <a:p>
            <a:pPr marL="0" indent="0">
              <a:buNone/>
            </a:pPr>
            <a:endParaRPr lang="en-US" sz="3600" b="1" i="1" dirty="0"/>
          </a:p>
          <a:p>
            <a:r>
              <a:rPr lang="en-US" sz="3600" b="1" i="1" dirty="0" smtClean="0"/>
              <a:t>Modeling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/>
              <a:t>Working with data</a:t>
            </a:r>
            <a:endParaRPr 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4478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Tidy </a:t>
            </a:r>
            <a:r>
              <a:rPr lang="en-US" sz="3200" dirty="0" smtClean="0"/>
              <a:t>data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Types </a:t>
            </a:r>
            <a:r>
              <a:rPr lang="en-US" dirty="0"/>
              <a:t>of variables and actions</a:t>
            </a:r>
            <a:r>
              <a:rPr lang="ru-RU" dirty="0"/>
              <a:t>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Missing </a:t>
            </a:r>
            <a:r>
              <a:rPr lang="en-US" dirty="0"/>
              <a:t>data and imputation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Feature engineering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/>
              <a:t>preprocessing for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220133" y="1100667"/>
            <a:ext cx="8644467" cy="30606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Tidy data is a standard way of mapping the meaning of a dataset to its structure. This is </a:t>
            </a:r>
            <a:r>
              <a:rPr lang="en-US" sz="2400" dirty="0" err="1"/>
              <a:t>Codd’s</a:t>
            </a:r>
            <a:r>
              <a:rPr lang="en-US" sz="2400" dirty="0"/>
              <a:t> 3rd normal </a:t>
            </a:r>
            <a:r>
              <a:rPr lang="en-US" sz="2400" dirty="0" smtClean="0"/>
              <a:t>form </a:t>
            </a:r>
            <a:r>
              <a:rPr lang="en-US" sz="2400" dirty="0"/>
              <a:t>and the focus put on a single dataset rather than the many connected datasets common in relational </a:t>
            </a:r>
            <a:r>
              <a:rPr lang="en-US" sz="2400" dirty="0" smtClean="0"/>
              <a:t>databases.</a:t>
            </a:r>
          </a:p>
          <a:p>
            <a:r>
              <a:rPr lang="en-US" sz="2400" dirty="0" smtClean="0"/>
              <a:t>In tidy data: </a:t>
            </a:r>
          </a:p>
          <a:p>
            <a:pPr marL="719138" indent="-363538">
              <a:buNone/>
            </a:pPr>
            <a:r>
              <a:rPr lang="en-US" sz="2400" b="1" dirty="0" smtClean="0"/>
              <a:t>1. Each variable forms a column. </a:t>
            </a:r>
          </a:p>
          <a:p>
            <a:pPr marL="719138" indent="-363538">
              <a:buNone/>
            </a:pPr>
            <a:r>
              <a:rPr lang="en-US" sz="2400" b="1" dirty="0" smtClean="0"/>
              <a:t>2. Each observation forms a row. </a:t>
            </a:r>
          </a:p>
          <a:p>
            <a:pPr marL="719138" indent="-363538">
              <a:buNone/>
            </a:pPr>
            <a:r>
              <a:rPr lang="en-US" sz="2400" b="1" dirty="0" smtClean="0"/>
              <a:t>3. Each type of observational unit forms a table.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 smtClean="0"/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i="1" dirty="0" smtClean="0">
                <a:solidFill>
                  <a:srgbClr val="FF0000"/>
                </a:solidFill>
              </a:rPr>
              <a:t>Which table below is tidy?</a:t>
            </a:r>
          </a:p>
          <a:p>
            <a:pPr marL="719138" indent="-363538">
              <a:buNone/>
            </a:pP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223283" y="246972"/>
            <a:ext cx="3124200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rebuchet MS" panose="020B0603020202020204" pitchFamily="34" charset="0"/>
              </a:rPr>
              <a:t>Tidy Data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4229034"/>
            <a:ext cx="3552825" cy="10953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161366"/>
            <a:ext cx="3105150" cy="18002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0133" y="5681133"/>
            <a:ext cx="8321146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More about tidy data: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4"/>
              </a:rPr>
              <a:t>ftp://cran.r-project.org/pub/R/web/packages/tidyr/vignettes/tidy-data.html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7187</TotalTime>
  <Words>1205</Words>
  <Application>Microsoft Office PowerPoint</Application>
  <PresentationFormat>Экран (4:3)</PresentationFormat>
  <Paragraphs>348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Trebuchet MS</vt:lpstr>
      <vt:lpstr>Wingdings</vt:lpstr>
      <vt:lpstr>Тема Office</vt:lpstr>
      <vt:lpstr>TENSOR.BY  ML-course   2. Regression and Classification in Python Scikit-learn</vt:lpstr>
      <vt:lpstr>Reference</vt:lpstr>
      <vt:lpstr>Reference</vt:lpstr>
      <vt:lpstr>Reference</vt:lpstr>
      <vt:lpstr>Outline</vt:lpstr>
      <vt:lpstr>Supervised vs. Unsupervised Learning</vt:lpstr>
      <vt:lpstr>Regression / Classification Problem</vt:lpstr>
      <vt:lpstr>Working with data</vt:lpstr>
      <vt:lpstr>Working with data</vt:lpstr>
      <vt:lpstr>Working with data</vt:lpstr>
      <vt:lpstr>Working with data</vt:lpstr>
      <vt:lpstr>Working with data</vt:lpstr>
      <vt:lpstr>Презентация PowerPoint</vt:lpstr>
      <vt:lpstr>Working with data</vt:lpstr>
      <vt:lpstr>Modeling</vt:lpstr>
      <vt:lpstr>Mathematical model</vt:lpstr>
      <vt:lpstr>Bias-Variance Trade-Off</vt:lpstr>
      <vt:lpstr>Model validation</vt:lpstr>
      <vt:lpstr>Model validation via cross-validation</vt:lpstr>
      <vt:lpstr>Bias-Variance Trade-Off</vt:lpstr>
      <vt:lpstr>Bias-Variance Trade-Off</vt:lpstr>
      <vt:lpstr>Some models for Regression in Python scikit-learn</vt:lpstr>
      <vt:lpstr>Classification</vt:lpstr>
      <vt:lpstr>Classification</vt:lpstr>
      <vt:lpstr>Classification</vt:lpstr>
      <vt:lpstr>Some models for binary classification in Python scikit-learn</vt:lpstr>
      <vt:lpstr>Classification</vt:lpstr>
      <vt:lpstr>Classification and Regression</vt:lpstr>
      <vt:lpstr>Classification</vt:lpstr>
      <vt:lpstr>Classification</vt:lpstr>
      <vt:lpstr>Classification: Unbalanced classes</vt:lpstr>
      <vt:lpstr>Modeling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149</cp:revision>
  <cp:lastPrinted>2018-01-25T09:42:55Z</cp:lastPrinted>
  <dcterms:created xsi:type="dcterms:W3CDTF">2017-01-23T11:32:57Z</dcterms:created>
  <dcterms:modified xsi:type="dcterms:W3CDTF">2018-01-29T09:18:02Z</dcterms:modified>
</cp:coreProperties>
</file>